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1426" r:id="rId2"/>
    <p:sldId id="1427" r:id="rId3"/>
    <p:sldId id="1428" r:id="rId4"/>
    <p:sldId id="1429" r:id="rId5"/>
    <p:sldId id="1430" r:id="rId6"/>
    <p:sldId id="1431" r:id="rId7"/>
    <p:sldId id="1432" r:id="rId8"/>
    <p:sldId id="1433" r:id="rId9"/>
    <p:sldId id="1434" r:id="rId10"/>
    <p:sldId id="1435" r:id="rId11"/>
    <p:sldId id="1436" r:id="rId12"/>
    <p:sldId id="1437" r:id="rId13"/>
    <p:sldId id="1438" r:id="rId14"/>
    <p:sldId id="1439" r:id="rId15"/>
    <p:sldId id="1440" r:id="rId16"/>
    <p:sldId id="1441" r:id="rId17"/>
    <p:sldId id="1442" r:id="rId18"/>
    <p:sldId id="1443" r:id="rId19"/>
    <p:sldId id="1444" r:id="rId20"/>
    <p:sldId id="1445" r:id="rId21"/>
    <p:sldId id="1446" r:id="rId22"/>
    <p:sldId id="1447" r:id="rId23"/>
    <p:sldId id="1451" r:id="rId24"/>
    <p:sldId id="1452" r:id="rId25"/>
    <p:sldId id="1453" r:id="rId26"/>
    <p:sldId id="1454" r:id="rId27"/>
    <p:sldId id="1455" r:id="rId28"/>
    <p:sldId id="1456" r:id="rId29"/>
    <p:sldId id="1457" r:id="rId30"/>
    <p:sldId id="1458" r:id="rId31"/>
    <p:sldId id="1460" r:id="rId32"/>
    <p:sldId id="1461" r:id="rId33"/>
    <p:sldId id="1462" r:id="rId34"/>
    <p:sldId id="1463" r:id="rId35"/>
    <p:sldId id="1464" r:id="rId36"/>
    <p:sldId id="1465" r:id="rId37"/>
    <p:sldId id="1466" r:id="rId38"/>
    <p:sldId id="1467" r:id="rId39"/>
    <p:sldId id="1468" r:id="rId40"/>
    <p:sldId id="1469" r:id="rId41"/>
    <p:sldId id="1470" r:id="rId42"/>
    <p:sldId id="1471" r:id="rId43"/>
    <p:sldId id="1472" r:id="rId44"/>
    <p:sldId id="1473" r:id="rId45"/>
    <p:sldId id="1474" r:id="rId46"/>
    <p:sldId id="1475" r:id="rId47"/>
    <p:sldId id="1476" r:id="rId48"/>
    <p:sldId id="1477" r:id="rId49"/>
    <p:sldId id="1478" r:id="rId50"/>
    <p:sldId id="1479" r:id="rId51"/>
    <p:sldId id="1480" r:id="rId52"/>
    <p:sldId id="1481" r:id="rId53"/>
    <p:sldId id="1482" r:id="rId54"/>
    <p:sldId id="1483" r:id="rId55"/>
    <p:sldId id="1484" r:id="rId56"/>
    <p:sldId id="1485" r:id="rId57"/>
    <p:sldId id="1486" r:id="rId58"/>
    <p:sldId id="1487" r:id="rId59"/>
    <p:sldId id="1488" r:id="rId60"/>
    <p:sldId id="1489" r:id="rId61"/>
    <p:sldId id="1490" r:id="rId62"/>
    <p:sldId id="1491" r:id="rId63"/>
    <p:sldId id="1492" r:id="rId64"/>
    <p:sldId id="1493" r:id="rId65"/>
    <p:sldId id="1494" r:id="rId66"/>
    <p:sldId id="1495" r:id="rId67"/>
    <p:sldId id="1496" r:id="rId68"/>
    <p:sldId id="1497" r:id="rId69"/>
    <p:sldId id="1498" r:id="rId70"/>
    <p:sldId id="1499" r:id="rId71"/>
    <p:sldId id="1500" r:id="rId72"/>
    <p:sldId id="1501" r:id="rId73"/>
    <p:sldId id="1502" r:id="rId74"/>
    <p:sldId id="1503" r:id="rId75"/>
    <p:sldId id="1504" r:id="rId76"/>
    <p:sldId id="1505" r:id="rId77"/>
    <p:sldId id="1506" r:id="rId78"/>
    <p:sldId id="1507" r:id="rId79"/>
    <p:sldId id="1508" r:id="rId80"/>
    <p:sldId id="1509" r:id="rId81"/>
    <p:sldId id="1510" r:id="rId82"/>
    <p:sldId id="1511" r:id="rId83"/>
  </p:sldIdLst>
  <p:sldSz cx="9144000" cy="6858000" type="screen4x3"/>
  <p:notesSz cx="7302500" cy="9586913"/>
  <p:custDataLst>
    <p:tags r:id="rId8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CD"/>
    <a:srgbClr val="990000"/>
    <a:srgbClr val="F6F5BD"/>
    <a:srgbClr val="D5F1CF"/>
    <a:srgbClr val="EBAFAF"/>
    <a:srgbClr val="F1C7C7"/>
    <a:srgbClr val="CCCCCC"/>
    <a:srgbClr val="8DBA84"/>
    <a:srgbClr val="8AD87A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7" autoAdjust="0"/>
    <p:restoredTop sz="94649" autoAdjust="0"/>
  </p:normalViewPr>
  <p:slideViewPr>
    <p:cSldViewPr snapToObjects="1">
      <p:cViewPr varScale="1">
        <p:scale>
          <a:sx n="74" d="100"/>
          <a:sy n="74" d="100"/>
        </p:scale>
        <p:origin x="1044" y="66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386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5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4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6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8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1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95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5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0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91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64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7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6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9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9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95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1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68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3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48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3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282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4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87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2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58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34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8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20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8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34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80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776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654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12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45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79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33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9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63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680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69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92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28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2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226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758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827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814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71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17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37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379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38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07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1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7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7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851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19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74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333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78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3999" y="-26988"/>
            <a:ext cx="38735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pPr marL="0" indent="0"/>
            <a:r>
              <a:rPr lang="en-US" dirty="0" smtClean="0"/>
              <a:t>Dynamic Memory </a:t>
            </a:r>
            <a:r>
              <a:rPr lang="en-US" dirty="0" smtClean="0"/>
              <a:t>Allocation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	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  <p:extLst>
      <p:ext uri="{BB962C8B-B14F-4D97-AF65-F5344CB8AC3E}">
        <p14:creationId xmlns:p14="http://schemas.microsoft.com/office/powerpoint/2010/main" val="20340163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Peak 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utilization after k+1 requests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/>
              <a:t>U</a:t>
            </a:r>
            <a:r>
              <a:rPr lang="en-GB" i="1" baseline="-25000" dirty="0" err="1"/>
              <a:t>k</a:t>
            </a:r>
            <a:r>
              <a:rPr lang="en-GB" i="1" dirty="0"/>
              <a:t> = ( </a:t>
            </a:r>
            <a:r>
              <a:rPr lang="en-GB" i="1" dirty="0" err="1"/>
              <a:t>max</a:t>
            </a:r>
            <a:r>
              <a:rPr lang="en-GB" i="1" baseline="-25000" dirty="0" err="1"/>
              <a:t>i≤k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  <p:extLst>
      <p:ext uri="{BB962C8B-B14F-4D97-AF65-F5344CB8AC3E}">
        <p14:creationId xmlns:p14="http://schemas.microsoft.com/office/powerpoint/2010/main" val="4225895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Poor memory utilization caused by </a:t>
            </a:r>
            <a:r>
              <a:rPr lang="en-GB" i="1">
                <a:solidFill>
                  <a:srgbClr val="C00000"/>
                </a:solidFill>
              </a:rPr>
              <a:t>fragmentation</a:t>
            </a:r>
            <a:endParaRPr lang="en-GB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/>
              <a:t> fragmentation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48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2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</a:t>
            </a:r>
            <a:r>
              <a:rPr lang="en-GB" dirty="0" smtClean="0"/>
              <a:t>fragmentation depends </a:t>
            </a:r>
            <a:r>
              <a:rPr lang="en-GB" dirty="0"/>
              <a:t>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8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reinsert freed block?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4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2511425" y="3200400"/>
            <a:ext cx="5489575" cy="304800"/>
            <a:chOff x="2511425" y="3200400"/>
            <a:chExt cx="5489575" cy="3048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2474754" y="5991225"/>
            <a:ext cx="5489575" cy="304800"/>
            <a:chOff x="2511425" y="3200400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2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16875" y="1905481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197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Explicit free lists	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Memory-related perils and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3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48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pitfalls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9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Double-word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2/0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End</a:t>
            </a:r>
          </a:p>
          <a:p>
            <a:pPr algn="ctr"/>
            <a:r>
              <a:rPr lang="en-US" sz="1400" dirty="0">
                <a:latin typeface="+mn-lt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454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9444" y="1945884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272423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b="1" i="1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(*</a:t>
            </a:r>
            <a:r>
              <a:rPr lang="en-GB" sz="1600" b="1" dirty="0" err="1">
                <a:latin typeface="Courier New" pitchFamily="49" charset="0"/>
              </a:rPr>
              <a:t>p</a:t>
            </a:r>
            <a:r>
              <a:rPr lang="en-GB" sz="1600" b="1" dirty="0">
                <a:latin typeface="Courier New" pitchFamily="49" charset="0"/>
              </a:rPr>
              <a:t>  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block (word addressed)</a:t>
            </a:r>
          </a:p>
        </p:txBody>
      </p:sp>
    </p:spTree>
    <p:extLst>
      <p:ext uri="{BB962C8B-B14F-4D97-AF65-F5344CB8AC3E}">
        <p14:creationId xmlns:p14="http://schemas.microsoft.com/office/powerpoint/2010/main" val="3837377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</a:t>
            </a:r>
            <a:r>
              <a:rPr lang="en-GB" sz="1600" dirty="0" err="1" smtClean="0">
                <a:latin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newsize</a:t>
            </a:r>
            <a:r>
              <a:rPr lang="en-GB" sz="1600" dirty="0" smtClean="0">
                <a:latin typeface="Courier New" pitchFamily="49" charset="0"/>
              </a:rPr>
              <a:t> = ((</a:t>
            </a:r>
            <a:r>
              <a:rPr lang="en-GB" sz="1600" dirty="0" err="1" smtClean="0">
                <a:latin typeface="Courier New" pitchFamily="49" charset="0"/>
              </a:rPr>
              <a:t>len</a:t>
            </a:r>
            <a:r>
              <a:rPr lang="en-GB" sz="1600" dirty="0" smtClean="0">
                <a:latin typeface="Courier New" pitchFamily="49" charset="0"/>
              </a:rPr>
              <a:t> + 1) &gt;&gt; 1) &lt;&lt; 1; 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oldsize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</a:rPr>
              <a:t>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 { *p = *p &amp; -2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40275" y="5627211"/>
            <a:ext cx="5459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contiguous free </a:t>
            </a:r>
            <a:r>
              <a:rPr lang="en-GB" i="1" dirty="0">
                <a:solidFill>
                  <a:srgbClr val="C00000"/>
                </a:solidFill>
                <a:latin typeface="+mj-lt"/>
              </a:rPr>
              <a:t>space, but the 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allocator won’t </a:t>
            </a:r>
            <a:r>
              <a:rPr lang="en-GB" i="1" dirty="0">
                <a:solidFill>
                  <a:srgbClr val="C00000"/>
                </a:solidFill>
                <a:latin typeface="+mj-lt"/>
              </a:rPr>
              <a:t>be able to find </a:t>
            </a:r>
            <a:r>
              <a:rPr lang="en-GB" i="1" dirty="0" smtClean="0">
                <a:solidFill>
                  <a:srgbClr val="C00000"/>
                </a:solidFill>
                <a:latin typeface="+mj-lt"/>
              </a:rPr>
              <a:t>it</a:t>
            </a:r>
            <a:endParaRPr lang="en-GB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26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r>
              <a:rPr lang="en-GB" sz="1600" dirty="0">
                <a:latin typeface="Courier New" pitchFamily="49" charset="0"/>
              </a:rPr>
              <a:t/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173204" y="2924774"/>
            <a:ext cx="1625991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2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3894973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225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922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927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87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065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4 or more, have 2+ spare bits</a:t>
            </a:r>
          </a:p>
        </p:txBody>
      </p:sp>
    </p:spTree>
    <p:extLst>
      <p:ext uri="{BB962C8B-B14F-4D97-AF65-F5344CB8AC3E}">
        <p14:creationId xmlns:p14="http://schemas.microsoft.com/office/powerpoint/2010/main" val="2200162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416630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4518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8519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5752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 Examples: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  <p:extLst>
      <p:ext uri="{BB962C8B-B14F-4D97-AF65-F5344CB8AC3E}">
        <p14:creationId xmlns:p14="http://schemas.microsoft.com/office/powerpoint/2010/main" val="2110898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76196322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/>
              <a:t>Explicit </a:t>
            </a:r>
            <a:r>
              <a:rPr lang="en-US" dirty="0"/>
              <a:t>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6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  <p:extLst>
      <p:ext uri="{BB962C8B-B14F-4D97-AF65-F5344CB8AC3E}">
        <p14:creationId xmlns:p14="http://schemas.microsoft.com/office/powerpoint/2010/main" val="2307531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free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free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40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54620441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7647514" y="4960937"/>
              <a:ext cx="184150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21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  <p:extLst>
      <p:ext uri="{BB962C8B-B14F-4D97-AF65-F5344CB8AC3E}">
        <p14:creationId xmlns:p14="http://schemas.microsoft.com/office/powerpoint/2010/main" val="4057040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</p:spTree>
    <p:extLst>
      <p:ext uri="{BB962C8B-B14F-4D97-AF65-F5344CB8AC3E}">
        <p14:creationId xmlns:p14="http://schemas.microsoft.com/office/powerpoint/2010/main" val="3064150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174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3251355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3611323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2719166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68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20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 approach is in conjunction with </a:t>
            </a:r>
            <a:r>
              <a:rPr lang="en-GB" dirty="0">
                <a:solidFill>
                  <a:srgbClr val="C00000"/>
                </a:solidFill>
              </a:rPr>
              <a:t>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661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Explicit </a:t>
            </a:r>
            <a:r>
              <a:rPr lang="en-US" dirty="0">
                <a:solidFill>
                  <a:srgbClr val="7F7F7F"/>
                </a:solidFill>
              </a:rPr>
              <a:t>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82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73" t="-127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03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  <p:extLst>
      <p:ext uri="{BB962C8B-B14F-4D97-AF65-F5344CB8AC3E}">
        <p14:creationId xmlns:p14="http://schemas.microsoft.com/office/powerpoint/2010/main" val="971833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234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Programming</a:t>
            </a:r>
            <a:r>
              <a:rPr lang="en-GB" dirty="0"/>
              <a:t>”, 2</a:t>
            </a:r>
            <a:r>
              <a:rPr lang="en-GB" baseline="30000" dirty="0"/>
              <a:t>nd</a:t>
            </a:r>
            <a:r>
              <a:rPr lang="en-GB" dirty="0"/>
              <a:t> edition, Addison 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246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Explicit </a:t>
            </a:r>
            <a:r>
              <a:rPr lang="en-US" dirty="0">
                <a:solidFill>
                  <a:srgbClr val="7F7F7F"/>
                </a:solidFill>
              </a:rPr>
              <a:t>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7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 free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65529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  <p:extLst>
      <p:ext uri="{BB962C8B-B14F-4D97-AF65-F5344CB8AC3E}">
        <p14:creationId xmlns:p14="http://schemas.microsoft.com/office/powerpoint/2010/main" val="3783717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  <p:extLst>
      <p:ext uri="{BB962C8B-B14F-4D97-AF65-F5344CB8AC3E}">
        <p14:creationId xmlns:p14="http://schemas.microsoft.com/office/powerpoint/2010/main" val="4215699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667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  <p:extLst>
      <p:ext uri="{BB962C8B-B14F-4D97-AF65-F5344CB8AC3E}">
        <p14:creationId xmlns:p14="http://schemas.microsoft.com/office/powerpoint/2010/main" val="1115931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427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  <p:extLst>
      <p:ext uri="{BB962C8B-B14F-4D97-AF65-F5344CB8AC3E}">
        <p14:creationId xmlns:p14="http://schemas.microsoft.com/office/powerpoint/2010/main" val="305871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length(p);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532683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find the beginning 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  <p:extLst>
      <p:ext uri="{BB962C8B-B14F-4D97-AF65-F5344CB8AC3E}">
        <p14:creationId xmlns:p14="http://schemas.microsoft.com/office/powerpoint/2010/main" val="644390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7F7F7F"/>
                </a:solidFill>
              </a:rPr>
              <a:t>Implicit free lists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Explicit </a:t>
            </a:r>
            <a:r>
              <a:rPr lang="en-US" dirty="0">
                <a:solidFill>
                  <a:srgbClr val="7F7F7F"/>
                </a:solidFill>
              </a:rPr>
              <a:t>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2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55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</a:t>
            </a:r>
            <a:r>
              <a:rPr lang="en-US" sz="1800" dirty="0">
                <a:latin typeface="Courier New" pitchFamily="49" charset="0"/>
              </a:rPr>
              <a:t>-&gt;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43455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12196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3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Simplifying Assumptions Made in This Lecture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is word addressed.</a:t>
            </a:r>
          </a:p>
          <a:p>
            <a:r>
              <a:rPr lang="en-GB" dirty="0"/>
              <a:t>Words are </a:t>
            </a:r>
            <a:r>
              <a:rPr lang="en-GB" dirty="0" err="1"/>
              <a:t>int</a:t>
            </a:r>
            <a:r>
              <a:rPr lang="en-GB" dirty="0"/>
              <a:t>-sized.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632144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30844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10588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3970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0583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779799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383894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69107946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  <p:extLst>
      <p:ext uri="{BB962C8B-B14F-4D97-AF65-F5344CB8AC3E}">
        <p14:creationId xmlns:p14="http://schemas.microsoft.com/office/powerpoint/2010/main" val="1544290861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  <p:extLst>
      <p:ext uri="{BB962C8B-B14F-4D97-AF65-F5344CB8AC3E}">
        <p14:creationId xmlns:p14="http://schemas.microsoft.com/office/powerpoint/2010/main" val="32542026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08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298916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583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322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160316487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12679</TotalTime>
  <Words>4510</Words>
  <Application>Microsoft Office PowerPoint</Application>
  <PresentationFormat>全屏显示(4:3)</PresentationFormat>
  <Paragraphs>1249</Paragraphs>
  <Slides>82</Slides>
  <Notes>77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5" baseType="lpstr">
      <vt:lpstr>ＭＳ Ｐゴシック</vt:lpstr>
      <vt:lpstr>msgothic</vt:lpstr>
      <vt:lpstr>宋体</vt:lpstr>
      <vt:lpstr>Arial</vt:lpstr>
      <vt:lpstr>Arial Narrow</vt:lpstr>
      <vt:lpstr>Calibri</vt:lpstr>
      <vt:lpstr>Cambria Math</vt:lpstr>
      <vt:lpstr>Courier New</vt:lpstr>
      <vt:lpstr>Helvetica</vt:lpstr>
      <vt:lpstr>Times New Roman</vt:lpstr>
      <vt:lpstr>Wingdings</vt:lpstr>
      <vt:lpstr>Wingdings 2</vt:lpstr>
      <vt:lpstr>template2007</vt:lpstr>
      <vt:lpstr>Dynamic Memory Allocation  Introduction to Computer Systems </vt:lpstr>
      <vt:lpstr>Today</vt:lpstr>
      <vt:lpstr>Dynamic Memory Allocation </vt:lpstr>
      <vt:lpstr>Dynamic Memory Allocation</vt:lpstr>
      <vt:lpstr>The malloc Package</vt:lpstr>
      <vt:lpstr>malloc Example</vt:lpstr>
      <vt:lpstr>Simplifying 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(cont.)</vt:lpstr>
      <vt:lpstr>Conservative Mark &amp; Sweep in C</vt:lpstr>
      <vt:lpstr>Today</vt:lpstr>
      <vt:lpstr>Memory-Related Perils and Pitfalls</vt:lpstr>
      <vt:lpstr>C operators</vt:lpstr>
      <vt:lpstr>C Pointer Declarations: Test Yourself!</vt:lpstr>
      <vt:lpstr>Parsing:  int (*(*f())[13])()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Xuetao</cp:lastModifiedBy>
  <cp:revision>651</cp:revision>
  <cp:lastPrinted>1999-09-20T15:19:18Z</cp:lastPrinted>
  <dcterms:created xsi:type="dcterms:W3CDTF">2012-10-29T21:36:53Z</dcterms:created>
  <dcterms:modified xsi:type="dcterms:W3CDTF">2017-11-30T03:05:46Z</dcterms:modified>
</cp:coreProperties>
</file>