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eprap.org/wiki/Main_Page" Type="http://schemas.openxmlformats.org/officeDocument/2006/relationships/hyperlink" TargetMode="External" Id="rId4"/><Relationship Target="../media/image04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03.jpg" Type="http://schemas.openxmlformats.org/officeDocument/2006/relationships/image" Id="rId3"/><Relationship Target="../media/image09.png" Type="http://schemas.openxmlformats.org/officeDocument/2006/relationships/image" Id="rId6"/><Relationship Target="../media/image01.jp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4.jpg" Type="http://schemas.openxmlformats.org/officeDocument/2006/relationships/image" Id="rId3"/><Relationship Target="../media/image00.jp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item.taobao.com/item.htm?id=20424203293&amp;ali_refid=a3_420434_1006:1102315726:6:%B2%A3%C1%A7%B0%D7%B0%E5:88c4171231108e61ecdd5953bf8465dd&amp;ali_trackid=1_88c4171231108e61ecdd5953bf8465dd&amp;spm=a230r.1.17.3.O7yf3K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上海大学开源社区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3D开源打印机</a:t>
            </a:r>
          </a:p>
        </p:txBody>
      </p:sp>
      <p:sp>
        <p:nvSpPr>
          <p:cNvPr id="80" name="Shape 80"/>
          <p:cNvSpPr/>
          <p:nvPr/>
        </p:nvSpPr>
        <p:spPr>
          <a:xfrm>
            <a:off y="776612" x="3615200"/>
            <a:ext cy="5705475" cx="5219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1" name="Shape 81"/>
          <p:cNvSpPr txBox="1"/>
          <p:nvPr/>
        </p:nvSpPr>
        <p:spPr>
          <a:xfrm>
            <a:off y="1849525" x="457200"/>
            <a:ext cy="4528500" cx="3024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chemeClr val="lt1"/>
                </a:solidFill>
              </a:rPr>
              <a:t>开源项目：</a:t>
            </a:r>
          </a:p>
          <a:p>
            <a:pPr rtl="0" lvl="0">
              <a:buNone/>
            </a:pPr>
            <a:r>
              <a:rPr b="1" sz="2400" lang="en">
                <a:solidFill>
                  <a:schemeClr val="lt1"/>
                </a:solidFill>
              </a:rPr>
              <a:t>RepRap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>
                <a:solidFill>
                  <a:schemeClr val="lt1"/>
                </a:solidFill>
              </a:rPr>
              <a:t>参考链接：</a:t>
            </a:r>
          </a:p>
          <a:p>
            <a:pPr rtl="0" lvl="0">
              <a:buNone/>
            </a:pPr>
            <a:r>
              <a:rPr u="sng" b="1" sz="2400" lang="en">
                <a:solidFill>
                  <a:schemeClr val="hlink"/>
                </a:solidFill>
                <a:hlinkClick r:id="rId4"/>
              </a:rPr>
              <a:t>http://reprap.org/wiki/Main_Page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>
                <a:solidFill>
                  <a:schemeClr val="lt1"/>
                </a:solidFill>
              </a:rPr>
              <a:t>以制作家庭、实验室3D打印机为目标的开源项目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3D开源打印机</a:t>
            </a:r>
          </a:p>
        </p:txBody>
      </p:sp>
      <p:sp>
        <p:nvSpPr>
          <p:cNvPr id="87" name="Shape 87"/>
          <p:cNvSpPr/>
          <p:nvPr/>
        </p:nvSpPr>
        <p:spPr>
          <a:xfrm>
            <a:off y="1417650" x="3722237"/>
            <a:ext cy="3810000" cx="5076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8" name="Shape 88"/>
          <p:cNvSpPr/>
          <p:nvPr/>
        </p:nvSpPr>
        <p:spPr>
          <a:xfrm>
            <a:off y="1608262" x="3039850"/>
            <a:ext cy="2743200" cx="2857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9" name="Shape 89"/>
          <p:cNvSpPr/>
          <p:nvPr/>
        </p:nvSpPr>
        <p:spPr>
          <a:xfrm>
            <a:off y="2069050" x="1650375"/>
            <a:ext cy="3609975" cx="3810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90" name="Shape 90"/>
          <p:cNvSpPr/>
          <p:nvPr/>
        </p:nvSpPr>
        <p:spPr>
          <a:xfrm>
            <a:off y="1849962" x="917075"/>
            <a:ext cy="4048125" cx="7620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/>
        </p:nvSpPr>
        <p:spPr>
          <a:xfrm>
            <a:off y="1772300" x="647275"/>
            <a:ext cy="4515600" cx="2666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000" lang="en">
                <a:solidFill>
                  <a:schemeClr val="lt1"/>
                </a:solidFill>
              </a:rPr>
              <a:t>打印出的成品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3D开源打印机</a:t>
            </a:r>
          </a:p>
        </p:txBody>
      </p:sp>
      <p:sp>
        <p:nvSpPr>
          <p:cNvPr id="97" name="Shape 97"/>
          <p:cNvSpPr/>
          <p:nvPr/>
        </p:nvSpPr>
        <p:spPr>
          <a:xfrm>
            <a:off y="776612" x="3615200"/>
            <a:ext cy="5705475" cx="5219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8" name="Shape 98"/>
          <p:cNvSpPr/>
          <p:nvPr/>
        </p:nvSpPr>
        <p:spPr>
          <a:xfrm>
            <a:off y="1610478" x="2426250"/>
            <a:ext cy="3090450" cx="48844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9" name="Shape 99"/>
          <p:cNvSpPr/>
          <p:nvPr/>
        </p:nvSpPr>
        <p:spPr>
          <a:xfrm>
            <a:off y="2712882" x="757700"/>
            <a:ext cy="3372324" cx="450307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开源硬件Arduino</a:t>
            </a:r>
          </a:p>
        </p:txBody>
      </p:sp>
      <p:sp>
        <p:nvSpPr>
          <p:cNvPr id="105" name="Shape 105"/>
          <p:cNvSpPr/>
          <p:nvPr/>
        </p:nvSpPr>
        <p:spPr>
          <a:xfrm>
            <a:off y="1923687" x="2876550"/>
            <a:ext cy="4010025" cx="5810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6" name="Shape 106"/>
          <p:cNvSpPr txBox="1"/>
          <p:nvPr/>
        </p:nvSpPr>
        <p:spPr>
          <a:xfrm>
            <a:off y="2044900" x="457200"/>
            <a:ext cy="3888900" cx="2247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lt1"/>
                </a:solidFill>
              </a:rPr>
              <a:t>Arduino开源项目的主要目标是制作每个人都可以使用、都易用的开源硬件。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开源硬件Arduino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他们的设计图、电路原理图全都是公开可随意查看，甚至修改、定制。</a:t>
            </a:r>
          </a:p>
        </p:txBody>
      </p:sp>
      <p:sp>
        <p:nvSpPr>
          <p:cNvPr id="113" name="Shape 113"/>
          <p:cNvSpPr/>
          <p:nvPr/>
        </p:nvSpPr>
        <p:spPr>
          <a:xfrm>
            <a:off y="2925750" x="142150"/>
            <a:ext cy="3453599" cx="8859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加入我们！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只要你们学院的孩子对技术感兴趣，或者他们身边的人对技术感兴趣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或者有好的想法想要分享，我们就是一个平台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请加入我们！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注意删除——我们目前的需求和目标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我们希望能够在学校申请一个二级域名，我们正在和信息办联系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（注：二级域名是指类似于 "</a:t>
            </a:r>
            <a:r>
              <a:rPr u="sng" lang="en"/>
              <a:t>opensource</a:t>
            </a:r>
            <a:r>
              <a:rPr lang="en"/>
              <a:t>.shu.edu.cn" 这样的一个网址，下划线部分可以不同。）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我们需要一些资金用于举办活动和宣传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我们希望在开源实验室内建立一个计算机专业书籍的小型图书馆，里面存放我们推荐新手以及专业深入方向的书籍）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注意删除——我们目前的需求和目标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我们希望能够在教室里面装上"玻璃白板"或者提供可以书写的白板/黑板（我们的活动教室是在705，虽然我相信很多授课老师都应该有这个需求）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（玻璃白板淘宝范例：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http://item.taobao.com/item.htm?id=20424203293&amp;ali_refid=a3_420434_1006:1102315726:6:%B2%A3%C1%A7%B0%D7%B0%E5:88c4171231108e61ecdd5953bf8465dd&amp;ali_trackid=1_88c4171231108e61ecdd5953bf8465dd&amp;spm=a230r.1.17.3.O7yf3K</a:t>
            </a:r>
            <a:r>
              <a:rPr lang="en"/>
              <a:t>）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注意删除——我们目前的需求和目标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希望学院能给我们配置一个投影仪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我们是谁？</a:t>
            </a:r>
          </a:p>
        </p:txBody>
      </p:sp>
      <p:sp>
        <p:nvSpPr>
          <p:cNvPr id="29" name="Shape 29"/>
          <p:cNvSpPr/>
          <p:nvPr/>
        </p:nvSpPr>
        <p:spPr>
          <a:xfrm>
            <a:off y="1354900" x="1085850"/>
            <a:ext cy="5257800" cx="69723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我们主要做什么？</a:t>
            </a:r>
          </a:p>
        </p:txBody>
      </p:sp>
      <p:sp>
        <p:nvSpPr>
          <p:cNvPr id="35" name="Shape 35"/>
          <p:cNvSpPr/>
          <p:nvPr/>
        </p:nvSpPr>
        <p:spPr>
          <a:xfrm>
            <a:off y="1823200" x="970150"/>
            <a:ext cy="702600" cx="186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3000" lang="en"/>
              <a:t>分享技术</a:t>
            </a:r>
          </a:p>
        </p:txBody>
      </p:sp>
      <p:sp>
        <p:nvSpPr>
          <p:cNvPr id="36" name="Shape 36"/>
          <p:cNvSpPr/>
          <p:nvPr/>
        </p:nvSpPr>
        <p:spPr>
          <a:xfrm>
            <a:off y="2931350" x="1338150"/>
            <a:ext cy="702600" cx="2667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交流开源理念</a:t>
            </a:r>
          </a:p>
        </p:txBody>
      </p:sp>
      <p:sp>
        <p:nvSpPr>
          <p:cNvPr id="37" name="Shape 37"/>
          <p:cNvSpPr/>
          <p:nvPr/>
        </p:nvSpPr>
        <p:spPr>
          <a:xfrm>
            <a:off y="4039500" x="1998375"/>
            <a:ext cy="702600" cx="2667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发扬开源精神</a:t>
            </a:r>
          </a:p>
        </p:txBody>
      </p:sp>
      <p:sp>
        <p:nvSpPr>
          <p:cNvPr id="38" name="Shape 38"/>
          <p:cNvSpPr/>
          <p:nvPr/>
        </p:nvSpPr>
        <p:spPr>
          <a:xfrm>
            <a:off y="5147650" x="2561050"/>
            <a:ext cy="702600" cx="3797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提供互相交流的平台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什么是我们的梦想？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当我的代码无误地跑在一整个庞大的软件中时，我是如此的高兴。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什么是我们的梦想？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然而，更让我感到兴奋的是，如果我的代码，能够毫无保留地跑在，这个世界上，千千万万个程序员的手中；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什么是我们的梦想？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当我的知识以及我的技术，能够给我带来财富上的自由时，我是如此的高兴。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什么是我们的梦想？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然而，更让我感到幸福的是，如果我所掌握的知识和技术，能够时常被别人提起，成为他们获得更多知识，深入更多技术的关键；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什么是我们的梦想？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智慧和技术，都是值得为所有人分享的——而这些为大家传诵的智慧与技术，都会化为最为温婉的祝福，献给每一个愿意留下一个比你现在看到的更好的世界的人。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怎么才能帮到我们？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38888"/>
              <a:buFont typeface="Arial"/>
              <a:buChar char="•"/>
            </a:pPr>
            <a:r>
              <a:rPr sz="3600" lang="en"/>
              <a:t>开源并不只是局限于计算机</a:t>
            </a:r>
          </a:p>
          <a:p>
            <a:pPr rtl="0" lvl="0" indent="-419100" marL="457200">
              <a:buClr>
                <a:schemeClr val="lt1"/>
              </a:buClr>
              <a:buSzPct val="138888"/>
              <a:buFont typeface="Arial"/>
              <a:buChar char="•"/>
            </a:pPr>
            <a:r>
              <a:rPr sz="3600" lang="en"/>
              <a:t>开源并不只是局限于软件</a:t>
            </a:r>
          </a:p>
          <a:p>
            <a:pPr rtl="0" lvl="0" indent="-419100" marL="457200">
              <a:buClr>
                <a:schemeClr val="lt1"/>
              </a:buClr>
              <a:buSzPct val="138888"/>
              <a:buFont typeface="Arial"/>
              <a:buChar char="•"/>
            </a:pPr>
            <a:r>
              <a:rPr sz="3600" lang="en"/>
              <a:t>开源，只是一种理念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sz="3000" lang="en"/>
              <a:t>——它让技术的学习变得简单！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sz="3000" lang="en"/>
              <a:t>——它让每个人的发明梦想都能得到实现！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