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259" r:id="rId6"/>
    <p:sldId id="301" r:id="rId7"/>
    <p:sldId id="302" r:id="rId8"/>
    <p:sldId id="303" r:id="rId9"/>
    <p:sldId id="265" r:id="rId10"/>
    <p:sldId id="304" r:id="rId11"/>
    <p:sldId id="305" r:id="rId12"/>
    <p:sldId id="306" r:id="rId13"/>
    <p:sldId id="315" r:id="rId14"/>
    <p:sldId id="307" r:id="rId15"/>
    <p:sldId id="317" r:id="rId16"/>
    <p:sldId id="309" r:id="rId17"/>
    <p:sldId id="310" r:id="rId18"/>
    <p:sldId id="311" r:id="rId19"/>
    <p:sldId id="312" r:id="rId20"/>
    <p:sldId id="313" r:id="rId21"/>
    <p:sldId id="316" r:id="rId22"/>
    <p:sldId id="314" r:id="rId23"/>
    <p:sldId id="318" r:id="rId24"/>
    <p:sldId id="270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참고사항" id="{F8D3F4D3-D49E-470E-B685-419A0681321F}">
          <p14:sldIdLst/>
        </p14:section>
        <p14:section name="교안 템플릿" id="{CB574C3C-4378-4F24-8F0A-CBBA62E24DBD}">
          <p14:sldIdLst>
            <p14:sldId id="257"/>
            <p14:sldId id="259"/>
            <p14:sldId id="301"/>
          </p14:sldIdLst>
        </p14:section>
        <p14:section name="과정 Overview" id="{EA2D390A-8D76-4141-9D86-7EC57E562356}">
          <p14:sldIdLst>
            <p14:sldId id="302"/>
            <p14:sldId id="303"/>
          </p14:sldIdLst>
        </p14:section>
        <p14:section name="내용" id="{F9D24D64-874F-4519-BF16-3059D8F48CA8}">
          <p14:sldIdLst>
            <p14:sldId id="265"/>
            <p14:sldId id="304"/>
            <p14:sldId id="305"/>
            <p14:sldId id="306"/>
            <p14:sldId id="315"/>
            <p14:sldId id="307"/>
            <p14:sldId id="317"/>
            <p14:sldId id="309"/>
            <p14:sldId id="310"/>
            <p14:sldId id="311"/>
            <p14:sldId id="312"/>
            <p14:sldId id="313"/>
            <p14:sldId id="316"/>
            <p14:sldId id="314"/>
            <p14:sldId id="318"/>
          </p14:sldIdLst>
        </p14:section>
        <p14:section name="정리" id="{32F88B0F-3B4F-49B2-BB2A-CF84FE28A958}">
          <p14:sldIdLst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  <a:srgbClr val="F46F72"/>
    <a:srgbClr val="7EDBD7"/>
    <a:srgbClr val="B6E7E3"/>
    <a:srgbClr val="DDEFEC"/>
    <a:srgbClr val="5DB1A5"/>
    <a:srgbClr val="F5F5F5"/>
    <a:srgbClr val="204F55"/>
    <a:srgbClr val="30AEAA"/>
    <a:srgbClr val="E2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3673" autoAdjust="0"/>
  </p:normalViewPr>
  <p:slideViewPr>
    <p:cSldViewPr snapToGrid="0">
      <p:cViewPr varScale="1">
        <p:scale>
          <a:sx n="92" d="100"/>
          <a:sy n="92" d="100"/>
        </p:scale>
        <p:origin x="14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4D9B-87D9-4A9A-A8E0-A548B755B657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CF90D-E503-4B43-A793-63B9CCFE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1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  <a:r>
              <a:rPr lang="en-US" altLang="ko-KR" dirty="0"/>
              <a:t> : </a:t>
            </a:r>
            <a:r>
              <a:rPr lang="ko-KR" altLang="en-US" dirty="0"/>
              <a:t>이미지 교체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9E83-DD15-49A5-B765-19F21DF4BB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2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9E83-DD15-49A5-B765-19F21DF4BB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0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7F09-B2A3-B2DC-46CE-66C6A2F4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CFCF89-CA04-BB39-24C0-7D252EAF4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3C72AE-6020-CA73-4EA6-8893FB5DC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BE3629-EA8F-41CE-8546-5F39CB667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9E83-DD15-49A5-B765-19F21DF4B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96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CF90D-E503-4B43-A793-63B9CCFE6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2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CF90D-E503-4B43-A793-63B9CCFE65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67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CF90D-E503-4B43-A793-63B9CCFE65F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CF90D-E503-4B43-A793-63B9CCFE65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3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CF90D-E503-4B43-A793-63B9CCFE65F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5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7895-AB61-4BAF-F011-0D52ED5E3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0BE2C1-6C5D-02E3-9C22-F00282198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06726C-7801-D401-D3CD-A08813E87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5BF19-9C1C-D1F1-32B2-7A50D308A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9E83-DD15-49A5-B765-19F21DF4BB1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3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23F-CC83-3521-57B7-F278548B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E2012-C98B-F72B-552D-CE4F06769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38746-BD44-9573-3CC4-8407D427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9AB6E-2D9F-D7C5-2760-0F6486EC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92235-898E-65E1-8621-9F2E7CD5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6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83244-56FC-7565-DBEE-E5BE42B0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0E250-AB1F-8944-6905-0D4EFB36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967D7-6DD9-A5C1-1593-84E75A1B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1765C-17A6-AF37-6329-9F92F377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060F5-33B4-7716-E010-A6FDD28D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4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81AFA8-E4A3-F61C-732B-D56C24B4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8D3C1-AB49-F3E5-96AA-9DB16D9F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44A7B-FEF6-4F5B-874E-8C25E520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6088-2254-2E4D-C0D9-0A771F38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3A35B-12EF-B4FB-2B5D-FE090BA3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4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D999E1-258C-069F-B86A-6232DD34FA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Google Shape;43;p42">
            <a:extLst>
              <a:ext uri="{FF2B5EF4-FFF2-40B4-BE49-F238E27FC236}">
                <a16:creationId xmlns:a16="http://schemas.microsoft.com/office/drawing/2014/main" id="{A1CA6195-DA48-4D27-B667-218BC9E3AEFF}"/>
              </a:ext>
            </a:extLst>
          </p:cNvPr>
          <p:cNvCxnSpPr>
            <a:cxnSpLocks/>
          </p:cNvCxnSpPr>
          <p:nvPr userDrawn="1"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CA5F837B-AAE4-477D-81BA-C18784B728C7}"/>
              </a:ext>
            </a:extLst>
          </p:cNvPr>
          <p:cNvSpPr txBox="1">
            <a:spLocks/>
          </p:cNvSpPr>
          <p:nvPr userDrawn="1"/>
        </p:nvSpPr>
        <p:spPr>
          <a:xfrm>
            <a:off x="983632" y="2095201"/>
            <a:ext cx="8245702" cy="145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altLang="ko-KR" sz="9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KT AIVLE School</a:t>
            </a:r>
          </a:p>
        </p:txBody>
      </p:sp>
      <p:sp>
        <p:nvSpPr>
          <p:cNvPr id="11" name="Google Shape;40;p42">
            <a:extLst>
              <a:ext uri="{FF2B5EF4-FFF2-40B4-BE49-F238E27FC236}">
                <a16:creationId xmlns:a16="http://schemas.microsoft.com/office/drawing/2014/main" id="{257A3FF8-0923-4282-A567-EF1BFBF47EE1}"/>
              </a:ext>
            </a:extLst>
          </p:cNvPr>
          <p:cNvSpPr/>
          <p:nvPr userDrawn="1"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12" name="Google Shape;41;p4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D57560E-3BFC-450A-8DFF-F178AB45C41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E7F6888-DD09-453C-AA8B-B8F6AE18F2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6002" y="2732724"/>
            <a:ext cx="8402637" cy="823986"/>
          </a:xfrm>
        </p:spPr>
        <p:txBody>
          <a:bodyPr>
            <a:normAutofit/>
          </a:bodyPr>
          <a:lstStyle>
            <a:lvl1pPr marL="0" indent="0">
              <a:buNone/>
              <a:defRPr sz="4400" b="1"/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2260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C7804B-E956-460B-9E30-2FEA1F7EEB28}"/>
              </a:ext>
            </a:extLst>
          </p:cNvPr>
          <p:cNvSpPr/>
          <p:nvPr userDrawn="1"/>
        </p:nvSpPr>
        <p:spPr>
          <a:xfrm>
            <a:off x="0" y="-1"/>
            <a:ext cx="3690851" cy="6858000"/>
          </a:xfrm>
          <a:prstGeom prst="rect">
            <a:avLst/>
          </a:prstGeom>
          <a:solidFill>
            <a:srgbClr val="C8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EDB5C16-8501-4DEA-ABB9-D73FD96C23D4}"/>
              </a:ext>
            </a:extLst>
          </p:cNvPr>
          <p:cNvSpPr/>
          <p:nvPr userDrawn="1"/>
        </p:nvSpPr>
        <p:spPr>
          <a:xfrm>
            <a:off x="448364" y="1134499"/>
            <a:ext cx="2340000" cy="180000"/>
          </a:xfrm>
          <a:custGeom>
            <a:avLst/>
            <a:gdLst/>
            <a:ahLst/>
            <a:cxnLst/>
            <a:rect l="l" t="t" r="r" b="b"/>
            <a:pathLst>
              <a:path w="1913254" h="139064">
                <a:moveTo>
                  <a:pt x="1890140" y="0"/>
                </a:moveTo>
                <a:lnTo>
                  <a:pt x="23113" y="0"/>
                </a:lnTo>
                <a:lnTo>
                  <a:pt x="14091" y="1825"/>
                </a:lnTo>
                <a:lnTo>
                  <a:pt x="6746" y="6794"/>
                </a:lnTo>
                <a:lnTo>
                  <a:pt x="1807" y="14144"/>
                </a:lnTo>
                <a:lnTo>
                  <a:pt x="0" y="23113"/>
                </a:lnTo>
                <a:lnTo>
                  <a:pt x="0" y="115824"/>
                </a:lnTo>
                <a:lnTo>
                  <a:pt x="1807" y="124793"/>
                </a:lnTo>
                <a:lnTo>
                  <a:pt x="6746" y="132143"/>
                </a:lnTo>
                <a:lnTo>
                  <a:pt x="14091" y="137112"/>
                </a:lnTo>
                <a:lnTo>
                  <a:pt x="23113" y="138937"/>
                </a:lnTo>
                <a:lnTo>
                  <a:pt x="1890140" y="138937"/>
                </a:lnTo>
                <a:lnTo>
                  <a:pt x="1899110" y="137112"/>
                </a:lnTo>
                <a:lnTo>
                  <a:pt x="1906460" y="132143"/>
                </a:lnTo>
                <a:lnTo>
                  <a:pt x="1911429" y="124793"/>
                </a:lnTo>
                <a:lnTo>
                  <a:pt x="1913254" y="115824"/>
                </a:lnTo>
                <a:lnTo>
                  <a:pt x="1913254" y="23113"/>
                </a:lnTo>
                <a:lnTo>
                  <a:pt x="1911429" y="14144"/>
                </a:lnTo>
                <a:lnTo>
                  <a:pt x="1906460" y="6794"/>
                </a:lnTo>
                <a:lnTo>
                  <a:pt x="1899110" y="1825"/>
                </a:lnTo>
                <a:lnTo>
                  <a:pt x="1890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D3CD2633-4184-4BD3-B0F2-B72B63CE630D}"/>
              </a:ext>
            </a:extLst>
          </p:cNvPr>
          <p:cNvSpPr txBox="1">
            <a:spLocks/>
          </p:cNvSpPr>
          <p:nvPr userDrawn="1"/>
        </p:nvSpPr>
        <p:spPr>
          <a:xfrm>
            <a:off x="419383" y="558545"/>
            <a:ext cx="2428442" cy="7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altLang="ko-KR" sz="9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dirty="0">
                <a:solidFill>
                  <a:srgbClr val="165D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en-US" altLang="ko-KR" sz="2800" b="1" dirty="0">
              <a:solidFill>
                <a:srgbClr val="165D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Google Shape;39;p42">
            <a:extLst>
              <a:ext uri="{FF2B5EF4-FFF2-40B4-BE49-F238E27FC236}">
                <a16:creationId xmlns:a16="http://schemas.microsoft.com/office/drawing/2014/main" id="{2AD542CA-F597-46C8-A98F-05472572AD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923665" y="162080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424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122EFC-3B07-4178-A4AC-1F20091743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DD47E-A522-4485-AFC6-9A240946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492875"/>
            <a:ext cx="2743200" cy="365125"/>
          </a:xfrm>
        </p:spPr>
        <p:txBody>
          <a:bodyPr/>
          <a:lstStyle/>
          <a:p>
            <a:fld id="{ACF2ED5F-30D5-46A4-8918-1B10B1CBCD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C293D3-8F33-4A27-B1A5-E12834969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38" y="1401763"/>
            <a:ext cx="11307762" cy="49180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4D7BD2C-A2D0-43AE-9801-01FB4870A6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89BD57-C38F-4A22-B221-1D748B660B6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8DD4D61-B78F-4DE4-B542-FA722C9CF0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524C5287-3EF0-46F1-9C8E-A153AC1F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44035"/>
            <a:ext cx="10515600" cy="75184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32601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5FA1A6-4F44-4CC6-8383-647F51741177}"/>
              </a:ext>
            </a:extLst>
          </p:cNvPr>
          <p:cNvSpPr/>
          <p:nvPr userDrawn="1"/>
        </p:nvSpPr>
        <p:spPr>
          <a:xfrm>
            <a:off x="0" y="-71120"/>
            <a:ext cx="12192000" cy="4898571"/>
          </a:xfrm>
          <a:prstGeom prst="rect">
            <a:avLst/>
          </a:prstGeom>
          <a:solidFill>
            <a:srgbClr val="C8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Google Shape;39;p42">
            <a:extLst>
              <a:ext uri="{FF2B5EF4-FFF2-40B4-BE49-F238E27FC236}">
                <a16:creationId xmlns:a16="http://schemas.microsoft.com/office/drawing/2014/main" id="{40BA73CF-8DE3-4349-9EE8-02FFA007A63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923665" y="162080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2D601192-E094-4396-93CA-AB8E76659054}"/>
              </a:ext>
            </a:extLst>
          </p:cNvPr>
          <p:cNvSpPr txBox="1">
            <a:spLocks/>
          </p:cNvSpPr>
          <p:nvPr userDrawn="1"/>
        </p:nvSpPr>
        <p:spPr>
          <a:xfrm>
            <a:off x="637374" y="609399"/>
            <a:ext cx="2428442" cy="7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altLang="ko-KR" sz="9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" b="1" dirty="0">
                <a:solidFill>
                  <a:srgbClr val="67BDC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dirty="0">
                <a:solidFill>
                  <a:srgbClr val="165D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en-US" altLang="ko-KR" sz="4000" b="1" dirty="0">
                <a:solidFill>
                  <a:srgbClr val="165D6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800" b="1" dirty="0">
              <a:solidFill>
                <a:srgbClr val="165D6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D56DB1D4-1860-4D8E-BFF8-DD3CCD62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74" y="1271438"/>
            <a:ext cx="105156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1DB1A82C-7DDE-4FE0-AA34-03790936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492875"/>
            <a:ext cx="2743200" cy="365125"/>
          </a:xfrm>
        </p:spPr>
        <p:txBody>
          <a:bodyPr/>
          <a:lstStyle/>
          <a:p>
            <a:fld id="{ACF2ED5F-30D5-46A4-8918-1B10B1CBC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7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36BB-F62D-546B-DF17-915B3BB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779A2-0BFA-B4B1-9E01-750D1256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041CC-6A3F-9549-F79D-FB255E6A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A91CE-0B13-71FA-EF55-3930CF37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0B0C3-4C7C-372B-9275-AA3300D8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2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9F4E9-DB3F-FB80-B2F7-9FBE3487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BCC0B-7395-F3B5-5E54-8CE68D24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7CC3-3935-97EF-7338-0597748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5344D-947A-BADF-15FE-173EBD5F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77065-69DA-D424-5606-D5AB9C2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3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FCA1-CC0C-D48C-9BA2-A01375A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BC5DC-DE8A-2210-9F59-DC028090E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6A075-3552-1539-E7D5-04EB145E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74631-1020-8E4A-F1AE-84F1530F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2BD20-80AE-F701-B752-8C1FB910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A09F75-75FA-49EA-91FB-E687DA61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9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BFCD-F385-3132-4B55-0942A946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B77F7-9496-D378-AEFF-CD2AAE338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656B0-7768-F024-7592-8FBB7181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949FEE-6732-6E15-81C2-C9F26404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D426DC-C346-2F4A-1D89-4FAAC9E1A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0A506E-143B-CA7F-590B-2B40061B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4FDA6-6BCB-6892-F5E6-C5D6A7CF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A2FFD0-D19B-6BB9-E1C9-615C64E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3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8A716-6A55-7F54-D4CC-BC16157E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47F9D9-8913-F8CA-2036-F52D1F34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4C719-A5EE-9403-FF1F-08E0D5A5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D21DEC-5DA2-7504-3B8C-FF1E3C9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CD42B3-12B6-1686-EA80-1957234E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8179B-268C-DAE3-3B6F-6DF007FF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97303-EE10-5596-969F-F34354C8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7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4A93-1E25-4EF6-902B-C57F1395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3FA96-E889-282A-87E6-81C7B51F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5034A-721E-6839-D5D9-86289F42E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BB0E1-57D6-634E-ACF0-94C753D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EAFCA-15E7-AE59-9B6B-B13C483D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322CD-3B72-3EF6-52E0-2232059C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89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72794-E7BD-5BF9-52AB-9FD5A945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D5E2B-A48C-A2C1-6930-947D8B8BF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9E7EA-62B5-CDCF-38B9-1CABC2B5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0A2F0-1501-76DF-90A6-D60E1CA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8E038-A45E-DD36-E1A5-D6F68415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A15A0-E624-3F9C-2235-95D4AE9B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9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33C0E-A25F-5F96-5443-00E99958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1669-F0FD-2C0D-D066-791E23AA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05AC-3065-9DA8-7051-6ECCC536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D1903-5702-4792-9244-10F1FFA645C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5104-5BB4-337D-3B01-533341DA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0B4FC-57A1-F288-4A09-C1C84AB8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1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A3E487-D8AD-4CA7-8C41-F51CEDDAA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89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921334-3DE5-5A10-8A17-B8804CB22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개별 데이터 관찰 예시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049515-F476-ED63-F79E-52BBB144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목적과 변수 확인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33947F3-A39F-5302-C6FE-8F3730A65F7C}"/>
              </a:ext>
            </a:extLst>
          </p:cNvPr>
          <p:cNvSpPr/>
          <p:nvPr/>
        </p:nvSpPr>
        <p:spPr>
          <a:xfrm>
            <a:off x="548580" y="2227102"/>
            <a:ext cx="5666654" cy="2791707"/>
          </a:xfrm>
          <a:prstGeom prst="roundRect">
            <a:avLst>
              <a:gd name="adj" fmla="val 822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44D3CAC-820A-83AD-66D2-35C62A2298F4}"/>
              </a:ext>
            </a:extLst>
          </p:cNvPr>
          <p:cNvSpPr/>
          <p:nvPr/>
        </p:nvSpPr>
        <p:spPr>
          <a:xfrm>
            <a:off x="830216" y="2048808"/>
            <a:ext cx="4755489" cy="384401"/>
          </a:xfrm>
          <a:prstGeom prst="roundRect">
            <a:avLst>
              <a:gd name="adj" fmla="val 50000"/>
            </a:avLst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data.head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(10)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A18E37-6ACE-0AFF-55CE-B1FBED7CA382}"/>
              </a:ext>
            </a:extLst>
          </p:cNvPr>
          <p:cNvSpPr/>
          <p:nvPr/>
        </p:nvSpPr>
        <p:spPr>
          <a:xfrm>
            <a:off x="6349782" y="2241010"/>
            <a:ext cx="5385017" cy="2781832"/>
          </a:xfrm>
          <a:prstGeom prst="roundRect">
            <a:avLst>
              <a:gd name="adj" fmla="val 822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8282EC-18B4-0BC0-0842-97D6172309A5}"/>
              </a:ext>
            </a:extLst>
          </p:cNvPr>
          <p:cNvSpPr/>
          <p:nvPr/>
        </p:nvSpPr>
        <p:spPr>
          <a:xfrm>
            <a:off x="6606456" y="2060321"/>
            <a:ext cx="4519138" cy="384401"/>
          </a:xfrm>
          <a:prstGeom prst="roundRect">
            <a:avLst>
              <a:gd name="adj" fmla="val 50000"/>
            </a:avLst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data.tail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BC865-96CB-7B64-2EF1-5F38776F15E8}"/>
              </a:ext>
            </a:extLst>
          </p:cNvPr>
          <p:cNvSpPr txBox="1"/>
          <p:nvPr/>
        </p:nvSpPr>
        <p:spPr>
          <a:xfrm>
            <a:off x="695668" y="5133071"/>
            <a:ext cx="10730462" cy="119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NaN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 포함된 항목이 있음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Description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값이므로 분석에 지장은 없음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의미가 있는 수치 값은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quantity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 뿐임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Item_price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값은 분석의 의미가 있으나 문자열로 처리되어 사용 불가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숫자형으로 바꾸어야 함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85791F-96F6-EA04-8755-63954FF2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2" y="2697351"/>
            <a:ext cx="5035690" cy="19565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86AD33F-DF54-8B4D-4970-19B67A20E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50" y="2697351"/>
            <a:ext cx="4767680" cy="1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F53392-D9D8-7B73-A133-4816718CD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결측치와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이상치 유무 </a:t>
            </a:r>
            <a:r>
              <a:rPr lang="ko-KR" altLang="en-US" b="1" dirty="0">
                <a:solidFill>
                  <a:srgbClr val="215F9A"/>
                </a:solidFill>
              </a:rPr>
              <a:t>확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인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F46F72"/>
                </a:solidFill>
              </a:rPr>
              <a:t>결측치와</a:t>
            </a:r>
            <a:r>
              <a:rPr lang="ko-KR" altLang="en-US" dirty="0">
                <a:solidFill>
                  <a:srgbClr val="F46F72"/>
                </a:solidFill>
              </a:rPr>
              <a:t> 이상치가 왜 발생했는지 의미를 파악하는 것이 중요함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문제성 확인 방법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결측치</a:t>
            </a:r>
            <a:r>
              <a:rPr lang="ko-KR" altLang="en-US" dirty="0"/>
              <a:t> 발견 방법</a:t>
            </a:r>
            <a:r>
              <a:rPr lang="en-US" altLang="ko-KR" dirty="0"/>
              <a:t>: </a:t>
            </a:r>
            <a:r>
              <a:rPr lang="ko-KR" altLang="en-US" dirty="0"/>
              <a:t>개별 데이터 관찰</a:t>
            </a:r>
            <a:r>
              <a:rPr lang="en-US" altLang="ko-KR" dirty="0"/>
              <a:t>, </a:t>
            </a:r>
            <a:r>
              <a:rPr lang="ko-KR" altLang="en-US" dirty="0"/>
              <a:t>관련 함수 활용</a:t>
            </a:r>
            <a:r>
              <a:rPr lang="en-US" altLang="ko-KR" dirty="0"/>
              <a:t>, </a:t>
            </a:r>
            <a:r>
              <a:rPr lang="ko-KR" altLang="en-US" dirty="0"/>
              <a:t>상관관계 활용 등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이상치 발견 방법</a:t>
            </a:r>
            <a:r>
              <a:rPr lang="en-US" altLang="ko-KR" dirty="0"/>
              <a:t>: </a:t>
            </a:r>
            <a:r>
              <a:rPr lang="ko-KR" altLang="en-US" dirty="0"/>
              <a:t>개별 데이터 관찰</a:t>
            </a:r>
            <a:r>
              <a:rPr lang="en-US" altLang="ko-KR" dirty="0"/>
              <a:t>, </a:t>
            </a:r>
            <a:r>
              <a:rPr lang="ko-KR" altLang="en-US" dirty="0" err="1"/>
              <a:t>통계값</a:t>
            </a:r>
            <a:r>
              <a:rPr lang="ko-KR" altLang="en-US" dirty="0"/>
              <a:t> 활용</a:t>
            </a:r>
            <a:r>
              <a:rPr lang="en-US" altLang="ko-KR" dirty="0"/>
              <a:t>, </a:t>
            </a:r>
            <a:r>
              <a:rPr lang="ko-KR" altLang="en-US" dirty="0"/>
              <a:t>시각화 활용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기법 활용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어떻게 대처해야 할지</a:t>
            </a:r>
            <a:r>
              <a:rPr lang="en-US" altLang="ko-KR" dirty="0"/>
              <a:t>(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대체</a:t>
            </a:r>
            <a:r>
              <a:rPr lang="en-US" altLang="ko-KR" dirty="0"/>
              <a:t>, </a:t>
            </a:r>
            <a:r>
              <a:rPr lang="ko-KR" altLang="en-US" dirty="0"/>
              <a:t>유지 등</a:t>
            </a:r>
            <a:r>
              <a:rPr lang="en-US" altLang="ko-KR" dirty="0"/>
              <a:t>)</a:t>
            </a:r>
            <a:r>
              <a:rPr lang="ko-KR" altLang="en-US" dirty="0"/>
              <a:t>를 판단함</a:t>
            </a:r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결측치</a:t>
            </a:r>
            <a:r>
              <a:rPr lang="ko-KR" altLang="en-US" dirty="0"/>
              <a:t> 대치 방법</a:t>
            </a:r>
            <a:r>
              <a:rPr lang="en-US" altLang="ko-KR" dirty="0"/>
              <a:t>: </a:t>
            </a:r>
            <a:r>
              <a:rPr lang="ko-KR" altLang="en-US" dirty="0" err="1"/>
              <a:t>단순대치법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err="1"/>
              <a:t>대치법</a:t>
            </a:r>
            <a:r>
              <a:rPr lang="ko-KR" altLang="en-US" dirty="0"/>
              <a:t> 등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이상치 대치 방법</a:t>
            </a:r>
            <a:r>
              <a:rPr lang="en-US" altLang="ko-KR" dirty="0"/>
              <a:t>: </a:t>
            </a:r>
            <a:r>
              <a:rPr lang="ko-KR" altLang="en-US" dirty="0"/>
              <a:t>제거</a:t>
            </a:r>
            <a:r>
              <a:rPr lang="en-US" altLang="ko-KR" dirty="0"/>
              <a:t>, </a:t>
            </a:r>
            <a:r>
              <a:rPr lang="ko-KR" altLang="en-US" dirty="0"/>
              <a:t>대체</a:t>
            </a:r>
            <a:r>
              <a:rPr lang="en-US" altLang="ko-KR" dirty="0"/>
              <a:t>, </a:t>
            </a:r>
            <a:r>
              <a:rPr lang="ko-KR" altLang="en-US" dirty="0"/>
              <a:t>유지 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BF77CD-4011-F4D1-B6F1-40B44068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문제성 확인</a:t>
            </a:r>
          </a:p>
        </p:txBody>
      </p:sp>
    </p:spTree>
    <p:extLst>
      <p:ext uri="{BB962C8B-B14F-4D97-AF65-F5344CB8AC3E}">
        <p14:creationId xmlns:p14="http://schemas.microsoft.com/office/powerpoint/2010/main" val="31470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298C08-42D5-87F6-0281-5C43A519F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검출 예시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BA43B42-77DE-F67A-30F3-269A5CA3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문제성 확인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3C4E23-42FA-CB69-A519-151347E04152}"/>
              </a:ext>
            </a:extLst>
          </p:cNvPr>
          <p:cNvSpPr/>
          <p:nvPr/>
        </p:nvSpPr>
        <p:spPr>
          <a:xfrm>
            <a:off x="548580" y="2227101"/>
            <a:ext cx="11037284" cy="3778843"/>
          </a:xfrm>
          <a:prstGeom prst="roundRect">
            <a:avLst>
              <a:gd name="adj" fmla="val 822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2F74B5-D5E8-0D81-68FE-5345D4166062}"/>
              </a:ext>
            </a:extLst>
          </p:cNvPr>
          <p:cNvSpPr/>
          <p:nvPr/>
        </p:nvSpPr>
        <p:spPr>
          <a:xfrm>
            <a:off x="830216" y="2048808"/>
            <a:ext cx="9262553" cy="384401"/>
          </a:xfrm>
          <a:prstGeom prst="roundRect">
            <a:avLst>
              <a:gd name="adj" fmla="val 50000"/>
            </a:avLst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결측치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검출 예시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BBFF2-DA2B-8622-AB9E-B6334ECF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57" y="2640939"/>
            <a:ext cx="7146050" cy="286342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7BA6C2D-E429-90A1-16A1-59FDE9048081}"/>
              </a:ext>
            </a:extLst>
          </p:cNvPr>
          <p:cNvSpPr/>
          <p:nvPr/>
        </p:nvSpPr>
        <p:spPr>
          <a:xfrm>
            <a:off x="7471064" y="4116522"/>
            <a:ext cx="779318" cy="38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F45C0F-AE8C-1423-7B47-211B44485CE0}"/>
              </a:ext>
            </a:extLst>
          </p:cNvPr>
          <p:cNvCxnSpPr/>
          <p:nvPr/>
        </p:nvCxnSpPr>
        <p:spPr>
          <a:xfrm>
            <a:off x="8250382" y="4291445"/>
            <a:ext cx="405245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B176AA-5F73-175E-A5BB-F3FFF5D3A22F}"/>
              </a:ext>
            </a:extLst>
          </p:cNvPr>
          <p:cNvSpPr txBox="1"/>
          <p:nvPr/>
        </p:nvSpPr>
        <p:spPr>
          <a:xfrm>
            <a:off x="8655627" y="4072653"/>
            <a:ext cx="2930237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endParaRPr lang="en-US" altLang="ko-KR" sz="1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데이터가 포함된 대륙정보가 누락됨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C9D22E-48A2-391F-35D2-4E82CD67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72" y="5626709"/>
            <a:ext cx="4998650" cy="522973"/>
          </a:xfrm>
          <a:prstGeom prst="rect">
            <a:avLst/>
          </a:prstGeom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A5FBCB-6194-DBFD-75E3-7C048713EDB8}"/>
              </a:ext>
            </a:extLst>
          </p:cNvPr>
          <p:cNvCxnSpPr>
            <a:cxnSpLocks/>
          </p:cNvCxnSpPr>
          <p:nvPr/>
        </p:nvCxnSpPr>
        <p:spPr>
          <a:xfrm>
            <a:off x="9064069" y="5092869"/>
            <a:ext cx="0" cy="53384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8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26F3B7-CF0B-A681-2423-53C02D758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5F9A"/>
                </a:solidFill>
              </a:rPr>
              <a:t>적절한 요약 통계지표</a:t>
            </a:r>
            <a:r>
              <a:rPr lang="ko-KR" altLang="en-US" dirty="0"/>
              <a:t>를 사용해서 데이터를 이해할 수 있음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중심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(Mean), </a:t>
            </a:r>
            <a:r>
              <a:rPr lang="ko-KR" altLang="en-US" dirty="0"/>
              <a:t>중앙값</a:t>
            </a:r>
            <a:r>
              <a:rPr lang="en-US" altLang="ko-KR" dirty="0"/>
              <a:t>(Median), </a:t>
            </a:r>
            <a:r>
              <a:rPr lang="ko-KR" altLang="en-US" dirty="0" err="1"/>
              <a:t>최빈값</a:t>
            </a:r>
            <a:r>
              <a:rPr lang="en-US" altLang="ko-KR" dirty="0"/>
              <a:t>(Mode)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분산</a:t>
            </a:r>
            <a:r>
              <a:rPr lang="en-US" altLang="ko-KR" dirty="0"/>
              <a:t>: </a:t>
            </a:r>
            <a:r>
              <a:rPr lang="ko-KR" altLang="en-US" dirty="0"/>
              <a:t>범위</a:t>
            </a:r>
            <a:r>
              <a:rPr lang="en-US" altLang="ko-KR" dirty="0"/>
              <a:t>(Range), </a:t>
            </a:r>
            <a:r>
              <a:rPr lang="ko-KR" altLang="en-US" dirty="0"/>
              <a:t>분산</a:t>
            </a:r>
            <a:r>
              <a:rPr lang="en-US" altLang="ko-KR" dirty="0"/>
              <a:t>(Variance),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984638-2C93-0C61-C5CF-3690A923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개별 속성 값 분포 확인</a:t>
            </a:r>
          </a:p>
        </p:txBody>
      </p:sp>
    </p:spTree>
    <p:extLst>
      <p:ext uri="{BB962C8B-B14F-4D97-AF65-F5344CB8AC3E}">
        <p14:creationId xmlns:p14="http://schemas.microsoft.com/office/powerpoint/2010/main" val="318635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632EDF-6C2A-45B4-3C78-0025CA3E1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5F9A"/>
                </a:solidFill>
              </a:rPr>
              <a:t>사분위범위</a:t>
            </a:r>
            <a:r>
              <a:rPr lang="en-US" altLang="ko-KR" b="1" dirty="0">
                <a:solidFill>
                  <a:srgbClr val="215F9A"/>
                </a:solidFill>
              </a:rPr>
              <a:t>(Inter Quantile Range, IQR) </a:t>
            </a:r>
            <a:r>
              <a:rPr lang="ko-KR" altLang="en-US" b="1" dirty="0">
                <a:solidFill>
                  <a:srgbClr val="215F9A"/>
                </a:solidFill>
              </a:rPr>
              <a:t>방법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전체 데이터를 오름차순으로 정렬한 후</a:t>
            </a:r>
            <a:r>
              <a:rPr lang="en-US" altLang="ko-KR" dirty="0"/>
              <a:t>, 4</a:t>
            </a:r>
            <a:r>
              <a:rPr lang="ko-KR" altLang="en-US" dirty="0"/>
              <a:t>등분하여 </a:t>
            </a:r>
            <a:br>
              <a:rPr lang="en-US" altLang="ko-KR" dirty="0"/>
            </a:br>
            <a:r>
              <a:rPr lang="en-US" altLang="ko-KR" dirty="0"/>
              <a:t>75%</a:t>
            </a:r>
            <a:r>
              <a:rPr lang="ko-KR" altLang="en-US" dirty="0"/>
              <a:t>지점의 값과 </a:t>
            </a:r>
            <a:r>
              <a:rPr lang="en-US" altLang="ko-KR" dirty="0"/>
              <a:t>25%</a:t>
            </a:r>
            <a:r>
              <a:rPr lang="ko-KR" altLang="en-US" dirty="0"/>
              <a:t>지점의 값의 차이를 </a:t>
            </a:r>
            <a:r>
              <a:rPr lang="en-US" altLang="ko-KR" dirty="0"/>
              <a:t>IQR</a:t>
            </a:r>
            <a:r>
              <a:rPr lang="ko-KR" altLang="en-US" dirty="0"/>
              <a:t>로 정의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최대값 </a:t>
            </a:r>
            <a:r>
              <a:rPr lang="en-US" altLang="ko-KR" dirty="0"/>
              <a:t>= 3</a:t>
            </a:r>
            <a:r>
              <a:rPr lang="ko-KR" altLang="en-US" dirty="0"/>
              <a:t>사분위수 </a:t>
            </a:r>
            <a:r>
              <a:rPr lang="en-US" altLang="ko-KR" dirty="0"/>
              <a:t>+ 1.5 x IQR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최소값 </a:t>
            </a:r>
            <a:r>
              <a:rPr lang="en-US" altLang="ko-KR" dirty="0"/>
              <a:t>= 1</a:t>
            </a:r>
            <a:r>
              <a:rPr lang="ko-KR" altLang="en-US" dirty="0"/>
              <a:t>사분위수 </a:t>
            </a:r>
            <a:r>
              <a:rPr lang="en-US" altLang="ko-KR" dirty="0"/>
              <a:t>- 1.5 x IQR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결정된 최대값보다 크거나 최소값보다 작은 값을 </a:t>
            </a:r>
            <a:br>
              <a:rPr lang="en-US" altLang="ko-KR" dirty="0"/>
            </a:br>
            <a:r>
              <a:rPr lang="ko-KR" altLang="en-US" dirty="0"/>
              <a:t>이상치로 간주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F066B5-43EB-BC92-284D-82B1B607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개별 속성 값 분포 확인</a:t>
            </a:r>
          </a:p>
        </p:txBody>
      </p:sp>
      <p:pic>
        <p:nvPicPr>
          <p:cNvPr id="1026" name="Picture 2" descr="[지니Go수학] 상자그림, 상자수염그림, boxplot (2022개정교육과정 중3 수학) : 네이버 블로그">
            <a:extLst>
              <a:ext uri="{FF2B5EF4-FFF2-40B4-BE49-F238E27FC236}">
                <a16:creationId xmlns:a16="http://schemas.microsoft.com/office/drawing/2014/main" id="{BC092F2E-5F39-0ED8-E276-4A10DA29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55" y="1704109"/>
            <a:ext cx="2877553" cy="408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7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C5B25-8268-F1B9-C515-8CDCC77E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9444785-E2E3-0C8D-5581-24EABDF2389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215F9A"/>
                    </a:solidFill>
                  </a:rPr>
                  <a:t>정규분포 활용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평균과 분산을 이용한 이상치 제거 방법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예시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~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~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+1.5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구간을 벗어나는 값은 이상치로 판단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평균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표준편차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9444785-E2E3-0C8D-5581-24EABDF238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A7F3442-1863-771C-604B-A43856C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개별 속성 값 분포 확인</a:t>
            </a:r>
          </a:p>
        </p:txBody>
      </p:sp>
    </p:spTree>
    <p:extLst>
      <p:ext uri="{BB962C8B-B14F-4D97-AF65-F5344CB8AC3E}">
        <p14:creationId xmlns:p14="http://schemas.microsoft.com/office/powerpoint/2010/main" val="410041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9AA690-D194-2DA5-5A14-6D5688E4B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5F9A"/>
                </a:solidFill>
              </a:rPr>
              <a:t>시각화</a:t>
            </a:r>
            <a:r>
              <a:rPr lang="ko-KR" altLang="en-US" dirty="0"/>
              <a:t>를 통해 주어진 </a:t>
            </a:r>
            <a:r>
              <a:rPr lang="ko-KR" altLang="en-US" b="1" dirty="0">
                <a:solidFill>
                  <a:srgbClr val="215F9A"/>
                </a:solidFill>
              </a:rPr>
              <a:t>데이터의 개별 속성 파악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확률밀도 함수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박스 플롯</a:t>
            </a:r>
            <a:r>
              <a:rPr lang="en-US" altLang="ko-KR" dirty="0"/>
              <a:t>, </a:t>
            </a:r>
            <a:r>
              <a:rPr lang="ko-KR" altLang="en-US" dirty="0" err="1"/>
              <a:t>산점도</a:t>
            </a:r>
            <a:r>
              <a:rPr lang="ko-KR" altLang="en-US" dirty="0"/>
              <a:t> 등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워드 클라우드</a:t>
            </a:r>
            <a:r>
              <a:rPr lang="en-US" altLang="ko-KR" dirty="0"/>
              <a:t>, </a:t>
            </a:r>
            <a:r>
              <a:rPr lang="ko-KR" altLang="en-US" dirty="0"/>
              <a:t>시계열 차트</a:t>
            </a:r>
            <a:r>
              <a:rPr lang="en-US" altLang="ko-KR" dirty="0"/>
              <a:t>, </a:t>
            </a:r>
            <a:r>
              <a:rPr lang="ko-KR" altLang="en-US" dirty="0"/>
              <a:t>지도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215F9A"/>
                </a:solidFill>
              </a:rPr>
              <a:t>머신러닝</a:t>
            </a:r>
            <a:r>
              <a:rPr lang="ko-KR" altLang="en-US" dirty="0"/>
              <a:t> 기법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K-Means </a:t>
            </a:r>
            <a:r>
              <a:rPr lang="ko-KR" altLang="en-US" dirty="0"/>
              <a:t>기법 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1EB7C4-5A70-F44D-825E-D2A592DC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개별 속성 값 분포 확인</a:t>
            </a:r>
          </a:p>
        </p:txBody>
      </p:sp>
    </p:spTree>
    <p:extLst>
      <p:ext uri="{BB962C8B-B14F-4D97-AF65-F5344CB8AC3E}">
        <p14:creationId xmlns:p14="http://schemas.microsoft.com/office/powerpoint/2010/main" val="3060832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D90F49-0044-F020-A895-B2D5FE2A59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상관관계 분석</a:t>
            </a:r>
            <a:endParaRPr lang="en-US" altLang="ko-K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두 변수 간에 선형적 관계가 있는지 분석하는 방법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관계가 없으면 독립적인 관계</a:t>
            </a:r>
            <a:r>
              <a:rPr lang="en-US" altLang="ko-KR" dirty="0"/>
              <a:t>, </a:t>
            </a:r>
            <a:r>
              <a:rPr lang="ko-KR" altLang="en-US" dirty="0"/>
              <a:t>관계가 존재하면 상관된 관계</a:t>
            </a:r>
            <a:r>
              <a:rPr lang="en-US" altLang="ko-KR" dirty="0"/>
              <a:t>(correlation)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단순상관분석</a:t>
            </a:r>
            <a:r>
              <a:rPr lang="en-US" altLang="ko-KR" dirty="0"/>
              <a:t>: 2</a:t>
            </a:r>
            <a:r>
              <a:rPr lang="ko-KR" altLang="en-US" dirty="0"/>
              <a:t>개의 변수가 어느 정도 강한 관계에 있는지 측정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다중상관분석</a:t>
            </a:r>
            <a:r>
              <a:rPr lang="en-US" altLang="ko-KR" dirty="0"/>
              <a:t>: 3</a:t>
            </a:r>
            <a:r>
              <a:rPr lang="ko-KR" altLang="en-US" dirty="0"/>
              <a:t>개 이상의 변수 간의 관계 강도를 측정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D721D2-DFCB-25D3-0EC2-EF997114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속성 간 관계 파악</a:t>
            </a:r>
          </a:p>
        </p:txBody>
      </p:sp>
    </p:spTree>
    <p:extLst>
      <p:ext uri="{BB962C8B-B14F-4D97-AF65-F5344CB8AC3E}">
        <p14:creationId xmlns:p14="http://schemas.microsoft.com/office/powerpoint/2010/main" val="322798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1618C3-BA95-F903-3503-35150156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상관관계 분석을 위한 시각화 예시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F8CD8E-1488-6D3D-49AC-EFA1C6DB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데이터의 속성 간 관계 파악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CA950F7-55D3-0BBF-DB00-4E7D162B55A0}"/>
              </a:ext>
            </a:extLst>
          </p:cNvPr>
          <p:cNvGrpSpPr/>
          <p:nvPr/>
        </p:nvGrpSpPr>
        <p:grpSpPr>
          <a:xfrm>
            <a:off x="548580" y="2048808"/>
            <a:ext cx="11047675" cy="4110002"/>
            <a:chOff x="692052" y="2025755"/>
            <a:chExt cx="7146805" cy="411000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4D4F4A8-3E50-9430-56E4-390D4B361FA2}"/>
                </a:ext>
              </a:extLst>
            </p:cNvPr>
            <p:cNvSpPr/>
            <p:nvPr/>
          </p:nvSpPr>
          <p:spPr>
            <a:xfrm>
              <a:off x="692052" y="2204049"/>
              <a:ext cx="3482383" cy="3931708"/>
            </a:xfrm>
            <a:prstGeom prst="roundRect">
              <a:avLst>
                <a:gd name="adj" fmla="val 8223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858094F-CEEC-56AA-6BF3-8D5F4DE3BDF4}"/>
                </a:ext>
              </a:extLst>
            </p:cNvPr>
            <p:cNvSpPr/>
            <p:nvPr/>
          </p:nvSpPr>
          <p:spPr>
            <a:xfrm>
              <a:off x="973690" y="2025755"/>
              <a:ext cx="2922436" cy="384401"/>
            </a:xfrm>
            <a:prstGeom prst="roundRect">
              <a:avLst>
                <a:gd name="adj" fmla="val 50000"/>
              </a:avLst>
            </a:prstGeom>
            <a:solidFill>
              <a:srgbClr val="30A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산점도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F4E2F62-6F3E-B23A-7282-A9CEC8F445EA}"/>
                </a:ext>
              </a:extLst>
            </p:cNvPr>
            <p:cNvSpPr/>
            <p:nvPr/>
          </p:nvSpPr>
          <p:spPr>
            <a:xfrm>
              <a:off x="4356474" y="2217956"/>
              <a:ext cx="3482383" cy="3917801"/>
            </a:xfrm>
            <a:prstGeom prst="roundRect">
              <a:avLst>
                <a:gd name="adj" fmla="val 8223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3AA27C-9F9A-5698-5E5A-C38DA6DCA185}"/>
                </a:ext>
              </a:extLst>
            </p:cNvPr>
            <p:cNvSpPr/>
            <p:nvPr/>
          </p:nvSpPr>
          <p:spPr>
            <a:xfrm>
              <a:off x="4634783" y="2037268"/>
              <a:ext cx="2922436" cy="384401"/>
            </a:xfrm>
            <a:prstGeom prst="roundRect">
              <a:avLst>
                <a:gd name="adj" fmla="val 50000"/>
              </a:avLst>
            </a:prstGeom>
            <a:solidFill>
              <a:srgbClr val="30AE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히트맵</a:t>
              </a:r>
              <a:endPara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0AD8F2F-E94E-1BC5-E24D-4D5104F9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464" y="2625410"/>
            <a:ext cx="4050067" cy="32958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AA016E-1CC5-8A35-6B60-21A9C68C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35" y="2625410"/>
            <a:ext cx="3543054" cy="32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234D3-C69B-95C2-0D40-A418487E7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A48749-9D49-A7A1-C82C-05DBDCB04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상관분석의 기본 가정</a:t>
            </a:r>
            <a:endParaRPr lang="en-US" altLang="ko-K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선형성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두 변인 </a:t>
            </a:r>
            <a:r>
              <a:rPr lang="en-US" altLang="ko-KR" dirty="0"/>
              <a:t>X, Y</a:t>
            </a:r>
            <a:r>
              <a:rPr lang="ko-KR" altLang="en-US" dirty="0"/>
              <a:t>가 직선관계인가 확인 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ko-KR" altLang="en-US" dirty="0"/>
              <a:t> 활용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동변량성</a:t>
            </a:r>
            <a:r>
              <a:rPr lang="en-US" altLang="ko-KR" dirty="0"/>
              <a:t>(=</a:t>
            </a:r>
            <a:r>
              <a:rPr lang="ko-KR" altLang="en-US" dirty="0"/>
              <a:t>등분산성</a:t>
            </a:r>
            <a:r>
              <a:rPr lang="en-US" altLang="ko-KR" dirty="0"/>
              <a:t>, Homoscedasticity)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ko-KR" altLang="en-US" dirty="0"/>
              <a:t>의 값에 관계없이 </a:t>
            </a:r>
            <a:r>
              <a:rPr lang="en-US" altLang="ko-KR" dirty="0"/>
              <a:t>Y</a:t>
            </a:r>
            <a:r>
              <a:rPr lang="ko-KR" altLang="en-US" dirty="0"/>
              <a:t>의 흩어진 정도가 같은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</a:t>
            </a:r>
            <a:r>
              <a:rPr lang="ko-KR" altLang="en-US" dirty="0" err="1"/>
              <a:t>변인의</a:t>
            </a:r>
            <a:r>
              <a:rPr lang="ko-KR" altLang="en-US" dirty="0"/>
              <a:t> 정규분포성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두 </a:t>
            </a:r>
            <a:r>
              <a:rPr lang="ko-KR" altLang="en-US" dirty="0" err="1"/>
              <a:t>변인의</a:t>
            </a:r>
            <a:r>
              <a:rPr lang="ko-KR" altLang="en-US" dirty="0"/>
              <a:t> 측정치 분포가 모집단에서 모두 정규분포를 이루는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무선독립표본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모집단에서 표본을 뽑을 때</a:t>
            </a:r>
            <a:r>
              <a:rPr lang="en-US" altLang="ko-KR" dirty="0"/>
              <a:t>, </a:t>
            </a:r>
            <a:r>
              <a:rPr lang="ko-KR" altLang="en-US" dirty="0"/>
              <a:t>표본 대상이 확률적으로 선정됨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91A5EC-E294-1584-9812-ACB432DE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속성 간 관계 파악</a:t>
            </a:r>
          </a:p>
        </p:txBody>
      </p:sp>
    </p:spTree>
    <p:extLst>
      <p:ext uri="{BB962C8B-B14F-4D97-AF65-F5344CB8AC3E}">
        <p14:creationId xmlns:p14="http://schemas.microsoft.com/office/powerpoint/2010/main" val="417161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11">
            <a:extLst>
              <a:ext uri="{FF2B5EF4-FFF2-40B4-BE49-F238E27FC236}">
                <a16:creationId xmlns:a16="http://schemas.microsoft.com/office/drawing/2014/main" id="{19F6252A-529B-45DF-8D11-8F3A43F05F93}"/>
              </a:ext>
            </a:extLst>
          </p:cNvPr>
          <p:cNvSpPr txBox="1">
            <a:spLocks/>
          </p:cNvSpPr>
          <p:nvPr/>
        </p:nvSpPr>
        <p:spPr>
          <a:xfrm>
            <a:off x="4445996" y="2011681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</a:p>
        </p:txBody>
      </p:sp>
      <p:sp>
        <p:nvSpPr>
          <p:cNvPr id="4" name="Google Shape;57;p11">
            <a:extLst>
              <a:ext uri="{FF2B5EF4-FFF2-40B4-BE49-F238E27FC236}">
                <a16:creationId xmlns:a16="http://schemas.microsoft.com/office/drawing/2014/main" id="{23493066-F09E-40FA-9549-220D12444483}"/>
              </a:ext>
            </a:extLst>
          </p:cNvPr>
          <p:cNvSpPr txBox="1">
            <a:spLocks/>
          </p:cNvSpPr>
          <p:nvPr/>
        </p:nvSpPr>
        <p:spPr>
          <a:xfrm>
            <a:off x="4445996" y="2636093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</a:p>
        </p:txBody>
      </p:sp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6B4E7C30-B6C6-4CDC-876E-D2F1DED38E1B}"/>
              </a:ext>
            </a:extLst>
          </p:cNvPr>
          <p:cNvSpPr txBox="1">
            <a:spLocks/>
          </p:cNvSpPr>
          <p:nvPr/>
        </p:nvSpPr>
        <p:spPr>
          <a:xfrm>
            <a:off x="4445996" y="3260505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</a:p>
        </p:txBody>
      </p:sp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3D7FE81C-8A4D-422A-A21A-98EA50AB02CB}"/>
              </a:ext>
            </a:extLst>
          </p:cNvPr>
          <p:cNvSpPr txBox="1">
            <a:spLocks/>
          </p:cNvSpPr>
          <p:nvPr/>
        </p:nvSpPr>
        <p:spPr>
          <a:xfrm>
            <a:off x="4445996" y="3884917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</a:p>
        </p:txBody>
      </p:sp>
      <p:sp>
        <p:nvSpPr>
          <p:cNvPr id="7" name="Google Shape;57;p11">
            <a:extLst>
              <a:ext uri="{FF2B5EF4-FFF2-40B4-BE49-F238E27FC236}">
                <a16:creationId xmlns:a16="http://schemas.microsoft.com/office/drawing/2014/main" id="{BE2CD118-BBC5-4014-8910-FF53F89B8B73}"/>
              </a:ext>
            </a:extLst>
          </p:cNvPr>
          <p:cNvSpPr txBox="1">
            <a:spLocks/>
          </p:cNvSpPr>
          <p:nvPr/>
        </p:nvSpPr>
        <p:spPr>
          <a:xfrm>
            <a:off x="4445996" y="4509329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</a:p>
        </p:txBody>
      </p: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125DDA78-AD35-466D-8B34-C67E2306F281}"/>
              </a:ext>
            </a:extLst>
          </p:cNvPr>
          <p:cNvSpPr txBox="1">
            <a:spLocks/>
          </p:cNvSpPr>
          <p:nvPr/>
        </p:nvSpPr>
        <p:spPr>
          <a:xfrm>
            <a:off x="4445996" y="5133741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FBADCE44-CF14-43F5-9EBF-110D82C0EA05}"/>
              </a:ext>
            </a:extLst>
          </p:cNvPr>
          <p:cNvSpPr txBox="1">
            <a:spLocks/>
          </p:cNvSpPr>
          <p:nvPr/>
        </p:nvSpPr>
        <p:spPr>
          <a:xfrm>
            <a:off x="4445996" y="5758153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10B6CAD4-6409-4F51-A4E9-697C1945731C}"/>
              </a:ext>
            </a:extLst>
          </p:cNvPr>
          <p:cNvSpPr txBox="1">
            <a:spLocks/>
          </p:cNvSpPr>
          <p:nvPr/>
        </p:nvSpPr>
        <p:spPr>
          <a:xfrm>
            <a:off x="5196839" y="2012106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개요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60480EAC-490E-47DE-A729-2127988F2880}"/>
              </a:ext>
            </a:extLst>
          </p:cNvPr>
          <p:cNvSpPr txBox="1">
            <a:spLocks/>
          </p:cNvSpPr>
          <p:nvPr/>
        </p:nvSpPr>
        <p:spPr>
          <a:xfrm>
            <a:off x="5196838" y="2636518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기획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25C46F3-9091-4574-9836-501A00F0E48C}"/>
              </a:ext>
            </a:extLst>
          </p:cNvPr>
          <p:cNvSpPr txBox="1">
            <a:spLocks/>
          </p:cNvSpPr>
          <p:nvPr/>
        </p:nvSpPr>
        <p:spPr>
          <a:xfrm>
            <a:off x="5196838" y="3260930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</a:t>
            </a:r>
            <a:endParaRPr lang="en-US" altLang="ko-KR" sz="2000" b="1" spc="-100" dirty="0">
              <a:ln w="3175">
                <a:solidFill>
                  <a:srgbClr val="C00000">
                    <a:alpha val="30000"/>
                  </a:srgb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7;p11">
            <a:extLst>
              <a:ext uri="{FF2B5EF4-FFF2-40B4-BE49-F238E27FC236}">
                <a16:creationId xmlns:a16="http://schemas.microsoft.com/office/drawing/2014/main" id="{EC9361B1-4CD4-40E9-A9E9-C134B221DBA7}"/>
              </a:ext>
            </a:extLst>
          </p:cNvPr>
          <p:cNvSpPr txBox="1">
            <a:spLocks/>
          </p:cNvSpPr>
          <p:nvPr/>
        </p:nvSpPr>
        <p:spPr>
          <a:xfrm>
            <a:off x="5196836" y="3885342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모델링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7;p11">
            <a:extLst>
              <a:ext uri="{FF2B5EF4-FFF2-40B4-BE49-F238E27FC236}">
                <a16:creationId xmlns:a16="http://schemas.microsoft.com/office/drawing/2014/main" id="{12EA86F5-8F29-42D7-89C7-BB7A0FE2AE94}"/>
              </a:ext>
            </a:extLst>
          </p:cNvPr>
          <p:cNvSpPr txBox="1">
            <a:spLocks/>
          </p:cNvSpPr>
          <p:nvPr/>
        </p:nvSpPr>
        <p:spPr>
          <a:xfrm>
            <a:off x="5196836" y="4509754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해석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7;p11">
            <a:extLst>
              <a:ext uri="{FF2B5EF4-FFF2-40B4-BE49-F238E27FC236}">
                <a16:creationId xmlns:a16="http://schemas.microsoft.com/office/drawing/2014/main" id="{C1364113-F49F-4614-97D2-F1263BB6DEE2}"/>
              </a:ext>
            </a:extLst>
          </p:cNvPr>
          <p:cNvSpPr txBox="1">
            <a:spLocks/>
          </p:cNvSpPr>
          <p:nvPr/>
        </p:nvSpPr>
        <p:spPr>
          <a:xfrm>
            <a:off x="5196835" y="5134166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57;p11">
            <a:extLst>
              <a:ext uri="{FF2B5EF4-FFF2-40B4-BE49-F238E27FC236}">
                <a16:creationId xmlns:a16="http://schemas.microsoft.com/office/drawing/2014/main" id="{61D1DF0E-23C4-47AB-8ADC-7D4623D81F00}"/>
              </a:ext>
            </a:extLst>
          </p:cNvPr>
          <p:cNvSpPr txBox="1">
            <a:spLocks/>
          </p:cNvSpPr>
          <p:nvPr/>
        </p:nvSpPr>
        <p:spPr>
          <a:xfrm>
            <a:off x="5196835" y="5758580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4911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46D2B4-D015-D464-9802-B32C6C4BC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5F9A"/>
                </a:solidFill>
              </a:rPr>
              <a:t>문제의 해결을 위한 인사이트 분석</a:t>
            </a:r>
            <a:endParaRPr lang="en-US" altLang="ko-KR" b="1" dirty="0">
              <a:solidFill>
                <a:srgbClr val="215F9A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이상의 방법을 통해 얻은 정보를 기반으로 데이터의 분석 과정을 반복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분석하고자 하는 주제에 대한 가설 설정 및 검증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가설의 옳고 그름을 판단하기 위하여 반복적인 추가 분석이 진행됨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스무고개 놀이를 참고할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분석 결과를 해석</a:t>
            </a:r>
            <a:r>
              <a:rPr lang="en-US" altLang="ko-KR" dirty="0"/>
              <a:t>, </a:t>
            </a:r>
            <a:r>
              <a:rPr lang="ko-KR" altLang="en-US" dirty="0"/>
              <a:t>정리하고 해결하려는 문제와 연결하여 인사이트 도출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올바른 분석을 위해서는 먼저 해당 데이터 자체에 대한 이해가 필수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86E2E1-386B-5602-03DD-C434864B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인사이트 분석 및 도출</a:t>
            </a:r>
          </a:p>
        </p:txBody>
      </p:sp>
    </p:spTree>
    <p:extLst>
      <p:ext uri="{BB962C8B-B14F-4D97-AF65-F5344CB8AC3E}">
        <p14:creationId xmlns:p14="http://schemas.microsoft.com/office/powerpoint/2010/main" val="382918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58ACA-DCF6-B589-D8AD-733FB922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2EED084-5622-4A11-4122-27E5CD14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F5101CC-B077-4118-8B97-431A7BF39676}"/>
              </a:ext>
            </a:extLst>
          </p:cNvPr>
          <p:cNvSpPr/>
          <p:nvPr/>
        </p:nvSpPr>
        <p:spPr>
          <a:xfrm>
            <a:off x="580617" y="3292589"/>
            <a:ext cx="11030766" cy="2651012"/>
          </a:xfrm>
          <a:prstGeom prst="roundRect">
            <a:avLst>
              <a:gd name="adj" fmla="val 10126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E5314-E431-433E-9161-E905FAE47574}"/>
              </a:ext>
            </a:extLst>
          </p:cNvPr>
          <p:cNvSpPr txBox="1"/>
          <p:nvPr/>
        </p:nvSpPr>
        <p:spPr>
          <a:xfrm>
            <a:off x="3747451" y="3817876"/>
            <a:ext cx="78107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rgbClr val="30AEA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과정을 마친 여러분은 다음과 같은 내용을 수행할 수 있습니다</a:t>
            </a:r>
            <a:r>
              <a:rPr lang="en-US" altLang="ko-KR" sz="2200" dirty="0">
                <a:solidFill>
                  <a:srgbClr val="30AEA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200" dirty="0">
              <a:solidFill>
                <a:srgbClr val="30AEA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탐색적 데이터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(EDA)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개념 이해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EDA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수행 단계 및 과정에 대한 이해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결과를 이용한 인사이트 도출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B79919-DCE3-45A1-8207-FE33DAF767D0}"/>
              </a:ext>
            </a:extLst>
          </p:cNvPr>
          <p:cNvSpPr/>
          <p:nvPr/>
        </p:nvSpPr>
        <p:spPr>
          <a:xfrm>
            <a:off x="580618" y="1619449"/>
            <a:ext cx="11030766" cy="9369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00D71-E4D2-4AD1-A390-52B5032137D2}"/>
              </a:ext>
            </a:extLst>
          </p:cNvPr>
          <p:cNvSpPr txBox="1"/>
          <p:nvPr/>
        </p:nvSpPr>
        <p:spPr>
          <a:xfrm>
            <a:off x="580617" y="1808179"/>
            <a:ext cx="11030766" cy="566592"/>
          </a:xfrm>
          <a:prstGeom prst="rect">
            <a:avLst/>
          </a:prstGeom>
          <a:noFill/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3000" dirty="0">
                <a:solidFill>
                  <a:srgbClr val="214F5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수고하셨습니다</a:t>
            </a:r>
            <a:r>
              <a:rPr lang="en-US" altLang="ko-KR" sz="3000" dirty="0">
                <a:solidFill>
                  <a:srgbClr val="214F5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C603398-724E-40C3-ABBF-49C77B52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60" y="3880282"/>
            <a:ext cx="1567542" cy="1567542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E8F89E1-1129-4E7F-A46F-BCA6CC9193AE}"/>
              </a:ext>
            </a:extLst>
          </p:cNvPr>
          <p:cNvCxnSpPr>
            <a:cxnSpLocks/>
          </p:cNvCxnSpPr>
          <p:nvPr/>
        </p:nvCxnSpPr>
        <p:spPr>
          <a:xfrm rot="5400000">
            <a:off x="2145110" y="4647605"/>
            <a:ext cx="2160000" cy="0"/>
          </a:xfrm>
          <a:prstGeom prst="line">
            <a:avLst/>
          </a:prstGeom>
          <a:ln w="12700">
            <a:solidFill>
              <a:srgbClr val="30AE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6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849EC-B471-C82D-F9C1-6C93A901C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7;p11">
            <a:extLst>
              <a:ext uri="{FF2B5EF4-FFF2-40B4-BE49-F238E27FC236}">
                <a16:creationId xmlns:a16="http://schemas.microsoft.com/office/drawing/2014/main" id="{BD58D782-174E-BF72-6426-B5C2710DF189}"/>
              </a:ext>
            </a:extLst>
          </p:cNvPr>
          <p:cNvSpPr txBox="1">
            <a:spLocks/>
          </p:cNvSpPr>
          <p:nvPr/>
        </p:nvSpPr>
        <p:spPr>
          <a:xfrm>
            <a:off x="4445996" y="2011681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03.</a:t>
            </a:r>
          </a:p>
        </p:txBody>
      </p:sp>
      <p:sp>
        <p:nvSpPr>
          <p:cNvPr id="4" name="Google Shape;57;p11">
            <a:extLst>
              <a:ext uri="{FF2B5EF4-FFF2-40B4-BE49-F238E27FC236}">
                <a16:creationId xmlns:a16="http://schemas.microsoft.com/office/drawing/2014/main" id="{D2B68BED-4527-45F2-D684-D44EFC4EB083}"/>
              </a:ext>
            </a:extLst>
          </p:cNvPr>
          <p:cNvSpPr txBox="1">
            <a:spLocks/>
          </p:cNvSpPr>
          <p:nvPr/>
        </p:nvSpPr>
        <p:spPr>
          <a:xfrm>
            <a:off x="4820072" y="2636093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</a:p>
        </p:txBody>
      </p:sp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D683AF3C-46C3-3747-F435-4484267E2415}"/>
              </a:ext>
            </a:extLst>
          </p:cNvPr>
          <p:cNvSpPr txBox="1">
            <a:spLocks/>
          </p:cNvSpPr>
          <p:nvPr/>
        </p:nvSpPr>
        <p:spPr>
          <a:xfrm>
            <a:off x="4820072" y="3260505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02.</a:t>
            </a:r>
          </a:p>
        </p:txBody>
      </p:sp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30558618-A494-BC0C-0CF8-DB092C3D1821}"/>
              </a:ext>
            </a:extLst>
          </p:cNvPr>
          <p:cNvSpPr txBox="1">
            <a:spLocks/>
          </p:cNvSpPr>
          <p:nvPr/>
        </p:nvSpPr>
        <p:spPr>
          <a:xfrm>
            <a:off x="4820072" y="3884917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7" name="Google Shape;57;p11">
            <a:extLst>
              <a:ext uri="{FF2B5EF4-FFF2-40B4-BE49-F238E27FC236}">
                <a16:creationId xmlns:a16="http://schemas.microsoft.com/office/drawing/2014/main" id="{4F25715E-B062-EDE5-B3C1-A02944826E32}"/>
              </a:ext>
            </a:extLst>
          </p:cNvPr>
          <p:cNvSpPr txBox="1">
            <a:spLocks/>
          </p:cNvSpPr>
          <p:nvPr/>
        </p:nvSpPr>
        <p:spPr>
          <a:xfrm>
            <a:off x="4820072" y="4509329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04.</a:t>
            </a:r>
          </a:p>
        </p:txBody>
      </p: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63A00850-8206-16F0-59E2-0D35ED6185C6}"/>
              </a:ext>
            </a:extLst>
          </p:cNvPr>
          <p:cNvSpPr txBox="1">
            <a:spLocks/>
          </p:cNvSpPr>
          <p:nvPr/>
        </p:nvSpPr>
        <p:spPr>
          <a:xfrm>
            <a:off x="4820072" y="5133741"/>
            <a:ext cx="750844" cy="5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54CD3511-6C36-75CC-9B04-5FB3C72E35C3}"/>
              </a:ext>
            </a:extLst>
          </p:cNvPr>
          <p:cNvSpPr txBox="1">
            <a:spLocks/>
          </p:cNvSpPr>
          <p:nvPr/>
        </p:nvSpPr>
        <p:spPr>
          <a:xfrm>
            <a:off x="5196839" y="2012106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FACCB24A-8197-E618-A226-42656201DB6B}"/>
              </a:ext>
            </a:extLst>
          </p:cNvPr>
          <p:cNvSpPr txBox="1">
            <a:spLocks/>
          </p:cNvSpPr>
          <p:nvPr/>
        </p:nvSpPr>
        <p:spPr>
          <a:xfrm>
            <a:off x="5570914" y="2636518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수집과 변환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9C7A45E0-9219-5C17-5710-EEF44E843A2F}"/>
              </a:ext>
            </a:extLst>
          </p:cNvPr>
          <p:cNvSpPr txBox="1">
            <a:spLocks/>
          </p:cNvSpPr>
          <p:nvPr/>
        </p:nvSpPr>
        <p:spPr>
          <a:xfrm>
            <a:off x="5570914" y="3260930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적재와 저장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7;p11">
            <a:extLst>
              <a:ext uri="{FF2B5EF4-FFF2-40B4-BE49-F238E27FC236}">
                <a16:creationId xmlns:a16="http://schemas.microsoft.com/office/drawing/2014/main" id="{F87AFE72-3D78-9959-D73D-A56405946901}"/>
              </a:ext>
            </a:extLst>
          </p:cNvPr>
          <p:cNvSpPr txBox="1">
            <a:spLocks/>
          </p:cNvSpPr>
          <p:nvPr/>
        </p:nvSpPr>
        <p:spPr>
          <a:xfrm>
            <a:off x="5570912" y="3885342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Google Shape;57;p11">
            <a:extLst>
              <a:ext uri="{FF2B5EF4-FFF2-40B4-BE49-F238E27FC236}">
                <a16:creationId xmlns:a16="http://schemas.microsoft.com/office/drawing/2014/main" id="{2A641C53-D03D-30AE-1719-1AD5D28AAF0E}"/>
              </a:ext>
            </a:extLst>
          </p:cNvPr>
          <p:cNvSpPr txBox="1">
            <a:spLocks/>
          </p:cNvSpPr>
          <p:nvPr/>
        </p:nvSpPr>
        <p:spPr>
          <a:xfrm>
            <a:off x="5570912" y="4509754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탐색적 데이터 분석 </a:t>
            </a:r>
            <a:r>
              <a:rPr lang="en-US" altLang="ko-KR" sz="2000" b="1" spc="-100" dirty="0">
                <a:ln w="3175">
                  <a:solidFill>
                    <a:srgbClr val="C00000">
                      <a:alpha val="30000"/>
                    </a:srgb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(EDA)</a:t>
            </a:r>
          </a:p>
        </p:txBody>
      </p:sp>
      <p:sp>
        <p:nvSpPr>
          <p:cNvPr id="15" name="Google Shape;57;p11">
            <a:extLst>
              <a:ext uri="{FF2B5EF4-FFF2-40B4-BE49-F238E27FC236}">
                <a16:creationId xmlns:a16="http://schemas.microsoft.com/office/drawing/2014/main" id="{15254E08-90DA-59C6-2012-88BC73EB6E44}"/>
              </a:ext>
            </a:extLst>
          </p:cNvPr>
          <p:cNvSpPr txBox="1">
            <a:spLocks/>
          </p:cNvSpPr>
          <p:nvPr/>
        </p:nvSpPr>
        <p:spPr>
          <a:xfrm>
            <a:off x="5570911" y="5134166"/>
            <a:ext cx="5400000" cy="60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362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96550F-CBBD-9ABC-B225-1CC236FC4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038" y="1401763"/>
            <a:ext cx="11397818" cy="4918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탐색적 데이터 분석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(Exploratory Data Analysis, EDA)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수집한 데이터가 들어왔을 때</a:t>
            </a:r>
            <a:r>
              <a:rPr lang="en-US" altLang="ko-KR" dirty="0"/>
              <a:t>, </a:t>
            </a:r>
            <a:r>
              <a:rPr lang="ko-KR" altLang="en-US" dirty="0"/>
              <a:t>다양한 방법을 통해서 자료를 관찰하고 </a:t>
            </a:r>
            <a:br>
              <a:rPr lang="en-US" altLang="ko-KR" dirty="0"/>
            </a:br>
            <a:r>
              <a:rPr lang="ko-KR" altLang="en-US" dirty="0"/>
              <a:t>이해하는 과정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본격적인 데이터 분석 전에 자료를 직관적인 방법으로 통찰하는 과정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분포 및 값을 검토함으로써 데이터가 표현하는 현상을 </a:t>
            </a:r>
            <a:br>
              <a:rPr lang="en-US" altLang="ko-KR" dirty="0"/>
            </a:br>
            <a:r>
              <a:rPr lang="ko-KR" altLang="en-US" dirty="0"/>
              <a:t>이해하는 과정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C3DD9D-F17C-664D-22CB-F465DDBE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탐색적 데이터 분석</a:t>
            </a:r>
            <a:r>
              <a:rPr lang="en-US" altLang="ko-KR" dirty="0"/>
              <a:t>(EDA)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1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777680-58B0-27EF-2EB7-BEA081665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탐색적 데이터 분석</a:t>
            </a:r>
            <a:r>
              <a:rPr lang="en-US" altLang="ko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(EDA)</a:t>
            </a: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의 필요성</a:t>
            </a:r>
            <a:endParaRPr lang="en-US" altLang="ko-KR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데이터의 분포 및 값을 검토</a:t>
            </a:r>
            <a:r>
              <a:rPr lang="ko-KR" altLang="en-US" dirty="0"/>
              <a:t>함으로써 데이터가 표현하는 현상을 이해하며 </a:t>
            </a:r>
            <a:br>
              <a:rPr lang="en-US" altLang="ko-KR" dirty="0"/>
            </a:br>
            <a:r>
              <a:rPr lang="ko-KR" altLang="en-US" dirty="0"/>
              <a:t>내재된 </a:t>
            </a:r>
            <a:r>
              <a:rPr lang="ko-KR" altLang="en-US" b="1" dirty="0"/>
              <a:t>잠재적 문제에 대해 인식</a:t>
            </a:r>
            <a:r>
              <a:rPr lang="ko-KR" altLang="en-US" dirty="0"/>
              <a:t>하고 해결안을 도출할 수 있음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문제점 발견 시 본 분석 전에 데이터의 수집 의사를 결정할 수 있음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다양한 각도에서 데이터를 살펴보는 과정</a:t>
            </a:r>
            <a:r>
              <a:rPr lang="ko-KR" altLang="en-US" dirty="0"/>
              <a:t>을 통해 문제 정의 단계에서 </a:t>
            </a:r>
            <a:br>
              <a:rPr lang="en-US" altLang="ko-KR" dirty="0"/>
            </a:br>
            <a:r>
              <a:rPr lang="ko-KR" altLang="en-US" dirty="0"/>
              <a:t>인지하지 못한 </a:t>
            </a:r>
            <a:r>
              <a:rPr lang="ko-KR" altLang="en-US" b="1" dirty="0"/>
              <a:t>새로운 양상</a:t>
            </a:r>
            <a:r>
              <a:rPr lang="en-US" altLang="ko-KR" b="1" dirty="0"/>
              <a:t> </a:t>
            </a:r>
            <a:r>
              <a:rPr lang="ko-KR" altLang="en-US" b="1" dirty="0"/>
              <a:t>및 패턴</a:t>
            </a:r>
            <a:r>
              <a:rPr lang="ko-KR" altLang="en-US" dirty="0"/>
              <a:t>을 발견할 수 있음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새로운 양상 발견 시 초기 설정 문제의 가설을 수정하거나 또는 새로운 가설을 </a:t>
            </a:r>
            <a:br>
              <a:rPr lang="en-US" altLang="ko-KR" dirty="0"/>
            </a:br>
            <a:r>
              <a:rPr lang="ko-KR" altLang="en-US" dirty="0"/>
              <a:t>수립할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F0A058-BAB1-DF47-73A3-BD4A25D6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탐색적 데이터 분석</a:t>
            </a:r>
            <a:r>
              <a:rPr lang="en-US" altLang="ko-KR" dirty="0"/>
              <a:t>(EDA)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79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9D24-1219-4A73-8AF1-53F68286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62" y="1271438"/>
            <a:ext cx="10515600" cy="1325563"/>
          </a:xfrm>
        </p:spPr>
        <p:txBody>
          <a:bodyPr/>
          <a:lstStyle/>
          <a:p>
            <a:r>
              <a:rPr lang="ko-KR" altLang="en-US" dirty="0"/>
              <a:t>분석 과정 및 절차</a:t>
            </a:r>
          </a:p>
        </p:txBody>
      </p:sp>
    </p:spTree>
    <p:extLst>
      <p:ext uri="{BB962C8B-B14F-4D97-AF65-F5344CB8AC3E}">
        <p14:creationId xmlns:p14="http://schemas.microsoft.com/office/powerpoint/2010/main" val="53193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3D21687-FE59-5507-43FA-979601E9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흐름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4EFC1C-EB37-BD10-A7B5-7560AC59449B}"/>
              </a:ext>
            </a:extLst>
          </p:cNvPr>
          <p:cNvSpPr/>
          <p:nvPr/>
        </p:nvSpPr>
        <p:spPr>
          <a:xfrm>
            <a:off x="1318370" y="1713167"/>
            <a:ext cx="3932501" cy="718302"/>
          </a:xfrm>
          <a:prstGeom prst="roundRect">
            <a:avLst>
              <a:gd name="adj" fmla="val 101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목적과 변수 확인</a:t>
            </a:r>
            <a:endParaRPr lang="en-US" altLang="ko-KR" sz="1800" b="1" dirty="0">
              <a:solidFill>
                <a:schemeClr val="tx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C3A9F9-2CB8-B2FE-4A51-C0F31D7F3588}"/>
              </a:ext>
            </a:extLst>
          </p:cNvPr>
          <p:cNvSpPr/>
          <p:nvPr/>
        </p:nvSpPr>
        <p:spPr>
          <a:xfrm>
            <a:off x="3079052" y="2899861"/>
            <a:ext cx="3932501" cy="718302"/>
          </a:xfrm>
          <a:prstGeom prst="roundRect">
            <a:avLst>
              <a:gd name="adj" fmla="val 101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데이터의 문제성 확인</a:t>
            </a:r>
            <a:endParaRPr lang="en-US" altLang="ko-KR" sz="1800" b="1" dirty="0">
              <a:solidFill>
                <a:schemeClr val="tx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3D84D37-F60B-CCAF-03CE-5A72D8C08958}"/>
              </a:ext>
            </a:extLst>
          </p:cNvPr>
          <p:cNvSpPr/>
          <p:nvPr/>
        </p:nvSpPr>
        <p:spPr>
          <a:xfrm>
            <a:off x="4839734" y="4086555"/>
            <a:ext cx="3932501" cy="718302"/>
          </a:xfrm>
          <a:prstGeom prst="roundRect">
            <a:avLst>
              <a:gd name="adj" fmla="val 101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데이터의 개별 속성값 분포 확인</a:t>
            </a:r>
            <a:endParaRPr lang="en-US" altLang="ko-KR" sz="1800" b="1" dirty="0">
              <a:solidFill>
                <a:schemeClr val="tx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B78B42-0450-F7C5-04A6-D1FB69A416AC}"/>
              </a:ext>
            </a:extLst>
          </p:cNvPr>
          <p:cNvSpPr/>
          <p:nvPr/>
        </p:nvSpPr>
        <p:spPr>
          <a:xfrm>
            <a:off x="6600416" y="5273248"/>
            <a:ext cx="3932501" cy="718302"/>
          </a:xfrm>
          <a:prstGeom prst="roundRect">
            <a:avLst>
              <a:gd name="adj" fmla="val 101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사이의 관계 확인</a:t>
            </a:r>
            <a:endParaRPr lang="en-US" altLang="ko-KR" sz="1800" b="1" dirty="0">
              <a:solidFill>
                <a:schemeClr val="tx2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77FEE4EB-7C22-64AF-78B0-37822D45E118}"/>
              </a:ext>
            </a:extLst>
          </p:cNvPr>
          <p:cNvSpPr/>
          <p:nvPr/>
        </p:nvSpPr>
        <p:spPr>
          <a:xfrm rot="5400000">
            <a:off x="2072596" y="2683786"/>
            <a:ext cx="863240" cy="627188"/>
          </a:xfrm>
          <a:prstGeom prst="bentUpArrow">
            <a:avLst>
              <a:gd name="adj1" fmla="val 35170"/>
              <a:gd name="adj2" fmla="val 30932"/>
              <a:gd name="adj3" fmla="val 25000"/>
            </a:avLst>
          </a:prstGeom>
          <a:solidFill>
            <a:srgbClr val="DDEFEC"/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CDF00C40-CB54-2E80-B7C5-BF457F65F723}"/>
              </a:ext>
            </a:extLst>
          </p:cNvPr>
          <p:cNvSpPr/>
          <p:nvPr/>
        </p:nvSpPr>
        <p:spPr>
          <a:xfrm rot="5400000">
            <a:off x="3835587" y="3885668"/>
            <a:ext cx="863240" cy="627188"/>
          </a:xfrm>
          <a:prstGeom prst="bentUpArrow">
            <a:avLst>
              <a:gd name="adj1" fmla="val 35170"/>
              <a:gd name="adj2" fmla="val 30932"/>
              <a:gd name="adj3" fmla="val 25000"/>
            </a:avLst>
          </a:prstGeom>
          <a:solidFill>
            <a:srgbClr val="DDEFEC"/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로 굽음 12">
            <a:extLst>
              <a:ext uri="{FF2B5EF4-FFF2-40B4-BE49-F238E27FC236}">
                <a16:creationId xmlns:a16="http://schemas.microsoft.com/office/drawing/2014/main" id="{CC568710-37D4-14F5-92F1-5B6F6A5C723F}"/>
              </a:ext>
            </a:extLst>
          </p:cNvPr>
          <p:cNvSpPr/>
          <p:nvPr/>
        </p:nvSpPr>
        <p:spPr>
          <a:xfrm rot="5400000">
            <a:off x="5560478" y="5101404"/>
            <a:ext cx="863240" cy="627188"/>
          </a:xfrm>
          <a:prstGeom prst="bentUpArrow">
            <a:avLst>
              <a:gd name="adj1" fmla="val 35170"/>
              <a:gd name="adj2" fmla="val 30932"/>
              <a:gd name="adj3" fmla="val 25000"/>
            </a:avLst>
          </a:prstGeom>
          <a:solidFill>
            <a:srgbClr val="DDEFEC"/>
          </a:solidFill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4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6ECB661-FDB2-CE6E-6F03-FDA3482F5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b="1" dirty="0"/>
              <a:t>분석 목적과 변수 확인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개별 변수의 이름과 특성을 확인함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b="1" dirty="0"/>
              <a:t>데이터의 문제성 확인</a:t>
            </a:r>
          </a:p>
          <a:p>
            <a:pPr lvl="1">
              <a:lnSpc>
                <a:spcPct val="160000"/>
              </a:lnSpc>
            </a:pPr>
            <a:r>
              <a:rPr lang="ko-KR" altLang="en-US" dirty="0" err="1"/>
              <a:t>결측치와</a:t>
            </a:r>
            <a:r>
              <a:rPr lang="ko-KR" altLang="en-US" dirty="0"/>
              <a:t> 이상치 유무 등을 확인함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분포상의 이상 형태를 확인함</a:t>
            </a:r>
            <a:r>
              <a:rPr lang="en-US" altLang="ko-KR" dirty="0"/>
              <a:t>(Head </a:t>
            </a:r>
            <a:r>
              <a:rPr lang="ko-KR" altLang="en-US" dirty="0"/>
              <a:t>또는 </a:t>
            </a:r>
            <a:r>
              <a:rPr lang="en-US" altLang="ko-KR" dirty="0"/>
              <a:t>Tail </a:t>
            </a:r>
            <a:r>
              <a:rPr lang="ko-KR" altLang="en-US" dirty="0"/>
              <a:t>부분 확인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b="1" dirty="0"/>
              <a:t>데이터의 개별 속성값 분포 확인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기초 통계량을 통해 데이터가 예상한 범위와 분포를 가지는지 확인함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ko-KR" altLang="en-US" b="1" dirty="0"/>
              <a:t>데이터 사이의 관계 확인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개별 속성에서 보이지 않는 상관관계 등을 확인함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94C6E7-045E-3DE1-3EA6-811E6C61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흐름</a:t>
            </a:r>
          </a:p>
        </p:txBody>
      </p:sp>
    </p:spTree>
    <p:extLst>
      <p:ext uri="{BB962C8B-B14F-4D97-AF65-F5344CB8AC3E}">
        <p14:creationId xmlns:p14="http://schemas.microsoft.com/office/powerpoint/2010/main" val="77037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61BE75-CB1B-9078-E761-72C8F6325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개별 데이터 관찰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값을 눈으로 살펴보면서 전체적인 추세와 특이사항을 관찰함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앞</a:t>
            </a:r>
            <a:r>
              <a:rPr lang="en-US" altLang="ko-KR" dirty="0"/>
              <a:t>/</a:t>
            </a:r>
            <a:r>
              <a:rPr lang="ko-KR" altLang="en-US" dirty="0"/>
              <a:t>뒤 부분 관찰</a:t>
            </a:r>
            <a:r>
              <a:rPr lang="en-US" altLang="ko-KR" dirty="0"/>
              <a:t>, </a:t>
            </a:r>
            <a:r>
              <a:rPr lang="ko-KR" altLang="en-US" dirty="0"/>
              <a:t>무작위 표본 추출 등을 사용함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패턴이 어디에서 나타날지 알 수 없으므로 데이터가 많다고 앞부분만 보거나 하면 발견하지 못할 수 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데이터의 앞과 뒤를 함께 관찰함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무작위로 표본을 추출하여 관찰함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/>
              <a:t>주의점</a:t>
            </a:r>
            <a:r>
              <a:rPr lang="en-US" altLang="ko-KR" dirty="0"/>
              <a:t>: </a:t>
            </a:r>
            <a:r>
              <a:rPr lang="ko-KR" altLang="en-US" dirty="0"/>
              <a:t>이상치의 경우</a:t>
            </a:r>
            <a:r>
              <a:rPr lang="en-US" altLang="ko-KR" dirty="0"/>
              <a:t>, </a:t>
            </a:r>
            <a:r>
              <a:rPr lang="ko-KR" altLang="en-US" dirty="0"/>
              <a:t>표본의 크기가 작다면 나타나지 않을 수 있음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관찰한 내용을 기반으로 분석목적과 변수를 파악함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A68B14-8889-8DE0-14F4-EB6CDA9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목적과 변수 확인</a:t>
            </a:r>
          </a:p>
        </p:txBody>
      </p:sp>
    </p:spTree>
    <p:extLst>
      <p:ext uri="{BB962C8B-B14F-4D97-AF65-F5344CB8AC3E}">
        <p14:creationId xmlns:p14="http://schemas.microsoft.com/office/powerpoint/2010/main" val="301824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19" ma:contentTypeDescription="새 문서를 만듭니다." ma:contentTypeScope="" ma:versionID="ae7033b523457a225313f209514cfa61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4ff836d7b68e46d79db0c6fbef9bf536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A3EB7-585F-421B-AC3B-C1D727679BB4}">
  <ds:schemaRefs>
    <ds:schemaRef ds:uri="http://schemas.microsoft.com/office/2006/metadata/properties"/>
    <ds:schemaRef ds:uri="http://schemas.microsoft.com/office/infopath/2007/PartnerControls"/>
    <ds:schemaRef ds:uri="1f1919ae-71d8-4e78-b1bd-1ce78ec43a0b"/>
    <ds:schemaRef ds:uri="677f369c-0c7e-4879-9dfb-6cea400ef005"/>
  </ds:schemaRefs>
</ds:datastoreItem>
</file>

<file path=customXml/itemProps2.xml><?xml version="1.0" encoding="utf-8"?>
<ds:datastoreItem xmlns:ds="http://schemas.openxmlformats.org/officeDocument/2006/customXml" ds:itemID="{77EF4BEE-B908-482F-A9DC-804AC3AB2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75ED97-3CD9-44BF-887B-393A59505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921</Words>
  <Application>Microsoft Office PowerPoint</Application>
  <PresentationFormat>와이드스크린</PresentationFormat>
  <Paragraphs>164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나눔스퀘어 Bold</vt:lpstr>
      <vt:lpstr>나눔스퀘어 ExtraBold</vt:lpstr>
      <vt:lpstr>나눔스퀘어_ac 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탐색적 데이터 분석(EDA)</vt:lpstr>
      <vt:lpstr>탐색적 데이터 분석(EDA)</vt:lpstr>
      <vt:lpstr>분석 과정 및 절차</vt:lpstr>
      <vt:lpstr>전체 흐름</vt:lpstr>
      <vt:lpstr>전체 흐름</vt:lpstr>
      <vt:lpstr>분석 목적과 변수 확인</vt:lpstr>
      <vt:lpstr>분석 목적과 변수 확인</vt:lpstr>
      <vt:lpstr>데이터의 문제성 확인</vt:lpstr>
      <vt:lpstr>데이터의 문제성 확인</vt:lpstr>
      <vt:lpstr>데이터의 개별 속성 값 분포 확인</vt:lpstr>
      <vt:lpstr>데이터의 개별 속성 값 분포 확인</vt:lpstr>
      <vt:lpstr>데이터의 개별 속성 값 분포 확인</vt:lpstr>
      <vt:lpstr>데이터의 개별 속성 값 분포 확인</vt:lpstr>
      <vt:lpstr>데이터의 속성 간 관계 파악</vt:lpstr>
      <vt:lpstr>데이터의 속성 간 관계 파악</vt:lpstr>
      <vt:lpstr>데이터의 속성 간 관계 파악</vt:lpstr>
      <vt:lpstr>인사이트 분석 및 도출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석지혜(AIVLE교육팀)</dc:creator>
  <cp:lastModifiedBy>양석환</cp:lastModifiedBy>
  <cp:revision>256</cp:revision>
  <dcterms:created xsi:type="dcterms:W3CDTF">2025-02-05T05:12:41Z</dcterms:created>
  <dcterms:modified xsi:type="dcterms:W3CDTF">2025-02-17T13:45:00Z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0x010100E7C302623EB9324799900221F4FFEB85</vt:lpwstr>
  </property>
</Properties>
</file>