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6EA817-895E-4813-B6E5-70A5B375DEDF}">
  <a:tblStyle styleId="{566EA817-895E-4813-B6E5-70A5B375DE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ba672697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ba672697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ba6726978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ba672697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ee24ede8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ee24ede8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e0f12f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ee0f12f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ee0f12f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ee0f12f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ee24ede8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ee24ede8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e24ede8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e24ede8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eee9c7a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eee9c7a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6b8855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6b8855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1953c7e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e1953c7e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ee24ede8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ee24ede8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1953c7e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1953c7e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ba6726978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ba6726978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b0483289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b0483289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ba6726978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ba672697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27c0775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027c0775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b0483289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b0483289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ter01.com/418571.html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11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600">
                <a:latin typeface="Microsoft JhengHei"/>
                <a:ea typeface="Microsoft JhengHei"/>
                <a:cs typeface="Microsoft JhengHei"/>
                <a:sym typeface="Microsoft JhengHei"/>
              </a:rPr>
              <a:t>文字</a:t>
            </a:r>
            <a:r>
              <a:rPr lang="zh-TW" sz="5600">
                <a:latin typeface="Microsoft JhengHei"/>
                <a:ea typeface="Microsoft JhengHei"/>
                <a:cs typeface="Microsoft JhengHei"/>
                <a:sym typeface="Microsoft JhengHei"/>
              </a:rPr>
              <a:t>和</a:t>
            </a:r>
            <a:r>
              <a:rPr b="1" lang="zh-TW" sz="6600">
                <a:latin typeface="Microsoft JhengHei"/>
                <a:ea typeface="Microsoft JhengHei"/>
                <a:cs typeface="Microsoft JhengHei"/>
                <a:sym typeface="Microsoft JhengHei"/>
              </a:rPr>
              <a:t>情緒</a:t>
            </a:r>
            <a:r>
              <a:rPr lang="zh-TW" sz="6600">
                <a:latin typeface="Microsoft JhengHei"/>
                <a:ea typeface="Microsoft JhengHei"/>
                <a:cs typeface="Microsoft JhengHei"/>
                <a:sym typeface="Microsoft JhengHei"/>
              </a:rPr>
              <a:t>分析</a:t>
            </a:r>
            <a:endParaRPr sz="6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09650"/>
            <a:ext cx="8520600" cy="16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TW" sz="2350" u="sng">
                <a:solidFill>
                  <a:srgbClr val="FFD9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109705002 </a:t>
            </a:r>
            <a:r>
              <a:rPr lang="zh-TW" sz="2350" u="sng">
                <a:solidFill>
                  <a:srgbClr val="FFD9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李天寧</a:t>
            </a:r>
            <a:endParaRPr sz="2350" u="sng">
              <a:solidFill>
                <a:srgbClr val="FFD9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TW" sz="2350" u="sng">
                <a:solidFill>
                  <a:srgbClr val="FFD9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109705066 蘇振賢</a:t>
            </a:r>
            <a:endParaRPr sz="2350" u="sng">
              <a:solidFill>
                <a:srgbClr val="FFD9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TW" sz="2350" u="sng">
                <a:solidFill>
                  <a:srgbClr val="FFD96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711068 蘇英明 </a:t>
            </a:r>
            <a:endParaRPr sz="2350" u="sng">
              <a:solidFill>
                <a:srgbClr val="FFD9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350" u="sng">
              <a:solidFill>
                <a:srgbClr val="FFD96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按照教程來創建模型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對上述模型，共訓練5次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訓練集和測試集比例為9:1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7"/>
            <a:ext cx="5865649" cy="20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500" y="1995001"/>
            <a:ext cx="4827500" cy="26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4316500" y="4392650"/>
            <a:ext cx="3439200" cy="2052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131" name="Google Shape;131;p22"/>
          <p:cNvSpPr txBox="1"/>
          <p:nvPr/>
        </p:nvSpPr>
        <p:spPr>
          <a:xfrm>
            <a:off x="1439513" y="4264400"/>
            <a:ext cx="52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測試集準確率約80%左右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720">
                <a:solidFill>
                  <a:schemeClr val="accent6"/>
                </a:solidFill>
              </a:rPr>
              <a:t>使用SVM進行分析–– 前處理</a:t>
            </a:r>
            <a:endParaRPr sz="2720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58125" y="1060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zh-TW" sz="2300">
                <a:solidFill>
                  <a:schemeClr val="dk1"/>
                </a:solidFill>
              </a:rPr>
              <a:t>刪除一個字的資料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3165" l="0" r="0" t="18088"/>
          <a:stretch/>
        </p:blipFill>
        <p:spPr>
          <a:xfrm>
            <a:off x="1535925" y="1628775"/>
            <a:ext cx="7087651" cy="313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720">
                <a:solidFill>
                  <a:schemeClr val="accent6"/>
                </a:solidFill>
              </a:rPr>
              <a:t>使用SVM進行分析–– 前處理</a:t>
            </a:r>
            <a:endParaRPr sz="2720"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26000" y="1066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zh-TW" sz="2300">
                <a:solidFill>
                  <a:schemeClr val="dk1"/>
                </a:solidFill>
              </a:rPr>
              <a:t>使用jieba.posseg.cut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zh-TW" sz="2300">
                <a:solidFill>
                  <a:schemeClr val="dk1"/>
                </a:solidFill>
              </a:rPr>
              <a:t>可幫助分類文字與標註詞性</a:t>
            </a:r>
            <a:endParaRPr sz="2300">
              <a:solidFill>
                <a:schemeClr val="dk1"/>
              </a:solidFill>
            </a:endParaRPr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738225" y="194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{566EA817-895E-4813-B6E5-70A5B375DEDF}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45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A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B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C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D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E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F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G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H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I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J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形容詞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D9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區別詞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連詞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副詞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嘆詞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方位詞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語素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前接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成語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簡稱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6" name="Google Shape;146;p24"/>
          <p:cNvGraphicFramePr/>
          <p:nvPr/>
        </p:nvGraphicFramePr>
        <p:xfrm>
          <a:off x="738225" y="333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{566EA817-895E-4813-B6E5-70A5B375DEDF}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64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K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L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M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N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O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P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Q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R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S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>
                          <a:solidFill>
                            <a:srgbClr val="FFFF00"/>
                          </a:solidFill>
                        </a:rPr>
                        <a:t>T</a:t>
                      </a:r>
                      <a:endParaRPr sz="22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後接成分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習用語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數詞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名詞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擬聲詞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介詞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量詞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帶詞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處所詞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100">
                          <a:solidFill>
                            <a:srgbClr val="FFFF00"/>
                          </a:solidFill>
                        </a:rPr>
                        <a:t>時間詞</a:t>
                      </a:r>
                      <a:endParaRPr sz="2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720">
                <a:solidFill>
                  <a:schemeClr val="accent6"/>
                </a:solidFill>
              </a:rPr>
              <a:t>使用SVM進行分析–– 前處理</a:t>
            </a:r>
            <a:endParaRPr sz="2720"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58125" y="1060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zh-TW" sz="2300">
                <a:solidFill>
                  <a:schemeClr val="dk1"/>
                </a:solidFill>
              </a:rPr>
              <a:t>切割後長相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7397" l="6642" r="2241" t="14647"/>
          <a:stretch/>
        </p:blipFill>
        <p:spPr>
          <a:xfrm>
            <a:off x="1907375" y="1500200"/>
            <a:ext cx="6924926" cy="333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720">
                <a:solidFill>
                  <a:schemeClr val="accent6"/>
                </a:solidFill>
              </a:rPr>
              <a:t>使用SVM進行分析–– </a:t>
            </a:r>
            <a:r>
              <a:rPr lang="zh-TW" sz="2720">
                <a:solidFill>
                  <a:schemeClr val="accent6"/>
                </a:solidFill>
              </a:rPr>
              <a:t>小實驗</a:t>
            </a:r>
            <a:endParaRPr sz="2720"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58125" y="1060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zh-TW" sz="2300">
                <a:solidFill>
                  <a:schemeClr val="dk1"/>
                </a:solidFill>
              </a:rPr>
              <a:t>切割文字，然後給各個字詞一個label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zh-TW" sz="2300">
                <a:solidFill>
                  <a:schemeClr val="dk1"/>
                </a:solidFill>
              </a:rPr>
              <a:t>展開小實驗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lphaLcPeriod"/>
            </a:pPr>
            <a:r>
              <a:rPr lang="zh-TW" sz="2300">
                <a:solidFill>
                  <a:schemeClr val="dk1"/>
                </a:solidFill>
              </a:rPr>
              <a:t>直接跑SVM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lphaLcPeriod"/>
            </a:pPr>
            <a:r>
              <a:rPr lang="zh-TW" sz="2300">
                <a:solidFill>
                  <a:schemeClr val="dk1"/>
                </a:solidFill>
              </a:rPr>
              <a:t>砍掉部分字詞，再跑SVM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lphaLcPeriod"/>
            </a:pPr>
            <a:r>
              <a:rPr lang="zh-TW" sz="2300">
                <a:solidFill>
                  <a:schemeClr val="dk1"/>
                </a:solidFill>
              </a:rPr>
              <a:t>label 詞性，加入一起跑SVM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lphaLcPeriod"/>
            </a:pPr>
            <a:r>
              <a:rPr lang="zh-TW" sz="2300">
                <a:solidFill>
                  <a:schemeClr val="dk1"/>
                </a:solidFill>
              </a:rPr>
              <a:t>砍掉部分字詞，加入詞性label，再跑SVM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720">
                <a:solidFill>
                  <a:schemeClr val="accent6"/>
                </a:solidFill>
              </a:rPr>
              <a:t>使用SVM進行分析–– </a:t>
            </a:r>
            <a:r>
              <a:rPr lang="zh-TW" sz="2720">
                <a:solidFill>
                  <a:schemeClr val="accent6"/>
                </a:solidFill>
              </a:rPr>
              <a:t>實驗結果</a:t>
            </a:r>
            <a:endParaRPr sz="2720"/>
          </a:p>
        </p:txBody>
      </p:sp>
      <p:sp>
        <p:nvSpPr>
          <p:cNvPr id="165" name="Google Shape;165;p27"/>
          <p:cNvSpPr txBox="1"/>
          <p:nvPr/>
        </p:nvSpPr>
        <p:spPr>
          <a:xfrm>
            <a:off x="1787150" y="2511025"/>
            <a:ext cx="795300" cy="4926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00"/>
                </a:solidFill>
              </a:rPr>
              <a:t>a</a:t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1787150" y="4554125"/>
            <a:ext cx="739500" cy="4926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00"/>
                </a:solidFill>
              </a:rPr>
              <a:t>c</a:t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6349625" y="4550575"/>
            <a:ext cx="739500" cy="4926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00"/>
                </a:solidFill>
              </a:rPr>
              <a:t>d</a:t>
            </a:r>
            <a:endParaRPr sz="2000">
              <a:solidFill>
                <a:srgbClr val="FFFF00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6323450" y="2477850"/>
            <a:ext cx="739500" cy="4926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FFFF00"/>
                </a:solidFill>
              </a:rPr>
              <a:t>b</a:t>
            </a:r>
            <a:endParaRPr sz="2000">
              <a:solidFill>
                <a:srgbClr val="FFFF00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8600"/>
            <a:ext cx="4081575" cy="11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 rotWithShape="1">
          <a:blip r:embed="rId4">
            <a:alphaModFix/>
          </a:blip>
          <a:srcRect b="14155" l="0" r="45767" t="48809"/>
          <a:stretch/>
        </p:blipFill>
        <p:spPr>
          <a:xfrm>
            <a:off x="4479125" y="1256900"/>
            <a:ext cx="4479150" cy="9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 rotWithShape="1">
          <a:blip r:embed="rId5">
            <a:alphaModFix/>
          </a:blip>
          <a:srcRect b="12851" l="0" r="34734" t="12342"/>
          <a:stretch/>
        </p:blipFill>
        <p:spPr>
          <a:xfrm>
            <a:off x="117888" y="3387325"/>
            <a:ext cx="4286224" cy="11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 rotWithShape="1">
          <a:blip r:embed="rId6">
            <a:alphaModFix/>
          </a:blip>
          <a:srcRect b="11273" l="1056" r="28984" t="13214"/>
          <a:stretch/>
        </p:blipFill>
        <p:spPr>
          <a:xfrm>
            <a:off x="4479137" y="3380713"/>
            <a:ext cx="4479126" cy="11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/>
          <p:nvPr/>
        </p:nvSpPr>
        <p:spPr>
          <a:xfrm>
            <a:off x="621500" y="1634725"/>
            <a:ext cx="2743200" cy="492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20">
                <a:solidFill>
                  <a:schemeClr val="accent6"/>
                </a:solidFill>
              </a:rPr>
              <a:t>問題與討論</a:t>
            </a:r>
            <a:endParaRPr sz="3220"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1152475"/>
            <a:ext cx="85206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zh-TW" sz="2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'笑死，他還真的自以為自己很受歡迎阿'(反喆語氣)</a:t>
            </a:r>
            <a:r>
              <a:rPr lang="zh-TW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zh-TW" sz="2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'這個市長我超喜歡'</a:t>
            </a:r>
            <a:endParaRPr sz="2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zh-TW" sz="2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'這部劇超喜歡的，絕對不能退追'</a:t>
            </a:r>
            <a:endParaRPr sz="2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>
              <a:solidFill>
                <a:schemeClr val="accent6"/>
              </a:solidFill>
            </a:endParaRPr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258125" y="236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420">
                <a:solidFill>
                  <a:schemeClr val="accent6"/>
                </a:solidFill>
              </a:rPr>
              <a:t>預測</a:t>
            </a:r>
            <a:endParaRPr sz="2420"/>
          </a:p>
        </p:txBody>
      </p:sp>
      <p:graphicFrame>
        <p:nvGraphicFramePr>
          <p:cNvPr id="182" name="Google Shape;182;p28"/>
          <p:cNvGraphicFramePr/>
          <p:nvPr/>
        </p:nvGraphicFramePr>
        <p:xfrm>
          <a:off x="941775" y="285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{566EA817-895E-4813-B6E5-70A5B375DEDF}</a:tableStyleId>
              </a:tblPr>
              <a:tblGrid>
                <a:gridCol w="1275375"/>
                <a:gridCol w="954050"/>
                <a:gridCol w="964100"/>
                <a:gridCol w="1195025"/>
              </a:tblGrid>
              <a:tr h="53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300">
                          <a:solidFill>
                            <a:srgbClr val="FFFF00"/>
                          </a:solidFill>
                        </a:rPr>
                        <a:t>a</a:t>
                      </a:r>
                      <a:endParaRPr sz="23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300">
                          <a:solidFill>
                            <a:srgbClr val="FFFF00"/>
                          </a:solidFill>
                        </a:rPr>
                        <a:t>b</a:t>
                      </a:r>
                      <a:endParaRPr sz="23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300">
                          <a:solidFill>
                            <a:srgbClr val="FFFF00"/>
                          </a:solidFill>
                        </a:rPr>
                        <a:t>c</a:t>
                      </a:r>
                      <a:endParaRPr sz="23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300">
                          <a:solidFill>
                            <a:srgbClr val="FFFF00"/>
                          </a:solidFill>
                        </a:rPr>
                        <a:t>預測</a:t>
                      </a:r>
                      <a:endParaRPr sz="23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300">
                          <a:solidFill>
                            <a:srgbClr val="FFFF00"/>
                          </a:solidFill>
                        </a:rPr>
                        <a:t>1</a:t>
                      </a:r>
                      <a:endParaRPr sz="23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300">
                          <a:solidFill>
                            <a:srgbClr val="FFFF00"/>
                          </a:solidFill>
                        </a:rPr>
                        <a:t>0</a:t>
                      </a:r>
                      <a:endParaRPr sz="23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300">
                          <a:solidFill>
                            <a:srgbClr val="FFFF00"/>
                          </a:solidFill>
                        </a:rPr>
                        <a:t>1</a:t>
                      </a:r>
                      <a:endParaRPr sz="23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300">
                          <a:solidFill>
                            <a:srgbClr val="FFFF00"/>
                          </a:solidFill>
                        </a:rPr>
                        <a:t>實際</a:t>
                      </a:r>
                      <a:endParaRPr sz="23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300">
                          <a:solidFill>
                            <a:srgbClr val="FFFF00"/>
                          </a:solidFill>
                        </a:rPr>
                        <a:t>0</a:t>
                      </a:r>
                      <a:endParaRPr sz="23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300">
                          <a:solidFill>
                            <a:srgbClr val="FFFF00"/>
                          </a:solidFill>
                        </a:rPr>
                        <a:t>1</a:t>
                      </a:r>
                      <a:endParaRPr sz="23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300">
                          <a:solidFill>
                            <a:srgbClr val="FFFF00"/>
                          </a:solidFill>
                        </a:rPr>
                        <a:t>1</a:t>
                      </a:r>
                      <a:endParaRPr sz="23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20">
                <a:solidFill>
                  <a:srgbClr val="FFFF00"/>
                </a:solidFill>
              </a:rPr>
              <a:t>問題與結論</a:t>
            </a:r>
            <a:endParaRPr sz="3220">
              <a:solidFill>
                <a:srgbClr val="FFFF00"/>
              </a:solidFill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zh-TW" sz="2400">
                <a:solidFill>
                  <a:schemeClr val="dk1"/>
                </a:solidFill>
              </a:rPr>
              <a:t>數據太少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zh-TW" sz="2400">
                <a:solidFill>
                  <a:schemeClr val="dk1"/>
                </a:solidFill>
              </a:rPr>
              <a:t>資料取向問題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zh-TW" sz="2400">
                <a:solidFill>
                  <a:schemeClr val="dk1"/>
                </a:solidFill>
              </a:rPr>
              <a:t>遇到沒看過字詞則無法判斷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zh-TW" sz="2400">
                <a:solidFill>
                  <a:schemeClr val="dk1"/>
                </a:solidFill>
              </a:rPr>
              <a:t>還不具備讀取（高級）句型的能力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00375" y="205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20">
                <a:solidFill>
                  <a:schemeClr val="accent6"/>
                </a:solidFill>
              </a:rPr>
              <a:t>END</a:t>
            </a:r>
            <a:endParaRPr sz="4020">
              <a:solidFill>
                <a:schemeClr val="accent6"/>
              </a:solidFill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9772650" y="110217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6"/>
                </a:solidFill>
              </a:rPr>
              <a:t>WHY DO WE CHOOSE?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zh-TW" sz="2300"/>
              <a:t>網站上議題或產品剖析，是否符合主流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zh-TW" sz="2300"/>
              <a:t>文字，情緒與消費之間的連結（遠程目標）</a:t>
            </a:r>
            <a:endParaRPr b="1" sz="23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rgbClr val="505050"/>
              </a:solidFill>
              <a:highlight>
                <a:srgbClr val="FFFFFF"/>
              </a:highlight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45608">
            <a:off x="7464309" y="282522"/>
            <a:ext cx="1073658" cy="107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227160" l="-92990" r="92989" t="-227160"/>
          <a:stretch/>
        </p:blipFill>
        <p:spPr>
          <a:xfrm rot="1468250">
            <a:off x="7166478" y="83204"/>
            <a:ext cx="1472292" cy="1472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633" y="62248"/>
            <a:ext cx="1073658" cy="107365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35800" y="2267425"/>
            <a:ext cx="1435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78250" y="4239875"/>
            <a:ext cx="857400" cy="53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2"/>
                </a:solidFill>
              </a:rPr>
              <a:t>憂慮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60800" y="3212750"/>
            <a:ext cx="857400" cy="53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2"/>
                </a:solidFill>
              </a:rPr>
              <a:t>憤怒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78250" y="2359400"/>
            <a:ext cx="857400" cy="53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2"/>
                </a:solidFill>
              </a:rPr>
              <a:t>開心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2055150" y="2731200"/>
            <a:ext cx="3097500" cy="2997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 flipH="1" rot="10800000">
            <a:off x="2004300" y="4142375"/>
            <a:ext cx="2964600" cy="2988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5416150" y="2792550"/>
            <a:ext cx="1514100" cy="53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2"/>
                </a:solidFill>
              </a:rPr>
              <a:t>正面情緒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416150" y="3751550"/>
            <a:ext cx="1514100" cy="53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2"/>
                </a:solidFill>
              </a:rPr>
              <a:t>負面情緒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1919625" y="3490225"/>
            <a:ext cx="3073200" cy="3636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17900"/>
            <a:ext cx="85206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solidFill>
                  <a:schemeClr val="accent6"/>
                </a:solidFill>
              </a:rPr>
              <a:t>蒐集資料</a:t>
            </a:r>
            <a:endParaRPr sz="2520">
              <a:solidFill>
                <a:schemeClr val="accent6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zh-TW" sz="2800">
                <a:solidFill>
                  <a:schemeClr val="dk1"/>
                </a:solidFill>
              </a:rPr>
              <a:t>google </a:t>
            </a:r>
            <a:r>
              <a:rPr lang="zh-TW" sz="2800">
                <a:solidFill>
                  <a:schemeClr val="dk1"/>
                </a:solidFill>
              </a:rPr>
              <a:t>表單	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zh-TW" sz="2800">
                <a:solidFill>
                  <a:schemeClr val="dk1"/>
                </a:solidFill>
              </a:rPr>
              <a:t>開心、憂慮、憤怒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zh-TW" sz="2800">
                <a:solidFill>
                  <a:schemeClr val="dk1"/>
                </a:solidFill>
              </a:rPr>
              <a:t>Youtube抓評論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b="1" lang="zh-TW" sz="2800" u="sng">
                <a:solidFill>
                  <a:srgbClr val="00FF00"/>
                </a:solidFill>
              </a:rPr>
              <a:t>正面</a:t>
            </a:r>
            <a:r>
              <a:rPr lang="zh-TW" sz="2800">
                <a:solidFill>
                  <a:schemeClr val="dk1"/>
                </a:solidFill>
              </a:rPr>
              <a:t>：很愛演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b="1" lang="zh-TW" sz="2800" u="sng">
                <a:solidFill>
                  <a:srgbClr val="FF0000"/>
                </a:solidFill>
              </a:rPr>
              <a:t>負面</a:t>
            </a:r>
            <a:r>
              <a:rPr lang="zh-TW" sz="2800">
                <a:solidFill>
                  <a:schemeClr val="dk1"/>
                </a:solidFill>
              </a:rPr>
              <a:t>：愛莉莎莎、韓國瑜失言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6"/>
                </a:solidFill>
              </a:rPr>
              <a:t>PreProcessing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透過公開的Google問卷及YouTube評論收集語句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並使用二分法貼上Label為</a:t>
            </a:r>
            <a:r>
              <a:rPr b="1" lang="zh-TW">
                <a:solidFill>
                  <a:schemeClr val="dk1"/>
                </a:solidFill>
              </a:rPr>
              <a:t>0(負面)</a:t>
            </a:r>
            <a:r>
              <a:rPr lang="zh-TW">
                <a:solidFill>
                  <a:schemeClr val="dk1"/>
                </a:solidFill>
              </a:rPr>
              <a:t>或</a:t>
            </a:r>
            <a:r>
              <a:rPr b="1" lang="zh-TW">
                <a:solidFill>
                  <a:schemeClr val="dk1"/>
                </a:solidFill>
              </a:rPr>
              <a:t>1(正面)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其中負面的有</a:t>
            </a:r>
            <a:r>
              <a:rPr b="1" lang="zh-TW" u="sng">
                <a:solidFill>
                  <a:schemeClr val="dk1"/>
                </a:solidFill>
              </a:rPr>
              <a:t>296句</a:t>
            </a:r>
            <a:r>
              <a:rPr lang="zh-TW">
                <a:solidFill>
                  <a:schemeClr val="dk1"/>
                </a:solidFill>
              </a:rPr>
              <a:t>，正面的有</a:t>
            </a:r>
            <a:r>
              <a:rPr b="1" lang="zh-TW" u="sng">
                <a:solidFill>
                  <a:schemeClr val="dk1"/>
                </a:solidFill>
              </a:rPr>
              <a:t>301句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325" y="1753075"/>
            <a:ext cx="4009674" cy="31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5" y="3485200"/>
            <a:ext cx="4913037" cy="14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6"/>
                </a:solidFill>
              </a:rPr>
              <a:t>Decision Tree 的preprocess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3607375"/>
            <a:ext cx="8520600" cy="13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先用excel將檔案轉成簡體字，用上jieba預設的資料庫，接著使用jieba將資料拆開。最後使用countvectorizer將每個feature出現的次數數出來，同時刪掉出現低於三次或是多於0.8機率的feature。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300" y="1054075"/>
            <a:ext cx="5590876" cy="23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6"/>
                </a:solidFill>
              </a:rPr>
              <a:t>jieba</a:t>
            </a:r>
            <a:r>
              <a:rPr lang="zh-TW">
                <a:solidFill>
                  <a:schemeClr val="accent6"/>
                </a:solidFill>
              </a:rPr>
              <a:t>套件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中文不像英文一樣詞與詞中間有空格，程式無法判斷個別詞語，因此我們使用「jieba」開源中文斷詞系統。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jieba 中文斷詞所使用的演算法是基於 Trie Tree 結構去生成句子中中文字所有可能成詞的情況，然後使用動態規劃（Dynamic programming）算法來找出最大機率的路徑，這個路徑就是基於詞頻的最大斷詞結果。對於辨識新詞（字典詞庫中不存在的詞）則使用了 HMM 模型（Hidden Markov Model）及 Viterbi 算法來辨識出來。基本上這樣就可以完成具有斷詞功能的程式了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75" y="3759275"/>
            <a:ext cx="4507025" cy="7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6"/>
                </a:solidFill>
              </a:rPr>
              <a:t>使用Decison Tree進行分析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0375"/>
            <a:ext cx="8520602" cy="1342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6"/>
                </a:solidFill>
              </a:rPr>
              <a:t>Decison Tree 的結果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2226425"/>
            <a:ext cx="3177900" cy="23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可以看到很多</a:t>
            </a:r>
            <a:r>
              <a:rPr b="1" lang="zh-TW" u="sng">
                <a:solidFill>
                  <a:schemeClr val="dk1"/>
                </a:solidFill>
              </a:rPr>
              <a:t>false positive</a:t>
            </a:r>
            <a:endParaRPr b="1" u="sng">
              <a:solidFill>
                <a:schemeClr val="dk1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600" y="254425"/>
            <a:ext cx="5379051" cy="455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6"/>
                </a:solidFill>
              </a:rPr>
              <a:t>使用LSTM模型進行分析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https://iter01.com/418571.html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LSTM模型在NLP(自然語言處理)上表現卓越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非常適合來加入到這次主題來進行研究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300" y="2853875"/>
            <a:ext cx="4069200" cy="15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