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notesMasterIdLst>
    <p:notesMasterId r:id="rId17"/>
  </p:notesMasterIdLst>
  <p:sldIdLst>
    <p:sldId id="256" r:id="rId2"/>
    <p:sldId id="257" r:id="rId3"/>
    <p:sldId id="271" r:id="rId4"/>
    <p:sldId id="261" r:id="rId5"/>
    <p:sldId id="262" r:id="rId6"/>
    <p:sldId id="263" r:id="rId7"/>
    <p:sldId id="260" r:id="rId8"/>
    <p:sldId id="273" r:id="rId9"/>
    <p:sldId id="264" r:id="rId10"/>
    <p:sldId id="266" r:id="rId11"/>
    <p:sldId id="267" r:id="rId12"/>
    <p:sldId id="265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Stile con tema 2 - Color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206" autoAdjust="0"/>
  </p:normalViewPr>
  <p:slideViewPr>
    <p:cSldViewPr snapToGrid="0">
      <p:cViewPr varScale="1">
        <p:scale>
          <a:sx n="86" d="100"/>
          <a:sy n="86" d="100"/>
        </p:scale>
        <p:origin x="14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69E-4BB0-ADE5-7AA79558A8A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69E-4BB0-ADE5-7AA79558A8A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69E-4BB0-ADE5-7AA79558A8A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69E-4BB0-ADE5-7AA79558A8A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C83-4C1A-838E-0AD6C45180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Neural Network</c:v>
                </c:pt>
                <c:pt idx="1">
                  <c:v>Logistic Regression</c:v>
                </c:pt>
                <c:pt idx="2">
                  <c:v>Random Forest</c:v>
                </c:pt>
                <c:pt idx="3">
                  <c:v>Random Forest (without resampling)</c:v>
                </c:pt>
                <c:pt idx="4">
                  <c:v>Ours (Random Forest)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81</c:v>
                </c:pt>
                <c:pt idx="1">
                  <c:v>72</c:v>
                </c:pt>
                <c:pt idx="2">
                  <c:v>76</c:v>
                </c:pt>
                <c:pt idx="3">
                  <c:v>72</c:v>
                </c:pt>
                <c:pt idx="4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9E-4BB0-ADE5-7AA79558A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7874272"/>
        <c:axId val="1917882176"/>
      </c:barChart>
      <c:catAx>
        <c:axId val="1917874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17882176"/>
        <c:crosses val="autoZero"/>
        <c:auto val="1"/>
        <c:lblAlgn val="ctr"/>
        <c:lblOffset val="100"/>
        <c:noMultiLvlLbl val="0"/>
      </c:catAx>
      <c:valAx>
        <c:axId val="1917882176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Accuracy</a:t>
                </a:r>
                <a:r>
                  <a:rPr lang="it-IT" dirty="0"/>
                  <a:t>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17874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E0B9E-FB70-4E12-B0BF-EBF6BE06B6AB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73C6-23C5-4731-8E8F-543590E3D5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64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Good </a:t>
            </a:r>
            <a:r>
              <a:rPr lang="it-IT" dirty="0" err="1"/>
              <a:t>evening</a:t>
            </a:r>
            <a:r>
              <a:rPr lang="it-IT" dirty="0"/>
              <a:t>, </a:t>
            </a:r>
            <a:r>
              <a:rPr lang="it-IT" dirty="0" err="1"/>
              <a:t>our</a:t>
            </a:r>
            <a:r>
              <a:rPr lang="it-IT" dirty="0"/>
              <a:t> team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by Matteo, Fabrizio and me, Mina.</a:t>
            </a:r>
          </a:p>
          <a:p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project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to </a:t>
            </a:r>
            <a:r>
              <a:rPr lang="it-IT" dirty="0" err="1"/>
              <a:t>predict</a:t>
            </a:r>
            <a:r>
              <a:rPr lang="it-IT" dirty="0"/>
              <a:t> the </a:t>
            </a:r>
            <a:r>
              <a:rPr lang="it-IT" dirty="0" err="1"/>
              <a:t>severity</a:t>
            </a:r>
            <a:r>
              <a:rPr lang="it-IT" dirty="0"/>
              <a:t> of an </a:t>
            </a:r>
            <a:r>
              <a:rPr lang="it-IT" dirty="0" err="1"/>
              <a:t>accident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702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Instead</a:t>
            </a:r>
            <a:r>
              <a:rPr lang="it-IT" dirty="0"/>
              <a:t>, </a:t>
            </a:r>
            <a:r>
              <a:rPr lang="it-IT" dirty="0" err="1"/>
              <a:t>here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f1 score of </a:t>
            </a:r>
            <a:r>
              <a:rPr lang="it-IT" dirty="0" err="1"/>
              <a:t>each</a:t>
            </a:r>
            <a:r>
              <a:rPr lang="it-IT" dirty="0"/>
              <a:t> model,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seems</a:t>
            </a:r>
            <a:r>
              <a:rPr lang="it-IT" dirty="0"/>
              <a:t> to be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to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the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balanced</a:t>
            </a:r>
            <a:r>
              <a:rPr lang="it-IT" dirty="0"/>
              <a:t> the dataset.</a:t>
            </a:r>
          </a:p>
          <a:p>
            <a:r>
              <a:rPr lang="it-IT" dirty="0"/>
              <a:t>So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observations</a:t>
            </a:r>
            <a:r>
              <a:rPr lang="it-IT" dirty="0"/>
              <a:t> on the </a:t>
            </a:r>
            <a:r>
              <a:rPr lang="it-IT" dirty="0" err="1"/>
              <a:t>accuracy</a:t>
            </a:r>
            <a:r>
              <a:rPr lang="it-IT" dirty="0"/>
              <a:t> are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valid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6346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Here are </a:t>
            </a:r>
            <a:r>
              <a:rPr lang="it-IT" dirty="0" err="1"/>
              <a:t>presented</a:t>
            </a:r>
            <a:r>
              <a:rPr lang="it-IT" dirty="0"/>
              <a:t> the PR </a:t>
            </a:r>
            <a:r>
              <a:rPr lang="it-IT" dirty="0" err="1"/>
              <a:t>curves</a:t>
            </a:r>
            <a:r>
              <a:rPr lang="it-IT" dirty="0"/>
              <a:t> for all the models, and </a:t>
            </a:r>
          </a:p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best one </a:t>
            </a:r>
            <a:r>
              <a:rPr lang="it-IT" dirty="0" err="1"/>
              <a:t>is</a:t>
            </a:r>
            <a:r>
              <a:rPr lang="it-IT" dirty="0"/>
              <a:t> the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curve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closest</a:t>
            </a:r>
            <a:r>
              <a:rPr lang="it-IT" dirty="0"/>
              <a:t> to the top </a:t>
            </a:r>
            <a:r>
              <a:rPr lang="it-IT" dirty="0" err="1"/>
              <a:t>right</a:t>
            </a:r>
            <a:r>
              <a:rPr lang="it-IT" dirty="0"/>
              <a:t> corner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indicates</a:t>
            </a:r>
            <a:r>
              <a:rPr lang="it-IT" dirty="0"/>
              <a:t> the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.</a:t>
            </a:r>
          </a:p>
          <a:p>
            <a:r>
              <a:rPr lang="it-IT" dirty="0"/>
              <a:t>The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followed</a:t>
            </a:r>
            <a:r>
              <a:rPr lang="it-IT" dirty="0"/>
              <a:t> by the Multi Layer </a:t>
            </a:r>
            <a:r>
              <a:rPr lang="it-IT" dirty="0" err="1"/>
              <a:t>Perceptron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all the </a:t>
            </a:r>
            <a:r>
              <a:rPr lang="it-IT" dirty="0" err="1"/>
              <a:t>other</a:t>
            </a:r>
            <a:r>
              <a:rPr lang="it-IT" dirty="0"/>
              <a:t> models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worse</a:t>
            </a:r>
            <a:r>
              <a:rPr lang="it-IT" dirty="0"/>
              <a:t>,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7057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slide, </a:t>
            </a:r>
            <a:r>
              <a:rPr lang="it-IT" dirty="0" err="1"/>
              <a:t>instead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the ROC </a:t>
            </a:r>
            <a:r>
              <a:rPr lang="it-IT" dirty="0" err="1"/>
              <a:t>curves</a:t>
            </a:r>
            <a:r>
              <a:rPr lang="it-IT" dirty="0"/>
              <a:t> and like in the </a:t>
            </a:r>
            <a:r>
              <a:rPr lang="it-IT" dirty="0" err="1"/>
              <a:t>previous</a:t>
            </a:r>
            <a:r>
              <a:rPr lang="it-IT" dirty="0"/>
              <a:t> plot the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best performer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followed</a:t>
            </a:r>
            <a:r>
              <a:rPr lang="it-IT" dirty="0"/>
              <a:t> by the multi </a:t>
            </a:r>
            <a:r>
              <a:rPr lang="it-IT" dirty="0" err="1"/>
              <a:t>layer</a:t>
            </a:r>
            <a:r>
              <a:rPr lang="it-IT" dirty="0"/>
              <a:t> </a:t>
            </a:r>
            <a:r>
              <a:rPr lang="it-IT" dirty="0" err="1"/>
              <a:t>perceptron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7810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Here,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of the best model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random </a:t>
            </a:r>
            <a:r>
              <a:rPr lang="it-IT" dirty="0" err="1"/>
              <a:t>forest</a:t>
            </a:r>
            <a:r>
              <a:rPr lang="it-IT" dirty="0"/>
              <a:t>, </a:t>
            </a:r>
            <a:r>
              <a:rPr lang="it-IT" dirty="0" err="1"/>
              <a:t>obtained</a:t>
            </a:r>
            <a:r>
              <a:rPr lang="it-IT" dirty="0"/>
              <a:t> with the test set.</a:t>
            </a:r>
          </a:p>
          <a:p>
            <a:r>
              <a:rPr lang="it-IT" dirty="0"/>
              <a:t>On the </a:t>
            </a:r>
            <a:r>
              <a:rPr lang="it-IT" dirty="0" err="1"/>
              <a:t>left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confusion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indicates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class 1 and 4 are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accurately</a:t>
            </a:r>
            <a:r>
              <a:rPr lang="it-IT" dirty="0"/>
              <a:t> </a:t>
            </a:r>
            <a:r>
              <a:rPr lang="it-IT" dirty="0" err="1"/>
              <a:t>classified</a:t>
            </a:r>
            <a:r>
              <a:rPr lang="it-IT" dirty="0"/>
              <a:t>.</a:t>
            </a:r>
          </a:p>
          <a:p>
            <a:r>
              <a:rPr lang="it-IT" dirty="0" err="1"/>
              <a:t>While</a:t>
            </a:r>
            <a:r>
              <a:rPr lang="it-IT" dirty="0"/>
              <a:t> on the </a:t>
            </a:r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table</a:t>
            </a:r>
            <a:r>
              <a:rPr lang="it-IT" dirty="0"/>
              <a:t> with the </a:t>
            </a:r>
            <a:r>
              <a:rPr lang="it-IT" dirty="0" err="1"/>
              <a:t>precision</a:t>
            </a:r>
            <a:r>
              <a:rPr lang="it-IT" dirty="0"/>
              <a:t>, recall and f1-score </a:t>
            </a:r>
            <a:r>
              <a:rPr lang="it-IT" dirty="0" err="1"/>
              <a:t>values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class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reflect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said</a:t>
            </a:r>
            <a:r>
              <a:rPr lang="it-IT" dirty="0"/>
              <a:t> for the </a:t>
            </a:r>
            <a:r>
              <a:rPr lang="it-IT" dirty="0" err="1"/>
              <a:t>confusion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4382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conclusion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best model with some </a:t>
            </a:r>
            <a:r>
              <a:rPr lang="it-IT" dirty="0" err="1"/>
              <a:t>related</a:t>
            </a:r>
            <a:r>
              <a:rPr lang="it-IT" dirty="0"/>
              <a:t> works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, in </a:t>
            </a:r>
            <a:r>
              <a:rPr lang="it-IT" dirty="0" err="1"/>
              <a:t>particular</a:t>
            </a:r>
            <a:r>
              <a:rPr lang="it-IT" dirty="0"/>
              <a:t> with a medium </a:t>
            </a:r>
            <a:r>
              <a:rPr lang="it-IT" dirty="0" err="1"/>
              <a:t>article</a:t>
            </a:r>
            <a:r>
              <a:rPr lang="it-IT" dirty="0"/>
              <a:t> and a </a:t>
            </a:r>
            <a:r>
              <a:rPr lang="it-IT" dirty="0" err="1"/>
              <a:t>kaggle</a:t>
            </a:r>
            <a:r>
              <a:rPr lang="it-IT" dirty="0"/>
              <a:t> notebook.</a:t>
            </a:r>
          </a:p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, the medium </a:t>
            </a:r>
            <a:r>
              <a:rPr lang="it-IT" dirty="0" err="1"/>
              <a:t>article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accuracy</a:t>
            </a:r>
            <a:r>
              <a:rPr lang="it-IT" dirty="0"/>
              <a:t> with a </a:t>
            </a:r>
            <a:r>
              <a:rPr lang="it-IT" dirty="0" err="1"/>
              <a:t>neural</a:t>
            </a:r>
            <a:r>
              <a:rPr lang="it-IT" dirty="0"/>
              <a:t> network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our</a:t>
            </a:r>
            <a:r>
              <a:rPr lang="it-IT" dirty="0"/>
              <a:t> best model,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random </a:t>
            </a:r>
            <a:r>
              <a:rPr lang="it-IT" dirty="0" err="1"/>
              <a:t>forest</a:t>
            </a:r>
            <a:r>
              <a:rPr lang="it-IT" dirty="0"/>
              <a:t> model </a:t>
            </a:r>
            <a:r>
              <a:rPr lang="it-IT" dirty="0" err="1"/>
              <a:t>presented</a:t>
            </a:r>
            <a:r>
              <a:rPr lang="it-IT" dirty="0"/>
              <a:t> in the </a:t>
            </a:r>
            <a:r>
              <a:rPr lang="it-IT" dirty="0" err="1"/>
              <a:t>kaggle</a:t>
            </a:r>
            <a:r>
              <a:rPr lang="it-IT" dirty="0"/>
              <a:t> notebook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Extra:</a:t>
            </a:r>
          </a:p>
          <a:p>
            <a:r>
              <a:rPr lang="it-IT" dirty="0" err="1">
                <a:highlight>
                  <a:srgbClr val="000000"/>
                </a:highlight>
              </a:rPr>
              <a:t>We</a:t>
            </a:r>
            <a:r>
              <a:rPr lang="it-IT" dirty="0">
                <a:highlight>
                  <a:srgbClr val="000000"/>
                </a:highlight>
              </a:rPr>
              <a:t> </a:t>
            </a:r>
            <a:r>
              <a:rPr lang="it-IT" dirty="0" err="1">
                <a:highlight>
                  <a:srgbClr val="000000"/>
                </a:highlight>
              </a:rPr>
              <a:t>decomposed</a:t>
            </a:r>
            <a:r>
              <a:rPr lang="it-IT" dirty="0">
                <a:highlight>
                  <a:srgbClr val="000000"/>
                </a:highlight>
              </a:rPr>
              <a:t> the </a:t>
            </a:r>
            <a:r>
              <a:rPr lang="it-IT" dirty="0" err="1">
                <a:highlight>
                  <a:srgbClr val="000000"/>
                </a:highlight>
              </a:rPr>
              <a:t>Start_Time</a:t>
            </a:r>
            <a:r>
              <a:rPr lang="it-IT" dirty="0">
                <a:highlight>
                  <a:srgbClr val="000000"/>
                </a:highlight>
              </a:rPr>
              <a:t> of the </a:t>
            </a:r>
            <a:r>
              <a:rPr lang="it-IT" dirty="0" err="1">
                <a:highlight>
                  <a:srgbClr val="000000"/>
                </a:highlight>
              </a:rPr>
              <a:t>accident</a:t>
            </a:r>
            <a:r>
              <a:rPr lang="it-IT" dirty="0">
                <a:highlight>
                  <a:srgbClr val="000000"/>
                </a:highlight>
              </a:rPr>
              <a:t> in </a:t>
            </a:r>
            <a:r>
              <a:rPr lang="it-IT" dirty="0" err="1">
                <a:highlight>
                  <a:srgbClr val="000000"/>
                </a:highlight>
              </a:rPr>
              <a:t>Year</a:t>
            </a:r>
            <a:r>
              <a:rPr lang="it-IT" dirty="0">
                <a:highlight>
                  <a:srgbClr val="000000"/>
                </a:highlight>
              </a:rPr>
              <a:t>, </a:t>
            </a:r>
            <a:r>
              <a:rPr lang="it-IT" dirty="0" err="1">
                <a:highlight>
                  <a:srgbClr val="000000"/>
                </a:highlight>
              </a:rPr>
              <a:t>Month</a:t>
            </a:r>
            <a:r>
              <a:rPr lang="it-IT" dirty="0">
                <a:highlight>
                  <a:srgbClr val="000000"/>
                </a:highlight>
              </a:rPr>
              <a:t>, Day, </a:t>
            </a:r>
            <a:r>
              <a:rPr lang="it-IT" dirty="0" err="1">
                <a:highlight>
                  <a:srgbClr val="000000"/>
                </a:highlight>
              </a:rPr>
              <a:t>Weekday</a:t>
            </a:r>
            <a:r>
              <a:rPr lang="it-IT" dirty="0">
                <a:highlight>
                  <a:srgbClr val="000000"/>
                </a:highlight>
              </a:rPr>
              <a:t>, Hour and Minute</a:t>
            </a:r>
          </a:p>
          <a:p>
            <a:r>
              <a:rPr lang="it-IT" dirty="0" err="1">
                <a:highlight>
                  <a:srgbClr val="000000"/>
                </a:highlight>
              </a:rPr>
              <a:t>Handled</a:t>
            </a:r>
            <a:r>
              <a:rPr lang="it-IT" dirty="0">
                <a:highlight>
                  <a:srgbClr val="000000"/>
                </a:highlight>
              </a:rPr>
              <a:t> some </a:t>
            </a:r>
            <a:r>
              <a:rPr lang="it-IT" dirty="0" err="1">
                <a:highlight>
                  <a:srgbClr val="000000"/>
                </a:highlight>
              </a:rPr>
              <a:t>erroneous</a:t>
            </a:r>
            <a:r>
              <a:rPr lang="it-IT" dirty="0">
                <a:highlight>
                  <a:srgbClr val="000000"/>
                </a:highlight>
              </a:rPr>
              <a:t> data in the Pressure and </a:t>
            </a:r>
            <a:r>
              <a:rPr lang="it-IT" dirty="0" err="1">
                <a:highlight>
                  <a:srgbClr val="000000"/>
                </a:highlight>
              </a:rPr>
              <a:t>Visibility</a:t>
            </a:r>
            <a:r>
              <a:rPr lang="it-IT" dirty="0">
                <a:highlight>
                  <a:srgbClr val="000000"/>
                </a:highlight>
              </a:rPr>
              <a:t> </a:t>
            </a:r>
            <a:r>
              <a:rPr lang="it-IT" dirty="0" err="1">
                <a:highlight>
                  <a:srgbClr val="000000"/>
                </a:highlight>
              </a:rPr>
              <a:t>columns</a:t>
            </a:r>
            <a:endParaRPr lang="it-IT" dirty="0">
              <a:highlight>
                <a:srgbClr val="000000"/>
              </a:highlight>
            </a:endParaRPr>
          </a:p>
          <a:p>
            <a:r>
              <a:rPr lang="it-IT" dirty="0" err="1">
                <a:highlight>
                  <a:srgbClr val="000000"/>
                </a:highlight>
              </a:rPr>
              <a:t>We</a:t>
            </a:r>
            <a:r>
              <a:rPr lang="it-IT" dirty="0">
                <a:highlight>
                  <a:srgbClr val="000000"/>
                </a:highlight>
              </a:rPr>
              <a:t> </a:t>
            </a:r>
            <a:r>
              <a:rPr lang="it-IT" dirty="0" err="1">
                <a:highlight>
                  <a:srgbClr val="000000"/>
                </a:highlight>
              </a:rPr>
              <a:t>scaled</a:t>
            </a:r>
            <a:r>
              <a:rPr lang="it-IT" dirty="0">
                <a:highlight>
                  <a:srgbClr val="000000"/>
                </a:highlight>
              </a:rPr>
              <a:t> </a:t>
            </a:r>
            <a:r>
              <a:rPr lang="it-IT" dirty="0" err="1">
                <a:highlight>
                  <a:srgbClr val="000000"/>
                </a:highlight>
              </a:rPr>
              <a:t>using</a:t>
            </a:r>
            <a:r>
              <a:rPr lang="it-IT" dirty="0">
                <a:highlight>
                  <a:srgbClr val="000000"/>
                </a:highlight>
              </a:rPr>
              <a:t> </a:t>
            </a:r>
            <a:r>
              <a:rPr lang="it-IT" dirty="0" err="1">
                <a:highlight>
                  <a:srgbClr val="000000"/>
                </a:highlight>
              </a:rPr>
              <a:t>MixMaxScaler</a:t>
            </a:r>
            <a:endParaRPr lang="it-IT" dirty="0">
              <a:highlight>
                <a:srgbClr val="000000"/>
              </a:highlight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3533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So, the task of </a:t>
            </a:r>
            <a:r>
              <a:rPr lang="it-IT" dirty="0" err="1"/>
              <a:t>our</a:t>
            </a:r>
            <a:r>
              <a:rPr lang="it-IT" dirty="0"/>
              <a:t> project </a:t>
            </a:r>
            <a:r>
              <a:rPr lang="it-IT" dirty="0" err="1"/>
              <a:t>was</a:t>
            </a:r>
            <a:r>
              <a:rPr lang="it-IT" dirty="0"/>
              <a:t> to </a:t>
            </a:r>
            <a:r>
              <a:rPr lang="it-IT" dirty="0" err="1"/>
              <a:t>classify</a:t>
            </a:r>
            <a:r>
              <a:rPr lang="it-IT" dirty="0"/>
              <a:t> an </a:t>
            </a:r>
            <a:r>
              <a:rPr lang="it-IT" dirty="0" err="1"/>
              <a:t>accident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severity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metric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measures</a:t>
            </a:r>
            <a:r>
              <a:rPr lang="it-IT" dirty="0"/>
              <a:t> the impact of an </a:t>
            </a:r>
            <a:r>
              <a:rPr lang="it-IT" dirty="0" err="1"/>
              <a:t>accident</a:t>
            </a:r>
            <a:r>
              <a:rPr lang="it-IT" dirty="0"/>
              <a:t> on the </a:t>
            </a:r>
            <a:r>
              <a:rPr lang="it-IT" dirty="0" err="1"/>
              <a:t>traffic</a:t>
            </a:r>
            <a:r>
              <a:rPr lang="it-IT" dirty="0"/>
              <a:t>, and </a:t>
            </a:r>
            <a:r>
              <a:rPr lang="it-IT" dirty="0" err="1"/>
              <a:t>goes</a:t>
            </a:r>
            <a:r>
              <a:rPr lang="it-IT" dirty="0"/>
              <a:t> from 1, a low impact, to 4, an high impact.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a dataset from </a:t>
            </a:r>
            <a:r>
              <a:rPr lang="it-IT" dirty="0" err="1"/>
              <a:t>Kaggle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«US Accidents»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3.5 </a:t>
            </a:r>
            <a:r>
              <a:rPr lang="it-IT" dirty="0" err="1"/>
              <a:t>million</a:t>
            </a:r>
            <a:r>
              <a:rPr lang="it-IT" dirty="0"/>
              <a:t> </a:t>
            </a:r>
            <a:r>
              <a:rPr lang="it-IT" dirty="0" err="1"/>
              <a:t>accidents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958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started</a:t>
            </a:r>
            <a:r>
              <a:rPr lang="it-IT" dirty="0"/>
              <a:t> </a:t>
            </a:r>
            <a:r>
              <a:rPr lang="it-IT" dirty="0" err="1"/>
              <a:t>doing</a:t>
            </a:r>
            <a:r>
              <a:rPr lang="it-IT" dirty="0"/>
              <a:t> a </a:t>
            </a:r>
            <a:r>
              <a:rPr lang="it-IT" dirty="0" err="1"/>
              <a:t>exploratory</a:t>
            </a:r>
            <a:r>
              <a:rPr lang="it-IT" dirty="0"/>
              <a:t> data </a:t>
            </a:r>
            <a:r>
              <a:rPr lang="it-IT" dirty="0" err="1"/>
              <a:t>analysis</a:t>
            </a:r>
            <a:r>
              <a:rPr lang="it-IT" dirty="0"/>
              <a:t> by </a:t>
            </a:r>
            <a:r>
              <a:rPr lang="it-IT" dirty="0" err="1"/>
              <a:t>inspecting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accident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state.</a:t>
            </a:r>
          </a:p>
          <a:p>
            <a:r>
              <a:rPr lang="it-IT" dirty="0"/>
              <a:t>In the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state with the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accident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California,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Texas and Florida.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20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inspected</a:t>
            </a:r>
            <a:r>
              <a:rPr lang="it-IT" dirty="0"/>
              <a:t> the </a:t>
            </a:r>
            <a:r>
              <a:rPr lang="it-IT" dirty="0" err="1"/>
              <a:t>description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accident</a:t>
            </a:r>
            <a:r>
              <a:rPr lang="it-IT" dirty="0"/>
              <a:t> with </a:t>
            </a:r>
            <a:r>
              <a:rPr lang="it-IT" dirty="0" err="1"/>
              <a:t>severity</a:t>
            </a:r>
            <a:r>
              <a:rPr lang="it-IT" dirty="0"/>
              <a:t> 4 and in </a:t>
            </a:r>
            <a:r>
              <a:rPr lang="it-IT" dirty="0" err="1"/>
              <a:t>this</a:t>
            </a:r>
            <a:r>
              <a:rPr lang="it-IT" dirty="0"/>
              <a:t> chart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the top 10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words.</a:t>
            </a:r>
          </a:p>
          <a:p>
            <a:r>
              <a:rPr lang="it-IT" dirty="0"/>
              <a:t>«</a:t>
            </a:r>
            <a:r>
              <a:rPr lang="it-IT" dirty="0" err="1"/>
              <a:t>Closed</a:t>
            </a:r>
            <a:r>
              <a:rPr lang="it-IT" dirty="0"/>
              <a:t>» </a:t>
            </a:r>
            <a:r>
              <a:rPr lang="it-IT" dirty="0" err="1"/>
              <a:t>is</a:t>
            </a:r>
            <a:r>
              <a:rPr lang="it-IT" dirty="0"/>
              <a:t> the top one, </a:t>
            </a:r>
            <a:r>
              <a:rPr lang="it-IT" dirty="0" err="1"/>
              <a:t>followed</a:t>
            </a:r>
            <a:r>
              <a:rPr lang="it-IT" dirty="0"/>
              <a:t> by «</a:t>
            </a:r>
            <a:r>
              <a:rPr lang="it-IT" dirty="0" err="1"/>
              <a:t>accident</a:t>
            </a:r>
            <a:r>
              <a:rPr lang="it-IT" dirty="0"/>
              <a:t>» and so on.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329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 the road features, </a:t>
            </a:r>
            <a:r>
              <a:rPr lang="it-IT" dirty="0" err="1"/>
              <a:t>which</a:t>
            </a:r>
            <a:r>
              <a:rPr lang="it-IT" dirty="0"/>
              <a:t> indicate the </a:t>
            </a:r>
            <a:r>
              <a:rPr lang="it-IT" dirty="0" err="1"/>
              <a:t>presence</a:t>
            </a:r>
            <a:r>
              <a:rPr lang="it-IT" dirty="0"/>
              <a:t> of a </a:t>
            </a:r>
            <a:r>
              <a:rPr lang="it-IT" dirty="0" err="1"/>
              <a:t>particular</a:t>
            </a:r>
            <a:r>
              <a:rPr lang="it-IT" dirty="0"/>
              <a:t> point of </a:t>
            </a:r>
            <a:r>
              <a:rPr lang="it-IT" dirty="0" err="1"/>
              <a:t>interest</a:t>
            </a:r>
            <a:r>
              <a:rPr lang="it-IT" dirty="0"/>
              <a:t>.</a:t>
            </a:r>
          </a:p>
          <a:p>
            <a:r>
              <a:rPr lang="it-IT" dirty="0"/>
              <a:t>From the plot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traffic</a:t>
            </a:r>
            <a:r>
              <a:rPr lang="it-IT" dirty="0"/>
              <a:t> </a:t>
            </a:r>
            <a:r>
              <a:rPr lang="it-IT" dirty="0" err="1"/>
              <a:t>signal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frequent</a:t>
            </a:r>
            <a:r>
              <a:rPr lang="it-IT" dirty="0"/>
              <a:t> road feature in an </a:t>
            </a:r>
            <a:r>
              <a:rPr lang="it-IT" dirty="0" err="1"/>
              <a:t>accident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junction</a:t>
            </a:r>
            <a:r>
              <a:rPr lang="it-IT" dirty="0"/>
              <a:t>, crossing and so on.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8922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Finally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plotted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accidents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weekday</a:t>
            </a:r>
            <a:r>
              <a:rPr lang="it-IT" dirty="0"/>
              <a:t>. From the plot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safest</a:t>
            </a:r>
            <a:r>
              <a:rPr lang="it-IT" dirty="0"/>
              <a:t> days are </a:t>
            </a:r>
            <a:r>
              <a:rPr lang="it-IT" dirty="0" err="1"/>
              <a:t>saturdays</a:t>
            </a:r>
            <a:r>
              <a:rPr lang="it-IT" dirty="0"/>
              <a:t> and </a:t>
            </a:r>
            <a:r>
              <a:rPr lang="it-IT" dirty="0" err="1"/>
              <a:t>sundays</a:t>
            </a:r>
            <a:r>
              <a:rPr lang="it-IT" dirty="0"/>
              <a:t>, in </a:t>
            </a:r>
            <a:r>
              <a:rPr lang="it-IT" dirty="0" err="1"/>
              <a:t>contrast</a:t>
            </a:r>
            <a:r>
              <a:rPr lang="it-IT" dirty="0"/>
              <a:t> to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expectations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83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proceded</a:t>
            </a:r>
            <a:r>
              <a:rPr lang="it-IT" dirty="0"/>
              <a:t> with the data </a:t>
            </a:r>
            <a:r>
              <a:rPr lang="it-IT" dirty="0" err="1"/>
              <a:t>preprocessing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reduced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classes for the </a:t>
            </a:r>
            <a:r>
              <a:rPr lang="it-IT" dirty="0" err="1"/>
              <a:t>Weather_Condition</a:t>
            </a:r>
            <a:r>
              <a:rPr lang="it-IT" dirty="0"/>
              <a:t> and the </a:t>
            </a:r>
            <a:r>
              <a:rPr lang="it-IT" dirty="0" err="1"/>
              <a:t>Wind_Direction</a:t>
            </a:r>
            <a:r>
              <a:rPr lang="it-IT" dirty="0"/>
              <a:t> features,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in the </a:t>
            </a:r>
            <a:r>
              <a:rPr lang="it-IT" dirty="0" err="1"/>
              <a:t>two</a:t>
            </a:r>
            <a:r>
              <a:rPr lang="it-IT" dirty="0"/>
              <a:t> plots </a:t>
            </a:r>
            <a:r>
              <a:rPr lang="it-IT" dirty="0" err="1"/>
              <a:t>below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filled</a:t>
            </a:r>
            <a:r>
              <a:rPr lang="it-IT" dirty="0"/>
              <a:t> the </a:t>
            </a:r>
            <a:r>
              <a:rPr lang="it-IT" dirty="0" err="1"/>
              <a:t>missing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with the </a:t>
            </a:r>
            <a:r>
              <a:rPr lang="it-IT" dirty="0" err="1"/>
              <a:t>mean</a:t>
            </a:r>
            <a:r>
              <a:rPr lang="it-IT" dirty="0"/>
              <a:t> for the </a:t>
            </a:r>
            <a:r>
              <a:rPr lang="it-IT" dirty="0" err="1"/>
              <a:t>numerical</a:t>
            </a:r>
            <a:r>
              <a:rPr lang="it-IT" dirty="0"/>
              <a:t> features, and </a:t>
            </a:r>
            <a:r>
              <a:rPr lang="it-IT" dirty="0" err="1"/>
              <a:t>removed</a:t>
            </a:r>
            <a:r>
              <a:rPr lang="it-IT" dirty="0"/>
              <a:t> the </a:t>
            </a:r>
            <a:r>
              <a:rPr lang="it-IT" dirty="0" err="1"/>
              <a:t>records</a:t>
            </a:r>
            <a:r>
              <a:rPr lang="it-IT" dirty="0"/>
              <a:t> for the </a:t>
            </a:r>
            <a:r>
              <a:rPr lang="it-IT" dirty="0" err="1"/>
              <a:t>categorical</a:t>
            </a:r>
            <a:r>
              <a:rPr lang="it-IT" dirty="0"/>
              <a:t> features.</a:t>
            </a:r>
          </a:p>
          <a:p>
            <a:r>
              <a:rPr lang="it-IT" dirty="0"/>
              <a:t>In the end,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scaled</a:t>
            </a:r>
            <a:r>
              <a:rPr lang="it-IT" dirty="0"/>
              <a:t> and </a:t>
            </a:r>
            <a:r>
              <a:rPr lang="it-IT" dirty="0" err="1"/>
              <a:t>encoded</a:t>
            </a:r>
            <a:r>
              <a:rPr lang="it-IT" dirty="0"/>
              <a:t> the features </a:t>
            </a:r>
            <a:r>
              <a:rPr lang="it-IT" dirty="0" err="1"/>
              <a:t>using</a:t>
            </a:r>
            <a:r>
              <a:rPr lang="it-IT" dirty="0"/>
              <a:t> the one-hot </a:t>
            </a:r>
            <a:r>
              <a:rPr lang="it-IT" dirty="0" err="1"/>
              <a:t>encoding</a:t>
            </a:r>
            <a:r>
              <a:rPr lang="it-IT" dirty="0"/>
              <a:t> for all the </a:t>
            </a:r>
            <a:r>
              <a:rPr lang="it-IT" dirty="0" err="1"/>
              <a:t>categorical</a:t>
            </a:r>
            <a:r>
              <a:rPr lang="it-IT" dirty="0"/>
              <a:t> features </a:t>
            </a:r>
            <a:r>
              <a:rPr lang="it-IT" dirty="0" err="1"/>
              <a:t>except</a:t>
            </a:r>
            <a:r>
              <a:rPr lang="it-IT" dirty="0"/>
              <a:t> the City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encoded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binary</a:t>
            </a:r>
            <a:r>
              <a:rPr lang="it-IT" dirty="0"/>
              <a:t> encoder in </a:t>
            </a:r>
            <a:r>
              <a:rPr lang="it-IT" dirty="0" err="1"/>
              <a:t>order</a:t>
            </a:r>
            <a:r>
              <a:rPr lang="it-IT" dirty="0"/>
              <a:t> to reduce the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usage</a:t>
            </a:r>
            <a:r>
              <a:rPr lang="it-IT" dirty="0"/>
              <a:t> due to the large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unique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271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From the plot on the </a:t>
            </a:r>
            <a:r>
              <a:rPr lang="it-IT" dirty="0" err="1"/>
              <a:t>left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dataset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unbalanced</a:t>
            </a:r>
            <a:r>
              <a:rPr lang="it-IT" dirty="0"/>
              <a:t>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dirty="0" err="1"/>
              <a:t>undersampling</a:t>
            </a:r>
            <a:r>
              <a:rPr lang="it-IT" dirty="0"/>
              <a:t> technique to </a:t>
            </a:r>
            <a:r>
              <a:rPr lang="it-IT" dirty="0" err="1"/>
              <a:t>address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so the </a:t>
            </a:r>
            <a:r>
              <a:rPr lang="it-IT" dirty="0" err="1"/>
              <a:t>number</a:t>
            </a:r>
            <a:r>
              <a:rPr lang="it-IT" dirty="0"/>
              <a:t> of samples for </a:t>
            </a:r>
            <a:r>
              <a:rPr lang="it-IT" dirty="0" err="1"/>
              <a:t>each</a:t>
            </a:r>
            <a:r>
              <a:rPr lang="it-IT" dirty="0"/>
              <a:t> class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reduced</a:t>
            </a:r>
            <a:r>
              <a:rPr lang="it-IT" dirty="0"/>
              <a:t> to </a:t>
            </a:r>
            <a:r>
              <a:rPr lang="it-IT" dirty="0" err="1"/>
              <a:t>about</a:t>
            </a:r>
            <a:r>
              <a:rPr lang="it-IT" dirty="0"/>
              <a:t> 26 </a:t>
            </a:r>
            <a:r>
              <a:rPr lang="it-IT" dirty="0" err="1"/>
              <a:t>thousand</a:t>
            </a:r>
            <a:r>
              <a:rPr lang="it-IT" dirty="0"/>
              <a:t>.</a:t>
            </a:r>
          </a:p>
          <a:p>
            <a:r>
              <a:rPr lang="it-IT" dirty="0"/>
              <a:t>And </a:t>
            </a:r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splitted</a:t>
            </a:r>
            <a:r>
              <a:rPr lang="it-IT" dirty="0"/>
              <a:t> the dataset in </a:t>
            </a:r>
            <a:r>
              <a:rPr lang="it-IT" dirty="0" err="1"/>
              <a:t>train</a:t>
            </a:r>
            <a:r>
              <a:rPr lang="it-IT" dirty="0"/>
              <a:t> set, to </a:t>
            </a:r>
            <a:r>
              <a:rPr lang="it-IT" dirty="0" err="1"/>
              <a:t>train</a:t>
            </a:r>
            <a:r>
              <a:rPr lang="it-IT" dirty="0"/>
              <a:t> the models, </a:t>
            </a:r>
            <a:r>
              <a:rPr lang="it-IT" dirty="0" err="1"/>
              <a:t>validation</a:t>
            </a:r>
            <a:r>
              <a:rPr lang="it-IT" dirty="0"/>
              <a:t> set, to </a:t>
            </a:r>
            <a:r>
              <a:rPr lang="it-IT" dirty="0" err="1"/>
              <a:t>tune</a:t>
            </a:r>
            <a:r>
              <a:rPr lang="it-IT" dirty="0"/>
              <a:t> the </a:t>
            </a:r>
            <a:r>
              <a:rPr lang="it-IT" dirty="0" err="1"/>
              <a:t>hyperparameters</a:t>
            </a:r>
            <a:r>
              <a:rPr lang="it-IT" dirty="0"/>
              <a:t>, and test set, to </a:t>
            </a:r>
            <a:r>
              <a:rPr lang="it-IT" dirty="0" err="1"/>
              <a:t>evaluate</a:t>
            </a:r>
            <a:r>
              <a:rPr lang="it-IT" dirty="0"/>
              <a:t> the best model.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971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In out project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</a:t>
            </a:r>
            <a:r>
              <a:rPr lang="it-IT" dirty="0" err="1"/>
              <a:t>several</a:t>
            </a:r>
            <a:r>
              <a:rPr lang="it-IT" dirty="0"/>
              <a:t> models and in </a:t>
            </a:r>
            <a:r>
              <a:rPr lang="it-IT" dirty="0" err="1"/>
              <a:t>this</a:t>
            </a:r>
            <a:r>
              <a:rPr lang="it-IT" dirty="0"/>
              <a:t> plot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model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validation</a:t>
            </a:r>
            <a:r>
              <a:rPr lang="it-IT" dirty="0"/>
              <a:t> set.</a:t>
            </a:r>
          </a:p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models, the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and the random </a:t>
            </a:r>
            <a:r>
              <a:rPr lang="it-IT" dirty="0" err="1"/>
              <a:t>forest</a:t>
            </a:r>
            <a:r>
              <a:rPr lang="it-IT" dirty="0"/>
              <a:t>, </a:t>
            </a:r>
            <a:r>
              <a:rPr lang="it-IT" dirty="0" err="1"/>
              <a:t>seems</a:t>
            </a:r>
            <a:r>
              <a:rPr lang="it-IT" dirty="0"/>
              <a:t> to </a:t>
            </a:r>
            <a:r>
              <a:rPr lang="it-IT" dirty="0" err="1"/>
              <a:t>outperform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models.</a:t>
            </a:r>
          </a:p>
          <a:p>
            <a:r>
              <a:rPr lang="it-IT" dirty="0" err="1"/>
              <a:t>While</a:t>
            </a:r>
            <a:r>
              <a:rPr lang="it-IT" dirty="0"/>
              <a:t> the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, the support </a:t>
            </a:r>
            <a:r>
              <a:rPr lang="it-IT" dirty="0" err="1"/>
              <a:t>vector</a:t>
            </a:r>
            <a:r>
              <a:rPr lang="it-IT" dirty="0"/>
              <a:t> machine and the </a:t>
            </a:r>
            <a:r>
              <a:rPr lang="it-IT" dirty="0" err="1"/>
              <a:t>bernoulli</a:t>
            </a:r>
            <a:r>
              <a:rPr lang="it-IT" dirty="0"/>
              <a:t>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similarly</a:t>
            </a:r>
            <a:r>
              <a:rPr lang="it-IT" dirty="0"/>
              <a:t>.</a:t>
            </a:r>
          </a:p>
          <a:p>
            <a:r>
              <a:rPr lang="it-IT" dirty="0"/>
              <a:t>The multi </a:t>
            </a:r>
            <a:r>
              <a:rPr lang="it-IT" dirty="0" err="1"/>
              <a:t>layer</a:t>
            </a:r>
            <a:r>
              <a:rPr lang="it-IT" dirty="0"/>
              <a:t> </a:t>
            </a:r>
            <a:r>
              <a:rPr lang="it-IT" dirty="0" err="1"/>
              <a:t>perceptron</a:t>
            </a:r>
            <a:r>
              <a:rPr lang="it-IT" dirty="0"/>
              <a:t> </a:t>
            </a:r>
            <a:r>
              <a:rPr lang="it-IT" dirty="0" err="1"/>
              <a:t>performs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if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just for 100 </a:t>
            </a:r>
            <a:r>
              <a:rPr lang="it-IT" dirty="0" err="1"/>
              <a:t>iterations</a:t>
            </a:r>
            <a:r>
              <a:rPr lang="it-IT" dirty="0"/>
              <a:t> and with a small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neurons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contrast</a:t>
            </a:r>
            <a:r>
              <a:rPr lang="it-IT" dirty="0"/>
              <a:t> to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expectations</a:t>
            </a:r>
            <a:r>
              <a:rPr lang="it-IT" dirty="0"/>
              <a:t> the Support </a:t>
            </a:r>
            <a:r>
              <a:rPr lang="it-IT" dirty="0" err="1"/>
              <a:t>Vector</a:t>
            </a:r>
            <a:r>
              <a:rPr lang="it-IT" dirty="0"/>
              <a:t> Machine </a:t>
            </a:r>
            <a:r>
              <a:rPr lang="it-IT" dirty="0" err="1"/>
              <a:t>seems</a:t>
            </a:r>
            <a:r>
              <a:rPr lang="it-IT" dirty="0"/>
              <a:t> to be </a:t>
            </a:r>
            <a:r>
              <a:rPr lang="it-IT" dirty="0" err="1"/>
              <a:t>even</a:t>
            </a:r>
            <a:r>
              <a:rPr lang="it-IT" dirty="0"/>
              <a:t> a bit </a:t>
            </a:r>
            <a:r>
              <a:rPr lang="it-IT" dirty="0" err="1"/>
              <a:t>worse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model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with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records</a:t>
            </a:r>
            <a:r>
              <a:rPr lang="it-IT" dirty="0"/>
              <a:t>, </a:t>
            </a:r>
            <a:r>
              <a:rPr lang="it-IT" dirty="0" err="1"/>
              <a:t>about</a:t>
            </a:r>
            <a:r>
              <a:rPr lang="it-IT" dirty="0"/>
              <a:t> 10.000, due to the high </a:t>
            </a:r>
            <a:r>
              <a:rPr lang="it-IT" dirty="0" err="1"/>
              <a:t>computational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37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4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36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842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42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81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42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5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0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3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883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67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3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2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31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8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77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gcdatkin/automobile-accident-severity-prediction#Results" TargetMode="External"/><Relationship Id="rId4" Type="http://schemas.openxmlformats.org/officeDocument/2006/relationships/hyperlink" Target="https://medium.com/@vaibhavgope02/predicting-accident-severity-with-us-accidents-dataset-4aeaaae0b0a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www.kaggle.com/sobhanmoosavi/us-accid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C69B0A-A916-4559-A047-1C7E86B67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>
            <a:normAutofit/>
          </a:bodyPr>
          <a:lstStyle/>
          <a:p>
            <a:r>
              <a:rPr lang="it-IT"/>
              <a:t>Accident SEVERITY Prediction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20305E7-E0D3-4CA5-95BB-CF66B2B16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3734942" cy="20527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dirty="0"/>
              <a:t>Matteo Orsini 1795119</a:t>
            </a:r>
          </a:p>
          <a:p>
            <a:r>
              <a:rPr lang="it-IT" dirty="0"/>
              <a:t>Fabrizio Rossi 1815023</a:t>
            </a:r>
          </a:p>
          <a:p>
            <a:r>
              <a:rPr lang="it-IT" dirty="0"/>
              <a:t>Mina MAKAR 1804475</a:t>
            </a:r>
          </a:p>
        </p:txBody>
      </p:sp>
      <p:sp>
        <p:nvSpPr>
          <p:cNvPr id="30" name="Round Diagonal Corner Rectangle 6">
            <a:extLst>
              <a:ext uri="{FF2B5EF4-FFF2-40B4-BE49-F238E27FC236}">
                <a16:creationId xmlns:a16="http://schemas.microsoft.com/office/drawing/2014/main" id="{E514B1EB-1EB9-4A85-9C31-C41C1A7CE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B2451EE-2E61-47CE-B886-94D1A8827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1396" y="2232851"/>
            <a:ext cx="4635583" cy="23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7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– ACCURACY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3F868B68-19C9-4678-82D6-8A25FE809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87" y="1494746"/>
            <a:ext cx="10491668" cy="438593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0026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– F1 score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53B75794-3B60-455C-A02D-73E1B1996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77" y="1486084"/>
            <a:ext cx="10580323" cy="442299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9698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– PR Curve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662EC370-4828-46F9-A1D4-27F68E91A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49960"/>
            <a:ext cx="8534400" cy="47244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9193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– ROC Curve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9448DFAE-3B42-4A84-AC3A-B61DAB864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39" y="1352026"/>
            <a:ext cx="8534400" cy="47244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6112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>
            <a:normAutofit/>
          </a:bodyPr>
          <a:lstStyle/>
          <a:p>
            <a:r>
              <a:rPr lang="it-IT" dirty="0" err="1"/>
              <a:t>Results</a:t>
            </a:r>
            <a:r>
              <a:rPr lang="it-IT" dirty="0"/>
              <a:t> – Random </a:t>
            </a:r>
            <a:r>
              <a:rPr lang="it-IT" dirty="0" err="1"/>
              <a:t>forest</a:t>
            </a:r>
            <a:r>
              <a:rPr lang="it-IT" dirty="0"/>
              <a:t> test set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664D695A-88B0-4928-84D3-37ED46945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21" y="2121060"/>
            <a:ext cx="4644879" cy="3431273"/>
          </a:xfrm>
          <a:prstGeom prst="rect">
            <a:avLst/>
          </a:prstGeom>
          <a:solidFill>
            <a:schemeClr val="tx1"/>
          </a:solidFill>
        </p:spPr>
      </p:pic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733A502F-4F62-4799-80FA-AECFA6FA6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6551"/>
              </p:ext>
            </p:extLst>
          </p:nvPr>
        </p:nvGraphicFramePr>
        <p:xfrm>
          <a:off x="6535024" y="2501900"/>
          <a:ext cx="5033396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8349">
                  <a:extLst>
                    <a:ext uri="{9D8B030D-6E8A-4147-A177-3AD203B41FA5}">
                      <a16:colId xmlns:a16="http://schemas.microsoft.com/office/drawing/2014/main" val="2983208884"/>
                    </a:ext>
                  </a:extLst>
                </a:gridCol>
                <a:gridCol w="1258349">
                  <a:extLst>
                    <a:ext uri="{9D8B030D-6E8A-4147-A177-3AD203B41FA5}">
                      <a16:colId xmlns:a16="http://schemas.microsoft.com/office/drawing/2014/main" val="1235064818"/>
                    </a:ext>
                  </a:extLst>
                </a:gridCol>
                <a:gridCol w="1258349">
                  <a:extLst>
                    <a:ext uri="{9D8B030D-6E8A-4147-A177-3AD203B41FA5}">
                      <a16:colId xmlns:a16="http://schemas.microsoft.com/office/drawing/2014/main" val="812178084"/>
                    </a:ext>
                  </a:extLst>
                </a:gridCol>
                <a:gridCol w="1258349">
                  <a:extLst>
                    <a:ext uri="{9D8B030D-6E8A-4147-A177-3AD203B41FA5}">
                      <a16:colId xmlns:a16="http://schemas.microsoft.com/office/drawing/2014/main" val="17671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63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3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96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17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415474"/>
                  </a:ext>
                </a:extLst>
              </a:tr>
            </a:tbl>
          </a:graphicData>
        </a:graphic>
      </p:graphicFrame>
      <p:graphicFrame>
        <p:nvGraphicFramePr>
          <p:cNvPr id="8" name="Tabella 3">
            <a:extLst>
              <a:ext uri="{FF2B5EF4-FFF2-40B4-BE49-F238E27FC236}">
                <a16:creationId xmlns:a16="http://schemas.microsoft.com/office/drawing/2014/main" id="{370DCC03-7900-452A-A43B-B29A854EC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38972"/>
              </p:ext>
            </p:extLst>
          </p:nvPr>
        </p:nvGraphicFramePr>
        <p:xfrm>
          <a:off x="6535024" y="4453635"/>
          <a:ext cx="5033396" cy="36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8349">
                  <a:extLst>
                    <a:ext uri="{9D8B030D-6E8A-4147-A177-3AD203B41FA5}">
                      <a16:colId xmlns:a16="http://schemas.microsoft.com/office/drawing/2014/main" val="664441082"/>
                    </a:ext>
                  </a:extLst>
                </a:gridCol>
                <a:gridCol w="1258349">
                  <a:extLst>
                    <a:ext uri="{9D8B030D-6E8A-4147-A177-3AD203B41FA5}">
                      <a16:colId xmlns:a16="http://schemas.microsoft.com/office/drawing/2014/main" val="1235064818"/>
                    </a:ext>
                  </a:extLst>
                </a:gridCol>
                <a:gridCol w="1258349">
                  <a:extLst>
                    <a:ext uri="{9D8B030D-6E8A-4147-A177-3AD203B41FA5}">
                      <a16:colId xmlns:a16="http://schemas.microsoft.com/office/drawing/2014/main" val="812178084"/>
                    </a:ext>
                  </a:extLst>
                </a:gridCol>
                <a:gridCol w="1258349">
                  <a:extLst>
                    <a:ext uri="{9D8B030D-6E8A-4147-A177-3AD203B41FA5}">
                      <a16:colId xmlns:a16="http://schemas.microsoft.com/office/drawing/2014/main" val="1767126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Macro </a:t>
                      </a:r>
                      <a:r>
                        <a:rPr lang="it-IT" sz="1600" dirty="0" err="1"/>
                        <a:t>avg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34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428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>
            <a:normAutofit/>
          </a:bodyPr>
          <a:lstStyle/>
          <a:p>
            <a:r>
              <a:rPr lang="it-IT" dirty="0" err="1"/>
              <a:t>Related</a:t>
            </a:r>
            <a:r>
              <a:rPr lang="it-IT" dirty="0"/>
              <a:t> works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19CC2F86-92F8-4030-8DB8-5DA9EB075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232825"/>
              </p:ext>
            </p:extLst>
          </p:nvPr>
        </p:nvGraphicFramePr>
        <p:xfrm>
          <a:off x="1912689" y="1369130"/>
          <a:ext cx="7819471" cy="4788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05A8590C-88E8-4ED1-8111-8251E6638E44}"/>
              </a:ext>
            </a:extLst>
          </p:cNvPr>
          <p:cNvSpPr/>
          <p:nvPr/>
        </p:nvSpPr>
        <p:spPr>
          <a:xfrm>
            <a:off x="3187817" y="6276689"/>
            <a:ext cx="276836" cy="119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500E81D-F399-4872-BBE3-3B43974D6075}"/>
              </a:ext>
            </a:extLst>
          </p:cNvPr>
          <p:cNvSpPr txBox="1"/>
          <p:nvPr/>
        </p:nvSpPr>
        <p:spPr>
          <a:xfrm>
            <a:off x="3565321" y="6157519"/>
            <a:ext cx="20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Medium </a:t>
            </a:r>
            <a:r>
              <a:rPr lang="it-IT" dirty="0" err="1"/>
              <a:t>Article</a:t>
            </a:r>
            <a:r>
              <a:rPr lang="it-IT" dirty="0"/>
              <a:t> (</a:t>
            </a:r>
            <a:r>
              <a:rPr lang="it-IT" dirty="0">
                <a:hlinkClick r:id="rId4"/>
              </a:rPr>
              <a:t>Link</a:t>
            </a:r>
            <a:r>
              <a:rPr lang="it-IT" dirty="0"/>
              <a:t>)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1A21BA4-A276-4090-801F-337EF7487C8B}"/>
              </a:ext>
            </a:extLst>
          </p:cNvPr>
          <p:cNvSpPr/>
          <p:nvPr/>
        </p:nvSpPr>
        <p:spPr>
          <a:xfrm>
            <a:off x="6024694" y="6276003"/>
            <a:ext cx="276836" cy="11917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6DC9240-EE03-4626-AB2B-AABCBEA446EB}"/>
              </a:ext>
            </a:extLst>
          </p:cNvPr>
          <p:cNvSpPr txBox="1"/>
          <p:nvPr/>
        </p:nvSpPr>
        <p:spPr>
          <a:xfrm>
            <a:off x="6402198" y="6156833"/>
            <a:ext cx="234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Kaggle</a:t>
            </a:r>
            <a:r>
              <a:rPr lang="it-IT" dirty="0"/>
              <a:t> Notebook (</a:t>
            </a:r>
            <a:r>
              <a:rPr lang="it-IT" dirty="0">
                <a:hlinkClick r:id="rId5"/>
              </a:rPr>
              <a:t>Link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518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it-IT"/>
              <a:t>Task - Severity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A85A16-2391-4B5F-B8B5-1CC6C35FB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2200"/>
              <a:t>Classify the </a:t>
            </a:r>
            <a:r>
              <a:rPr lang="it-IT" sz="2200" b="1"/>
              <a:t>impact of an accident </a:t>
            </a:r>
            <a:r>
              <a:rPr lang="it-IT" sz="2200"/>
              <a:t>on the traffic (severity)</a:t>
            </a:r>
          </a:p>
          <a:p>
            <a:pPr>
              <a:lnSpc>
                <a:spcPct val="110000"/>
              </a:lnSpc>
            </a:pPr>
            <a:r>
              <a:rPr lang="it-IT" sz="2200"/>
              <a:t>The scale of the severity goes from 1 (low impact) to 4 (high impact)</a:t>
            </a:r>
          </a:p>
          <a:p>
            <a:pPr>
              <a:lnSpc>
                <a:spcPct val="110000"/>
              </a:lnSpc>
            </a:pPr>
            <a:r>
              <a:rPr lang="it-IT" sz="2200"/>
              <a:t>We used the dataset </a:t>
            </a:r>
            <a:r>
              <a:rPr lang="it-IT" sz="2200">
                <a:hlinkClick r:id="rId4"/>
              </a:rPr>
              <a:t>«US Accidents»</a:t>
            </a:r>
            <a:r>
              <a:rPr lang="it-IT" sz="2200"/>
              <a:t> from Kaggle</a:t>
            </a:r>
          </a:p>
          <a:p>
            <a:pPr>
              <a:lnSpc>
                <a:spcPct val="110000"/>
              </a:lnSpc>
            </a:pPr>
            <a:r>
              <a:rPr lang="it-IT" sz="2200"/>
              <a:t>Contains about </a:t>
            </a:r>
            <a:r>
              <a:rPr lang="it-IT" sz="2200" b="1"/>
              <a:t>3.5 million </a:t>
            </a:r>
            <a:r>
              <a:rPr lang="it-IT" sz="2200"/>
              <a:t>accidents collected in the US</a:t>
            </a:r>
          </a:p>
        </p:txBody>
      </p:sp>
      <p:pic>
        <p:nvPicPr>
          <p:cNvPr id="12300" name="Picture 12">
            <a:extLst>
              <a:ext uri="{FF2B5EF4-FFF2-40B4-BE49-F238E27FC236}">
                <a16:creationId xmlns:a16="http://schemas.microsoft.com/office/drawing/2014/main" id="{C5BEFB5B-22B1-4449-BF32-7433F54E8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0" r="22256" b="-3"/>
          <a:stretch/>
        </p:blipFill>
        <p:spPr bwMode="auto"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13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/>
          <a:lstStyle/>
          <a:p>
            <a:r>
              <a:rPr lang="it-IT" dirty="0" err="1"/>
              <a:t>Exploratory</a:t>
            </a:r>
            <a:r>
              <a:rPr lang="it-IT" dirty="0"/>
              <a:t> Data Analysis</a:t>
            </a:r>
          </a:p>
        </p:txBody>
      </p:sp>
      <p:pic>
        <p:nvPicPr>
          <p:cNvPr id="4" name="Immagine 3" descr="Immagine che contiene testo, giocattolo&#10;&#10;Descrizione generata automaticamente">
            <a:extLst>
              <a:ext uri="{FF2B5EF4-FFF2-40B4-BE49-F238E27FC236}">
                <a16:creationId xmlns:a16="http://schemas.microsoft.com/office/drawing/2014/main" id="{E7E90A68-AEF2-43E7-9262-7955BB3900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543" b="-5543"/>
          <a:stretch/>
        </p:blipFill>
        <p:spPr>
          <a:xfrm>
            <a:off x="2002791" y="1381671"/>
            <a:ext cx="8186417" cy="52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1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/>
          <a:lstStyle/>
          <a:p>
            <a:r>
              <a:rPr lang="it-IT" dirty="0" err="1"/>
              <a:t>Exploratory</a:t>
            </a:r>
            <a:r>
              <a:rPr lang="it-IT" dirty="0"/>
              <a:t> Data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ADD587-A451-4D8C-8E78-8D4595831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75" y="1489763"/>
            <a:ext cx="9890449" cy="452134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6152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/>
          <a:lstStyle/>
          <a:p>
            <a:r>
              <a:rPr lang="it-IT" dirty="0" err="1"/>
              <a:t>Exploratory</a:t>
            </a:r>
            <a:r>
              <a:rPr lang="it-IT" dirty="0"/>
              <a:t> Data Analysis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E40453-BECC-4D5E-955E-CE880DB71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89" y="1343266"/>
            <a:ext cx="10629900" cy="47244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8266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/>
          <a:lstStyle/>
          <a:p>
            <a:r>
              <a:rPr lang="it-IT" dirty="0" err="1"/>
              <a:t>Exploratory</a:t>
            </a:r>
            <a:r>
              <a:rPr lang="it-IT" dirty="0"/>
              <a:t> Data Analysis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CD3B7DB-AE0A-48F8-8E13-9B37BD9E3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60" y="1555388"/>
            <a:ext cx="10675758" cy="445347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97710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/>
          <a:lstStyle/>
          <a:p>
            <a:r>
              <a:rPr lang="it-IT" dirty="0"/>
              <a:t>CORRELATION MATRIX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883C4E0-4CCF-4FF9-8979-8B16DBD1A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261" y="1249960"/>
            <a:ext cx="7362170" cy="546572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8800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/>
          <a:lstStyle/>
          <a:p>
            <a:r>
              <a:rPr lang="it-IT" dirty="0"/>
              <a:t>DATA PREPROCESSING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A85A16-2391-4B5F-B8B5-1CC6C35FB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9961"/>
            <a:ext cx="10178322" cy="3129534"/>
          </a:xfrm>
        </p:spPr>
        <p:txBody>
          <a:bodyPr>
            <a:normAutofit fontScale="92500"/>
          </a:bodyPr>
          <a:lstStyle/>
          <a:p>
            <a:r>
              <a:rPr lang="it-IT" dirty="0" err="1"/>
              <a:t>Reduced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classes for </a:t>
            </a:r>
            <a:r>
              <a:rPr lang="it-IT" dirty="0" err="1"/>
              <a:t>Weather_Condition</a:t>
            </a:r>
            <a:r>
              <a:rPr lang="it-IT" dirty="0"/>
              <a:t> (128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it-IT" dirty="0"/>
              <a:t>11) and </a:t>
            </a:r>
            <a:r>
              <a:rPr lang="it-IT" dirty="0" err="1"/>
              <a:t>Wind_Direction</a:t>
            </a:r>
            <a:r>
              <a:rPr lang="it-IT" dirty="0"/>
              <a:t> (24 → 10)</a:t>
            </a:r>
          </a:p>
          <a:p>
            <a:r>
              <a:rPr lang="it-IT" dirty="0" err="1"/>
              <a:t>Filled</a:t>
            </a:r>
            <a:r>
              <a:rPr lang="it-IT" dirty="0"/>
              <a:t> </a:t>
            </a:r>
            <a:r>
              <a:rPr lang="it-IT" dirty="0" err="1"/>
              <a:t>missing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with </a:t>
            </a:r>
            <a:r>
              <a:rPr lang="it-IT" dirty="0" err="1"/>
              <a:t>mean</a:t>
            </a:r>
            <a:r>
              <a:rPr lang="it-IT" dirty="0"/>
              <a:t> for </a:t>
            </a:r>
            <a:r>
              <a:rPr lang="it-IT" dirty="0" err="1"/>
              <a:t>numerical</a:t>
            </a:r>
            <a:r>
              <a:rPr lang="it-IT" dirty="0"/>
              <a:t> features </a:t>
            </a:r>
          </a:p>
          <a:p>
            <a:r>
              <a:rPr lang="it-IT" dirty="0" err="1"/>
              <a:t>Removed</a:t>
            </a:r>
            <a:r>
              <a:rPr lang="it-IT" dirty="0"/>
              <a:t> </a:t>
            </a:r>
            <a:r>
              <a:rPr lang="it-IT" dirty="0" err="1"/>
              <a:t>records</a:t>
            </a:r>
            <a:r>
              <a:rPr lang="it-IT" dirty="0"/>
              <a:t> with </a:t>
            </a:r>
            <a:r>
              <a:rPr lang="it-IT" dirty="0" err="1"/>
              <a:t>missing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for </a:t>
            </a:r>
            <a:r>
              <a:rPr lang="it-IT" dirty="0" err="1"/>
              <a:t>categorical</a:t>
            </a:r>
            <a:r>
              <a:rPr lang="it-IT" dirty="0"/>
              <a:t> features</a:t>
            </a:r>
          </a:p>
          <a:p>
            <a:r>
              <a:rPr lang="it-IT" dirty="0" err="1"/>
              <a:t>Scaled</a:t>
            </a:r>
            <a:r>
              <a:rPr lang="it-IT" dirty="0"/>
              <a:t> and </a:t>
            </a:r>
            <a:r>
              <a:rPr lang="it-IT" dirty="0" err="1"/>
              <a:t>encoded</a:t>
            </a:r>
            <a:r>
              <a:rPr lang="it-IT" dirty="0"/>
              <a:t> features </a:t>
            </a:r>
            <a:r>
              <a:rPr lang="it-IT" dirty="0" err="1"/>
              <a:t>using</a:t>
            </a:r>
            <a:r>
              <a:rPr lang="it-IT" dirty="0"/>
              <a:t> the one-hot </a:t>
            </a:r>
            <a:r>
              <a:rPr lang="it-IT" dirty="0" err="1"/>
              <a:t>encoding</a:t>
            </a:r>
            <a:r>
              <a:rPr lang="it-IT" dirty="0"/>
              <a:t> for the </a:t>
            </a:r>
            <a:r>
              <a:rPr lang="it-IT" dirty="0" err="1"/>
              <a:t>categorical</a:t>
            </a:r>
            <a:r>
              <a:rPr lang="it-IT" dirty="0"/>
              <a:t> features</a:t>
            </a:r>
          </a:p>
          <a:p>
            <a:r>
              <a:rPr lang="it-IT" dirty="0"/>
              <a:t>City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encoded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binary</a:t>
            </a:r>
            <a:r>
              <a:rPr lang="it-IT" dirty="0"/>
              <a:t> encoder due to the large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unique</a:t>
            </a:r>
            <a:r>
              <a:rPr lang="it-IT" dirty="0"/>
              <a:t> </a:t>
            </a:r>
            <a:r>
              <a:rPr lang="it-IT" dirty="0" err="1"/>
              <a:t>values</a:t>
            </a:r>
            <a:endParaRPr lang="it-IT" dirty="0"/>
          </a:p>
          <a:p>
            <a:endParaRPr lang="it-IT" dirty="0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CDB9F5CE-B192-42A3-BD74-FA4FD629A84A}"/>
              </a:ext>
            </a:extLst>
          </p:cNvPr>
          <p:cNvSpPr/>
          <p:nvPr/>
        </p:nvSpPr>
        <p:spPr>
          <a:xfrm>
            <a:off x="5473805" y="5314424"/>
            <a:ext cx="998290" cy="58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A20F2E7-5D7C-4227-A17F-44EE7F4B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81" y="4507900"/>
            <a:ext cx="23431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957258B-ED71-49B5-97F6-6DF47AE9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769" y="4507900"/>
            <a:ext cx="23431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49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/>
          <a:lstStyle/>
          <a:p>
            <a:r>
              <a:rPr lang="it-IT" dirty="0"/>
              <a:t>DATA PREPROCESSING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A85A16-2391-4B5F-B8B5-1CC6C35FB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9960"/>
            <a:ext cx="5980766" cy="1577129"/>
          </a:xfrm>
        </p:spPr>
        <p:txBody>
          <a:bodyPr>
            <a:normAutofit fontScale="85000" lnSpcReduction="1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handled</a:t>
            </a:r>
            <a:r>
              <a:rPr lang="it-IT" dirty="0"/>
              <a:t> the </a:t>
            </a:r>
            <a:r>
              <a:rPr lang="it-IT" dirty="0" err="1"/>
              <a:t>unbalanced</a:t>
            </a:r>
            <a:r>
              <a:rPr lang="it-IT" dirty="0"/>
              <a:t> dataset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br>
              <a:rPr lang="it-IT" dirty="0"/>
            </a:br>
            <a:r>
              <a:rPr lang="it-IT" dirty="0" err="1"/>
              <a:t>undersampling</a:t>
            </a:r>
            <a:r>
              <a:rPr lang="it-IT" dirty="0"/>
              <a:t> technique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splitted</a:t>
            </a:r>
            <a:r>
              <a:rPr lang="it-IT" dirty="0"/>
              <a:t> the dataset in </a:t>
            </a:r>
            <a:r>
              <a:rPr lang="it-IT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train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</a:t>
            </a:r>
            <a:r>
              <a:rPr lang="it-IT" dirty="0"/>
              <a:t>, </a:t>
            </a:r>
            <a:r>
              <a:rPr lang="it-IT" b="1" dirty="0" err="1"/>
              <a:t>validation</a:t>
            </a:r>
            <a:r>
              <a:rPr lang="it-IT" b="1" dirty="0"/>
              <a:t> set </a:t>
            </a:r>
            <a:r>
              <a:rPr lang="it-IT" dirty="0"/>
              <a:t>and</a:t>
            </a:r>
            <a:r>
              <a:rPr lang="it-IT" b="1" dirty="0"/>
              <a:t> test set</a:t>
            </a:r>
            <a:endParaRPr lang="it-IT" dirty="0"/>
          </a:p>
          <a:p>
            <a:endParaRPr lang="it-IT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C124DBB-F9E5-4D76-A99B-CDD586B0E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232" y="3054962"/>
            <a:ext cx="4360557" cy="355145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14B95BDD-0494-42E5-96E1-07194AA2AA30}"/>
              </a:ext>
            </a:extLst>
          </p:cNvPr>
          <p:cNvSpPr/>
          <p:nvPr/>
        </p:nvSpPr>
        <p:spPr>
          <a:xfrm>
            <a:off x="7643505" y="1127637"/>
            <a:ext cx="4197556" cy="713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Dataset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D5AADFF-BC0D-45A1-8034-1875C4575E14}"/>
              </a:ext>
            </a:extLst>
          </p:cNvPr>
          <p:cNvSpPr/>
          <p:nvPr/>
        </p:nvSpPr>
        <p:spPr>
          <a:xfrm>
            <a:off x="10792828" y="1990998"/>
            <a:ext cx="1048233" cy="71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20%</a:t>
            </a:r>
          </a:p>
          <a:p>
            <a:pPr algn="ctr"/>
            <a:r>
              <a:rPr lang="it-IT" dirty="0"/>
              <a:t>Test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459144C-EEB9-47F0-9E0C-C6A33711DBB1}"/>
              </a:ext>
            </a:extLst>
          </p:cNvPr>
          <p:cNvSpPr/>
          <p:nvPr/>
        </p:nvSpPr>
        <p:spPr>
          <a:xfrm>
            <a:off x="9694765" y="1990998"/>
            <a:ext cx="988111" cy="713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16%</a:t>
            </a:r>
          </a:p>
          <a:p>
            <a:pPr algn="ctr"/>
            <a:r>
              <a:rPr lang="it-IT" dirty="0"/>
              <a:t>Validate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09AD4D1-9D4F-4D9D-B446-50A48AFDBED1}"/>
              </a:ext>
            </a:extLst>
          </p:cNvPr>
          <p:cNvSpPr/>
          <p:nvPr/>
        </p:nvSpPr>
        <p:spPr>
          <a:xfrm>
            <a:off x="7643505" y="1990998"/>
            <a:ext cx="1941309" cy="7137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64%</a:t>
            </a:r>
          </a:p>
          <a:p>
            <a:pPr algn="ctr"/>
            <a:r>
              <a:rPr lang="it-IT" dirty="0"/>
              <a:t>Train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D99F7FC6-920C-4D21-8980-B5457AA6A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44" y="3054962"/>
            <a:ext cx="4385159" cy="355145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55CB68E-7EED-40C8-BFE8-2F0DF26779A3}"/>
              </a:ext>
            </a:extLst>
          </p:cNvPr>
          <p:cNvSpPr/>
          <p:nvPr/>
        </p:nvSpPr>
        <p:spPr>
          <a:xfrm>
            <a:off x="5881816" y="4537074"/>
            <a:ext cx="998290" cy="58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7672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1141</Words>
  <Application>Microsoft Office PowerPoint</Application>
  <PresentationFormat>Widescreen</PresentationFormat>
  <Paragraphs>114</Paragraphs>
  <Slides>15</Slides>
  <Notes>14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Circuito</vt:lpstr>
      <vt:lpstr>Accident SEVERITY Prediction</vt:lpstr>
      <vt:lpstr>Task - Severity</vt:lpstr>
      <vt:lpstr>Exploratory Data Analysis</vt:lpstr>
      <vt:lpstr>Exploratory Data Analysis</vt:lpstr>
      <vt:lpstr>Exploratory Data Analysis</vt:lpstr>
      <vt:lpstr>Exploratory Data Analysis</vt:lpstr>
      <vt:lpstr>CORRELATION MATRIX</vt:lpstr>
      <vt:lpstr>DATA PREPROCESSING</vt:lpstr>
      <vt:lpstr>DATA PREPROCESSING</vt:lpstr>
      <vt:lpstr>Results – ACCURACY</vt:lpstr>
      <vt:lpstr>Results – F1 score</vt:lpstr>
      <vt:lpstr>Results – PR Curve</vt:lpstr>
      <vt:lpstr>Results – ROC Curve</vt:lpstr>
      <vt:lpstr>Results – Random forest test set</vt:lpstr>
      <vt:lpstr>Related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 SEVERITY Prediction</dc:title>
  <dc:creator>Matteo Orsini</dc:creator>
  <cp:lastModifiedBy>Matteo Orsini</cp:lastModifiedBy>
  <cp:revision>9</cp:revision>
  <dcterms:created xsi:type="dcterms:W3CDTF">2020-12-22T10:01:36Z</dcterms:created>
  <dcterms:modified xsi:type="dcterms:W3CDTF">2020-12-22T10:42:51Z</dcterms:modified>
</cp:coreProperties>
</file>