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70" r:id="rId2"/>
    <p:sldId id="271" r:id="rId3"/>
    <p:sldId id="26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rt Basics" id="{2FB403EF-E267-4A77-A9AD-778990384CFB}">
          <p14:sldIdLst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67D"/>
    <a:srgbClr val="F8BB62"/>
    <a:srgbClr val="BD72CC"/>
    <a:srgbClr val="E85E5E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 autoAdjust="0"/>
    <p:restoredTop sz="94660"/>
  </p:normalViewPr>
  <p:slideViewPr>
    <p:cSldViewPr snapToGrid="0">
      <p:cViewPr>
        <p:scale>
          <a:sx n="66" d="100"/>
          <a:sy n="66" d="100"/>
        </p:scale>
        <p:origin x="2755" y="1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2200" b="1" dirty="0">
                <a:latin typeface="Aptos" panose="020B0004020202020204" pitchFamily="34" charset="0"/>
              </a:rPr>
              <a:t>Fruit </a:t>
            </a:r>
            <a:r>
              <a:rPr lang="pl-PL" sz="2200" b="1" baseline="0" dirty="0">
                <a:latin typeface="Aptos" panose="020B0004020202020204" pitchFamily="34" charset="0"/>
              </a:rPr>
              <a:t>sales between 2040-2043</a:t>
            </a:r>
            <a:r>
              <a:rPr lang="pl-PL" sz="2200" baseline="0" dirty="0">
                <a:latin typeface="Aptos" panose="020B0004020202020204" pitchFamily="34" charset="0"/>
              </a:rPr>
              <a:t>, in mln. units</a:t>
            </a:r>
            <a:endParaRPr lang="en-US" sz="2200" dirty="0">
              <a:latin typeface="Aptos" panose="020B0004020202020204" pitchFamily="34" charset="0"/>
            </a:endParaRPr>
          </a:p>
        </c:rich>
      </c:tx>
      <c:layout>
        <c:manualLayout>
          <c:xMode val="edge"/>
          <c:yMode val="edge"/>
          <c:x val="1.1364914455804997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720708208110024E-2"/>
          <c:y val="0.15400063356993479"/>
          <c:w val="0.53034373335803586"/>
          <c:h val="0.7813812425525484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Bananas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2050</c:v>
                </c:pt>
                <c:pt idx="1">
                  <c:v>2051</c:v>
                </c:pt>
                <c:pt idx="2">
                  <c:v>2052</c:v>
                </c:pt>
                <c:pt idx="3">
                  <c:v>2053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22</c:v>
                </c:pt>
                <c:pt idx="2">
                  <c:v>25</c:v>
                </c:pt>
                <c:pt idx="3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B-4949-AA4D-F4EDE3E33B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Apples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2050</c:v>
                </c:pt>
                <c:pt idx="1">
                  <c:v>2051</c:v>
                </c:pt>
                <c:pt idx="2">
                  <c:v>2052</c:v>
                </c:pt>
                <c:pt idx="3">
                  <c:v>2053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18</c:v>
                </c:pt>
                <c:pt idx="2">
                  <c:v>21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B-4949-AA4D-F4EDE3E33B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Oranges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2050</c:v>
                </c:pt>
                <c:pt idx="1">
                  <c:v>2051</c:v>
                </c:pt>
                <c:pt idx="2">
                  <c:v>2052</c:v>
                </c:pt>
                <c:pt idx="3">
                  <c:v>2053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14</c:v>
                </c:pt>
                <c:pt idx="2">
                  <c:v>17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B-4949-AA4D-F4EDE3E33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100"/>
        <c:axId val="1661068640"/>
        <c:axId val="1661081600"/>
      </c:barChart>
      <c:catAx>
        <c:axId val="166106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081600"/>
        <c:crosses val="autoZero"/>
        <c:auto val="1"/>
        <c:lblAlgn val="ctr"/>
        <c:lblOffset val="100"/>
        <c:noMultiLvlLbl val="0"/>
      </c:catAx>
      <c:valAx>
        <c:axId val="166108160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alpha val="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106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324415461254444"/>
          <c:y val="0.17172063171558377"/>
          <c:w val="0.33622112395525028"/>
          <c:h val="0.734484404564450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ptos" panose="020B00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ptos" panose="020B0004020202020204" pitchFamily="34" charset="0"/>
              </a:defRPr>
            </a:lvl1pPr>
          </a:lstStyle>
          <a:p>
            <a:fld id="{09889903-9448-408E-9972-3BDA39B28307}" type="datetimeFigureOut">
              <a:rPr lang="pl-PL" smtClean="0"/>
              <a:pPr/>
              <a:t>27.02.2025</a:t>
            </a:fld>
            <a:endParaRPr lang="pl-P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ptos" panose="020B00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ptos" panose="020B0004020202020204" pitchFamily="34" charset="0"/>
              </a:defRPr>
            </a:lvl1pPr>
          </a:lstStyle>
          <a:p>
            <a:fld id="{3D6B5A77-EAEC-4044-804F-53920AAFF3C1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02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929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35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0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1978" y="1052267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1109" y="41459"/>
            <a:ext cx="514533" cy="514533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A423FD-EA9D-E5A1-6BCA-0F6725E3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1978" y="1052267"/>
            <a:ext cx="2322367" cy="581588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B676F1F7-7713-D18E-060E-9965B582206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1109" y="41459"/>
            <a:ext cx="514533" cy="5145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E6969C6-53E1-66D7-5D1B-0C10AA99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</p:spPr>
        <p:txBody>
          <a:bodyPr>
            <a:normAutofit/>
          </a:bodyPr>
          <a:lstStyle>
            <a:lvl1pPr>
              <a:defRPr sz="24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048D714-2F41-717B-53C3-E7F096BCC0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" y="1350642"/>
            <a:ext cx="107442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671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55736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36554" y="764114"/>
            <a:ext cx="1977808" cy="495300"/>
          </a:xfrm>
          <a:prstGeom prst="rect">
            <a:avLst/>
          </a:prstGeom>
        </p:spPr>
      </p:pic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E6EA86D6-C008-2674-64C3-410B50726A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557369" y="1920964"/>
            <a:ext cx="612614" cy="61261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681B56-9875-4398-6B21-AAF555548E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36554" y="764114"/>
            <a:ext cx="1977808" cy="4953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A3448D-9E9E-1670-6213-49C234E26D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740780"/>
            <a:ext cx="10515600" cy="5139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17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" y="1350642"/>
            <a:ext cx="10744200" cy="4659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pic>
        <p:nvPicPr>
          <p:cNvPr id="6" name="Graphic 5" descr="Calligraphy Pen with solid fill">
            <a:extLst>
              <a:ext uri="{FF2B5EF4-FFF2-40B4-BE49-F238E27FC236}">
                <a16:creationId xmlns:a16="http://schemas.microsoft.com/office/drawing/2014/main" id="{95A3E2C5-0EFB-816E-A992-3A78DE0B2D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557369" y="1920964"/>
            <a:ext cx="612614" cy="61261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224C02C-3FFF-77FC-BC34-6C10DB6108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36554" y="764114"/>
            <a:ext cx="1977808" cy="495300"/>
          </a:xfrm>
          <a:prstGeom prst="rect">
            <a:avLst/>
          </a:prstGeom>
        </p:spPr>
      </p:pic>
      <p:pic>
        <p:nvPicPr>
          <p:cNvPr id="9" name="Graphic 8" descr="Calligraphy Pen with solid fill">
            <a:extLst>
              <a:ext uri="{FF2B5EF4-FFF2-40B4-BE49-F238E27FC236}">
                <a16:creationId xmlns:a16="http://schemas.microsoft.com/office/drawing/2014/main" id="{8E536924-C683-70C5-2F25-E449FA5238B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557369" y="1920964"/>
            <a:ext cx="612614" cy="612614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DCDDA371-5395-0D1F-487C-24DD081986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3655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2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334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66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734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11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27.02.2025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6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B18326F8-747C-43D3-9055-C26045038D69}" type="datetimeFigureOut">
              <a:rPr lang="pl-PL" smtClean="0"/>
              <a:pPr/>
              <a:t>27.02.2025</a:t>
            </a:fld>
            <a:endParaRPr lang="pl-P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1240A7CF-B883-4E70-BAD3-CC08D30D221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1719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D25E-D422-AF0C-56B5-2F66EDB3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C9E4D0-276F-30CA-9792-B50A061BB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7528"/>
              </p:ext>
            </p:extLst>
          </p:nvPr>
        </p:nvGraphicFramePr>
        <p:xfrm>
          <a:off x="2032000" y="2247525"/>
          <a:ext cx="8128000" cy="1524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722035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03653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56717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49741037"/>
                    </a:ext>
                  </a:extLst>
                </a:gridCol>
              </a:tblGrid>
              <a:tr h="182473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Year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Apples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Bananas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Oranges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214941"/>
                  </a:ext>
                </a:extLst>
              </a:tr>
              <a:tr h="182473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2050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15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20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12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638437"/>
                  </a:ext>
                </a:extLst>
              </a:tr>
              <a:tr h="182473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2051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18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22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14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805454"/>
                  </a:ext>
                </a:extLst>
              </a:tr>
              <a:tr h="182473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2052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21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25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17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245466"/>
                  </a:ext>
                </a:extLst>
              </a:tr>
              <a:tr h="182473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2053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25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28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Aptos" panose="020B0004020202020204" pitchFamily="34" charset="0"/>
                        </a:rPr>
                        <a:t>20</a:t>
                      </a:r>
                      <a:endParaRPr lang="en-US" sz="140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9933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E24006-97BD-0594-D3B9-223D86B7178E}"/>
              </a:ext>
            </a:extLst>
          </p:cNvPr>
          <p:cNvSpPr txBox="1"/>
          <p:nvPr/>
        </p:nvSpPr>
        <p:spPr>
          <a:xfrm>
            <a:off x="3048965" y="1552547"/>
            <a:ext cx="6094070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latin typeface="Aptos" panose="020B0004020202020204" pitchFamily="34" charset="0"/>
              </a:rPr>
              <a:t>Fruit </a:t>
            </a:r>
            <a:r>
              <a:rPr lang="pl-PL" baseline="0" dirty="0">
                <a:latin typeface="Aptos" panose="020B0004020202020204" pitchFamily="34" charset="0"/>
              </a:rPr>
              <a:t>sales between 2050-2053 (in mln. units)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3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8730F-C925-85B4-819D-E772ABDC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3694022-5F1A-8664-E9F1-299B6476F5D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2001005"/>
              </p:ext>
            </p:extLst>
          </p:nvPr>
        </p:nvGraphicFramePr>
        <p:xfrm>
          <a:off x="1284790" y="1131043"/>
          <a:ext cx="9456516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828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34D14D3-23F2-9ED3-8F33-893CA03E8624}"/>
              </a:ext>
            </a:extLst>
          </p:cNvPr>
          <p:cNvSpPr txBox="1"/>
          <p:nvPr/>
        </p:nvSpPr>
        <p:spPr>
          <a:xfrm>
            <a:off x="596834" y="-2422193"/>
            <a:ext cx="313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4</a:t>
            </a:r>
            <a:r>
              <a:rPr lang="en-US" dirty="0">
                <a:latin typeface="Aptos" panose="020B0004020202020204" pitchFamily="34" charset="0"/>
              </a:rPr>
              <a:t>. Change individual bar color</a:t>
            </a:r>
            <a:endParaRPr lang="pl-PL" dirty="0">
              <a:latin typeface="Aptos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98010-F147-4B74-1ABF-41C0B05101DB}"/>
              </a:ext>
            </a:extLst>
          </p:cNvPr>
          <p:cNvSpPr txBox="1"/>
          <p:nvPr/>
        </p:nvSpPr>
        <p:spPr>
          <a:xfrm>
            <a:off x="596834" y="-2046974"/>
            <a:ext cx="379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5. </a:t>
            </a:r>
            <a:r>
              <a:rPr lang="pl-PL" dirty="0">
                <a:latin typeface="Aptos" panose="020B0004020202020204" pitchFamily="34" charset="0"/>
              </a:rPr>
              <a:t>Add Data Labels (or anything else)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29609-A84D-519D-246C-C8FE731F00F3}"/>
              </a:ext>
            </a:extLst>
          </p:cNvPr>
          <p:cNvSpPr txBox="1"/>
          <p:nvPr/>
        </p:nvSpPr>
        <p:spPr>
          <a:xfrm>
            <a:off x="596834" y="-1290649"/>
            <a:ext cx="368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7</a:t>
            </a:r>
            <a:r>
              <a:rPr lang="en-US" dirty="0">
                <a:latin typeface="Aptos" panose="020B0004020202020204" pitchFamily="34" charset="0"/>
              </a:rPr>
              <a:t>. </a:t>
            </a:r>
            <a:r>
              <a:rPr lang="pl-PL" dirty="0">
                <a:latin typeface="Aptos" panose="020B0004020202020204" pitchFamily="34" charset="0"/>
              </a:rPr>
              <a:t>Make Horizontal lines less visible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672A7-CB7B-9D77-1297-FB35AFD3E659}"/>
              </a:ext>
            </a:extLst>
          </p:cNvPr>
          <p:cNvSpPr txBox="1"/>
          <p:nvPr/>
        </p:nvSpPr>
        <p:spPr>
          <a:xfrm>
            <a:off x="596834" y="-546097"/>
            <a:ext cx="366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9</a:t>
            </a:r>
            <a:r>
              <a:rPr lang="en-US" dirty="0">
                <a:latin typeface="Aptos" panose="020B0004020202020204" pitchFamily="34" charset="0"/>
              </a:rPr>
              <a:t>. Reorganize legend and chart title</a:t>
            </a:r>
            <a:endParaRPr lang="pl-PL" dirty="0">
              <a:latin typeface="Aptos" panose="020B00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838DDD-A083-0557-B168-84C2C815B762}"/>
              </a:ext>
            </a:extLst>
          </p:cNvPr>
          <p:cNvSpPr txBox="1"/>
          <p:nvPr/>
        </p:nvSpPr>
        <p:spPr>
          <a:xfrm>
            <a:off x="596834" y="-3547850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1. Insert a Stacked Column Chart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1A4E5B-42DC-0DD8-C2A5-2C06E2154F82}"/>
              </a:ext>
            </a:extLst>
          </p:cNvPr>
          <p:cNvSpPr txBox="1"/>
          <p:nvPr/>
        </p:nvSpPr>
        <p:spPr>
          <a:xfrm>
            <a:off x="596834" y="-2797412"/>
            <a:ext cx="379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3</a:t>
            </a:r>
            <a:r>
              <a:rPr lang="en-US" dirty="0">
                <a:latin typeface="Aptos" panose="020B0004020202020204" pitchFamily="34" charset="0"/>
              </a:rPr>
              <a:t>. Change bar color using the legend</a:t>
            </a:r>
            <a:endParaRPr lang="pl-PL" dirty="0"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6A286-1C4C-E3A0-CCB8-98B386C55B07}"/>
              </a:ext>
            </a:extLst>
          </p:cNvPr>
          <p:cNvSpPr txBox="1"/>
          <p:nvPr/>
        </p:nvSpPr>
        <p:spPr>
          <a:xfrm>
            <a:off x="596834" y="-3172631"/>
            <a:ext cx="468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2. Edit Chart Data (Right Click or in the Panel)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1570B5-3809-A363-10D9-3EF2C8B98C1A}"/>
              </a:ext>
            </a:extLst>
          </p:cNvPr>
          <p:cNvSpPr txBox="1"/>
          <p:nvPr/>
        </p:nvSpPr>
        <p:spPr>
          <a:xfrm>
            <a:off x="596834" y="-1671755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6</a:t>
            </a:r>
            <a:r>
              <a:rPr lang="en-US" dirty="0">
                <a:latin typeface="Aptos" panose="020B0004020202020204" pitchFamily="34" charset="0"/>
              </a:rPr>
              <a:t>. </a:t>
            </a:r>
            <a:r>
              <a:rPr lang="pl-PL" dirty="0">
                <a:latin typeface="Aptos" panose="020B0004020202020204" pitchFamily="34" charset="0"/>
              </a:rPr>
              <a:t>Make the „Y” axis display more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338F3-CCF7-C4B6-8FF6-A67BA2D85A4C}"/>
              </a:ext>
            </a:extLst>
          </p:cNvPr>
          <p:cNvSpPr txBox="1"/>
          <p:nvPr/>
        </p:nvSpPr>
        <p:spPr>
          <a:xfrm>
            <a:off x="596833" y="-927203"/>
            <a:ext cx="41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Aptos" panose="020B0004020202020204" pitchFamily="34" charset="0"/>
              </a:rPr>
              <a:t>8</a:t>
            </a:r>
            <a:r>
              <a:rPr lang="en-US" dirty="0">
                <a:latin typeface="Aptos" panose="020B0004020202020204" pitchFamily="34" charset="0"/>
              </a:rPr>
              <a:t>. </a:t>
            </a:r>
            <a:r>
              <a:rPr lang="pl-PL" dirty="0">
                <a:latin typeface="Aptos" panose="020B0004020202020204" pitchFamily="34" charset="0"/>
              </a:rPr>
              <a:t>Change the gap width between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4C47-D2B7-A8F1-8933-8935FE6CEA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9910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EliteColors - Pin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2C10"/>
      </a:accent1>
      <a:accent2>
        <a:srgbClr val="2DDE68"/>
      </a:accent2>
      <a:accent3>
        <a:srgbClr val="01250C"/>
      </a:accent3>
      <a:accent4>
        <a:srgbClr val="ECFFFE"/>
      </a:accent4>
      <a:accent5>
        <a:srgbClr val="ECFFFE"/>
      </a:accent5>
      <a:accent6>
        <a:srgbClr val="022C10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 (Calibri)" id="{A9E9DCCB-4119-413F-996E-48AC56912348}" vid="{3FA98DF7-B10B-4F1E-B230-31B930F0C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 Looking 1 (Calibri)</Template>
  <TotalTime>228</TotalTime>
  <Words>116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Aptos</vt:lpstr>
      <vt:lpstr>Arial</vt:lpstr>
      <vt:lpstr>Good Looking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34</cp:revision>
  <dcterms:created xsi:type="dcterms:W3CDTF">2022-07-25T06:28:23Z</dcterms:created>
  <dcterms:modified xsi:type="dcterms:W3CDTF">2025-02-27T08:14:42Z</dcterms:modified>
</cp:coreProperties>
</file>