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E6E6D"/>
    <a:srgbClr val="D8D8D8"/>
    <a:srgbClr val="E4E4E4"/>
    <a:srgbClr val="7D4E57"/>
    <a:srgbClr val="D66853"/>
    <a:srgbClr val="2D3142"/>
    <a:srgbClr val="FFFFFF"/>
    <a:srgbClr val="BFC0C0"/>
    <a:srgbClr val="EF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4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Q4 2050</a:t>
            </a:r>
            <a:r>
              <a:rPr lang="pl-PL" baseline="0" dirty="0"/>
              <a:t> Revenue Growth</a:t>
            </a:r>
            <a:endParaRPr lang="en-US" dirty="0"/>
          </a:p>
        </c:rich>
      </c:tx>
      <c:layout>
        <c:manualLayout>
          <c:xMode val="edge"/>
          <c:yMode val="edge"/>
          <c:x val="0.3364375"/>
          <c:y val="1.4233589517553057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01082677165358E-2"/>
          <c:y val="8.6451111392520194E-2"/>
          <c:w val="0.92541141732283461"/>
          <c:h val="0.846510109417150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27F-4B03-874B-7DC26042CAE1}"/>
              </c:ext>
            </c:extLst>
          </c:dPt>
          <c:dLbls>
            <c:numFmt formatCode="[$$-409]#,##0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 2050</c:v>
                </c:pt>
                <c:pt idx="1">
                  <c:v>Q2 2050</c:v>
                </c:pt>
                <c:pt idx="2">
                  <c:v>Q3 2050</c:v>
                </c:pt>
                <c:pt idx="3">
                  <c:v>Q4 2050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132</c:v>
                </c:pt>
                <c:pt idx="1">
                  <c:v>165</c:v>
                </c:pt>
                <c:pt idx="2">
                  <c:v>195</c:v>
                </c:pt>
                <c:pt idx="3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F-4B03-874B-7DC26042CA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5373055"/>
        <c:axId val="1295372575"/>
      </c:barChart>
      <c:catAx>
        <c:axId val="129537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72575"/>
        <c:crosses val="autoZero"/>
        <c:auto val="1"/>
        <c:lblAlgn val="ctr"/>
        <c:lblOffset val="100"/>
        <c:noMultiLvlLbl val="0"/>
      </c:catAx>
      <c:valAx>
        <c:axId val="129537257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7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0.67501</cdr:x>
      <cdr:y>0.18265</cdr:y>
    </cdr:from>
    <cdr:to>
      <cdr:x>0.83085</cdr:x>
      <cdr:y>0.46184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466C4F3-35D0-E74F-5985-A8DF0939841D}"/>
            </a:ext>
          </a:extLst>
        </cdr:cNvPr>
        <cdr:cNvCxnSpPr/>
      </cdr:nvCxnSpPr>
      <cdr:spPr>
        <a:xfrm xmlns:a="http://schemas.openxmlformats.org/drawingml/2006/main" flipV="1">
          <a:off x="6131000" y="895715"/>
          <a:ext cx="1415502" cy="1369106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0.68897</cdr:x>
      <cdr:y>0.25354</cdr:y>
    </cdr:from>
    <cdr:to>
      <cdr:x>0.80399</cdr:x>
      <cdr:y>0.42959</cdr:y>
    </cdr:to>
    <cdr:grpSp>
      <cdr:nvGrpSpPr>
        <cdr:cNvPr id="8" name="Group 7">
          <a:extLst xmlns:a="http://schemas.openxmlformats.org/drawingml/2006/main">
            <a:ext uri="{FF2B5EF4-FFF2-40B4-BE49-F238E27FC236}">
              <a16:creationId xmlns:a16="http://schemas.microsoft.com/office/drawing/2014/main" id="{9C8894EC-9FD8-5D8B-4228-85C8292B818B}"/>
            </a:ext>
          </a:extLst>
        </cdr:cNvPr>
        <cdr:cNvGrpSpPr/>
      </cdr:nvGrpSpPr>
      <cdr:grpSpPr>
        <a:xfrm xmlns:a="http://schemas.openxmlformats.org/drawingml/2006/main">
          <a:off x="6257791" y="1243333"/>
          <a:ext cx="1044706" cy="863330"/>
          <a:chOff x="6380590" y="1304895"/>
          <a:chExt cx="1044693" cy="863308"/>
        </a:xfrm>
      </cdr:grpSpPr>
      <cdr:sp macro="" textlink="">
        <cdr:nvSpPr>
          <cdr:cNvPr id="5" name="Oval 4">
            <a:extLst xmlns:a="http://schemas.openxmlformats.org/drawingml/2006/main">
              <a:ext uri="{FF2B5EF4-FFF2-40B4-BE49-F238E27FC236}">
                <a16:creationId xmlns:a16="http://schemas.microsoft.com/office/drawing/2014/main" id="{3860D397-72BB-AEDD-8978-30DB1BFCA9CE}"/>
              </a:ext>
            </a:extLst>
          </cdr:cNvPr>
          <cdr:cNvSpPr/>
        </cdr:nvSpPr>
        <cdr:spPr>
          <a:xfrm xmlns:a="http://schemas.openxmlformats.org/drawingml/2006/main">
            <a:off x="6462132" y="1304895"/>
            <a:ext cx="954693" cy="863308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6" name="TextBox 18">
            <a:extLst xmlns:a="http://schemas.openxmlformats.org/drawingml/2006/main">
              <a:ext uri="{FF2B5EF4-FFF2-40B4-BE49-F238E27FC236}">
                <a16:creationId xmlns:a16="http://schemas.microsoft.com/office/drawing/2014/main" id="{200B8068-3B1C-ED4D-BC8E-EA6D179386F9}"/>
              </a:ext>
            </a:extLst>
          </cdr:cNvPr>
          <cdr:cNvSpPr txBox="1"/>
        </cdr:nvSpPr>
        <cdr:spPr>
          <a:xfrm xmlns:a="http://schemas.openxmlformats.org/drawingml/2006/main">
            <a:off x="6380590" y="1505015"/>
            <a:ext cx="1044693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pl-PL" sz="2400" dirty="0"/>
              <a:t>+60%</a:t>
            </a:r>
            <a:endParaRPr lang="en-US" sz="2400" dirty="0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46F2-F03F-4347-89BD-7BD9791D4A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3689-43C3-4214-BDB6-F4DEEC02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3689-43C3-4214-BDB6-F4DEEC02E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11A5-CF9F-3BF7-1103-68C25672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76EC-BA7A-ECFB-B160-7A7359D7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71B6-E2B1-F193-29ED-8536ECFA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BE0E-9C7B-5E27-C9AF-5A729E4A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351B-F529-1CC5-0C00-47044C6D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26FAE-6060-6EA5-A415-BDA8669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3E53-7AAD-F15E-01C0-58FF258F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2EA1D-DC80-ECA4-C5A6-E86AD4DF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02D3-70A4-A810-F16C-7BC8FA2A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62DB-19FA-5B9C-158E-35EC4017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188D-1C8D-0E80-1D6B-414847DA6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56B3-57EA-24EC-396C-C71CF530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7EA5-A80D-C046-CB2F-A63B14F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6CF8-EE19-0B04-8020-3525976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B2A5-A7BC-20C1-573C-82948981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234E5-DDE7-9780-2641-E3848ED4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F30B7-6FA6-5A24-F032-264FCE43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7DBF-38E1-DFA5-7519-578C557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C1D-DF13-3BBA-636D-DFCA75C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D1D1-8FED-F699-45C8-B48896D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2F11-D763-A6C0-4D74-5E18E82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73AB-AD9C-BA15-2584-7EA44362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7AE5-BF40-A0EB-A779-F92622BE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ABA6-6616-B0B7-B42C-63DCF546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E56A-E700-F854-9993-65208694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D6475-CBF7-2D17-2E94-909DA6FF1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3230-FE79-E214-97FB-2FD36A96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6F1E-F35F-A466-F233-5E7CB8CD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05F0-9CE7-EAA6-71CB-93230DE9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83F-8550-0576-8CBF-29A04DEA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C7BA8E-DD94-43BC-C25D-C93E645E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E5A01081-4876-C74F-7CEA-3806649DF1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E689E1-31EA-1C58-67FD-E5792C35A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1979" y="1052267"/>
            <a:ext cx="2322367" cy="581588"/>
          </a:xfrm>
          <a:prstGeom prst="rect">
            <a:avLst/>
          </a:prstGeom>
        </p:spPr>
      </p:pic>
      <p:pic>
        <p:nvPicPr>
          <p:cNvPr id="8" name="Graphic 7" descr="Bar chart with solid fill">
            <a:extLst>
              <a:ext uri="{FF2B5EF4-FFF2-40B4-BE49-F238E27FC236}">
                <a16:creationId xmlns:a16="http://schemas.microsoft.com/office/drawing/2014/main" id="{D5F61AD3-1BD8-8530-4C52-B4C35D683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110" y="41459"/>
            <a:ext cx="514533" cy="514533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69C01CEA-48C4-9490-44C7-2AC2EDF58A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1110" y="41459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279CA938-496A-EE85-EB2A-9345E89BE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612614" y="1920964"/>
            <a:ext cx="612614" cy="612614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2E16D8-9D3D-5489-1F7A-6D5932BECD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91799" y="764114"/>
            <a:ext cx="1977808" cy="495300"/>
          </a:xfrm>
          <a:prstGeom prst="rect">
            <a:avLst/>
          </a:prstGeom>
        </p:spPr>
      </p:pic>
      <p:pic>
        <p:nvPicPr>
          <p:cNvPr id="4" name="Graphic 3" descr="Calligraphy Pen with solid fill">
            <a:extLst>
              <a:ext uri="{FF2B5EF4-FFF2-40B4-BE49-F238E27FC236}">
                <a16:creationId xmlns:a16="http://schemas.microsoft.com/office/drawing/2014/main" id="{913BB496-294B-D28D-DF1C-E7B7524A66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612614" y="1920964"/>
            <a:ext cx="612614" cy="61261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FB69B3-37C3-D5FA-A392-6AAEB1F86D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91799" y="764114"/>
            <a:ext cx="1977808" cy="495300"/>
          </a:xfrm>
          <a:prstGeom prst="rect">
            <a:avLst/>
          </a:prstGeom>
        </p:spPr>
      </p:pic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791CF584-7E5C-4FE1-1A40-5E091479ABE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382183" y="1226216"/>
            <a:ext cx="9427634" cy="47355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5D59-E13E-0BE6-A11E-9ECC83C9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7C85-99A0-DCB5-3114-638D2ADF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789E-BFF4-855A-F3DA-D67CA119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0D6C-73BA-24CD-1654-8A0C7168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2BFB-2A38-12B8-9A63-551DCDC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2F6-EB33-DD20-99AC-446E53E3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6FF9-B58C-D624-5D56-04DAFABB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2296-9776-5A06-F944-9699816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075D-12C6-279E-2503-605F6FEF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5F33-4001-D65C-B204-9C20EE55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2206-174C-CDC4-DBAC-4C4B624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C00B-553A-1EEC-6A35-C9F1FA03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1BD4-C513-FBDF-BFBB-3B08ACFB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A7D2A-E583-B375-50E6-52BD6EA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5322-BBDB-0C0B-F709-CF1DC0A5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10E6-AA41-544D-1F66-B014EA55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C1DF-935C-7CBC-83D5-B35F8380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9FE12-8B54-8D2B-FD5C-49CEEC5E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42357-82D0-26DF-7E27-267E2E66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72E0C-A6C6-BF62-AB8E-232C5B03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2F42-9711-48D4-06C7-73299636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F488-97D6-7638-9AF1-9F7D57AF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CCD7-F080-8913-B008-AC693E2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C70F6-7CFE-A326-14F6-DE9F4CA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F38-6612-F569-83BE-AC90C2E7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0427-0E1A-3227-5D13-6D7453D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9603-BC76-7A3E-29FB-07D4B0D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7AA7-098B-69AB-1E42-0EEDB80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58A7-CD6E-0144-DD25-5ECE79F8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A029-B288-ACB9-BC02-B00EA02D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3809-E8B5-FCD8-90D1-EB92D14A5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3828-0F28-4D56-37F0-48730ABFC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1B93-4B40-F1FC-D0EF-29DCE703C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B24438-99BE-CCFB-D942-F725EB44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58771"/>
              </p:ext>
            </p:extLst>
          </p:nvPr>
        </p:nvGraphicFramePr>
        <p:xfrm>
          <a:off x="3386667" y="2603500"/>
          <a:ext cx="5418666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7028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9268890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pl-PL" sz="1400" b="1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="1" u="none" strike="noStrike" baseline="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8891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Q1 20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05114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Q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 20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165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3735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Q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 20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195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67887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Q4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 20</a:t>
                      </a: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</a:rPr>
                        <a:t>312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2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4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C6B5E5-448F-A0C2-CC0E-A7044890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FF0503-A429-9AC1-058F-5AD5F979915A}"/>
              </a:ext>
            </a:extLst>
          </p:cNvPr>
          <p:cNvSpPr>
            <a:spLocks/>
          </p:cNvSpPr>
          <p:nvPr/>
        </p:nvSpPr>
        <p:spPr>
          <a:xfrm>
            <a:off x="934720" y="689449"/>
            <a:ext cx="10322560" cy="5783903"/>
          </a:xfrm>
          <a:prstGeom prst="roundRect">
            <a:avLst>
              <a:gd name="adj" fmla="val 3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35E2E1-738E-AAC3-3C5C-A3718F42E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623727"/>
              </p:ext>
            </p:extLst>
          </p:nvPr>
        </p:nvGraphicFramePr>
        <p:xfrm>
          <a:off x="1554590" y="1129454"/>
          <a:ext cx="9082821" cy="4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95758-D5F2-665E-81E6-968959F9E166}"/>
              </a:ext>
            </a:extLst>
          </p:cNvPr>
          <p:cNvGrpSpPr/>
          <p:nvPr/>
        </p:nvGrpSpPr>
        <p:grpSpPr>
          <a:xfrm>
            <a:off x="236247" y="169285"/>
            <a:ext cx="1386812" cy="314714"/>
            <a:chOff x="2113265" y="68312"/>
            <a:chExt cx="2192861" cy="6874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9EB6E0-CEA6-067B-04C2-A2CD4850E78F}"/>
                </a:ext>
              </a:extLst>
            </p:cNvPr>
            <p:cNvSpPr/>
            <p:nvPr/>
          </p:nvSpPr>
          <p:spPr>
            <a:xfrm>
              <a:off x="2124598" y="138896"/>
              <a:ext cx="2181528" cy="5807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17B79-F8AF-1000-051A-9FB30CA423D6}"/>
                </a:ext>
              </a:extLst>
            </p:cNvPr>
            <p:cNvSpPr txBox="1"/>
            <p:nvPr/>
          </p:nvSpPr>
          <p:spPr>
            <a:xfrm>
              <a:off x="2113265" y="83466"/>
              <a:ext cx="651926" cy="67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Q4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D96473-C83D-04E9-C8B4-7D47914A13F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107" y="143057"/>
              <a:ext cx="0" cy="5807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3B28DD-6497-EDBA-5ADB-61D716B13B77}"/>
                </a:ext>
              </a:extLst>
            </p:cNvPr>
            <p:cNvSpPr txBox="1"/>
            <p:nvPr/>
          </p:nvSpPr>
          <p:spPr>
            <a:xfrm>
              <a:off x="2841963" y="68312"/>
              <a:ext cx="1356069" cy="672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Revenue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C7DEC0-C438-09D6-FDE8-2A7DC30E5282}"/>
              </a:ext>
            </a:extLst>
          </p:cNvPr>
          <p:cNvGrpSpPr/>
          <p:nvPr/>
        </p:nvGrpSpPr>
        <p:grpSpPr>
          <a:xfrm>
            <a:off x="236247" y="169285"/>
            <a:ext cx="1386812" cy="314714"/>
            <a:chOff x="2113265" y="68312"/>
            <a:chExt cx="2192861" cy="68749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4A6AB2F-1240-9BB2-F8F8-40B91737C0D4}"/>
                </a:ext>
              </a:extLst>
            </p:cNvPr>
            <p:cNvSpPr/>
            <p:nvPr/>
          </p:nvSpPr>
          <p:spPr>
            <a:xfrm>
              <a:off x="2124598" y="138896"/>
              <a:ext cx="2181528" cy="5807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1C2168-4B32-A401-C4A5-7615BF833A53}"/>
                </a:ext>
              </a:extLst>
            </p:cNvPr>
            <p:cNvSpPr txBox="1"/>
            <p:nvPr/>
          </p:nvSpPr>
          <p:spPr>
            <a:xfrm>
              <a:off x="2113265" y="83466"/>
              <a:ext cx="651926" cy="67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Q4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D5C349-D9AF-F503-5767-1107B469AB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1107" y="143057"/>
              <a:ext cx="0" cy="5807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1490F-5D1C-7455-12CF-BB39E726C18F}"/>
                </a:ext>
              </a:extLst>
            </p:cNvPr>
            <p:cNvSpPr txBox="1"/>
            <p:nvPr/>
          </p:nvSpPr>
          <p:spPr>
            <a:xfrm>
              <a:off x="2841963" y="68312"/>
              <a:ext cx="1356069" cy="672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Revenue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350EA-B297-CEC7-7CC9-16C015677851}"/>
              </a:ext>
            </a:extLst>
          </p:cNvPr>
          <p:cNvSpPr>
            <a:spLocks/>
          </p:cNvSpPr>
          <p:nvPr/>
        </p:nvSpPr>
        <p:spPr>
          <a:xfrm>
            <a:off x="934720" y="689449"/>
            <a:ext cx="10322560" cy="5783903"/>
          </a:xfrm>
          <a:prstGeom prst="roundRect">
            <a:avLst>
              <a:gd name="adj" fmla="val 33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0FCEF-9A95-32FE-00AE-BF6024D5219C}"/>
              </a:ext>
            </a:extLst>
          </p:cNvPr>
          <p:cNvSpPr txBox="1"/>
          <p:nvPr/>
        </p:nvSpPr>
        <p:spPr>
          <a:xfrm>
            <a:off x="627359" y="-3130581"/>
            <a:ext cx="27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Remove horizontal lines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7DA6-4531-8323-8DCF-2FE47088C684}"/>
              </a:ext>
            </a:extLst>
          </p:cNvPr>
          <p:cNvSpPr txBox="1"/>
          <p:nvPr/>
        </p:nvSpPr>
        <p:spPr>
          <a:xfrm>
            <a:off x="627359" y="-2754651"/>
            <a:ext cx="421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Recolor the last bar to a different color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E80A1-A46A-493A-4774-9B91AE0EA48D}"/>
              </a:ext>
            </a:extLst>
          </p:cNvPr>
          <p:cNvSpPr txBox="1"/>
          <p:nvPr/>
        </p:nvSpPr>
        <p:spPr>
          <a:xfrm>
            <a:off x="627359" y="-2378721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Remove the legend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8FAEB-C34B-E951-C719-5F44091335E0}"/>
              </a:ext>
            </a:extLst>
          </p:cNvPr>
          <p:cNvSpPr txBox="1"/>
          <p:nvPr/>
        </p:nvSpPr>
        <p:spPr>
          <a:xfrm>
            <a:off x="627359" y="-2002791"/>
            <a:ext cx="582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4. Add Data Labels above the bars, make them larger (16)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C609B-A0CF-ED5B-C417-6B090F69BE96}"/>
              </a:ext>
            </a:extLst>
          </p:cNvPr>
          <p:cNvSpPr txBox="1"/>
          <p:nvPr/>
        </p:nvSpPr>
        <p:spPr>
          <a:xfrm>
            <a:off x="627359" y="-855893"/>
            <a:ext cx="477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7. Format Data Labels to display „$” and „M”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0EA4A-AA5E-94B8-A1B6-370FDBB5D964}"/>
              </a:ext>
            </a:extLst>
          </p:cNvPr>
          <p:cNvSpPr txBox="1"/>
          <p:nvPr/>
        </p:nvSpPr>
        <p:spPr>
          <a:xfrm>
            <a:off x="627359" y="-1241377"/>
            <a:ext cx="4775410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6. Change title to „Q4 2040</a:t>
            </a:r>
            <a:r>
              <a:rPr lang="pl-PL" baseline="0" dirty="0">
                <a:solidFill>
                  <a:srgbClr val="000000"/>
                </a:solidFill>
              </a:rPr>
              <a:t> Revenue Growth”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4E77-F5BF-8F98-C1EB-22B7AE25CF82}"/>
              </a:ext>
            </a:extLst>
          </p:cNvPr>
          <p:cNvSpPr txBox="1"/>
          <p:nvPr/>
        </p:nvSpPr>
        <p:spPr>
          <a:xfrm>
            <a:off x="627359" y="-1626861"/>
            <a:ext cx="3542893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5. Use a black color for the X axis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FAFB9-78FD-2A80-B390-500701332BD6}"/>
              </a:ext>
            </a:extLst>
          </p:cNvPr>
          <p:cNvSpPr txBox="1"/>
          <p:nvPr/>
        </p:nvSpPr>
        <p:spPr>
          <a:xfrm>
            <a:off x="627359" y="-479962"/>
            <a:ext cx="7932493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8. Visualize the revenue increase between Q3 and Q4 (Select the chart first!)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DCA07F46-4C4B-F63A-6034-9A78DE48025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 - Dark_1">
      <a:dk1>
        <a:sysClr val="windowText" lastClr="000000"/>
      </a:dk1>
      <a:lt1>
        <a:srgbClr val="DCDBDA"/>
      </a:lt1>
      <a:dk2>
        <a:srgbClr val="0E2841"/>
      </a:dk2>
      <a:lt2>
        <a:srgbClr val="E8E8E8"/>
      </a:lt2>
      <a:accent1>
        <a:srgbClr val="1B1F22"/>
      </a:accent1>
      <a:accent2>
        <a:srgbClr val="EF8354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121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21</cp:revision>
  <dcterms:created xsi:type="dcterms:W3CDTF">2025-02-25T08:39:29Z</dcterms:created>
  <dcterms:modified xsi:type="dcterms:W3CDTF">2025-02-27T08:36:46Z</dcterms:modified>
</cp:coreProperties>
</file>