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E6E6D"/>
    <a:srgbClr val="D8D8D8"/>
    <a:srgbClr val="E4E4E4"/>
    <a:srgbClr val="7D4E57"/>
    <a:srgbClr val="D66853"/>
    <a:srgbClr val="2D3142"/>
    <a:srgbClr val="FFFFFF"/>
    <a:srgbClr val="BFC0C0"/>
    <a:srgbClr val="EF8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7" autoAdjust="0"/>
    <p:restoredTop sz="94660"/>
  </p:normalViewPr>
  <p:slideViewPr>
    <p:cSldViewPr snapToGrid="0">
      <p:cViewPr>
        <p:scale>
          <a:sx n="75" d="100"/>
          <a:sy n="75" d="100"/>
        </p:scale>
        <p:origin x="1901" y="17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Per capita CO₂ emissions</a:t>
            </a:r>
            <a:r>
              <a:rPr lang="pl-PL" dirty="0"/>
              <a:t>,</a:t>
            </a:r>
            <a:r>
              <a:rPr lang="pl-PL" baseline="0" dirty="0"/>
              <a:t> World*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World</c:v>
                </c:pt>
              </c:strCache>
            </c:strRef>
          </c:tx>
          <c:spPr>
            <a:ln w="635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noFill/>
                <a:ln w="12700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137-4C77-BC10-563C52B18455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chemeClr val="accent1"/>
                </a:solidFill>
                <a:ln w="130175">
                  <a:solidFill>
                    <a:srgbClr val="00B050"/>
                  </a:solidFill>
                </a:ln>
                <a:effectLst/>
              </c:spPr>
            </c:marker>
            <c:bubble3D val="0"/>
            <c:spPr>
              <a:ln w="63500" cap="rnd">
                <a:solidFill>
                  <a:srgbClr val="00B05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E137-4C77-BC10-563C52B18455}"/>
              </c:ext>
            </c:extLst>
          </c:dPt>
          <c:dLbls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ln>
                        <a:noFill/>
                      </a:ln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137-4C77-BC10-563C52B184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ln>
                      <a:noFill/>
                    </a:ln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2040</c:v>
                </c:pt>
                <c:pt idx="1">
                  <c:v>2041</c:v>
                </c:pt>
                <c:pt idx="2">
                  <c:v>2042</c:v>
                </c:pt>
                <c:pt idx="3">
                  <c:v>2043</c:v>
                </c:pt>
                <c:pt idx="4">
                  <c:v>2044</c:v>
                </c:pt>
                <c:pt idx="5">
                  <c:v>2045</c:v>
                </c:pt>
                <c:pt idx="6">
                  <c:v>2046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48</c:v>
                </c:pt>
                <c:pt idx="1">
                  <c:v>47</c:v>
                </c:pt>
                <c:pt idx="2">
                  <c:v>46</c:v>
                </c:pt>
                <c:pt idx="3">
                  <c:v>45</c:v>
                </c:pt>
                <c:pt idx="4">
                  <c:v>44</c:v>
                </c:pt>
                <c:pt idx="5">
                  <c:v>42</c:v>
                </c:pt>
                <c:pt idx="6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137-4C77-BC10-563C52B18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3209616"/>
        <c:axId val="162320865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USA</c:v>
                      </c:pt>
                    </c:strCache>
                  </c:strRef>
                </c:tx>
                <c:spPr>
                  <a:ln w="158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9525">
                      <a:noFill/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2040</c:v>
                      </c:pt>
                      <c:pt idx="1">
                        <c:v>2041</c:v>
                      </c:pt>
                      <c:pt idx="2">
                        <c:v>2042</c:v>
                      </c:pt>
                      <c:pt idx="3">
                        <c:v>2043</c:v>
                      </c:pt>
                      <c:pt idx="4">
                        <c:v>2044</c:v>
                      </c:pt>
                      <c:pt idx="5">
                        <c:v>2045</c:v>
                      </c:pt>
                      <c:pt idx="6">
                        <c:v>2046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125</c:v>
                      </c:pt>
                      <c:pt idx="1">
                        <c:v>123</c:v>
                      </c:pt>
                      <c:pt idx="2">
                        <c:v>120</c:v>
                      </c:pt>
                      <c:pt idx="3">
                        <c:v>118</c:v>
                      </c:pt>
                      <c:pt idx="4">
                        <c:v>115</c:v>
                      </c:pt>
                      <c:pt idx="5">
                        <c:v>112</c:v>
                      </c:pt>
                      <c:pt idx="6">
                        <c:v>109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E137-4C77-BC10-563C52B18455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Europe (27)</c:v>
                      </c:pt>
                    </c:strCache>
                  </c:strRef>
                </c:tx>
                <c:spPr>
                  <a:ln w="158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9525">
                      <a:noFill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2040</c:v>
                      </c:pt>
                      <c:pt idx="1">
                        <c:v>2041</c:v>
                      </c:pt>
                      <c:pt idx="2">
                        <c:v>2042</c:v>
                      </c:pt>
                      <c:pt idx="3">
                        <c:v>2043</c:v>
                      </c:pt>
                      <c:pt idx="4">
                        <c:v>2044</c:v>
                      </c:pt>
                      <c:pt idx="5">
                        <c:v>2045</c:v>
                      </c:pt>
                      <c:pt idx="6">
                        <c:v>2046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55</c:v>
                      </c:pt>
                      <c:pt idx="1">
                        <c:v>53</c:v>
                      </c:pt>
                      <c:pt idx="2">
                        <c:v>52</c:v>
                      </c:pt>
                      <c:pt idx="3">
                        <c:v>50</c:v>
                      </c:pt>
                      <c:pt idx="4">
                        <c:v>48</c:v>
                      </c:pt>
                      <c:pt idx="5">
                        <c:v>49</c:v>
                      </c:pt>
                      <c:pt idx="6">
                        <c:v>47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E137-4C77-BC10-563C52B18455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China</c:v>
                      </c:pt>
                    </c:strCache>
                  </c:strRef>
                </c:tx>
                <c:spPr>
                  <a:ln w="158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noFill/>
                    <a:ln w="9525">
                      <a:noFill/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2040</c:v>
                      </c:pt>
                      <c:pt idx="1">
                        <c:v>2041</c:v>
                      </c:pt>
                      <c:pt idx="2">
                        <c:v>2042</c:v>
                      </c:pt>
                      <c:pt idx="3">
                        <c:v>2043</c:v>
                      </c:pt>
                      <c:pt idx="4">
                        <c:v>2044</c:v>
                      </c:pt>
                      <c:pt idx="5">
                        <c:v>2045</c:v>
                      </c:pt>
                      <c:pt idx="6">
                        <c:v>2046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Sheet1!$D$2:$D$8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78</c:v>
                      </c:pt>
                      <c:pt idx="1">
                        <c:v>76</c:v>
                      </c:pt>
                      <c:pt idx="2">
                        <c:v>74</c:v>
                      </c:pt>
                      <c:pt idx="3">
                        <c:v>72</c:v>
                      </c:pt>
                      <c:pt idx="4">
                        <c:v>70</c:v>
                      </c:pt>
                      <c:pt idx="5">
                        <c:v>66</c:v>
                      </c:pt>
                      <c:pt idx="6">
                        <c:v>62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E137-4C77-BC10-563C52B18455}"/>
                  </c:ext>
                </c:extLst>
              </c15:ser>
            </c15:filteredLineSeries>
          </c:ext>
        </c:extLst>
      </c:lineChart>
      <c:catAx>
        <c:axId val="162320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208656"/>
        <c:crosses val="autoZero"/>
        <c:auto val="1"/>
        <c:lblAlgn val="ctr"/>
        <c:lblOffset val="100"/>
        <c:noMultiLvlLbl val="0"/>
      </c:catAx>
      <c:valAx>
        <c:axId val="1623208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3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209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5875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A46F2-F03F-4347-89BD-7BD9791D4AFD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33689-43C3-4214-BDB6-F4DEEC02E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9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33689-43C3-4214-BDB6-F4DEEC02E4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53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11A5-CF9F-3BF7-1103-68C256726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E76EC-BA7A-ECFB-B160-7A7359D78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071B6-E2B1-F193-29ED-8536ECFA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19E9-8390-46FA-AC40-BC0BD8CE20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3BE0E-9C7B-5E27-C9AF-5A729E4A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1351B-F529-1CC5-0C00-47044C6D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07DA-7D38-47E1-8A81-1BBC66AF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26FAE-6060-6EA5-A415-BDA8669D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19E9-8390-46FA-AC40-BC0BD8CE20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73E53-7AAD-F15E-01C0-58FF258F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2EA1D-DC80-ECA4-C5A6-E86AD4DF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07DA-7D38-47E1-8A81-1BBC66AF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8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02D3-70A4-A810-F16C-7BC8FA2A5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262DB-19FA-5B9C-158E-35EC40170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9188D-1C8D-0E80-1D6B-414847DA6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C56B3-57EA-24EC-396C-C71CF530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19E9-8390-46FA-AC40-BC0BD8CE20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B7EA5-A80D-C046-CB2F-A63B14F7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36CF8-EE19-0B04-8020-3525976F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07DA-7D38-47E1-8A81-1BBC66AF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80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B2A5-A7BC-20C1-573C-82948981C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234E5-DDE7-9780-2641-E3848ED42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F30B7-6FA6-5A24-F032-264FCE438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C7DBF-38E1-DFA5-7519-578C557A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19E9-8390-46FA-AC40-BC0BD8CE20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DCC1D-DF13-3BBA-636D-DFCA75C9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3D1D1-8FED-F699-45C8-B48896D1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07DA-7D38-47E1-8A81-1BBC66AF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2F11-D763-A6C0-4D74-5E18E82C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973AB-AD9C-BA15-2584-7EA443629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87AE5-BF40-A0EB-A779-F92622BE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19E9-8390-46FA-AC40-BC0BD8CE20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8ABA6-6616-B0B7-B42C-63DCF546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1E56A-E700-F854-9993-65208694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07DA-7D38-47E1-8A81-1BBC66AF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85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D6475-CBF7-2D17-2E94-909DA6FF1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D3230-FE79-E214-97FB-2FD36A96B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96F1E-F35F-A466-F233-5E7CB8CD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19E9-8390-46FA-AC40-BC0BD8CE20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705F0-9CE7-EAA6-71CB-93230DE9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D083F-8550-0576-8CBF-29A04DEA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07DA-7D38-47E1-8A81-1BBC66AF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6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hape&#10;&#10;Description automatically generated with medium confidence">
            <a:extLst>
              <a:ext uri="{FF2B5EF4-FFF2-40B4-BE49-F238E27FC236}">
                <a16:creationId xmlns:a16="http://schemas.microsoft.com/office/drawing/2014/main" id="{2FC7BA8E-DD94-43BC-C25D-C93E645E95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12" name="Graphic 11" descr="Table with solid fill">
            <a:extLst>
              <a:ext uri="{FF2B5EF4-FFF2-40B4-BE49-F238E27FC236}">
                <a16:creationId xmlns:a16="http://schemas.microsoft.com/office/drawing/2014/main" id="{E5A01081-4876-C74F-7CEA-3806649DF1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6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BE689E1-31EA-1C58-67FD-E5792C35A3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451979" y="1052267"/>
            <a:ext cx="2322367" cy="581588"/>
          </a:xfrm>
          <a:prstGeom prst="rect">
            <a:avLst/>
          </a:prstGeom>
        </p:spPr>
      </p:pic>
      <p:pic>
        <p:nvPicPr>
          <p:cNvPr id="8" name="Graphic 7" descr="Bar chart with solid fill">
            <a:extLst>
              <a:ext uri="{FF2B5EF4-FFF2-40B4-BE49-F238E27FC236}">
                <a16:creationId xmlns:a16="http://schemas.microsoft.com/office/drawing/2014/main" id="{D5F61AD3-1BD8-8530-4C52-B4C35D6835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1110" y="41459"/>
            <a:ext cx="514533" cy="514533"/>
          </a:xfrm>
          <a:prstGeom prst="rect">
            <a:avLst/>
          </a:prstGeom>
        </p:spPr>
      </p:pic>
      <p:pic>
        <p:nvPicPr>
          <p:cNvPr id="10" name="Graphic 9" descr="Bar chart with solid fill">
            <a:extLst>
              <a:ext uri="{FF2B5EF4-FFF2-40B4-BE49-F238E27FC236}">
                <a16:creationId xmlns:a16="http://schemas.microsoft.com/office/drawing/2014/main" id="{69C01CEA-48C4-9490-44C7-2AC2EDF58AB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551110" y="41459"/>
            <a:ext cx="514533" cy="514533"/>
          </a:xfrm>
          <a:prstGeom prst="rect">
            <a:avLst/>
          </a:prstGeom>
        </p:spPr>
      </p:pic>
      <p:sp>
        <p:nvSpPr>
          <p:cNvPr id="2" name="Chart Placeholder 8">
            <a:extLst>
              <a:ext uri="{FF2B5EF4-FFF2-40B4-BE49-F238E27FC236}">
                <a16:creationId xmlns:a16="http://schemas.microsoft.com/office/drawing/2014/main" id="{F76D62CE-883F-BAC1-4117-6DA8B5270DC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1382183" y="1226216"/>
            <a:ext cx="9427634" cy="47355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Calligraphy Pen with solid fill">
            <a:extLst>
              <a:ext uri="{FF2B5EF4-FFF2-40B4-BE49-F238E27FC236}">
                <a16:creationId xmlns:a16="http://schemas.microsoft.com/office/drawing/2014/main" id="{279CA938-496A-EE85-EB2A-9345E89BE6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612614" y="1920964"/>
            <a:ext cx="612614" cy="612614"/>
          </a:xfrm>
          <a:prstGeom prst="rect">
            <a:avLst/>
          </a:prstGeom>
        </p:spPr>
      </p:pic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782E16D8-9D3D-5489-1F7A-6D5932BECD1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91799" y="764114"/>
            <a:ext cx="1977808" cy="495300"/>
          </a:xfrm>
          <a:prstGeom prst="rect">
            <a:avLst/>
          </a:prstGeom>
        </p:spPr>
      </p:pic>
      <p:pic>
        <p:nvPicPr>
          <p:cNvPr id="4" name="Graphic 3" descr="Calligraphy Pen with solid fill">
            <a:extLst>
              <a:ext uri="{FF2B5EF4-FFF2-40B4-BE49-F238E27FC236}">
                <a16:creationId xmlns:a16="http://schemas.microsoft.com/office/drawing/2014/main" id="{913BB496-294B-D28D-DF1C-E7B7524A66E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-612614" y="1920964"/>
            <a:ext cx="612614" cy="612614"/>
          </a:xfrm>
          <a:prstGeom prst="rect">
            <a:avLst/>
          </a:prstGeom>
        </p:spPr>
      </p:pic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47FB69B3-37C3-D5FA-A392-6AAEB1F86D6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291799" y="764114"/>
            <a:ext cx="1977808" cy="495300"/>
          </a:xfrm>
          <a:prstGeom prst="rect">
            <a:avLst/>
          </a:prstGeom>
        </p:spPr>
      </p:pic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791CF584-7E5C-4FE1-1A40-5E091479ABEB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1382183" y="1226216"/>
            <a:ext cx="9427634" cy="47355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2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5D59-E13E-0BE6-A11E-9ECC83C98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87C85-99A0-DCB5-3114-638D2ADF8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D789E-BFF4-855A-F3DA-D67CA119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19E9-8390-46FA-AC40-BC0BD8CE20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B0D6C-73BA-24CD-1654-8A0C7168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12BFB-2A38-12B8-9A63-551DCDCCA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07DA-7D38-47E1-8A81-1BBC66AF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3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62F6-EB33-DD20-99AC-446E53E3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36FF9-B58C-D624-5D56-04DAFABB9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82296-9776-5A06-F944-96998169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19E9-8390-46FA-AC40-BC0BD8CE20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C075D-12C6-279E-2503-605F6FEF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75F33-4001-D65C-B204-9C20EE55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07DA-7D38-47E1-8A81-1BBC66AF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1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2206-174C-CDC4-DBAC-4C4B6245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5C00B-553A-1EEC-6A35-C9F1FA03B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31BD4-C513-FBDF-BFBB-3B08ACFB3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A7D2A-E583-B375-50E6-52BD6EAB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19E9-8390-46FA-AC40-BC0BD8CE20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55322-BBDB-0C0B-F709-CF1DC0A57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510E6-AA41-544D-1F66-B014EA55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07DA-7D38-47E1-8A81-1BBC66AF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6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C1DF-935C-7CBC-83D5-B35F8380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9FE12-8B54-8D2B-FD5C-49CEEC5E4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42357-82D0-26DF-7E27-267E2E66A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72E0C-A6C6-BF62-AB8E-232C5B038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82F42-9711-48D4-06C7-732996361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BF488-97D6-7638-9AF1-9F7D57AF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19E9-8390-46FA-AC40-BC0BD8CE20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0CCD7-F080-8913-B008-AC693E23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C70F6-7CFE-A326-14F6-DE9F4CA3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07DA-7D38-47E1-8A81-1BBC66AF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0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0F38-6612-F569-83BE-AC90C2E7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30427-0E1A-3227-5D13-6D7453D6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19E9-8390-46FA-AC40-BC0BD8CE20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09603-BC76-7A3E-29FB-07D4B0DB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57AA7-098B-69AB-1E42-0EEDB803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807DA-7D38-47E1-8A81-1BBC66AF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3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658A7-CD6E-0144-DD25-5ECE79F8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CA029-B288-ACB9-BC02-B00EA02D2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3809-E8B5-FCD8-90D1-EB92D14A5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819E9-8390-46FA-AC40-BC0BD8CE204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33828-0F28-4D56-37F0-48730ABFC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01B93-4B40-F1FC-D0EF-29DCE703C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807DA-7D38-47E1-8A81-1BBC66AFA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8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1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B24438-99BE-CCFB-D942-F725EB441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525680"/>
              </p:ext>
            </p:extLst>
          </p:nvPr>
        </p:nvGraphicFramePr>
        <p:xfrm>
          <a:off x="3176821" y="2586200"/>
          <a:ext cx="5838355" cy="24384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67671">
                  <a:extLst>
                    <a:ext uri="{9D8B030D-6E8A-4147-A177-3AD203B41FA5}">
                      <a16:colId xmlns:a16="http://schemas.microsoft.com/office/drawing/2014/main" val="427028870"/>
                    </a:ext>
                  </a:extLst>
                </a:gridCol>
                <a:gridCol w="1167671">
                  <a:extLst>
                    <a:ext uri="{9D8B030D-6E8A-4147-A177-3AD203B41FA5}">
                      <a16:colId xmlns:a16="http://schemas.microsoft.com/office/drawing/2014/main" val="3599268890"/>
                    </a:ext>
                  </a:extLst>
                </a:gridCol>
                <a:gridCol w="1167671">
                  <a:extLst>
                    <a:ext uri="{9D8B030D-6E8A-4147-A177-3AD203B41FA5}">
                      <a16:colId xmlns:a16="http://schemas.microsoft.com/office/drawing/2014/main" val="544222194"/>
                    </a:ext>
                  </a:extLst>
                </a:gridCol>
                <a:gridCol w="1167671">
                  <a:extLst>
                    <a:ext uri="{9D8B030D-6E8A-4147-A177-3AD203B41FA5}">
                      <a16:colId xmlns:a16="http://schemas.microsoft.com/office/drawing/2014/main" val="3970941317"/>
                    </a:ext>
                  </a:extLst>
                </a:gridCol>
                <a:gridCol w="1167671">
                  <a:extLst>
                    <a:ext uri="{9D8B030D-6E8A-4147-A177-3AD203B41FA5}">
                      <a16:colId xmlns:a16="http://schemas.microsoft.com/office/drawing/2014/main" val="638293827"/>
                    </a:ext>
                  </a:extLst>
                </a:gridCol>
              </a:tblGrid>
              <a:tr h="257556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Year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1" u="none" strike="noStrike" baseline="0" dirty="0">
                          <a:solidFill>
                            <a:srgbClr val="000000"/>
                          </a:solidFill>
                        </a:rPr>
                        <a:t>USA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1" dirty="0"/>
                        <a:t>Europe (27)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1" dirty="0"/>
                        <a:t>China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1" dirty="0"/>
                        <a:t>World (190)</a:t>
                      </a:r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788913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2040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125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55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78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48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05114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2041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123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53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76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47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937358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2042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120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52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74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46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267887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2043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118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72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45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27350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2044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115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48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70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44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32343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2045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112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49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66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42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82875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2046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109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47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62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40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9455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4EBF15-A5A2-FB50-730C-6D331D00E012}"/>
              </a:ext>
            </a:extLst>
          </p:cNvPr>
          <p:cNvSpPr txBox="1"/>
          <p:nvPr/>
        </p:nvSpPr>
        <p:spPr>
          <a:xfrm>
            <a:off x="3176820" y="1464069"/>
            <a:ext cx="583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 capita CO₂ emissions</a:t>
            </a:r>
            <a:r>
              <a:rPr lang="pl-PL" dirty="0"/>
              <a:t> in different countries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B4B069-971B-F885-D2BD-BC585E18D13F}"/>
              </a:ext>
            </a:extLst>
          </p:cNvPr>
          <p:cNvSpPr txBox="1"/>
          <p:nvPr/>
        </p:nvSpPr>
        <p:spPr>
          <a:xfrm>
            <a:off x="3176820" y="1870948"/>
            <a:ext cx="5838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b="1" dirty="0"/>
              <a:t>In </a:t>
            </a:r>
            <a:r>
              <a:rPr lang="en-US" b="1" dirty="0"/>
              <a:t>metric tons (t CO₂) per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94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C6B5E5-448F-A0C2-CC0E-A70448903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Placeholder 21">
            <a:extLst>
              <a:ext uri="{FF2B5EF4-FFF2-40B4-BE49-F238E27FC236}">
                <a16:creationId xmlns:a16="http://schemas.microsoft.com/office/drawing/2014/main" id="{C0D87CCB-6B28-E7EE-5E4C-4CA7956D7A31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59233684"/>
              </p:ext>
            </p:extLst>
          </p:nvPr>
        </p:nvGraphicFramePr>
        <p:xfrm>
          <a:off x="1382713" y="1225550"/>
          <a:ext cx="9426575" cy="4735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22E0CBC6-1267-3AC2-4112-5636D6E20FB8}"/>
              </a:ext>
            </a:extLst>
          </p:cNvPr>
          <p:cNvSpPr txBox="1"/>
          <p:nvPr/>
        </p:nvSpPr>
        <p:spPr>
          <a:xfrm rot="16200000">
            <a:off x="-421204" y="2756654"/>
            <a:ext cx="323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metric tons (t CO₂) per year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DB4CB9-8F5B-1E23-7D98-F5399F4A4BF3}"/>
              </a:ext>
            </a:extLst>
          </p:cNvPr>
          <p:cNvSpPr txBox="1"/>
          <p:nvPr/>
        </p:nvSpPr>
        <p:spPr>
          <a:xfrm>
            <a:off x="9347200" y="5879783"/>
            <a:ext cx="1370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b="1" dirty="0"/>
              <a:t>Year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AEF842-8AC3-9966-038E-7FC903AFDDC0}"/>
              </a:ext>
            </a:extLst>
          </p:cNvPr>
          <p:cNvSpPr txBox="1"/>
          <p:nvPr/>
        </p:nvSpPr>
        <p:spPr>
          <a:xfrm>
            <a:off x="1013379" y="399654"/>
            <a:ext cx="10149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CO₂ Emissions Target</a:t>
            </a:r>
            <a:r>
              <a:rPr lang="pl-PL" dirty="0"/>
              <a:t> for 2040-2050 of</a:t>
            </a:r>
            <a:r>
              <a:rPr lang="en-US" dirty="0"/>
              <a:t> 42 Metric Tons Per Capita </a:t>
            </a:r>
            <a:r>
              <a:rPr lang="pl-PL" dirty="0"/>
              <a:t>was met - </a:t>
            </a:r>
            <a:r>
              <a:rPr lang="en-US" dirty="0"/>
              <a:t>Achieved by 2045</a:t>
            </a:r>
            <a:r>
              <a:rPr lang="pl-PL" dirty="0"/>
              <a:t>. </a:t>
            </a:r>
          </a:p>
          <a:p>
            <a:r>
              <a:rPr lang="en-US" dirty="0"/>
              <a:t>Decline Continues in 2046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EB4C5A-B85C-46E9-B28E-16A1ED207A84}"/>
              </a:ext>
            </a:extLst>
          </p:cNvPr>
          <p:cNvSpPr txBox="1"/>
          <p:nvPr/>
        </p:nvSpPr>
        <p:spPr>
          <a:xfrm>
            <a:off x="6991314" y="6458346"/>
            <a:ext cx="3726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*Data reflects available global emissions dat</a:t>
            </a:r>
            <a:r>
              <a:rPr lang="pl-PL" sz="1400" dirty="0"/>
              <a:t>a</a:t>
            </a:r>
            <a:endParaRPr lang="en-US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8845E2-0E45-95B0-2480-9A9154B3CA5F}"/>
              </a:ext>
            </a:extLst>
          </p:cNvPr>
          <p:cNvCxnSpPr/>
          <p:nvPr/>
        </p:nvCxnSpPr>
        <p:spPr>
          <a:xfrm>
            <a:off x="1793380" y="3956763"/>
            <a:ext cx="8837212" cy="0"/>
          </a:xfrm>
          <a:prstGeom prst="line">
            <a:avLst/>
          </a:prstGeom>
          <a:ln w="25400" cap="rnd"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2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 uiExpand="1">
        <p:bldSub>
          <a:bldChart bld="category" animBg="0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9C0FCEF-9A95-32FE-00AE-BF6024D5219C}"/>
              </a:ext>
            </a:extLst>
          </p:cNvPr>
          <p:cNvSpPr txBox="1"/>
          <p:nvPr/>
        </p:nvSpPr>
        <p:spPr>
          <a:xfrm>
            <a:off x="520680" y="-3115341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1. Insert Line Chart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7DA6-4531-8323-8DCF-2FE47088C684}"/>
              </a:ext>
            </a:extLst>
          </p:cNvPr>
          <p:cNvSpPr txBox="1"/>
          <p:nvPr/>
        </p:nvSpPr>
        <p:spPr>
          <a:xfrm>
            <a:off x="520680" y="-2743345"/>
            <a:ext cx="26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2. Filter Out „World” data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98FAEB-C34B-E951-C719-5F44091335E0}"/>
              </a:ext>
            </a:extLst>
          </p:cNvPr>
          <p:cNvSpPr txBox="1"/>
          <p:nvPr/>
        </p:nvSpPr>
        <p:spPr>
          <a:xfrm>
            <a:off x="520679" y="-1999353"/>
            <a:ext cx="342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4. Recolor Line to Red and Green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8C609B-A0CF-ED5B-C417-6B090F69BE96}"/>
              </a:ext>
            </a:extLst>
          </p:cNvPr>
          <p:cNvSpPr txBox="1"/>
          <p:nvPr/>
        </p:nvSpPr>
        <p:spPr>
          <a:xfrm>
            <a:off x="520679" y="-2371349"/>
            <a:ext cx="258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3. Add „Target” line at 42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F0EA4A-AA5E-94B8-A1B6-370FDBB5D964}"/>
              </a:ext>
            </a:extLst>
          </p:cNvPr>
          <p:cNvSpPr txBox="1"/>
          <p:nvPr/>
        </p:nvSpPr>
        <p:spPr>
          <a:xfrm>
            <a:off x="520679" y="-1627357"/>
            <a:ext cx="3540777" cy="37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pl-PL" dirty="0">
                <a:solidFill>
                  <a:srgbClr val="000000"/>
                </a:solidFill>
              </a:rPr>
              <a:t>5. Add Data Labels, recolor them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614E77-F5BF-8F98-C1EB-22B7AE25CF82}"/>
              </a:ext>
            </a:extLst>
          </p:cNvPr>
          <p:cNvSpPr txBox="1"/>
          <p:nvPr/>
        </p:nvSpPr>
        <p:spPr>
          <a:xfrm>
            <a:off x="520679" y="-1245807"/>
            <a:ext cx="4107215" cy="37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pl-PL" dirty="0">
                <a:solidFill>
                  <a:srgbClr val="000000"/>
                </a:solidFill>
              </a:rPr>
              <a:t>6. Consider the design (gridlines, axes)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8FAFB9-78FD-2A80-B390-500701332BD6}"/>
              </a:ext>
            </a:extLst>
          </p:cNvPr>
          <p:cNvSpPr txBox="1"/>
          <p:nvPr/>
        </p:nvSpPr>
        <p:spPr>
          <a:xfrm>
            <a:off x="520679" y="-864257"/>
            <a:ext cx="4621393" cy="37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pl-PL" dirty="0">
                <a:solidFill>
                  <a:srgbClr val="000000"/>
                </a:solidFill>
              </a:rPr>
              <a:t>7. Action Title, is the chart understandable?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14A77-8FA8-5671-5311-CF0FD005901A}"/>
              </a:ext>
            </a:extLst>
          </p:cNvPr>
          <p:cNvSpPr txBox="1"/>
          <p:nvPr/>
        </p:nvSpPr>
        <p:spPr>
          <a:xfrm>
            <a:off x="1013379" y="399654"/>
            <a:ext cx="10149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CO₂ Emissions Target</a:t>
            </a:r>
            <a:r>
              <a:rPr lang="pl-PL" dirty="0"/>
              <a:t> for 2040-2050 of</a:t>
            </a:r>
            <a:r>
              <a:rPr lang="en-US" dirty="0"/>
              <a:t> 42 Metric Tons Per Capita </a:t>
            </a:r>
            <a:r>
              <a:rPr lang="pl-PL" dirty="0"/>
              <a:t>was met - </a:t>
            </a:r>
            <a:r>
              <a:rPr lang="en-US" dirty="0"/>
              <a:t>Achieved by 2045</a:t>
            </a:r>
            <a:r>
              <a:rPr lang="pl-PL" dirty="0"/>
              <a:t>. </a:t>
            </a:r>
          </a:p>
          <a:p>
            <a:r>
              <a:rPr lang="en-US" dirty="0"/>
              <a:t>Decline Continues in 2046</a:t>
            </a:r>
            <a:r>
              <a:rPr lang="pl-PL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48BE1D-E95F-3C59-8CC5-02FCC56829BD}"/>
              </a:ext>
            </a:extLst>
          </p:cNvPr>
          <p:cNvSpPr txBox="1"/>
          <p:nvPr/>
        </p:nvSpPr>
        <p:spPr>
          <a:xfrm>
            <a:off x="6991314" y="6458346"/>
            <a:ext cx="3726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*Data reflects available global emissions dat</a:t>
            </a:r>
            <a:r>
              <a:rPr lang="pl-PL" sz="1400" dirty="0"/>
              <a:t>a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BDD3E-E598-4369-06F1-98536D7100ED}"/>
              </a:ext>
            </a:extLst>
          </p:cNvPr>
          <p:cNvSpPr txBox="1"/>
          <p:nvPr/>
        </p:nvSpPr>
        <p:spPr>
          <a:xfrm>
            <a:off x="520679" y="-482704"/>
            <a:ext cx="2114169" cy="37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pl-PL" dirty="0">
                <a:solidFill>
                  <a:srgbClr val="000000"/>
                </a:solidFill>
              </a:rPr>
              <a:t>8. Chart Animation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FB6A3A97-661E-00B8-D6E4-D41F41F4C18B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53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 - Line Charts">
      <a:dk1>
        <a:srgbClr val="000000"/>
      </a:dk1>
      <a:lt1>
        <a:srgbClr val="FFFFFF"/>
      </a:lt1>
      <a:dk2>
        <a:srgbClr val="0D0106"/>
      </a:dk2>
      <a:lt2>
        <a:srgbClr val="FBFBFF"/>
      </a:lt2>
      <a:accent1>
        <a:srgbClr val="3626A7"/>
      </a:accent1>
      <a:accent2>
        <a:srgbClr val="05B2DC"/>
      </a:accent2>
      <a:accent3>
        <a:srgbClr val="FF331F"/>
      </a:accent3>
      <a:accent4>
        <a:srgbClr val="FFAD05"/>
      </a:accent4>
      <a:accent5>
        <a:srgbClr val="FFCB05"/>
      </a:accent5>
      <a:accent6>
        <a:srgbClr val="EB4B98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211</Words>
  <Application>Microsoft Office PowerPoint</Application>
  <PresentationFormat>Widescreen</PresentationFormat>
  <Paragraphs>61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</dc:creator>
  <cp:lastModifiedBy>Andrew P</cp:lastModifiedBy>
  <cp:revision>30</cp:revision>
  <dcterms:created xsi:type="dcterms:W3CDTF">2025-02-25T08:39:29Z</dcterms:created>
  <dcterms:modified xsi:type="dcterms:W3CDTF">2025-02-27T08:47:04Z</dcterms:modified>
</cp:coreProperties>
</file>