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Clr>
                <a:schemeClr val="dk1"/>
              </a:buClr>
              <a:buSzPts val="1400"/>
              <a:buFont typeface="Times New Roman"/>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a:t>
            </a:fld>
            <a:endParaRPr sz="14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60" name="Google Shape;160;p1: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1" name="Google Shape;161;p1:notes"/>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Clr>
                <a:schemeClr val="dk1"/>
              </a:buClr>
              <a:buSzPts val="1400"/>
              <a:buFont typeface="Times New Roman"/>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1</a:t>
            </a:fld>
            <a:endParaRPr sz="1400" b="0" i="0" u="none" strike="noStrike" cap="none">
              <a:solidFill>
                <a:schemeClr val="dk1"/>
              </a:solidFill>
              <a:latin typeface="Times New Roman"/>
              <a:ea typeface="Times New Roman"/>
              <a:cs typeface="Times New Roman"/>
              <a:sym typeface="Times New Roman"/>
            </a:endParaRPr>
          </a:p>
        </p:txBody>
      </p:sp>
      <p:sp>
        <p:nvSpPr>
          <p:cNvPr id="162" name="Google Shape;162;p1:notes"/>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400"/>
              <a:buFont typeface="Arial"/>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09228b0f09_0_31:notes"/>
          <p:cNvSpPr>
            <a:spLocks noGrp="1" noRot="1" noChangeAspect="1"/>
          </p:cNvSpPr>
          <p:nvPr>
            <p:ph type="sldImg" idx="2"/>
          </p:nvPr>
        </p:nvSpPr>
        <p:spPr>
          <a:xfrm>
            <a:off x="216000" y="812520"/>
            <a:ext cx="7127400" cy="4008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09228b0f09_0_31: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37" name="Google Shape;237;g209228b0f09_0_31:notes"/>
          <p:cNvSpPr txBox="1">
            <a:spLocks noGrp="1"/>
          </p:cNvSpPr>
          <p:nvPr>
            <p:ph type="sldNum" idx="12"/>
          </p:nvPr>
        </p:nvSpPr>
        <p:spPr>
          <a:xfrm>
            <a:off x="4278960" y="10157400"/>
            <a:ext cx="3280800" cy="534300"/>
          </a:xfrm>
          <a:prstGeom prst="rect">
            <a:avLst/>
          </a:prstGeom>
        </p:spPr>
        <p:txBody>
          <a:bodyPr spcFirstLastPara="1" wrap="square" lIns="0" tIns="0" rIns="0" bIns="0" anchor="b" anchorCtr="0">
            <a:noAutofit/>
          </a:bodyPr>
          <a:lstStyle/>
          <a:p>
            <a:pPr marL="0" lvl="0" indent="0" algn="r" rtl="0">
              <a:spcBef>
                <a:spcPts val="0"/>
              </a:spcBef>
              <a:spcAft>
                <a:spcPts val="0"/>
              </a:spcAft>
              <a:buClr>
                <a:schemeClr val="dk1"/>
              </a:buClr>
              <a:buSzPts val="1400"/>
              <a:buFont typeface="Times New Roman"/>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09228b0f09_0_54:notes"/>
          <p:cNvSpPr>
            <a:spLocks noGrp="1" noRot="1" noChangeAspect="1"/>
          </p:cNvSpPr>
          <p:nvPr>
            <p:ph type="sldImg" idx="2"/>
          </p:nvPr>
        </p:nvSpPr>
        <p:spPr>
          <a:xfrm>
            <a:off x="216000" y="812520"/>
            <a:ext cx="7127400" cy="4008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09228b0f09_0_54: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47" name="Google Shape;247;g209228b0f09_0_54:notes"/>
          <p:cNvSpPr txBox="1">
            <a:spLocks noGrp="1"/>
          </p:cNvSpPr>
          <p:nvPr>
            <p:ph type="sldNum" idx="12"/>
          </p:nvPr>
        </p:nvSpPr>
        <p:spPr>
          <a:xfrm>
            <a:off x="4278960" y="10157400"/>
            <a:ext cx="3280800" cy="534300"/>
          </a:xfrm>
          <a:prstGeom prst="rect">
            <a:avLst/>
          </a:prstGeom>
        </p:spPr>
        <p:txBody>
          <a:bodyPr spcFirstLastPara="1" wrap="square" lIns="0" tIns="0" rIns="0" bIns="0" anchor="b" anchorCtr="0">
            <a:noAutofit/>
          </a:bodyPr>
          <a:lstStyle/>
          <a:p>
            <a:pPr marL="0" lvl="0" indent="0" algn="r" rtl="0">
              <a:spcBef>
                <a:spcPts val="0"/>
              </a:spcBef>
              <a:spcAft>
                <a:spcPts val="0"/>
              </a:spcAft>
              <a:buClr>
                <a:schemeClr val="dk1"/>
              </a:buClr>
              <a:buSzPts val="1400"/>
              <a:buFont typeface="Times New Roman"/>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09228b0f09_0_61:notes"/>
          <p:cNvSpPr>
            <a:spLocks noGrp="1" noRot="1" noChangeAspect="1"/>
          </p:cNvSpPr>
          <p:nvPr>
            <p:ph type="sldImg" idx="2"/>
          </p:nvPr>
        </p:nvSpPr>
        <p:spPr>
          <a:xfrm>
            <a:off x="216000" y="812520"/>
            <a:ext cx="7127400" cy="4008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09228b0f09_0_61: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54" name="Google Shape;254;g209228b0f09_0_61:notes"/>
          <p:cNvSpPr txBox="1">
            <a:spLocks noGrp="1"/>
          </p:cNvSpPr>
          <p:nvPr>
            <p:ph type="sldNum" idx="12"/>
          </p:nvPr>
        </p:nvSpPr>
        <p:spPr>
          <a:xfrm>
            <a:off x="4278960" y="10157400"/>
            <a:ext cx="3280800" cy="534300"/>
          </a:xfrm>
          <a:prstGeom prst="rect">
            <a:avLst/>
          </a:prstGeom>
        </p:spPr>
        <p:txBody>
          <a:bodyPr spcFirstLastPara="1" wrap="square" lIns="0" tIns="0" rIns="0" bIns="0" anchor="b" anchorCtr="0">
            <a:noAutofit/>
          </a:bodyPr>
          <a:lstStyle/>
          <a:p>
            <a:pPr marL="0" lvl="0" indent="0" algn="r" rtl="0">
              <a:spcBef>
                <a:spcPts val="0"/>
              </a:spcBef>
              <a:spcAft>
                <a:spcPts val="0"/>
              </a:spcAft>
              <a:buClr>
                <a:schemeClr val="dk1"/>
              </a:buClr>
              <a:buSzPts val="1400"/>
              <a:buFont typeface="Times New Roman"/>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09228b0f09_0_67:notes"/>
          <p:cNvSpPr>
            <a:spLocks noGrp="1" noRot="1" noChangeAspect="1"/>
          </p:cNvSpPr>
          <p:nvPr>
            <p:ph type="sldImg" idx="2"/>
          </p:nvPr>
        </p:nvSpPr>
        <p:spPr>
          <a:xfrm>
            <a:off x="216000" y="812520"/>
            <a:ext cx="7127400" cy="4008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09228b0f09_0_67: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61" name="Google Shape;261;g209228b0f09_0_67:notes"/>
          <p:cNvSpPr txBox="1">
            <a:spLocks noGrp="1"/>
          </p:cNvSpPr>
          <p:nvPr>
            <p:ph type="sldNum" idx="12"/>
          </p:nvPr>
        </p:nvSpPr>
        <p:spPr>
          <a:xfrm>
            <a:off x="4278960" y="10157400"/>
            <a:ext cx="3280800" cy="534300"/>
          </a:xfrm>
          <a:prstGeom prst="rect">
            <a:avLst/>
          </a:prstGeom>
        </p:spPr>
        <p:txBody>
          <a:bodyPr spcFirstLastPara="1" wrap="square" lIns="0" tIns="0" rIns="0" bIns="0" anchor="b" anchorCtr="0">
            <a:noAutofit/>
          </a:bodyPr>
          <a:lstStyle/>
          <a:p>
            <a:pPr marL="0" lvl="0" indent="0" algn="r" rtl="0">
              <a:spcBef>
                <a:spcPts val="0"/>
              </a:spcBef>
              <a:spcAft>
                <a:spcPts val="0"/>
              </a:spcAft>
              <a:buClr>
                <a:schemeClr val="dk1"/>
              </a:buClr>
              <a:buSzPts val="1400"/>
              <a:buFont typeface="Times New Roman"/>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09228b0f09_0_75:notes"/>
          <p:cNvSpPr>
            <a:spLocks noGrp="1" noRot="1" noChangeAspect="1"/>
          </p:cNvSpPr>
          <p:nvPr>
            <p:ph type="sldImg" idx="2"/>
          </p:nvPr>
        </p:nvSpPr>
        <p:spPr>
          <a:xfrm>
            <a:off x="216000" y="812520"/>
            <a:ext cx="7127400" cy="4008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09228b0f09_0_75: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68" name="Google Shape;268;g209228b0f09_0_75:notes"/>
          <p:cNvSpPr txBox="1">
            <a:spLocks noGrp="1"/>
          </p:cNvSpPr>
          <p:nvPr>
            <p:ph type="sldNum" idx="12"/>
          </p:nvPr>
        </p:nvSpPr>
        <p:spPr>
          <a:xfrm>
            <a:off x="4278960" y="10157400"/>
            <a:ext cx="3280800" cy="534300"/>
          </a:xfrm>
          <a:prstGeom prst="rect">
            <a:avLst/>
          </a:prstGeom>
        </p:spPr>
        <p:txBody>
          <a:bodyPr spcFirstLastPara="1" wrap="square" lIns="0" tIns="0" rIns="0" bIns="0" anchor="b" anchorCtr="0">
            <a:noAutofit/>
          </a:bodyPr>
          <a:lstStyle/>
          <a:p>
            <a:pPr marL="0" lvl="0" indent="0" algn="r" rtl="0">
              <a:spcBef>
                <a:spcPts val="0"/>
              </a:spcBef>
              <a:spcAft>
                <a:spcPts val="0"/>
              </a:spcAft>
              <a:buClr>
                <a:schemeClr val="dk1"/>
              </a:buClr>
              <a:buSzPts val="1400"/>
              <a:buFont typeface="Times New Roman"/>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09228b0f09_0_84:notes"/>
          <p:cNvSpPr>
            <a:spLocks noGrp="1" noRot="1" noChangeAspect="1"/>
          </p:cNvSpPr>
          <p:nvPr>
            <p:ph type="sldImg" idx="2"/>
          </p:nvPr>
        </p:nvSpPr>
        <p:spPr>
          <a:xfrm>
            <a:off x="216000" y="812520"/>
            <a:ext cx="7127400" cy="4008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09228b0f09_0_84: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80" name="Google Shape;280;g209228b0f09_0_84:notes"/>
          <p:cNvSpPr txBox="1">
            <a:spLocks noGrp="1"/>
          </p:cNvSpPr>
          <p:nvPr>
            <p:ph type="sldNum" idx="12"/>
          </p:nvPr>
        </p:nvSpPr>
        <p:spPr>
          <a:xfrm>
            <a:off x="4278960" y="10157400"/>
            <a:ext cx="3280800" cy="534300"/>
          </a:xfrm>
          <a:prstGeom prst="rect">
            <a:avLst/>
          </a:prstGeom>
        </p:spPr>
        <p:txBody>
          <a:bodyPr spcFirstLastPara="1" wrap="square" lIns="0" tIns="0" rIns="0" bIns="0" anchor="b" anchorCtr="0">
            <a:noAutofit/>
          </a:bodyPr>
          <a:lstStyle/>
          <a:p>
            <a:pPr marL="0" lvl="0" indent="0" algn="r" rtl="0">
              <a:spcBef>
                <a:spcPts val="0"/>
              </a:spcBef>
              <a:spcAft>
                <a:spcPts val="0"/>
              </a:spcAft>
              <a:buClr>
                <a:schemeClr val="dk1"/>
              </a:buClr>
              <a:buSzPts val="1400"/>
              <a:buFont typeface="Times New Roman"/>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09228b0f09_0_97:notes"/>
          <p:cNvSpPr>
            <a:spLocks noGrp="1" noRot="1" noChangeAspect="1"/>
          </p:cNvSpPr>
          <p:nvPr>
            <p:ph type="sldImg" idx="2"/>
          </p:nvPr>
        </p:nvSpPr>
        <p:spPr>
          <a:xfrm>
            <a:off x="216000" y="812520"/>
            <a:ext cx="7127400" cy="4008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09228b0f09_0_97: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92" name="Google Shape;292;g209228b0f09_0_97:notes"/>
          <p:cNvSpPr txBox="1">
            <a:spLocks noGrp="1"/>
          </p:cNvSpPr>
          <p:nvPr>
            <p:ph type="sldNum" idx="12"/>
          </p:nvPr>
        </p:nvSpPr>
        <p:spPr>
          <a:xfrm>
            <a:off x="4278960" y="10157400"/>
            <a:ext cx="3280800" cy="534300"/>
          </a:xfrm>
          <a:prstGeom prst="rect">
            <a:avLst/>
          </a:prstGeom>
        </p:spPr>
        <p:txBody>
          <a:bodyPr spcFirstLastPara="1" wrap="square" lIns="0" tIns="0" rIns="0" bIns="0" anchor="b" anchorCtr="0">
            <a:noAutofit/>
          </a:bodyPr>
          <a:lstStyle/>
          <a:p>
            <a:pPr marL="0" lvl="0" indent="0" algn="r" rtl="0">
              <a:spcBef>
                <a:spcPts val="0"/>
              </a:spcBef>
              <a:spcAft>
                <a:spcPts val="0"/>
              </a:spcAft>
              <a:buClr>
                <a:schemeClr val="dk1"/>
              </a:buClr>
              <a:buSzPts val="1400"/>
              <a:buFont typeface="Times New Roman"/>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5: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98" name="Google Shape;298;p15: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16: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04" name="Google Shape;304;p16: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09228b0f09_0_6:notes"/>
          <p:cNvSpPr>
            <a:spLocks noGrp="1" noRot="1" noChangeAspect="1"/>
          </p:cNvSpPr>
          <p:nvPr>
            <p:ph type="sldImg" idx="2"/>
          </p:nvPr>
        </p:nvSpPr>
        <p:spPr>
          <a:xfrm>
            <a:off x="216000" y="812520"/>
            <a:ext cx="7127400" cy="4008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209228b0f09_0_6: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1" name="Google Shape;311;g209228b0f09_0_6:notes"/>
          <p:cNvSpPr txBox="1">
            <a:spLocks noGrp="1"/>
          </p:cNvSpPr>
          <p:nvPr>
            <p:ph type="sldNum" idx="12"/>
          </p:nvPr>
        </p:nvSpPr>
        <p:spPr>
          <a:xfrm>
            <a:off x="4278960" y="10157400"/>
            <a:ext cx="3280800" cy="534300"/>
          </a:xfrm>
          <a:prstGeom prst="rect">
            <a:avLst/>
          </a:prstGeom>
        </p:spPr>
        <p:txBody>
          <a:bodyPr spcFirstLastPara="1" wrap="square" lIns="0" tIns="0" rIns="0" bIns="0" anchor="b" anchorCtr="0">
            <a:noAutofit/>
          </a:bodyPr>
          <a:lstStyle/>
          <a:p>
            <a:pPr marL="0" lvl="0" indent="0" algn="r" rtl="0">
              <a:spcBef>
                <a:spcPts val="0"/>
              </a:spcBef>
              <a:spcAft>
                <a:spcPts val="0"/>
              </a:spcAft>
              <a:buClr>
                <a:schemeClr val="dk1"/>
              </a:buClr>
              <a:buSzPts val="1400"/>
              <a:buFont typeface="Times New Roman"/>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3aac8dfd4a_0_0:notes"/>
          <p:cNvSpPr>
            <a:spLocks noGrp="1" noRot="1" noChangeAspect="1"/>
          </p:cNvSpPr>
          <p:nvPr>
            <p:ph type="sldImg" idx="2"/>
          </p:nvPr>
        </p:nvSpPr>
        <p:spPr>
          <a:xfrm>
            <a:off x="216000" y="812520"/>
            <a:ext cx="7127400" cy="4008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3aac8dfd4a_0_0: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5" name="Google Shape;175;g23aac8dfd4a_0_0:notes"/>
          <p:cNvSpPr txBox="1">
            <a:spLocks noGrp="1"/>
          </p:cNvSpPr>
          <p:nvPr>
            <p:ph type="sldNum" idx="12"/>
          </p:nvPr>
        </p:nvSpPr>
        <p:spPr>
          <a:xfrm>
            <a:off x="4278960" y="10157400"/>
            <a:ext cx="3280800" cy="534300"/>
          </a:xfrm>
          <a:prstGeom prst="rect">
            <a:avLst/>
          </a:prstGeom>
        </p:spPr>
        <p:txBody>
          <a:bodyPr spcFirstLastPara="1" wrap="square" lIns="0" tIns="0" rIns="0" bIns="0" anchor="b" anchorCtr="0">
            <a:noAutofit/>
          </a:bodyPr>
          <a:lstStyle/>
          <a:p>
            <a:pPr marL="0" lvl="0" indent="0" algn="r" rtl="0">
              <a:spcBef>
                <a:spcPts val="0"/>
              </a:spcBef>
              <a:spcAft>
                <a:spcPts val="0"/>
              </a:spcAft>
              <a:buClr>
                <a:schemeClr val="dk1"/>
              </a:buClr>
              <a:buSzPts val="1400"/>
              <a:buFont typeface="Times New Roman"/>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209228b0f09_0_19:notes"/>
          <p:cNvSpPr>
            <a:spLocks noGrp="1" noRot="1" noChangeAspect="1"/>
          </p:cNvSpPr>
          <p:nvPr>
            <p:ph type="sldImg" idx="2"/>
          </p:nvPr>
        </p:nvSpPr>
        <p:spPr>
          <a:xfrm>
            <a:off x="216000" y="812520"/>
            <a:ext cx="7127400" cy="4008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209228b0f09_0_19: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7" name="Google Shape;317;g209228b0f09_0_19:notes"/>
          <p:cNvSpPr txBox="1">
            <a:spLocks noGrp="1"/>
          </p:cNvSpPr>
          <p:nvPr>
            <p:ph type="sldNum" idx="12"/>
          </p:nvPr>
        </p:nvSpPr>
        <p:spPr>
          <a:xfrm>
            <a:off x="4278960" y="10157400"/>
            <a:ext cx="3280800" cy="534300"/>
          </a:xfrm>
          <a:prstGeom prst="rect">
            <a:avLst/>
          </a:prstGeom>
        </p:spPr>
        <p:txBody>
          <a:bodyPr spcFirstLastPara="1" wrap="square" lIns="0" tIns="0" rIns="0" bIns="0" anchor="b" anchorCtr="0">
            <a:noAutofit/>
          </a:bodyPr>
          <a:lstStyle/>
          <a:p>
            <a:pPr marL="0" lvl="0" indent="0" algn="r" rtl="0">
              <a:spcBef>
                <a:spcPts val="0"/>
              </a:spcBef>
              <a:spcAft>
                <a:spcPts val="0"/>
              </a:spcAft>
              <a:buClr>
                <a:schemeClr val="dk1"/>
              </a:buClr>
              <a:buSzPts val="1400"/>
              <a:buFont typeface="Times New Roman"/>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7: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22" name="Google Shape;322;p17: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3: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81" name="Google Shape;181;p3: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4: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96" name="Google Shape;196;p4: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5: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2" name="Google Shape;202;p5: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457200" marR="0" lvl="0" indent="-228600" algn="l" rtl="0">
              <a:lnSpc>
                <a:spcPct val="100000"/>
              </a:lnSpc>
              <a:spcBef>
                <a:spcPts val="0"/>
              </a:spcBef>
              <a:spcAft>
                <a:spcPts val="0"/>
              </a:spcAft>
              <a:buSzPts val="1400"/>
              <a:buNone/>
            </a:pPr>
            <a:endParaRPr/>
          </a:p>
        </p:txBody>
      </p:sp>
      <p:sp>
        <p:nvSpPr>
          <p:cNvPr id="203" name="Google Shape;203;p5:notes"/>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400"/>
              <a:buFont typeface="Arial"/>
              <a:buNone/>
            </a:pPr>
            <a:endParaRPr/>
          </a:p>
        </p:txBody>
      </p:sp>
      <p:sp>
        <p:nvSpPr>
          <p:cNvPr id="204" name="Google Shape;204;p5:notes"/>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Clr>
                <a:schemeClr val="dk1"/>
              </a:buClr>
              <a:buSzPts val="1400"/>
              <a:buFont typeface="Times New Roman"/>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5</a:t>
            </a:fld>
            <a:endParaRPr sz="14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7: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10" name="Google Shape;210;p7: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8: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16" name="Google Shape;216;p8: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9: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22" name="Google Shape;222;p9: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0: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28" name="Google Shape;228;p10: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6"/>
        <p:cNvGrpSpPr/>
        <p:nvPr/>
      </p:nvGrpSpPr>
      <p:grpSpPr>
        <a:xfrm>
          <a:off x="0" y="0"/>
          <a:ext cx="0" cy="0"/>
          <a:chOff x="0" y="0"/>
          <a:chExt cx="0" cy="0"/>
        </a:xfrm>
      </p:grpSpPr>
      <p:sp>
        <p:nvSpPr>
          <p:cNvPr id="17" name="Google Shape;17;p2"/>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ctr">
              <a:lnSpc>
                <a:spcPct val="90000"/>
              </a:lnSpc>
              <a:spcBef>
                <a:spcPts val="0"/>
              </a:spcBef>
              <a:spcAft>
                <a:spcPts val="0"/>
              </a:spcAft>
              <a:buClr>
                <a:schemeClr val="dk1"/>
              </a:buClr>
              <a:buSzPts val="14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457200" y="1600200"/>
            <a:ext cx="8229240" cy="4525560"/>
          </a:xfrm>
          <a:prstGeom prst="rect">
            <a:avLst/>
          </a:prstGeom>
          <a:noFill/>
          <a:ln>
            <a:noFill/>
          </a:ln>
        </p:spPr>
        <p:txBody>
          <a:bodyPr spcFirstLastPara="1" wrap="square" lIns="0" tIns="0" rIns="0" bIns="0" anchor="ctr" anchorCtr="0">
            <a:normAutofit/>
          </a:bodyPr>
          <a:lstStyle>
            <a:lvl1pPr lvl="0" algn="l">
              <a:lnSpc>
                <a:spcPct val="120000"/>
              </a:lnSpc>
              <a:spcBef>
                <a:spcPts val="0"/>
              </a:spcBef>
              <a:spcAft>
                <a:spcPts val="0"/>
              </a:spcAft>
              <a:buSzPts val="1400"/>
              <a:buNone/>
              <a:defRPr/>
            </a:lvl1pPr>
            <a:lvl2pPr lvl="1" algn="l">
              <a:lnSpc>
                <a:spcPct val="120000"/>
              </a:lnSpc>
              <a:spcBef>
                <a:spcPts val="0"/>
              </a:spcBef>
              <a:spcAft>
                <a:spcPts val="0"/>
              </a:spcAft>
              <a:buSzPts val="1400"/>
              <a:buNone/>
              <a:defRPr/>
            </a:lvl2pPr>
            <a:lvl3pPr lvl="2" algn="l">
              <a:lnSpc>
                <a:spcPct val="120000"/>
              </a:lnSpc>
              <a:spcBef>
                <a:spcPts val="0"/>
              </a:spcBef>
              <a:spcAft>
                <a:spcPts val="0"/>
              </a:spcAft>
              <a:buSzPts val="1400"/>
              <a:buNone/>
              <a:defRPr/>
            </a:lvl3pPr>
            <a:lvl4pPr lvl="3" algn="l">
              <a:lnSpc>
                <a:spcPct val="120000"/>
              </a:lnSpc>
              <a:spcBef>
                <a:spcPts val="0"/>
              </a:spcBef>
              <a:spcAft>
                <a:spcPts val="0"/>
              </a:spcAft>
              <a:buSzPts val="1400"/>
              <a:buNone/>
              <a:defRPr/>
            </a:lvl4pPr>
            <a:lvl5pPr lvl="4" algn="l">
              <a:lnSpc>
                <a:spcPct val="120000"/>
              </a:lnSpc>
              <a:spcBef>
                <a:spcPts val="0"/>
              </a:spcBef>
              <a:spcAft>
                <a:spcPts val="0"/>
              </a:spcAft>
              <a:buSzPts val="1400"/>
              <a:buNone/>
              <a:defRPr/>
            </a:lvl5pPr>
            <a:lvl6pPr lvl="5" algn="l">
              <a:lnSpc>
                <a:spcPct val="120000"/>
              </a:lnSpc>
              <a:spcBef>
                <a:spcPts val="0"/>
              </a:spcBef>
              <a:spcAft>
                <a:spcPts val="0"/>
              </a:spcAft>
              <a:buSzPts val="1400"/>
              <a:buNone/>
              <a:defRPr/>
            </a:lvl6pPr>
            <a:lvl7pPr lvl="6" algn="l">
              <a:lnSpc>
                <a:spcPct val="120000"/>
              </a:lnSpc>
              <a:spcBef>
                <a:spcPts val="0"/>
              </a:spcBef>
              <a:spcAft>
                <a:spcPts val="0"/>
              </a:spcAft>
              <a:buSzPts val="1400"/>
              <a:buNone/>
              <a:defRPr/>
            </a:lvl7pPr>
            <a:lvl8pPr lvl="7" algn="l">
              <a:lnSpc>
                <a:spcPct val="120000"/>
              </a:lnSpc>
              <a:spcBef>
                <a:spcPts val="0"/>
              </a:spcBef>
              <a:spcAft>
                <a:spcPts val="0"/>
              </a:spcAft>
              <a:buSzPts val="1400"/>
              <a:buNone/>
              <a:defRPr/>
            </a:lvl8pPr>
            <a:lvl9pPr lvl="8" algn="l">
              <a:lnSpc>
                <a:spcPct val="12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pic>
        <p:nvPicPr>
          <p:cNvPr id="78" name="Google Shape;78;p11" descr="Droplets-SD-Content-R1d.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79" name="Google Shape;79;p11"/>
          <p:cNvSpPr txBox="1">
            <a:spLocks noGrp="1"/>
          </p:cNvSpPr>
          <p:nvPr>
            <p:ph type="title"/>
          </p:nvPr>
        </p:nvSpPr>
        <p:spPr>
          <a:xfrm>
            <a:off x="685332" y="609600"/>
            <a:ext cx="4129618" cy="2023254"/>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1"/>
          <p:cNvSpPr>
            <a:spLocks noGrp="1"/>
          </p:cNvSpPr>
          <p:nvPr>
            <p:ph type="pic" idx="2"/>
          </p:nvPr>
        </p:nvSpPr>
        <p:spPr>
          <a:xfrm>
            <a:off x="5004270" y="609601"/>
            <a:ext cx="3005851" cy="5181600"/>
          </a:xfrm>
          <a:prstGeom prst="roundRect">
            <a:avLst>
              <a:gd name="adj" fmla="val 4943"/>
            </a:avLst>
          </a:prstGeom>
          <a:noFill/>
          <a:ln w="82550" cap="sq" cmpd="sng">
            <a:solidFill>
              <a:srgbClr val="EAEAEA"/>
            </a:solidFill>
            <a:prstDash val="solid"/>
            <a:miter lim="800000"/>
            <a:headEnd type="none" w="sm" len="sm"/>
            <a:tailEnd type="none" w="sm" len="sm"/>
          </a:ln>
        </p:spPr>
      </p:sp>
      <p:sp>
        <p:nvSpPr>
          <p:cNvPr id="81" name="Google Shape;81;p11"/>
          <p:cNvSpPr txBox="1">
            <a:spLocks noGrp="1"/>
          </p:cNvSpPr>
          <p:nvPr>
            <p:ph type="body" idx="1"/>
          </p:nvPr>
        </p:nvSpPr>
        <p:spPr>
          <a:xfrm>
            <a:off x="685346" y="2632853"/>
            <a:ext cx="4129604" cy="3158347"/>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82" name="Google Shape;82;p11"/>
          <p:cNvSpPr txBox="1">
            <a:spLocks noGrp="1"/>
          </p:cNvSpPr>
          <p:nvPr>
            <p:ph type="dt" idx="10"/>
          </p:nvPr>
        </p:nvSpPr>
        <p:spPr>
          <a:xfrm>
            <a:off x="5759053"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1"/>
          <p:cNvSpPr txBox="1">
            <a:spLocks noGrp="1"/>
          </p:cNvSpPr>
          <p:nvPr>
            <p:ph type="ftr" idx="11"/>
          </p:nvPr>
        </p:nvSpPr>
        <p:spPr>
          <a:xfrm>
            <a:off x="685331" y="5883276"/>
            <a:ext cx="50046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1"/>
          <p:cNvSpPr txBox="1">
            <a:spLocks noGrp="1"/>
          </p:cNvSpPr>
          <p:nvPr>
            <p:ph type="sldNum" idx="12"/>
          </p:nvPr>
        </p:nvSpPr>
        <p:spPr>
          <a:xfrm>
            <a:off x="7885509" y="5883276"/>
            <a:ext cx="57316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5"/>
        <p:cNvGrpSpPr/>
        <p:nvPr/>
      </p:nvGrpSpPr>
      <p:grpSpPr>
        <a:xfrm>
          <a:off x="0" y="0"/>
          <a:ext cx="0" cy="0"/>
          <a:chOff x="0" y="0"/>
          <a:chExt cx="0" cy="0"/>
        </a:xfrm>
      </p:grpSpPr>
      <p:pic>
        <p:nvPicPr>
          <p:cNvPr id="86" name="Google Shape;86;p12" descr="Droplets-SD-Content-R1d.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87" name="Google Shape;87;p12"/>
          <p:cNvSpPr txBox="1">
            <a:spLocks noGrp="1"/>
          </p:cNvSpPr>
          <p:nvPr>
            <p:ph type="title"/>
          </p:nvPr>
        </p:nvSpPr>
        <p:spPr>
          <a:xfrm>
            <a:off x="685346" y="4289374"/>
            <a:ext cx="7773324" cy="81161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2"/>
          <p:cNvSpPr>
            <a:spLocks noGrp="1"/>
          </p:cNvSpPr>
          <p:nvPr>
            <p:ph type="pic" idx="2"/>
          </p:nvPr>
        </p:nvSpPr>
        <p:spPr>
          <a:xfrm>
            <a:off x="888558" y="698261"/>
            <a:ext cx="7366899" cy="3214136"/>
          </a:xfrm>
          <a:prstGeom prst="roundRect">
            <a:avLst>
              <a:gd name="adj" fmla="val 4944"/>
            </a:avLst>
          </a:prstGeom>
          <a:noFill/>
          <a:ln w="82550" cap="sq" cmpd="sng">
            <a:solidFill>
              <a:srgbClr val="EAEAEA"/>
            </a:solidFill>
            <a:prstDash val="solid"/>
            <a:miter lim="800000"/>
            <a:headEnd type="none" w="sm" len="sm"/>
            <a:tailEnd type="none" w="sm" len="sm"/>
          </a:ln>
        </p:spPr>
      </p:sp>
      <p:sp>
        <p:nvSpPr>
          <p:cNvPr id="89" name="Google Shape;89;p12"/>
          <p:cNvSpPr txBox="1">
            <a:spLocks noGrp="1"/>
          </p:cNvSpPr>
          <p:nvPr>
            <p:ph type="body" idx="1"/>
          </p:nvPr>
        </p:nvSpPr>
        <p:spPr>
          <a:xfrm>
            <a:off x="685331" y="5108728"/>
            <a:ext cx="7773339" cy="682472"/>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90" name="Google Shape;90;p12"/>
          <p:cNvSpPr txBox="1">
            <a:spLocks noGrp="1"/>
          </p:cNvSpPr>
          <p:nvPr>
            <p:ph type="dt" idx="10"/>
          </p:nvPr>
        </p:nvSpPr>
        <p:spPr>
          <a:xfrm>
            <a:off x="5759053"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2"/>
          <p:cNvSpPr txBox="1">
            <a:spLocks noGrp="1"/>
          </p:cNvSpPr>
          <p:nvPr>
            <p:ph type="ftr" idx="11"/>
          </p:nvPr>
        </p:nvSpPr>
        <p:spPr>
          <a:xfrm>
            <a:off x="685331" y="5883276"/>
            <a:ext cx="50046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sldNum" idx="12"/>
          </p:nvPr>
        </p:nvSpPr>
        <p:spPr>
          <a:xfrm>
            <a:off x="7885509" y="5883276"/>
            <a:ext cx="57316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3"/>
        <p:cNvGrpSpPr/>
        <p:nvPr/>
      </p:nvGrpSpPr>
      <p:grpSpPr>
        <a:xfrm>
          <a:off x="0" y="0"/>
          <a:ext cx="0" cy="0"/>
          <a:chOff x="0" y="0"/>
          <a:chExt cx="0" cy="0"/>
        </a:xfrm>
      </p:grpSpPr>
      <p:pic>
        <p:nvPicPr>
          <p:cNvPr id="94" name="Google Shape;94;p13" descr="Droplets-SD-Content-R1d.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95" name="Google Shape;95;p13"/>
          <p:cNvSpPr txBox="1">
            <a:spLocks noGrp="1"/>
          </p:cNvSpPr>
          <p:nvPr>
            <p:ph type="title"/>
          </p:nvPr>
        </p:nvSpPr>
        <p:spPr>
          <a:xfrm>
            <a:off x="685331" y="609600"/>
            <a:ext cx="7773339" cy="342724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13"/>
          <p:cNvSpPr txBox="1">
            <a:spLocks noGrp="1"/>
          </p:cNvSpPr>
          <p:nvPr>
            <p:ph type="body" idx="1"/>
          </p:nvPr>
        </p:nvSpPr>
        <p:spPr>
          <a:xfrm>
            <a:off x="685331" y="4204821"/>
            <a:ext cx="7773339" cy="1586380"/>
          </a:xfrm>
          <a:prstGeom prst="rect">
            <a:avLst/>
          </a:prstGeom>
          <a:noFill/>
          <a:ln>
            <a:noFill/>
          </a:ln>
        </p:spPr>
        <p:txBody>
          <a:bodyPr spcFirstLastPara="1" wrap="square" lIns="91425" tIns="45700" rIns="91425" bIns="45700" anchor="ctr"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97" name="Google Shape;97;p13"/>
          <p:cNvSpPr txBox="1">
            <a:spLocks noGrp="1"/>
          </p:cNvSpPr>
          <p:nvPr>
            <p:ph type="dt" idx="10"/>
          </p:nvPr>
        </p:nvSpPr>
        <p:spPr>
          <a:xfrm>
            <a:off x="5759053"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685331" y="5883276"/>
            <a:ext cx="50046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7885509" y="5883276"/>
            <a:ext cx="57316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0"/>
        <p:cNvGrpSpPr/>
        <p:nvPr/>
      </p:nvGrpSpPr>
      <p:grpSpPr>
        <a:xfrm>
          <a:off x="0" y="0"/>
          <a:ext cx="0" cy="0"/>
          <a:chOff x="0" y="0"/>
          <a:chExt cx="0" cy="0"/>
        </a:xfrm>
      </p:grpSpPr>
      <p:pic>
        <p:nvPicPr>
          <p:cNvPr id="101" name="Google Shape;101;p14" descr="Droplets-SD-Content-R1d.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02" name="Google Shape;102;p14"/>
          <p:cNvSpPr txBox="1">
            <a:spLocks noGrp="1"/>
          </p:cNvSpPr>
          <p:nvPr>
            <p:ph type="title"/>
          </p:nvPr>
        </p:nvSpPr>
        <p:spPr>
          <a:xfrm>
            <a:off x="1084659" y="872588"/>
            <a:ext cx="6977064" cy="272991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14"/>
          <p:cNvSpPr txBox="1">
            <a:spLocks noGrp="1"/>
          </p:cNvSpPr>
          <p:nvPr>
            <p:ph type="body" idx="1"/>
          </p:nvPr>
        </p:nvSpPr>
        <p:spPr>
          <a:xfrm>
            <a:off x="1290484" y="3610032"/>
            <a:ext cx="6564224" cy="59478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104" name="Google Shape;104;p14"/>
          <p:cNvSpPr txBox="1">
            <a:spLocks noGrp="1"/>
          </p:cNvSpPr>
          <p:nvPr>
            <p:ph type="body" idx="2"/>
          </p:nvPr>
        </p:nvSpPr>
        <p:spPr>
          <a:xfrm>
            <a:off x="685331" y="4372797"/>
            <a:ext cx="7773339" cy="1421053"/>
          </a:xfrm>
          <a:prstGeom prst="rect">
            <a:avLst/>
          </a:prstGeom>
          <a:noFill/>
          <a:ln>
            <a:noFill/>
          </a:ln>
        </p:spPr>
        <p:txBody>
          <a:bodyPr spcFirstLastPara="1" wrap="square" lIns="91425" tIns="45700" rIns="91425" bIns="45700" anchor="ctr"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105" name="Google Shape;105;p14"/>
          <p:cNvSpPr txBox="1">
            <a:spLocks noGrp="1"/>
          </p:cNvSpPr>
          <p:nvPr>
            <p:ph type="dt" idx="10"/>
          </p:nvPr>
        </p:nvSpPr>
        <p:spPr>
          <a:xfrm>
            <a:off x="5759053"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4"/>
          <p:cNvSpPr txBox="1">
            <a:spLocks noGrp="1"/>
          </p:cNvSpPr>
          <p:nvPr>
            <p:ph type="ftr" idx="11"/>
          </p:nvPr>
        </p:nvSpPr>
        <p:spPr>
          <a:xfrm>
            <a:off x="685331" y="5883276"/>
            <a:ext cx="50046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4"/>
          <p:cNvSpPr txBox="1">
            <a:spLocks noGrp="1"/>
          </p:cNvSpPr>
          <p:nvPr>
            <p:ph type="sldNum" idx="12"/>
          </p:nvPr>
        </p:nvSpPr>
        <p:spPr>
          <a:xfrm>
            <a:off x="7885509" y="5883276"/>
            <a:ext cx="57316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8" name="Google Shape;108;p14"/>
          <p:cNvSpPr txBox="1"/>
          <p:nvPr/>
        </p:nvSpPr>
        <p:spPr>
          <a:xfrm>
            <a:off x="737626" y="887859"/>
            <a:ext cx="546888"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Twentieth Century"/>
              <a:buNone/>
            </a:pPr>
            <a:r>
              <a:rPr lang="en-US" sz="8000" b="0" cap="none">
                <a:solidFill>
                  <a:schemeClr val="dk1"/>
                </a:solidFill>
                <a:latin typeface="Twentieth Century"/>
                <a:ea typeface="Twentieth Century"/>
                <a:cs typeface="Twentieth Century"/>
                <a:sym typeface="Twentieth Century"/>
              </a:rPr>
              <a:t>“</a:t>
            </a:r>
            <a:endParaRPr/>
          </a:p>
        </p:txBody>
      </p:sp>
      <p:sp>
        <p:nvSpPr>
          <p:cNvPr id="109" name="Google Shape;109;p14"/>
          <p:cNvSpPr txBox="1"/>
          <p:nvPr/>
        </p:nvSpPr>
        <p:spPr>
          <a:xfrm>
            <a:off x="7850130" y="3120015"/>
            <a:ext cx="553641"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Twentieth Century"/>
              <a:buNone/>
            </a:pPr>
            <a:r>
              <a:rPr lang="en-US" sz="8000" b="0" cap="none">
                <a:solidFill>
                  <a:schemeClr val="dk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10"/>
        <p:cNvGrpSpPr/>
        <p:nvPr/>
      </p:nvGrpSpPr>
      <p:grpSpPr>
        <a:xfrm>
          <a:off x="0" y="0"/>
          <a:ext cx="0" cy="0"/>
          <a:chOff x="0" y="0"/>
          <a:chExt cx="0" cy="0"/>
        </a:xfrm>
      </p:grpSpPr>
      <p:pic>
        <p:nvPicPr>
          <p:cNvPr id="111" name="Google Shape;111;p15" descr="Droplets-SD-Content-R1d.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12" name="Google Shape;112;p15"/>
          <p:cNvSpPr txBox="1">
            <a:spLocks noGrp="1"/>
          </p:cNvSpPr>
          <p:nvPr>
            <p:ph type="title"/>
          </p:nvPr>
        </p:nvSpPr>
        <p:spPr>
          <a:xfrm>
            <a:off x="685331" y="2138722"/>
            <a:ext cx="7773339" cy="2511835"/>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15"/>
          <p:cNvSpPr txBox="1">
            <a:spLocks noGrp="1"/>
          </p:cNvSpPr>
          <p:nvPr>
            <p:ph type="body" idx="1"/>
          </p:nvPr>
        </p:nvSpPr>
        <p:spPr>
          <a:xfrm>
            <a:off x="685331" y="4662335"/>
            <a:ext cx="7773339" cy="1140644"/>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114" name="Google Shape;114;p15"/>
          <p:cNvSpPr txBox="1">
            <a:spLocks noGrp="1"/>
          </p:cNvSpPr>
          <p:nvPr>
            <p:ph type="dt" idx="10"/>
          </p:nvPr>
        </p:nvSpPr>
        <p:spPr>
          <a:xfrm>
            <a:off x="5759053"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15"/>
          <p:cNvSpPr txBox="1">
            <a:spLocks noGrp="1"/>
          </p:cNvSpPr>
          <p:nvPr>
            <p:ph type="ftr" idx="11"/>
          </p:nvPr>
        </p:nvSpPr>
        <p:spPr>
          <a:xfrm>
            <a:off x="685331" y="5883276"/>
            <a:ext cx="50046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5"/>
          <p:cNvSpPr txBox="1">
            <a:spLocks noGrp="1"/>
          </p:cNvSpPr>
          <p:nvPr>
            <p:ph type="sldNum" idx="12"/>
          </p:nvPr>
        </p:nvSpPr>
        <p:spPr>
          <a:xfrm>
            <a:off x="7885509" y="5883276"/>
            <a:ext cx="57316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17"/>
        <p:cNvGrpSpPr/>
        <p:nvPr/>
      </p:nvGrpSpPr>
      <p:grpSpPr>
        <a:xfrm>
          <a:off x="0" y="0"/>
          <a:ext cx="0" cy="0"/>
          <a:chOff x="0" y="0"/>
          <a:chExt cx="0" cy="0"/>
        </a:xfrm>
      </p:grpSpPr>
      <p:pic>
        <p:nvPicPr>
          <p:cNvPr id="118" name="Google Shape;118;p16" descr="Droplets-SD-Content-R1d.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19" name="Google Shape;119;p16"/>
          <p:cNvSpPr txBox="1">
            <a:spLocks noGrp="1"/>
          </p:cNvSpPr>
          <p:nvPr>
            <p:ph type="title"/>
          </p:nvPr>
        </p:nvSpPr>
        <p:spPr>
          <a:xfrm>
            <a:off x="685331" y="609600"/>
            <a:ext cx="7773339" cy="160509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16"/>
          <p:cNvSpPr txBox="1">
            <a:spLocks noGrp="1"/>
          </p:cNvSpPr>
          <p:nvPr>
            <p:ph type="body" idx="1"/>
          </p:nvPr>
        </p:nvSpPr>
        <p:spPr>
          <a:xfrm>
            <a:off x="685331" y="2367093"/>
            <a:ext cx="2474232" cy="576262"/>
          </a:xfrm>
          <a:prstGeom prst="rect">
            <a:avLst/>
          </a:prstGeom>
          <a:noFill/>
          <a:ln>
            <a:noFill/>
          </a:ln>
        </p:spPr>
        <p:txBody>
          <a:bodyPr spcFirstLastPara="1" wrap="square" lIns="91425" tIns="45700" rIns="91425" bIns="45700" anchor="b" anchorCtr="0">
            <a:noAutofit/>
          </a:bodyPr>
          <a:lstStyle>
            <a:lvl1pPr marL="457200" lvl="0" indent="-228600" algn="ctr">
              <a:lnSpc>
                <a:spcPct val="75000"/>
              </a:lnSpc>
              <a:spcBef>
                <a:spcPts val="1000"/>
              </a:spcBef>
              <a:spcAft>
                <a:spcPts val="0"/>
              </a:spcAft>
              <a:buSzPts val="2400"/>
              <a:buNone/>
              <a:defRPr sz="24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21" name="Google Shape;121;p16"/>
          <p:cNvSpPr txBox="1">
            <a:spLocks noGrp="1"/>
          </p:cNvSpPr>
          <p:nvPr>
            <p:ph type="body" idx="2"/>
          </p:nvPr>
        </p:nvSpPr>
        <p:spPr>
          <a:xfrm>
            <a:off x="685331" y="2943356"/>
            <a:ext cx="2474232" cy="2847845"/>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22" name="Google Shape;122;p16"/>
          <p:cNvSpPr txBox="1">
            <a:spLocks noGrp="1"/>
          </p:cNvSpPr>
          <p:nvPr>
            <p:ph type="body" idx="3"/>
          </p:nvPr>
        </p:nvSpPr>
        <p:spPr>
          <a:xfrm>
            <a:off x="3339292" y="2367093"/>
            <a:ext cx="2468641" cy="576262"/>
          </a:xfrm>
          <a:prstGeom prst="rect">
            <a:avLst/>
          </a:prstGeom>
          <a:noFill/>
          <a:ln>
            <a:noFill/>
          </a:ln>
        </p:spPr>
        <p:txBody>
          <a:bodyPr spcFirstLastPara="1" wrap="square" lIns="91425" tIns="45700" rIns="91425" bIns="45700" anchor="b" anchorCtr="0">
            <a:noAutofit/>
          </a:bodyPr>
          <a:lstStyle>
            <a:lvl1pPr marL="457200" lvl="0" indent="-228600" algn="ctr">
              <a:lnSpc>
                <a:spcPct val="75000"/>
              </a:lnSpc>
              <a:spcBef>
                <a:spcPts val="1000"/>
              </a:spcBef>
              <a:spcAft>
                <a:spcPts val="0"/>
              </a:spcAft>
              <a:buSzPts val="2400"/>
              <a:buNone/>
              <a:defRPr sz="24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23" name="Google Shape;123;p16"/>
          <p:cNvSpPr txBox="1">
            <a:spLocks noGrp="1"/>
          </p:cNvSpPr>
          <p:nvPr>
            <p:ph type="body" idx="4"/>
          </p:nvPr>
        </p:nvSpPr>
        <p:spPr>
          <a:xfrm>
            <a:off x="3331012" y="2943356"/>
            <a:ext cx="2477513" cy="2847845"/>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24" name="Google Shape;124;p16"/>
          <p:cNvSpPr txBox="1">
            <a:spLocks noGrp="1"/>
          </p:cNvSpPr>
          <p:nvPr>
            <p:ph type="body" idx="5"/>
          </p:nvPr>
        </p:nvSpPr>
        <p:spPr>
          <a:xfrm>
            <a:off x="5979974" y="2367093"/>
            <a:ext cx="2478696" cy="576262"/>
          </a:xfrm>
          <a:prstGeom prst="rect">
            <a:avLst/>
          </a:prstGeom>
          <a:noFill/>
          <a:ln>
            <a:noFill/>
          </a:ln>
        </p:spPr>
        <p:txBody>
          <a:bodyPr spcFirstLastPara="1" wrap="square" lIns="91425" tIns="45700" rIns="91425" bIns="45700" anchor="b" anchorCtr="0">
            <a:noAutofit/>
          </a:bodyPr>
          <a:lstStyle>
            <a:lvl1pPr marL="457200" lvl="0" indent="-228600" algn="ctr">
              <a:lnSpc>
                <a:spcPct val="75000"/>
              </a:lnSpc>
              <a:spcBef>
                <a:spcPts val="1000"/>
              </a:spcBef>
              <a:spcAft>
                <a:spcPts val="0"/>
              </a:spcAft>
              <a:buSzPts val="2400"/>
              <a:buNone/>
              <a:defRPr sz="24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25" name="Google Shape;125;p16"/>
          <p:cNvSpPr txBox="1">
            <a:spLocks noGrp="1"/>
          </p:cNvSpPr>
          <p:nvPr>
            <p:ph type="body" idx="6"/>
          </p:nvPr>
        </p:nvSpPr>
        <p:spPr>
          <a:xfrm>
            <a:off x="5979974" y="2943356"/>
            <a:ext cx="2478696" cy="2847845"/>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26" name="Google Shape;126;p16"/>
          <p:cNvSpPr txBox="1">
            <a:spLocks noGrp="1"/>
          </p:cNvSpPr>
          <p:nvPr>
            <p:ph type="dt" idx="10"/>
          </p:nvPr>
        </p:nvSpPr>
        <p:spPr>
          <a:xfrm>
            <a:off x="5759053"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6"/>
          <p:cNvSpPr txBox="1">
            <a:spLocks noGrp="1"/>
          </p:cNvSpPr>
          <p:nvPr>
            <p:ph type="ftr" idx="11"/>
          </p:nvPr>
        </p:nvSpPr>
        <p:spPr>
          <a:xfrm>
            <a:off x="685331" y="5883276"/>
            <a:ext cx="50046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16"/>
          <p:cNvSpPr txBox="1">
            <a:spLocks noGrp="1"/>
          </p:cNvSpPr>
          <p:nvPr>
            <p:ph type="sldNum" idx="12"/>
          </p:nvPr>
        </p:nvSpPr>
        <p:spPr>
          <a:xfrm>
            <a:off x="7885509" y="5883276"/>
            <a:ext cx="57316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29"/>
        <p:cNvGrpSpPr/>
        <p:nvPr/>
      </p:nvGrpSpPr>
      <p:grpSpPr>
        <a:xfrm>
          <a:off x="0" y="0"/>
          <a:ext cx="0" cy="0"/>
          <a:chOff x="0" y="0"/>
          <a:chExt cx="0" cy="0"/>
        </a:xfrm>
      </p:grpSpPr>
      <p:pic>
        <p:nvPicPr>
          <p:cNvPr id="130" name="Google Shape;130;p17" descr="Droplets-SD-Content-R1d.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31" name="Google Shape;131;p17"/>
          <p:cNvSpPr txBox="1">
            <a:spLocks noGrp="1"/>
          </p:cNvSpPr>
          <p:nvPr>
            <p:ph type="title"/>
          </p:nvPr>
        </p:nvSpPr>
        <p:spPr>
          <a:xfrm>
            <a:off x="685331" y="610772"/>
            <a:ext cx="7773339" cy="160392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2" name="Google Shape;132;p17"/>
          <p:cNvSpPr txBox="1">
            <a:spLocks noGrp="1"/>
          </p:cNvSpPr>
          <p:nvPr>
            <p:ph type="body" idx="1"/>
          </p:nvPr>
        </p:nvSpPr>
        <p:spPr>
          <a:xfrm>
            <a:off x="685331" y="4204820"/>
            <a:ext cx="2472307" cy="576262"/>
          </a:xfrm>
          <a:prstGeom prst="rect">
            <a:avLst/>
          </a:prstGeom>
          <a:noFill/>
          <a:ln>
            <a:noFill/>
          </a:ln>
        </p:spPr>
        <p:txBody>
          <a:bodyPr spcFirstLastPara="1" wrap="square" lIns="91425" tIns="45700" rIns="91425" bIns="45700" anchor="b" anchorCtr="0">
            <a:noAutofit/>
          </a:bodyPr>
          <a:lstStyle>
            <a:lvl1pPr marL="457200" lvl="0" indent="-228600" algn="ctr">
              <a:lnSpc>
                <a:spcPct val="75000"/>
              </a:lnSpc>
              <a:spcBef>
                <a:spcPts val="1000"/>
              </a:spcBef>
              <a:spcAft>
                <a:spcPts val="0"/>
              </a:spcAft>
              <a:buSzPts val="2200"/>
              <a:buNone/>
              <a:defRPr sz="22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33" name="Google Shape;133;p17"/>
          <p:cNvSpPr>
            <a:spLocks noGrp="1"/>
          </p:cNvSpPr>
          <p:nvPr>
            <p:ph type="pic" idx="2"/>
          </p:nvPr>
        </p:nvSpPr>
        <p:spPr>
          <a:xfrm>
            <a:off x="685331" y="2367093"/>
            <a:ext cx="2472307" cy="1524000"/>
          </a:xfrm>
          <a:prstGeom prst="roundRect">
            <a:avLst>
              <a:gd name="adj" fmla="val 9363"/>
            </a:avLst>
          </a:prstGeom>
          <a:noFill/>
          <a:ln w="82550" cap="sq" cmpd="sng">
            <a:solidFill>
              <a:srgbClr val="EAEAEA"/>
            </a:solidFill>
            <a:prstDash val="solid"/>
            <a:miter lim="800000"/>
            <a:headEnd type="none" w="sm" len="sm"/>
            <a:tailEnd type="none" w="sm" len="sm"/>
          </a:ln>
        </p:spPr>
      </p:sp>
      <p:sp>
        <p:nvSpPr>
          <p:cNvPr id="134" name="Google Shape;134;p17"/>
          <p:cNvSpPr txBox="1">
            <a:spLocks noGrp="1"/>
          </p:cNvSpPr>
          <p:nvPr>
            <p:ph type="body" idx="3"/>
          </p:nvPr>
        </p:nvSpPr>
        <p:spPr>
          <a:xfrm>
            <a:off x="685331" y="4781082"/>
            <a:ext cx="2472307" cy="101011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35" name="Google Shape;135;p17"/>
          <p:cNvSpPr txBox="1">
            <a:spLocks noGrp="1"/>
          </p:cNvSpPr>
          <p:nvPr>
            <p:ph type="body" idx="4"/>
          </p:nvPr>
        </p:nvSpPr>
        <p:spPr>
          <a:xfrm>
            <a:off x="3332069" y="4204820"/>
            <a:ext cx="2476371" cy="576262"/>
          </a:xfrm>
          <a:prstGeom prst="rect">
            <a:avLst/>
          </a:prstGeom>
          <a:noFill/>
          <a:ln>
            <a:noFill/>
          </a:ln>
        </p:spPr>
        <p:txBody>
          <a:bodyPr spcFirstLastPara="1" wrap="square" lIns="91425" tIns="45700" rIns="91425" bIns="45700" anchor="b" anchorCtr="0">
            <a:noAutofit/>
          </a:bodyPr>
          <a:lstStyle>
            <a:lvl1pPr marL="457200" lvl="0" indent="-228600" algn="ctr">
              <a:lnSpc>
                <a:spcPct val="75000"/>
              </a:lnSpc>
              <a:spcBef>
                <a:spcPts val="1000"/>
              </a:spcBef>
              <a:spcAft>
                <a:spcPts val="0"/>
              </a:spcAft>
              <a:buSzPts val="2200"/>
              <a:buNone/>
              <a:defRPr sz="22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36" name="Google Shape;136;p17"/>
          <p:cNvSpPr>
            <a:spLocks noGrp="1"/>
          </p:cNvSpPr>
          <p:nvPr>
            <p:ph type="pic" idx="5"/>
          </p:nvPr>
        </p:nvSpPr>
        <p:spPr>
          <a:xfrm>
            <a:off x="3331011" y="2367093"/>
            <a:ext cx="2477514" cy="1524000"/>
          </a:xfrm>
          <a:prstGeom prst="roundRect">
            <a:avLst>
              <a:gd name="adj" fmla="val 8841"/>
            </a:avLst>
          </a:prstGeom>
          <a:noFill/>
          <a:ln w="82550" cap="sq" cmpd="sng">
            <a:solidFill>
              <a:srgbClr val="EAEAEA"/>
            </a:solidFill>
            <a:prstDash val="solid"/>
            <a:miter lim="800000"/>
            <a:headEnd type="none" w="sm" len="sm"/>
            <a:tailEnd type="none" w="sm" len="sm"/>
          </a:ln>
        </p:spPr>
      </p:sp>
      <p:sp>
        <p:nvSpPr>
          <p:cNvPr id="137" name="Google Shape;137;p17"/>
          <p:cNvSpPr txBox="1">
            <a:spLocks noGrp="1"/>
          </p:cNvSpPr>
          <p:nvPr>
            <p:ph type="body" idx="6"/>
          </p:nvPr>
        </p:nvSpPr>
        <p:spPr>
          <a:xfrm>
            <a:off x="3331011" y="4781081"/>
            <a:ext cx="2477514" cy="1010119"/>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38" name="Google Shape;138;p17"/>
          <p:cNvSpPr txBox="1">
            <a:spLocks noGrp="1"/>
          </p:cNvSpPr>
          <p:nvPr>
            <p:ph type="body" idx="7"/>
          </p:nvPr>
        </p:nvSpPr>
        <p:spPr>
          <a:xfrm>
            <a:off x="5979974" y="4204820"/>
            <a:ext cx="2475511" cy="576262"/>
          </a:xfrm>
          <a:prstGeom prst="rect">
            <a:avLst/>
          </a:prstGeom>
          <a:noFill/>
          <a:ln>
            <a:noFill/>
          </a:ln>
        </p:spPr>
        <p:txBody>
          <a:bodyPr spcFirstLastPara="1" wrap="square" lIns="91425" tIns="45700" rIns="91425" bIns="45700" anchor="b" anchorCtr="0">
            <a:noAutofit/>
          </a:bodyPr>
          <a:lstStyle>
            <a:lvl1pPr marL="457200" lvl="0" indent="-228600" algn="ctr">
              <a:lnSpc>
                <a:spcPct val="75000"/>
              </a:lnSpc>
              <a:spcBef>
                <a:spcPts val="1000"/>
              </a:spcBef>
              <a:spcAft>
                <a:spcPts val="0"/>
              </a:spcAft>
              <a:buSzPts val="2200"/>
              <a:buNone/>
              <a:defRPr sz="22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39" name="Google Shape;139;p17"/>
          <p:cNvSpPr>
            <a:spLocks noGrp="1"/>
          </p:cNvSpPr>
          <p:nvPr>
            <p:ph type="pic" idx="8"/>
          </p:nvPr>
        </p:nvSpPr>
        <p:spPr>
          <a:xfrm>
            <a:off x="5979974" y="2367093"/>
            <a:ext cx="2478696" cy="1524000"/>
          </a:xfrm>
          <a:prstGeom prst="roundRect">
            <a:avLst>
              <a:gd name="adj" fmla="val 8841"/>
            </a:avLst>
          </a:prstGeom>
          <a:noFill/>
          <a:ln w="82550" cap="sq" cmpd="sng">
            <a:solidFill>
              <a:srgbClr val="EAEAEA"/>
            </a:solidFill>
            <a:prstDash val="solid"/>
            <a:miter lim="800000"/>
            <a:headEnd type="none" w="sm" len="sm"/>
            <a:tailEnd type="none" w="sm" len="sm"/>
          </a:ln>
        </p:spPr>
      </p:sp>
      <p:sp>
        <p:nvSpPr>
          <p:cNvPr id="140" name="Google Shape;140;p17"/>
          <p:cNvSpPr txBox="1">
            <a:spLocks noGrp="1"/>
          </p:cNvSpPr>
          <p:nvPr>
            <p:ph type="body" idx="9"/>
          </p:nvPr>
        </p:nvSpPr>
        <p:spPr>
          <a:xfrm>
            <a:off x="5979880" y="4781079"/>
            <a:ext cx="2478790" cy="1010121"/>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41" name="Google Shape;141;p17"/>
          <p:cNvSpPr txBox="1">
            <a:spLocks noGrp="1"/>
          </p:cNvSpPr>
          <p:nvPr>
            <p:ph type="dt" idx="10"/>
          </p:nvPr>
        </p:nvSpPr>
        <p:spPr>
          <a:xfrm>
            <a:off x="5759053"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17"/>
          <p:cNvSpPr txBox="1">
            <a:spLocks noGrp="1"/>
          </p:cNvSpPr>
          <p:nvPr>
            <p:ph type="ftr" idx="11"/>
          </p:nvPr>
        </p:nvSpPr>
        <p:spPr>
          <a:xfrm>
            <a:off x="685331" y="5883276"/>
            <a:ext cx="50046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17"/>
          <p:cNvSpPr txBox="1">
            <a:spLocks noGrp="1"/>
          </p:cNvSpPr>
          <p:nvPr>
            <p:ph type="sldNum" idx="12"/>
          </p:nvPr>
        </p:nvSpPr>
        <p:spPr>
          <a:xfrm>
            <a:off x="7885509" y="5883276"/>
            <a:ext cx="57316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4"/>
        <p:cNvGrpSpPr/>
        <p:nvPr/>
      </p:nvGrpSpPr>
      <p:grpSpPr>
        <a:xfrm>
          <a:off x="0" y="0"/>
          <a:ext cx="0" cy="0"/>
          <a:chOff x="0" y="0"/>
          <a:chExt cx="0" cy="0"/>
        </a:xfrm>
      </p:grpSpPr>
      <p:pic>
        <p:nvPicPr>
          <p:cNvPr id="145" name="Google Shape;145;p18" descr="Droplets-SD-Content-R1d.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46" name="Google Shape;146;p18"/>
          <p:cNvSpPr txBox="1">
            <a:spLocks noGrp="1"/>
          </p:cNvSpPr>
          <p:nvPr>
            <p:ph type="title"/>
          </p:nvPr>
        </p:nvSpPr>
        <p:spPr>
          <a:xfrm>
            <a:off x="685332" y="618518"/>
            <a:ext cx="7773338"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7" name="Google Shape;147;p18"/>
          <p:cNvSpPr txBox="1">
            <a:spLocks noGrp="1"/>
          </p:cNvSpPr>
          <p:nvPr>
            <p:ph type="body" idx="1"/>
          </p:nvPr>
        </p:nvSpPr>
        <p:spPr>
          <a:xfrm rot="5400000">
            <a:off x="2859947" y="192478"/>
            <a:ext cx="3424107" cy="7773339"/>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148" name="Google Shape;148;p18"/>
          <p:cNvSpPr txBox="1">
            <a:spLocks noGrp="1"/>
          </p:cNvSpPr>
          <p:nvPr>
            <p:ph type="dt" idx="10"/>
          </p:nvPr>
        </p:nvSpPr>
        <p:spPr>
          <a:xfrm>
            <a:off x="5759053"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18"/>
          <p:cNvSpPr txBox="1">
            <a:spLocks noGrp="1"/>
          </p:cNvSpPr>
          <p:nvPr>
            <p:ph type="ftr" idx="11"/>
          </p:nvPr>
        </p:nvSpPr>
        <p:spPr>
          <a:xfrm>
            <a:off x="685331" y="5883276"/>
            <a:ext cx="50046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18"/>
          <p:cNvSpPr txBox="1">
            <a:spLocks noGrp="1"/>
          </p:cNvSpPr>
          <p:nvPr>
            <p:ph type="sldNum" idx="12"/>
          </p:nvPr>
        </p:nvSpPr>
        <p:spPr>
          <a:xfrm>
            <a:off x="7885509" y="5883276"/>
            <a:ext cx="57316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1"/>
        <p:cNvGrpSpPr/>
        <p:nvPr/>
      </p:nvGrpSpPr>
      <p:grpSpPr>
        <a:xfrm>
          <a:off x="0" y="0"/>
          <a:ext cx="0" cy="0"/>
          <a:chOff x="0" y="0"/>
          <a:chExt cx="0" cy="0"/>
        </a:xfrm>
      </p:grpSpPr>
      <p:pic>
        <p:nvPicPr>
          <p:cNvPr id="152" name="Google Shape;152;p19" descr="Droplets-SD-Content-R1d.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53" name="Google Shape;153;p19"/>
          <p:cNvSpPr txBox="1">
            <a:spLocks noGrp="1"/>
          </p:cNvSpPr>
          <p:nvPr>
            <p:ph type="title"/>
          </p:nvPr>
        </p:nvSpPr>
        <p:spPr>
          <a:xfrm rot="5400000">
            <a:off x="4910373" y="2242904"/>
            <a:ext cx="5181599" cy="19149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6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4" name="Google Shape;154;p19"/>
          <p:cNvSpPr txBox="1">
            <a:spLocks noGrp="1"/>
          </p:cNvSpPr>
          <p:nvPr>
            <p:ph type="body" idx="1"/>
          </p:nvPr>
        </p:nvSpPr>
        <p:spPr>
          <a:xfrm rot="5400000">
            <a:off x="966553" y="328380"/>
            <a:ext cx="5181599" cy="5744043"/>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155" name="Google Shape;155;p19"/>
          <p:cNvSpPr txBox="1">
            <a:spLocks noGrp="1"/>
          </p:cNvSpPr>
          <p:nvPr>
            <p:ph type="dt" idx="10"/>
          </p:nvPr>
        </p:nvSpPr>
        <p:spPr>
          <a:xfrm>
            <a:off x="5759053"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19"/>
          <p:cNvSpPr txBox="1">
            <a:spLocks noGrp="1"/>
          </p:cNvSpPr>
          <p:nvPr>
            <p:ph type="ftr" idx="11"/>
          </p:nvPr>
        </p:nvSpPr>
        <p:spPr>
          <a:xfrm>
            <a:off x="685331" y="5883276"/>
            <a:ext cx="50046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19"/>
          <p:cNvSpPr txBox="1">
            <a:spLocks noGrp="1"/>
          </p:cNvSpPr>
          <p:nvPr>
            <p:ph type="sldNum" idx="12"/>
          </p:nvPr>
        </p:nvSpPr>
        <p:spPr>
          <a:xfrm>
            <a:off x="7885509" y="5883276"/>
            <a:ext cx="57316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pic>
        <p:nvPicPr>
          <p:cNvPr id="20" name="Google Shape;20;p3" descr="Droplets-SD-Content-R1d.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21" name="Google Shape;21;p3"/>
          <p:cNvSpPr txBox="1">
            <a:spLocks noGrp="1"/>
          </p:cNvSpPr>
          <p:nvPr>
            <p:ph type="title"/>
          </p:nvPr>
        </p:nvSpPr>
        <p:spPr>
          <a:xfrm>
            <a:off x="685332" y="618518"/>
            <a:ext cx="7773338"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3"/>
          <p:cNvSpPr txBox="1">
            <a:spLocks noGrp="1"/>
          </p:cNvSpPr>
          <p:nvPr>
            <p:ph type="body" idx="1"/>
          </p:nvPr>
        </p:nvSpPr>
        <p:spPr>
          <a:xfrm>
            <a:off x="685330" y="2367093"/>
            <a:ext cx="7772870" cy="342410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23" name="Google Shape;23;p3"/>
          <p:cNvSpPr txBox="1">
            <a:spLocks noGrp="1"/>
          </p:cNvSpPr>
          <p:nvPr>
            <p:ph type="dt" idx="10"/>
          </p:nvPr>
        </p:nvSpPr>
        <p:spPr>
          <a:xfrm>
            <a:off x="5759053"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685331" y="5883276"/>
            <a:ext cx="50046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7885509" y="5883276"/>
            <a:ext cx="57316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6"/>
        <p:cNvGrpSpPr/>
        <p:nvPr/>
      </p:nvGrpSpPr>
      <p:grpSpPr>
        <a:xfrm>
          <a:off x="0" y="0"/>
          <a:ext cx="0" cy="0"/>
          <a:chOff x="0" y="0"/>
          <a:chExt cx="0" cy="0"/>
        </a:xfrm>
      </p:grpSpPr>
      <p:pic>
        <p:nvPicPr>
          <p:cNvPr id="27" name="Google Shape;27;p4" descr="Droplets-SD-Content-R1d.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28" name="Google Shape;28;p4"/>
          <p:cNvSpPr txBox="1">
            <a:spLocks noGrp="1"/>
          </p:cNvSpPr>
          <p:nvPr>
            <p:ph type="title"/>
          </p:nvPr>
        </p:nvSpPr>
        <p:spPr>
          <a:xfrm>
            <a:off x="685332" y="618518"/>
            <a:ext cx="7773338"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685330" y="2367093"/>
            <a:ext cx="3829520" cy="342410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30" name="Google Shape;30;p4"/>
          <p:cNvSpPr txBox="1">
            <a:spLocks noGrp="1"/>
          </p:cNvSpPr>
          <p:nvPr>
            <p:ph type="body" idx="2"/>
          </p:nvPr>
        </p:nvSpPr>
        <p:spPr>
          <a:xfrm>
            <a:off x="4629150" y="2367093"/>
            <a:ext cx="3829050" cy="342410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31" name="Google Shape;31;p4"/>
          <p:cNvSpPr txBox="1">
            <a:spLocks noGrp="1"/>
          </p:cNvSpPr>
          <p:nvPr>
            <p:ph type="dt" idx="10"/>
          </p:nvPr>
        </p:nvSpPr>
        <p:spPr>
          <a:xfrm>
            <a:off x="5759053"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685331" y="5883276"/>
            <a:ext cx="50046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7885509" y="5883276"/>
            <a:ext cx="57316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pic>
        <p:nvPicPr>
          <p:cNvPr id="35" name="Google Shape;35;p5" descr="Droplets-SD-Content-R1d.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36" name="Google Shape;36;p5"/>
          <p:cNvSpPr txBox="1">
            <a:spLocks noGrp="1"/>
          </p:cNvSpPr>
          <p:nvPr>
            <p:ph type="dt" idx="10"/>
          </p:nvPr>
        </p:nvSpPr>
        <p:spPr>
          <a:xfrm>
            <a:off x="5759053"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685331" y="5883276"/>
            <a:ext cx="50046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7885509" y="5883276"/>
            <a:ext cx="57316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9"/>
        <p:cNvGrpSpPr/>
        <p:nvPr/>
      </p:nvGrpSpPr>
      <p:grpSpPr>
        <a:xfrm>
          <a:off x="0" y="0"/>
          <a:ext cx="0" cy="0"/>
          <a:chOff x="0" y="0"/>
          <a:chExt cx="0" cy="0"/>
        </a:xfrm>
      </p:grpSpPr>
      <p:pic>
        <p:nvPicPr>
          <p:cNvPr id="40" name="Google Shape;40;p6" descr="Droplets-SD-Title-R1d.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41" name="Google Shape;41;p6"/>
          <p:cNvSpPr txBox="1">
            <a:spLocks noGrp="1"/>
          </p:cNvSpPr>
          <p:nvPr>
            <p:ph type="ctrTitle"/>
          </p:nvPr>
        </p:nvSpPr>
        <p:spPr>
          <a:xfrm>
            <a:off x="1313259" y="1300786"/>
            <a:ext cx="6517482" cy="2509213"/>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subTitle" idx="1"/>
          </p:nvPr>
        </p:nvSpPr>
        <p:spPr>
          <a:xfrm>
            <a:off x="1313259" y="3886201"/>
            <a:ext cx="6517482" cy="1371599"/>
          </a:xfrm>
          <a:prstGeom prst="rect">
            <a:avLst/>
          </a:prstGeom>
          <a:noFill/>
          <a:ln>
            <a:noFill/>
          </a:ln>
        </p:spPr>
        <p:txBody>
          <a:bodyPr spcFirstLastPara="1" wrap="square" lIns="91425" tIns="45700" rIns="91425" bIns="45700" anchor="t" anchorCtr="0">
            <a:normAutofit/>
          </a:bodyPr>
          <a:lstStyle>
            <a:lvl1pPr lvl="0" algn="ctr">
              <a:lnSpc>
                <a:spcPct val="120000"/>
              </a:lnSpc>
              <a:spcBef>
                <a:spcPts val="1000"/>
              </a:spcBef>
              <a:spcAft>
                <a:spcPts val="0"/>
              </a:spcAft>
              <a:buSzPts val="2200"/>
              <a:buNone/>
              <a:defRPr sz="2200">
                <a:solidFill>
                  <a:srgbClr val="7F7F7F"/>
                </a:solidFill>
              </a:defRPr>
            </a:lvl1pPr>
            <a:lvl2pPr lvl="1" algn="ctr">
              <a:lnSpc>
                <a:spcPct val="120000"/>
              </a:lnSpc>
              <a:spcBef>
                <a:spcPts val="500"/>
              </a:spcBef>
              <a:spcAft>
                <a:spcPts val="0"/>
              </a:spcAft>
              <a:buSzPts val="2000"/>
              <a:buNone/>
              <a:defRPr sz="20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a:endParaRPr/>
          </a:p>
        </p:txBody>
      </p:sp>
      <p:sp>
        <p:nvSpPr>
          <p:cNvPr id="43" name="Google Shape;43;p6"/>
          <p:cNvSpPr txBox="1">
            <a:spLocks noGrp="1"/>
          </p:cNvSpPr>
          <p:nvPr>
            <p:ph type="dt" idx="10"/>
          </p:nvPr>
        </p:nvSpPr>
        <p:spPr>
          <a:xfrm>
            <a:off x="5759053"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ftr" idx="11"/>
          </p:nvPr>
        </p:nvSpPr>
        <p:spPr>
          <a:xfrm>
            <a:off x="685331" y="5883276"/>
            <a:ext cx="50046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7885509" y="5883276"/>
            <a:ext cx="57316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6"/>
        <p:cNvGrpSpPr/>
        <p:nvPr/>
      </p:nvGrpSpPr>
      <p:grpSpPr>
        <a:xfrm>
          <a:off x="0" y="0"/>
          <a:ext cx="0" cy="0"/>
          <a:chOff x="0" y="0"/>
          <a:chExt cx="0" cy="0"/>
        </a:xfrm>
      </p:grpSpPr>
      <p:pic>
        <p:nvPicPr>
          <p:cNvPr id="47" name="Google Shape;47;p7" descr="Droplets-SD-Content-R1d.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48" name="Google Shape;48;p7"/>
          <p:cNvSpPr txBox="1">
            <a:spLocks noGrp="1"/>
          </p:cNvSpPr>
          <p:nvPr>
            <p:ph type="title"/>
          </p:nvPr>
        </p:nvSpPr>
        <p:spPr>
          <a:xfrm>
            <a:off x="685331" y="828564"/>
            <a:ext cx="7763814" cy="2736819"/>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body" idx="1"/>
          </p:nvPr>
        </p:nvSpPr>
        <p:spPr>
          <a:xfrm>
            <a:off x="685331" y="3657458"/>
            <a:ext cx="7763814" cy="1368183"/>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000"/>
              <a:buNone/>
              <a:defRPr sz="2000">
                <a:solidFill>
                  <a:srgbClr val="7F7F7F"/>
                </a:solidFill>
              </a:defRPr>
            </a:lvl1pPr>
            <a:lvl2pPr marL="914400" lvl="1" indent="-228600" algn="l">
              <a:lnSpc>
                <a:spcPct val="120000"/>
              </a:lnSpc>
              <a:spcBef>
                <a:spcPts val="500"/>
              </a:spcBef>
              <a:spcAft>
                <a:spcPts val="0"/>
              </a:spcAft>
              <a:buSzPts val="2000"/>
              <a:buNone/>
              <a:defRPr sz="2000">
                <a:solidFill>
                  <a:srgbClr val="888888"/>
                </a:solidFill>
              </a:defRPr>
            </a:lvl2pPr>
            <a:lvl3pPr marL="1371600" lvl="2" indent="-228600" algn="l">
              <a:lnSpc>
                <a:spcPct val="120000"/>
              </a:lnSpc>
              <a:spcBef>
                <a:spcPts val="500"/>
              </a:spcBef>
              <a:spcAft>
                <a:spcPts val="0"/>
              </a:spcAft>
              <a:buSzPts val="1800"/>
              <a:buNone/>
              <a:defRPr sz="1800">
                <a:solidFill>
                  <a:srgbClr val="888888"/>
                </a:solidFill>
              </a:defRPr>
            </a:lvl3pPr>
            <a:lvl4pPr marL="1828800" lvl="3" indent="-228600" algn="l">
              <a:lnSpc>
                <a:spcPct val="120000"/>
              </a:lnSpc>
              <a:spcBef>
                <a:spcPts val="500"/>
              </a:spcBef>
              <a:spcAft>
                <a:spcPts val="0"/>
              </a:spcAft>
              <a:buSzPts val="1600"/>
              <a:buNone/>
              <a:defRPr sz="1600">
                <a:solidFill>
                  <a:srgbClr val="888888"/>
                </a:solidFill>
              </a:defRPr>
            </a:lvl4pPr>
            <a:lvl5pPr marL="2286000" lvl="4" indent="-228600" algn="l">
              <a:lnSpc>
                <a:spcPct val="120000"/>
              </a:lnSpc>
              <a:spcBef>
                <a:spcPts val="500"/>
              </a:spcBef>
              <a:spcAft>
                <a:spcPts val="0"/>
              </a:spcAft>
              <a:buSzPts val="1600"/>
              <a:buNone/>
              <a:defRPr sz="1600">
                <a:solidFill>
                  <a:srgbClr val="888888"/>
                </a:solidFill>
              </a:defRPr>
            </a:lvl5pPr>
            <a:lvl6pPr marL="2743200" lvl="5" indent="-228600" algn="l">
              <a:lnSpc>
                <a:spcPct val="120000"/>
              </a:lnSpc>
              <a:spcBef>
                <a:spcPts val="500"/>
              </a:spcBef>
              <a:spcAft>
                <a:spcPts val="0"/>
              </a:spcAft>
              <a:buSzPts val="1600"/>
              <a:buNone/>
              <a:defRPr sz="1600">
                <a:solidFill>
                  <a:srgbClr val="888888"/>
                </a:solidFill>
              </a:defRPr>
            </a:lvl6pPr>
            <a:lvl7pPr marL="3200400" lvl="6" indent="-228600" algn="l">
              <a:lnSpc>
                <a:spcPct val="120000"/>
              </a:lnSpc>
              <a:spcBef>
                <a:spcPts val="500"/>
              </a:spcBef>
              <a:spcAft>
                <a:spcPts val="0"/>
              </a:spcAft>
              <a:buSzPts val="1600"/>
              <a:buNone/>
              <a:defRPr sz="1600">
                <a:solidFill>
                  <a:srgbClr val="888888"/>
                </a:solidFill>
              </a:defRPr>
            </a:lvl7pPr>
            <a:lvl8pPr marL="3657600" lvl="7" indent="-228600" algn="l">
              <a:lnSpc>
                <a:spcPct val="120000"/>
              </a:lnSpc>
              <a:spcBef>
                <a:spcPts val="500"/>
              </a:spcBef>
              <a:spcAft>
                <a:spcPts val="0"/>
              </a:spcAft>
              <a:buSzPts val="1600"/>
              <a:buNone/>
              <a:defRPr sz="1600">
                <a:solidFill>
                  <a:srgbClr val="888888"/>
                </a:solidFill>
              </a:defRPr>
            </a:lvl8pPr>
            <a:lvl9pPr marL="4114800" lvl="8" indent="-228600" algn="l">
              <a:lnSpc>
                <a:spcPct val="120000"/>
              </a:lnSpc>
              <a:spcBef>
                <a:spcPts val="500"/>
              </a:spcBef>
              <a:spcAft>
                <a:spcPts val="0"/>
              </a:spcAft>
              <a:buSzPts val="1600"/>
              <a:buNone/>
              <a:defRPr sz="1600">
                <a:solidFill>
                  <a:srgbClr val="888888"/>
                </a:solidFill>
              </a:defRPr>
            </a:lvl9pPr>
          </a:lstStyle>
          <a:p>
            <a:endParaRPr/>
          </a:p>
        </p:txBody>
      </p:sp>
      <p:sp>
        <p:nvSpPr>
          <p:cNvPr id="50" name="Google Shape;50;p7"/>
          <p:cNvSpPr txBox="1">
            <a:spLocks noGrp="1"/>
          </p:cNvSpPr>
          <p:nvPr>
            <p:ph type="dt" idx="10"/>
          </p:nvPr>
        </p:nvSpPr>
        <p:spPr>
          <a:xfrm>
            <a:off x="5759053"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685331" y="5883276"/>
            <a:ext cx="50046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7885509" y="5883276"/>
            <a:ext cx="57316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pic>
        <p:nvPicPr>
          <p:cNvPr id="54" name="Google Shape;54;p8" descr="Droplets-SD-Content-R1d.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55" name="Google Shape;55;p8"/>
          <p:cNvSpPr txBox="1">
            <a:spLocks noGrp="1"/>
          </p:cNvSpPr>
          <p:nvPr>
            <p:ph type="title"/>
          </p:nvPr>
        </p:nvSpPr>
        <p:spPr>
          <a:xfrm>
            <a:off x="685332" y="618518"/>
            <a:ext cx="7773338"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8"/>
          <p:cNvSpPr txBox="1">
            <a:spLocks noGrp="1"/>
          </p:cNvSpPr>
          <p:nvPr>
            <p:ph type="body" idx="1"/>
          </p:nvPr>
        </p:nvSpPr>
        <p:spPr>
          <a:xfrm>
            <a:off x="859746" y="2371018"/>
            <a:ext cx="3655106" cy="679994"/>
          </a:xfrm>
          <a:prstGeom prst="rect">
            <a:avLst/>
          </a:prstGeom>
          <a:noFill/>
          <a:ln>
            <a:noFill/>
          </a:ln>
        </p:spPr>
        <p:txBody>
          <a:bodyPr spcFirstLastPara="1" wrap="square" lIns="91425" tIns="45700" rIns="91425" bIns="45700" anchor="b" anchorCtr="0">
            <a:noAutofit/>
          </a:bodyPr>
          <a:lstStyle>
            <a:lvl1pPr marL="457200" lvl="0" indent="-228600" algn="l">
              <a:lnSpc>
                <a:spcPct val="75000"/>
              </a:lnSpc>
              <a:spcBef>
                <a:spcPts val="1000"/>
              </a:spcBef>
              <a:spcAft>
                <a:spcPts val="0"/>
              </a:spcAft>
              <a:buSzPts val="2600"/>
              <a:buNone/>
              <a:defRPr sz="26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57" name="Google Shape;57;p8"/>
          <p:cNvSpPr txBox="1">
            <a:spLocks noGrp="1"/>
          </p:cNvSpPr>
          <p:nvPr>
            <p:ph type="body" idx="2"/>
          </p:nvPr>
        </p:nvSpPr>
        <p:spPr>
          <a:xfrm>
            <a:off x="685331" y="3051013"/>
            <a:ext cx="3829520" cy="274018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8" name="Google Shape;58;p8"/>
          <p:cNvSpPr txBox="1">
            <a:spLocks noGrp="1"/>
          </p:cNvSpPr>
          <p:nvPr>
            <p:ph type="body" idx="3"/>
          </p:nvPr>
        </p:nvSpPr>
        <p:spPr>
          <a:xfrm>
            <a:off x="4797317" y="2371018"/>
            <a:ext cx="3661353" cy="679994"/>
          </a:xfrm>
          <a:prstGeom prst="rect">
            <a:avLst/>
          </a:prstGeom>
          <a:noFill/>
          <a:ln>
            <a:noFill/>
          </a:ln>
        </p:spPr>
        <p:txBody>
          <a:bodyPr spcFirstLastPara="1" wrap="square" lIns="91425" tIns="45700" rIns="91425" bIns="45700" anchor="b" anchorCtr="0">
            <a:noAutofit/>
          </a:bodyPr>
          <a:lstStyle>
            <a:lvl1pPr marL="457200" lvl="0" indent="-228600" algn="l">
              <a:lnSpc>
                <a:spcPct val="75000"/>
              </a:lnSpc>
              <a:spcBef>
                <a:spcPts val="1000"/>
              </a:spcBef>
              <a:spcAft>
                <a:spcPts val="0"/>
              </a:spcAft>
              <a:buSzPts val="2600"/>
              <a:buNone/>
              <a:defRPr sz="26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59" name="Google Shape;59;p8"/>
          <p:cNvSpPr txBox="1">
            <a:spLocks noGrp="1"/>
          </p:cNvSpPr>
          <p:nvPr>
            <p:ph type="body" idx="4"/>
          </p:nvPr>
        </p:nvSpPr>
        <p:spPr>
          <a:xfrm>
            <a:off x="4629150" y="3051013"/>
            <a:ext cx="3829051" cy="274018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60" name="Google Shape;60;p8"/>
          <p:cNvSpPr txBox="1">
            <a:spLocks noGrp="1"/>
          </p:cNvSpPr>
          <p:nvPr>
            <p:ph type="dt" idx="10"/>
          </p:nvPr>
        </p:nvSpPr>
        <p:spPr>
          <a:xfrm>
            <a:off x="5759053"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8"/>
          <p:cNvSpPr txBox="1">
            <a:spLocks noGrp="1"/>
          </p:cNvSpPr>
          <p:nvPr>
            <p:ph type="ftr" idx="11"/>
          </p:nvPr>
        </p:nvSpPr>
        <p:spPr>
          <a:xfrm>
            <a:off x="685331" y="5883276"/>
            <a:ext cx="50046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8"/>
          <p:cNvSpPr txBox="1">
            <a:spLocks noGrp="1"/>
          </p:cNvSpPr>
          <p:nvPr>
            <p:ph type="sldNum" idx="12"/>
          </p:nvPr>
        </p:nvSpPr>
        <p:spPr>
          <a:xfrm>
            <a:off x="7885509" y="5883276"/>
            <a:ext cx="57316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pic>
        <p:nvPicPr>
          <p:cNvPr id="64" name="Google Shape;64;p9" descr="Droplets-SD-Content-R1d.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65" name="Google Shape;65;p9"/>
          <p:cNvSpPr txBox="1">
            <a:spLocks noGrp="1"/>
          </p:cNvSpPr>
          <p:nvPr>
            <p:ph type="title"/>
          </p:nvPr>
        </p:nvSpPr>
        <p:spPr>
          <a:xfrm>
            <a:off x="685332" y="618518"/>
            <a:ext cx="7773338"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9"/>
          <p:cNvSpPr txBox="1">
            <a:spLocks noGrp="1"/>
          </p:cNvSpPr>
          <p:nvPr>
            <p:ph type="dt" idx="10"/>
          </p:nvPr>
        </p:nvSpPr>
        <p:spPr>
          <a:xfrm>
            <a:off x="5759053"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685331" y="5883276"/>
            <a:ext cx="50046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9"/>
          <p:cNvSpPr txBox="1">
            <a:spLocks noGrp="1"/>
          </p:cNvSpPr>
          <p:nvPr>
            <p:ph type="sldNum" idx="12"/>
          </p:nvPr>
        </p:nvSpPr>
        <p:spPr>
          <a:xfrm>
            <a:off x="7885509" y="5883276"/>
            <a:ext cx="57316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9"/>
        <p:cNvGrpSpPr/>
        <p:nvPr/>
      </p:nvGrpSpPr>
      <p:grpSpPr>
        <a:xfrm>
          <a:off x="0" y="0"/>
          <a:ext cx="0" cy="0"/>
          <a:chOff x="0" y="0"/>
          <a:chExt cx="0" cy="0"/>
        </a:xfrm>
      </p:grpSpPr>
      <p:pic>
        <p:nvPicPr>
          <p:cNvPr id="70" name="Google Shape;70;p10" descr="Droplets-SD-Content-R1d.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71" name="Google Shape;71;p10"/>
          <p:cNvSpPr txBox="1">
            <a:spLocks noGrp="1"/>
          </p:cNvSpPr>
          <p:nvPr>
            <p:ph type="title"/>
          </p:nvPr>
        </p:nvSpPr>
        <p:spPr>
          <a:xfrm>
            <a:off x="685331" y="609600"/>
            <a:ext cx="2951766" cy="2023252"/>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0"/>
          <p:cNvSpPr txBox="1">
            <a:spLocks noGrp="1"/>
          </p:cNvSpPr>
          <p:nvPr>
            <p:ph type="body" idx="1"/>
          </p:nvPr>
        </p:nvSpPr>
        <p:spPr>
          <a:xfrm>
            <a:off x="3808547" y="609601"/>
            <a:ext cx="4650122" cy="5181599"/>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73" name="Google Shape;73;p10"/>
          <p:cNvSpPr txBox="1">
            <a:spLocks noGrp="1"/>
          </p:cNvSpPr>
          <p:nvPr>
            <p:ph type="body" idx="2"/>
          </p:nvPr>
        </p:nvSpPr>
        <p:spPr>
          <a:xfrm>
            <a:off x="685331" y="2632852"/>
            <a:ext cx="2951767" cy="315834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74" name="Google Shape;74;p10"/>
          <p:cNvSpPr txBox="1">
            <a:spLocks noGrp="1"/>
          </p:cNvSpPr>
          <p:nvPr>
            <p:ph type="dt" idx="10"/>
          </p:nvPr>
        </p:nvSpPr>
        <p:spPr>
          <a:xfrm>
            <a:off x="5759053"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0"/>
          <p:cNvSpPr txBox="1">
            <a:spLocks noGrp="1"/>
          </p:cNvSpPr>
          <p:nvPr>
            <p:ph type="ftr" idx="11"/>
          </p:nvPr>
        </p:nvSpPr>
        <p:spPr>
          <a:xfrm>
            <a:off x="685331" y="5883276"/>
            <a:ext cx="50046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0"/>
          <p:cNvSpPr txBox="1">
            <a:spLocks noGrp="1"/>
          </p:cNvSpPr>
          <p:nvPr>
            <p:ph type="sldNum" idx="12"/>
          </p:nvPr>
        </p:nvSpPr>
        <p:spPr>
          <a:xfrm>
            <a:off x="7885509" y="5883276"/>
            <a:ext cx="57316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100000">
              <a:srgbClr val="B7B7B7"/>
            </a:gs>
          </a:gsLst>
          <a:lin ang="5400000" scaled="0"/>
        </a:gradFill>
        <a:effectLst/>
      </p:bgPr>
    </p:bg>
    <p:spTree>
      <p:nvGrpSpPr>
        <p:cNvPr id="1" name="Shape 9"/>
        <p:cNvGrpSpPr/>
        <p:nvPr/>
      </p:nvGrpSpPr>
      <p:grpSpPr>
        <a:xfrm>
          <a:off x="0" y="0"/>
          <a:ext cx="0" cy="0"/>
          <a:chOff x="0" y="0"/>
          <a:chExt cx="0" cy="0"/>
        </a:xfrm>
      </p:grpSpPr>
      <p:pic>
        <p:nvPicPr>
          <p:cNvPr id="10" name="Google Shape;10;p1" descr="\\DROBO-FS\QuickDrops\JB\PPTX NG\Droplets\LightingOverlay.png"/>
          <p:cNvPicPr preferRelativeResize="0"/>
          <p:nvPr/>
        </p:nvPicPr>
        <p:blipFill rotWithShape="1">
          <a:blip r:embed="rId20">
            <a:alphaModFix/>
          </a:blip>
          <a:srcRect/>
          <a:stretch/>
        </p:blipFill>
        <p:spPr>
          <a:xfrm>
            <a:off x="1" y="-1"/>
            <a:ext cx="9144002" cy="6858001"/>
          </a:xfrm>
          <a:prstGeom prst="rect">
            <a:avLst/>
          </a:prstGeom>
          <a:noFill/>
          <a:ln>
            <a:noFill/>
          </a:ln>
        </p:spPr>
      </p:pic>
      <p:sp>
        <p:nvSpPr>
          <p:cNvPr id="11" name="Google Shape;11;p1"/>
          <p:cNvSpPr txBox="1">
            <a:spLocks noGrp="1"/>
          </p:cNvSpPr>
          <p:nvPr>
            <p:ph type="title"/>
          </p:nvPr>
        </p:nvSpPr>
        <p:spPr>
          <a:xfrm>
            <a:off x="685332" y="618518"/>
            <a:ext cx="7773338" cy="1596177"/>
          </a:xfrm>
          <a:prstGeom prst="rect">
            <a:avLst/>
          </a:prstGeom>
          <a:noFill/>
          <a:ln>
            <a:noFill/>
          </a:ln>
        </p:spPr>
        <p:txBody>
          <a:bodyPr spcFirstLastPara="1" wrap="square" lIns="91425" tIns="45700" rIns="91425" bIns="45700" anchor="ctr" anchorCtr="0">
            <a:normAutofit/>
          </a:bodyPr>
          <a:lstStyle>
            <a:lvl1pPr marR="0" lvl="0" algn="ctr" rtl="0">
              <a:lnSpc>
                <a:spcPct val="90000"/>
              </a:lnSpc>
              <a:spcBef>
                <a:spcPts val="0"/>
              </a:spcBef>
              <a:spcAft>
                <a:spcPts val="0"/>
              </a:spcAft>
              <a:buClr>
                <a:schemeClr val="dk1"/>
              </a:buClr>
              <a:buSzPts val="36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685331" y="2367094"/>
            <a:ext cx="7773339" cy="3424107"/>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dk1"/>
              </a:buClr>
              <a:buSzPts val="2000"/>
              <a:buFont typeface="Arial"/>
              <a:buChar char="•"/>
              <a:defRPr sz="2000" b="0" i="0" u="none" strike="noStrike" cap="none">
                <a:solidFill>
                  <a:schemeClr val="dk1"/>
                </a:solidFill>
                <a:latin typeface="Twentieth Century"/>
                <a:ea typeface="Twentieth Century"/>
                <a:cs typeface="Twentieth Century"/>
                <a:sym typeface="Twentieth Century"/>
              </a:defRPr>
            </a:lvl1pPr>
            <a:lvl2pPr marL="914400" marR="0" lvl="1" indent="-342900" algn="l" rtl="0">
              <a:lnSpc>
                <a:spcPct val="12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2pPr>
            <a:lvl3pPr marL="1371600" marR="0" lvl="2" indent="-330200" algn="l" rtl="0">
              <a:lnSpc>
                <a:spcPct val="120000"/>
              </a:lnSpc>
              <a:spcBef>
                <a:spcPts val="500"/>
              </a:spcBef>
              <a:spcAft>
                <a:spcPts val="0"/>
              </a:spcAft>
              <a:buClr>
                <a:schemeClr val="dk1"/>
              </a:buClr>
              <a:buSzPts val="1600"/>
              <a:buFont typeface="Arial"/>
              <a:buChar char="•"/>
              <a:defRPr sz="1600" b="0" i="0" u="none" strike="noStrike" cap="none">
                <a:solidFill>
                  <a:schemeClr val="dk1"/>
                </a:solidFill>
                <a:latin typeface="Twentieth Century"/>
                <a:ea typeface="Twentieth Century"/>
                <a:cs typeface="Twentieth Century"/>
                <a:sym typeface="Twentieth Century"/>
              </a:defRPr>
            </a:lvl3pPr>
            <a:lvl4pPr marL="1828800" marR="0" lvl="3"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4pPr>
            <a:lvl5pPr marL="2286000" marR="0" lvl="4"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5pPr>
            <a:lvl6pPr marL="2743200" marR="0" lvl="5"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3" name="Google Shape;13;p1"/>
          <p:cNvSpPr txBox="1">
            <a:spLocks noGrp="1"/>
          </p:cNvSpPr>
          <p:nvPr>
            <p:ph type="dt" idx="10"/>
          </p:nvPr>
        </p:nvSpPr>
        <p:spPr>
          <a:xfrm>
            <a:off x="5759053" y="5883276"/>
            <a:ext cx="20574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4" name="Google Shape;14;p1"/>
          <p:cNvSpPr txBox="1">
            <a:spLocks noGrp="1"/>
          </p:cNvSpPr>
          <p:nvPr>
            <p:ph type="ftr" idx="11"/>
          </p:nvPr>
        </p:nvSpPr>
        <p:spPr>
          <a:xfrm>
            <a:off x="685331" y="5883276"/>
            <a:ext cx="5004665"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5" name="Google Shape;15;p1"/>
          <p:cNvSpPr txBox="1">
            <a:spLocks noGrp="1"/>
          </p:cNvSpPr>
          <p:nvPr>
            <p:ph type="sldNum" idx="12"/>
          </p:nvPr>
        </p:nvSpPr>
        <p:spPr>
          <a:xfrm>
            <a:off x="7885509" y="5883276"/>
            <a:ext cx="57316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1pPr>
            <a:lvl2pPr marL="0" marR="0" lvl="1"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2pPr>
            <a:lvl3pPr marL="0" marR="0" lvl="2"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3pPr>
            <a:lvl4pPr marL="0" marR="0" lvl="3"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4pPr>
            <a:lvl5pPr marL="0" marR="0" lvl="4"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5pPr>
            <a:lvl6pPr marL="0" marR="0" lvl="5"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6pPr>
            <a:lvl7pPr marL="0" marR="0" lvl="6"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7pPr>
            <a:lvl8pPr marL="0" marR="0" lvl="7"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8pPr>
            <a:lvl9pPr marL="0" marR="0" lvl="8"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0"/>
          <p:cNvSpPr txBox="1"/>
          <p:nvPr/>
        </p:nvSpPr>
        <p:spPr>
          <a:xfrm>
            <a:off x="228600" y="1714320"/>
            <a:ext cx="8856000" cy="106632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Times New Roman"/>
              <a:buNone/>
            </a:pPr>
            <a:br>
              <a:rPr lang="en-US" sz="1800" b="0" i="0" u="none" strike="noStrike" cap="none">
                <a:solidFill>
                  <a:schemeClr val="dk1"/>
                </a:solidFill>
                <a:latin typeface="Times New Roman"/>
                <a:ea typeface="Times New Roman"/>
                <a:cs typeface="Times New Roman"/>
                <a:sym typeface="Times New Roman"/>
              </a:rPr>
            </a:br>
            <a:br>
              <a:rPr lang="en-US" sz="1800" b="0" i="0" u="none" strike="noStrike" cap="none">
                <a:solidFill>
                  <a:schemeClr val="dk1"/>
                </a:solidFill>
                <a:latin typeface="Times New Roman"/>
                <a:ea typeface="Times New Roman"/>
                <a:cs typeface="Times New Roman"/>
                <a:sym typeface="Times New Roman"/>
              </a:rPr>
            </a:br>
            <a:br>
              <a:rPr lang="en-US" sz="1800" b="0" i="0" u="none" strike="noStrike" cap="none">
                <a:solidFill>
                  <a:schemeClr val="dk1"/>
                </a:solidFill>
                <a:latin typeface="Times New Roman"/>
                <a:ea typeface="Times New Roman"/>
                <a:cs typeface="Times New Roman"/>
                <a:sym typeface="Times New Roman"/>
              </a:rPr>
            </a:br>
            <a:br>
              <a:rPr lang="en-US" sz="1800" b="0" i="0" u="none" strike="noStrike" cap="none">
                <a:solidFill>
                  <a:schemeClr val="dk1"/>
                </a:solidFill>
                <a:latin typeface="Times New Roman"/>
                <a:ea typeface="Times New Roman"/>
                <a:cs typeface="Times New Roman"/>
                <a:sym typeface="Times New Roman"/>
              </a:rPr>
            </a:br>
            <a:br>
              <a:rPr lang="en-US" sz="1800" b="0" i="0" u="none" strike="noStrike" cap="none">
                <a:solidFill>
                  <a:schemeClr val="dk1"/>
                </a:solidFill>
                <a:latin typeface="Times New Roman"/>
                <a:ea typeface="Times New Roman"/>
                <a:cs typeface="Times New Roman"/>
                <a:sym typeface="Times New Roman"/>
              </a:rPr>
            </a:br>
            <a:r>
              <a:rPr lang="en-US" sz="3200" b="1" i="0" u="none" strike="noStrike" cap="none">
                <a:solidFill>
                  <a:srgbClr val="000000"/>
                </a:solidFill>
                <a:latin typeface="Times New Roman"/>
                <a:ea typeface="Times New Roman"/>
                <a:cs typeface="Times New Roman"/>
                <a:sym typeface="Times New Roman"/>
              </a:rPr>
              <a:t>B.Tech </a:t>
            </a:r>
            <a:r>
              <a:rPr lang="en-US" sz="3200" b="1">
                <a:latin typeface="Times New Roman"/>
                <a:ea typeface="Times New Roman"/>
                <a:cs typeface="Times New Roman"/>
                <a:sym typeface="Times New Roman"/>
              </a:rPr>
              <a:t>External</a:t>
            </a:r>
            <a:r>
              <a:rPr lang="en-US" sz="3200" b="1" i="0" u="none" strike="noStrike" cap="none">
                <a:solidFill>
                  <a:srgbClr val="000000"/>
                </a:solidFill>
                <a:latin typeface="Times New Roman"/>
                <a:ea typeface="Times New Roman"/>
                <a:cs typeface="Times New Roman"/>
                <a:sym typeface="Times New Roman"/>
              </a:rPr>
              <a:t> Project Evaluation, VIIIth Sem</a:t>
            </a:r>
            <a:endParaRPr/>
          </a:p>
          <a:p>
            <a:pPr marL="0" marR="0" lvl="0" indent="0" algn="l" rtl="0">
              <a:spcBef>
                <a:spcPts val="0"/>
              </a:spcBef>
              <a:spcAft>
                <a:spcPts val="0"/>
              </a:spcAft>
              <a:buNone/>
            </a:pPr>
            <a:br>
              <a:rPr lang="en-US" sz="1800" b="0" i="0" u="none" strike="noStrike" cap="none">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br>
              <a:rPr lang="en-US" sz="1800" b="0" i="0" u="none" strike="noStrike" cap="none">
                <a:solidFill>
                  <a:schemeClr val="dk1"/>
                </a:solidFill>
                <a:latin typeface="Times New Roman"/>
                <a:ea typeface="Times New Roman"/>
                <a:cs typeface="Times New Roman"/>
                <a:sym typeface="Times New Roman"/>
              </a:rPr>
            </a:br>
            <a:r>
              <a:rPr lang="en-US" sz="1800" b="1">
                <a:solidFill>
                  <a:schemeClr val="dk1"/>
                </a:solidFill>
                <a:latin typeface="Times New Roman"/>
                <a:ea typeface="Times New Roman"/>
                <a:cs typeface="Times New Roman"/>
                <a:sym typeface="Times New Roman"/>
              </a:rPr>
              <a:t>Smart Wearables For Coal Mine Workers</a:t>
            </a:r>
            <a:endParaRPr sz="180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800"/>
              <a:buFont typeface="Times New Roman"/>
              <a:buNone/>
            </a:pPr>
            <a:br>
              <a:rPr lang="en-US" sz="1800" b="0" i="0" u="none" strike="noStrike" cap="none">
                <a:solidFill>
                  <a:schemeClr val="dk1"/>
                </a:solidFill>
                <a:latin typeface="Times New Roman"/>
                <a:ea typeface="Times New Roman"/>
                <a:cs typeface="Times New Roman"/>
                <a:sym typeface="Times New Roman"/>
              </a:rPr>
            </a:br>
            <a:r>
              <a:rPr lang="en-US" sz="2800" b="0" i="0" u="none" strike="noStrike" cap="none">
                <a:solidFill>
                  <a:srgbClr val="000000"/>
                </a:solidFill>
                <a:latin typeface="Times New Roman"/>
                <a:ea typeface="Times New Roman"/>
                <a:cs typeface="Times New Roman"/>
                <a:sym typeface="Times New Roman"/>
              </a:rPr>
              <a:t> </a:t>
            </a:r>
            <a:endParaRPr sz="2800" b="0" i="0" u="none" strike="noStrike" cap="none">
              <a:solidFill>
                <a:srgbClr val="000000"/>
              </a:solidFill>
              <a:latin typeface="Times New Roman"/>
              <a:ea typeface="Times New Roman"/>
              <a:cs typeface="Times New Roman"/>
              <a:sym typeface="Times New Roman"/>
            </a:endParaRPr>
          </a:p>
        </p:txBody>
      </p:sp>
      <p:sp>
        <p:nvSpPr>
          <p:cNvPr id="165" name="Google Shape;165;p20"/>
          <p:cNvSpPr/>
          <p:nvPr/>
        </p:nvSpPr>
        <p:spPr>
          <a:xfrm>
            <a:off x="642960" y="5357880"/>
            <a:ext cx="8077680" cy="10958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Times New Roman"/>
              <a:buNone/>
            </a:pPr>
            <a:r>
              <a:rPr lang="en-US" sz="2200" b="0" i="0" u="none" strike="noStrike" cap="none">
                <a:solidFill>
                  <a:srgbClr val="000000"/>
                </a:solidFill>
                <a:latin typeface="Times New Roman"/>
                <a:ea typeface="Times New Roman"/>
                <a:cs typeface="Times New Roman"/>
                <a:sym typeface="Times New Roman"/>
              </a:rPr>
              <a:t>DEPARTMENT OF COMPUTER SCIENCE &amp; ENGINEERING</a:t>
            </a:r>
            <a:endParaRPr sz="22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Times New Roman"/>
              <a:buNone/>
            </a:pPr>
            <a:r>
              <a:rPr lang="en-US" sz="2200" b="0" i="0" u="none" strike="noStrike" cap="none">
                <a:solidFill>
                  <a:srgbClr val="000000"/>
                </a:solidFill>
                <a:latin typeface="Times New Roman"/>
                <a:ea typeface="Times New Roman"/>
                <a:cs typeface="Times New Roman"/>
                <a:sym typeface="Times New Roman"/>
              </a:rPr>
              <a:t>SHARDA SCHOOL OF ENGINEERING AND TECHNOLOGY </a:t>
            </a:r>
            <a:endParaRPr sz="22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200"/>
              <a:buFont typeface="Times New Roman"/>
              <a:buNone/>
            </a:pPr>
            <a:r>
              <a:rPr lang="en-US" sz="2200">
                <a:solidFill>
                  <a:schemeClr val="dk1"/>
                </a:solidFill>
                <a:latin typeface="Times New Roman"/>
                <a:ea typeface="Times New Roman"/>
                <a:cs typeface="Times New Roman"/>
                <a:sym typeface="Times New Roman"/>
              </a:rPr>
              <a:t>November/December </a:t>
            </a:r>
            <a:r>
              <a:rPr lang="en-US" sz="2200" b="0" i="0" u="none" strike="noStrike" cap="none">
                <a:solidFill>
                  <a:srgbClr val="000000"/>
                </a:solidFill>
                <a:latin typeface="Times New Roman"/>
                <a:ea typeface="Times New Roman"/>
                <a:cs typeface="Times New Roman"/>
                <a:sym typeface="Times New Roman"/>
              </a:rPr>
              <a:t>2022</a:t>
            </a:r>
            <a:endParaRPr sz="2200" b="0" i="0" u="none" strike="noStrike" cap="none">
              <a:solidFill>
                <a:schemeClr val="dk1"/>
              </a:solidFill>
              <a:latin typeface="Arial"/>
              <a:ea typeface="Arial"/>
              <a:cs typeface="Arial"/>
              <a:sym typeface="Arial"/>
            </a:endParaRPr>
          </a:p>
        </p:txBody>
      </p:sp>
      <p:sp>
        <p:nvSpPr>
          <p:cNvPr id="166" name="Google Shape;166;p20"/>
          <p:cNvSpPr/>
          <p:nvPr/>
        </p:nvSpPr>
        <p:spPr>
          <a:xfrm>
            <a:off x="460079" y="3626820"/>
            <a:ext cx="5073080" cy="17362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Presented by :</a:t>
            </a:r>
            <a:endParaRPr/>
          </a:p>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Akash Rai (</a:t>
            </a:r>
            <a:r>
              <a:rPr lang="en-US" sz="1800" b="0" i="0" u="none" strike="noStrike" cap="none">
                <a:solidFill>
                  <a:schemeClr val="dk1"/>
                </a:solidFill>
                <a:latin typeface="Times New Roman"/>
                <a:ea typeface="Times New Roman"/>
                <a:cs typeface="Times New Roman"/>
                <a:sym typeface="Times New Roman"/>
              </a:rPr>
              <a:t>20196</a:t>
            </a:r>
            <a:r>
              <a:rPr lang="en-US" sz="1800">
                <a:solidFill>
                  <a:schemeClr val="dk1"/>
                </a:solidFill>
                <a:latin typeface="Times New Roman"/>
                <a:ea typeface="Times New Roman"/>
                <a:cs typeface="Times New Roman"/>
                <a:sym typeface="Times New Roman"/>
              </a:rPr>
              <a:t>02526</a:t>
            </a:r>
            <a:r>
              <a:rPr lang="en-US" sz="1800" b="0" i="0" u="none" strike="noStrike" cap="none">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Anurag Rai( 2019600567)</a:t>
            </a:r>
            <a:endParaRPr sz="18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Twentieth Century"/>
              <a:buNone/>
            </a:pPr>
            <a:endParaRPr sz="180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imes New Roman"/>
              <a:ea typeface="Times New Roman"/>
              <a:cs typeface="Times New Roman"/>
              <a:sym typeface="Times New Roman"/>
            </a:endParaRPr>
          </a:p>
        </p:txBody>
      </p:sp>
      <p:sp>
        <p:nvSpPr>
          <p:cNvPr id="167" name="Google Shape;167;p20"/>
          <p:cNvSpPr/>
          <p:nvPr/>
        </p:nvSpPr>
        <p:spPr>
          <a:xfrm>
            <a:off x="5715000" y="3786120"/>
            <a:ext cx="2714400" cy="364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Under the Supervision of:-</a:t>
            </a:r>
            <a:endParaRPr sz="1800" b="0" i="0" u="none" strike="noStrike" cap="none">
              <a:solidFill>
                <a:schemeClr val="dk1"/>
              </a:solidFill>
              <a:latin typeface="Arial"/>
              <a:ea typeface="Arial"/>
              <a:cs typeface="Arial"/>
              <a:sym typeface="Arial"/>
            </a:endParaRPr>
          </a:p>
        </p:txBody>
      </p:sp>
      <p:sp>
        <p:nvSpPr>
          <p:cNvPr id="168" name="Google Shape;168;p20"/>
          <p:cNvSpPr/>
          <p:nvPr/>
        </p:nvSpPr>
        <p:spPr>
          <a:xfrm>
            <a:off x="6090120" y="4291560"/>
            <a:ext cx="2994480" cy="539844"/>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Mr. Amit Kumar Upadhyay</a:t>
            </a:r>
            <a:endParaRPr sz="1800" b="0" i="0" u="none" strike="noStrike" cap="none">
              <a:solidFill>
                <a:schemeClr val="dk1"/>
              </a:solidFill>
              <a:latin typeface="Times New Roman"/>
              <a:ea typeface="Times New Roman"/>
              <a:cs typeface="Times New Roman"/>
              <a:sym typeface="Times New Roman"/>
            </a:endParaRPr>
          </a:p>
        </p:txBody>
      </p:sp>
      <p:sp>
        <p:nvSpPr>
          <p:cNvPr id="169" name="Google Shape;169;p20"/>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B8B8B"/>
              </a:buClr>
              <a:buSzPts val="1200"/>
              <a:buFont typeface="Calibri"/>
              <a:buNone/>
            </a:pPr>
            <a:fld id="{00000000-1234-1234-1234-123412341234}" type="slidenum">
              <a:rPr lang="en-US" sz="1200" b="0" i="0" u="none" strike="noStrike" cap="none">
                <a:solidFill>
                  <a:srgbClr val="8B8B8B"/>
                </a:solidFill>
                <a:latin typeface="Calibri"/>
                <a:ea typeface="Calibri"/>
                <a:cs typeface="Calibri"/>
                <a:sym typeface="Calibri"/>
              </a:rPr>
              <a:t>1</a:t>
            </a:fld>
            <a:endParaRPr sz="1200" b="0" i="0" u="none" strike="noStrike" cap="none">
              <a:solidFill>
                <a:schemeClr val="dk1"/>
              </a:solidFill>
              <a:latin typeface="Times New Roman"/>
              <a:ea typeface="Times New Roman"/>
              <a:cs typeface="Times New Roman"/>
              <a:sym typeface="Times New Roman"/>
            </a:endParaRPr>
          </a:p>
        </p:txBody>
      </p:sp>
      <p:sp>
        <p:nvSpPr>
          <p:cNvPr id="170" name="Google Shape;170;p20"/>
          <p:cNvSpPr/>
          <p:nvPr/>
        </p:nvSpPr>
        <p:spPr>
          <a:xfrm>
            <a:off x="155520" y="-144360"/>
            <a:ext cx="304560" cy="30456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Twentieth Century"/>
              <a:buNone/>
            </a:pPr>
            <a:endParaRPr sz="1800">
              <a:solidFill>
                <a:schemeClr val="dk1"/>
              </a:solidFill>
              <a:latin typeface="Twentieth Century"/>
              <a:ea typeface="Twentieth Century"/>
              <a:cs typeface="Twentieth Century"/>
              <a:sym typeface="Twentieth Century"/>
            </a:endParaRPr>
          </a:p>
        </p:txBody>
      </p:sp>
      <p:pic>
        <p:nvPicPr>
          <p:cNvPr id="171" name="Google Shape;171;p20"/>
          <p:cNvPicPr preferRelativeResize="0"/>
          <p:nvPr/>
        </p:nvPicPr>
        <p:blipFill rotWithShape="1">
          <a:blip r:embed="rId3">
            <a:alphaModFix/>
          </a:blip>
          <a:srcRect l="35533"/>
          <a:stretch/>
        </p:blipFill>
        <p:spPr>
          <a:xfrm>
            <a:off x="2661312" y="0"/>
            <a:ext cx="3935829" cy="17143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9"/>
          <p:cNvSpPr txBox="1">
            <a:spLocks noGrp="1"/>
          </p:cNvSpPr>
          <p:nvPr>
            <p:ph type="title"/>
          </p:nvPr>
        </p:nvSpPr>
        <p:spPr>
          <a:xfrm>
            <a:off x="685332" y="618518"/>
            <a:ext cx="7773300" cy="15963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Project Images</a:t>
            </a:r>
            <a:endParaRPr/>
          </a:p>
        </p:txBody>
      </p:sp>
      <p:sp>
        <p:nvSpPr>
          <p:cNvPr id="240" name="Google Shape;240;p29"/>
          <p:cNvSpPr txBox="1">
            <a:spLocks noGrp="1"/>
          </p:cNvSpPr>
          <p:nvPr>
            <p:ph type="body" idx="1"/>
          </p:nvPr>
        </p:nvSpPr>
        <p:spPr>
          <a:xfrm>
            <a:off x="685330" y="2367093"/>
            <a:ext cx="3829500" cy="3424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sp>
        <p:nvSpPr>
          <p:cNvPr id="241" name="Google Shape;241;p29"/>
          <p:cNvSpPr txBox="1">
            <a:spLocks noGrp="1"/>
          </p:cNvSpPr>
          <p:nvPr>
            <p:ph type="body" idx="2"/>
          </p:nvPr>
        </p:nvSpPr>
        <p:spPr>
          <a:xfrm>
            <a:off x="4629150" y="2367093"/>
            <a:ext cx="3829200" cy="3424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242" name="Google Shape;242;p29"/>
          <p:cNvPicPr preferRelativeResize="0"/>
          <p:nvPr/>
        </p:nvPicPr>
        <p:blipFill rotWithShape="1">
          <a:blip r:embed="rId3">
            <a:alphaModFix/>
          </a:blip>
          <a:srcRect l="22253" t="26745" r="6919"/>
          <a:stretch/>
        </p:blipFill>
        <p:spPr>
          <a:xfrm>
            <a:off x="685325" y="2367100"/>
            <a:ext cx="3829200" cy="3424200"/>
          </a:xfrm>
          <a:prstGeom prst="rect">
            <a:avLst/>
          </a:prstGeom>
          <a:noFill/>
          <a:ln>
            <a:noFill/>
          </a:ln>
        </p:spPr>
      </p:pic>
      <p:pic>
        <p:nvPicPr>
          <p:cNvPr id="243" name="Google Shape;243;p29"/>
          <p:cNvPicPr preferRelativeResize="0"/>
          <p:nvPr/>
        </p:nvPicPr>
        <p:blipFill rotWithShape="1">
          <a:blip r:embed="rId4">
            <a:alphaModFix/>
          </a:blip>
          <a:srcRect t="10306" b="29212"/>
          <a:stretch/>
        </p:blipFill>
        <p:spPr>
          <a:xfrm>
            <a:off x="4614950" y="2367100"/>
            <a:ext cx="3829199" cy="342420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0"/>
          <p:cNvSpPr txBox="1">
            <a:spLocks noGrp="1"/>
          </p:cNvSpPr>
          <p:nvPr>
            <p:ph type="title"/>
          </p:nvPr>
        </p:nvSpPr>
        <p:spPr>
          <a:xfrm>
            <a:off x="685332" y="618518"/>
            <a:ext cx="7773300" cy="15963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Implementation</a:t>
            </a:r>
            <a:endParaRPr/>
          </a:p>
        </p:txBody>
      </p:sp>
      <p:sp>
        <p:nvSpPr>
          <p:cNvPr id="250" name="Google Shape;250;p30"/>
          <p:cNvSpPr txBox="1">
            <a:spLocks noGrp="1"/>
          </p:cNvSpPr>
          <p:nvPr>
            <p:ph type="body" idx="1"/>
          </p:nvPr>
        </p:nvSpPr>
        <p:spPr>
          <a:xfrm>
            <a:off x="685325" y="2367102"/>
            <a:ext cx="7773000" cy="4375200"/>
          </a:xfrm>
          <a:prstGeom prst="rect">
            <a:avLst/>
          </a:prstGeom>
        </p:spPr>
        <p:txBody>
          <a:bodyPr spcFirstLastPara="1" wrap="square" lIns="91425" tIns="45700" rIns="91425" bIns="45700" anchor="t" anchorCtr="0">
            <a:noAutofit/>
          </a:bodyPr>
          <a:lstStyle/>
          <a:p>
            <a:pPr marL="457200" lvl="0" indent="-352425" algn="l" rtl="0">
              <a:spcBef>
                <a:spcPts val="1000"/>
              </a:spcBef>
              <a:spcAft>
                <a:spcPts val="0"/>
              </a:spcAft>
              <a:buSzPts val="1950"/>
              <a:buChar char="•"/>
            </a:pPr>
            <a:r>
              <a:rPr lang="en-US" sz="1950"/>
              <a:t>Approach to include sensors in an intelligent wearable helmet/jacket design to protect coal miners' lives.</a:t>
            </a:r>
            <a:endParaRPr sz="1950"/>
          </a:p>
          <a:p>
            <a:pPr marL="457200" lvl="0" indent="-352425" algn="l" rtl="0">
              <a:spcBef>
                <a:spcPts val="0"/>
              </a:spcBef>
              <a:spcAft>
                <a:spcPts val="0"/>
              </a:spcAft>
              <a:buSzPts val="1950"/>
              <a:buChar char="•"/>
            </a:pPr>
            <a:r>
              <a:rPr lang="en-US" sz="1950"/>
              <a:t>The block diagram includes an electronic circuit with a switched-mode power supply (SMPS), capacitors, and inductors that transmit power while the switching apparatus is in its non-conduction condition. Switching power supplies are highly efficient and widely used in electronic appliances.</a:t>
            </a:r>
            <a:endParaRPr sz="1950"/>
          </a:p>
          <a:p>
            <a:pPr marL="457200" lvl="0" indent="-352425" algn="l" rtl="0">
              <a:spcBef>
                <a:spcPts val="0"/>
              </a:spcBef>
              <a:spcAft>
                <a:spcPts val="0"/>
              </a:spcAft>
              <a:buSzPts val="1950"/>
              <a:buChar char="•"/>
            </a:pPr>
            <a:r>
              <a:rPr lang="en-US" sz="1950"/>
              <a:t>The MQ-135 gas sensor operates at 5 volts DC and consumes approximately 800 milliwatts of power. It can identify LPG, alcohol, propane smoke, hydrogen, methane, and carbon monoxide ranging from 200 to 10,000 parts per million (ppm).</a:t>
            </a:r>
            <a:endParaRPr sz="1950"/>
          </a:p>
          <a:p>
            <a:pPr marL="0" lvl="0" indent="0" algn="l" rtl="0">
              <a:spcBef>
                <a:spcPts val="1000"/>
              </a:spcBef>
              <a:spcAft>
                <a:spcPts val="0"/>
              </a:spcAft>
              <a:buClr>
                <a:schemeClr val="dk1"/>
              </a:buClr>
              <a:buSzPts val="1100"/>
              <a:buFont typeface="Arial"/>
              <a:buNone/>
            </a:pPr>
            <a:endParaRPr sz="1750"/>
          </a:p>
          <a:p>
            <a:pPr marL="0" lvl="0" indent="0" algn="l" rtl="0">
              <a:spcBef>
                <a:spcPts val="100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1"/>
          <p:cNvSpPr txBox="1">
            <a:spLocks noGrp="1"/>
          </p:cNvSpPr>
          <p:nvPr>
            <p:ph type="title"/>
          </p:nvPr>
        </p:nvSpPr>
        <p:spPr>
          <a:xfrm>
            <a:off x="457200" y="274680"/>
            <a:ext cx="8229300" cy="114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a:t>Continue</a:t>
            </a:r>
            <a:endParaRPr/>
          </a:p>
        </p:txBody>
      </p:sp>
      <p:sp>
        <p:nvSpPr>
          <p:cNvPr id="257" name="Google Shape;257;p31"/>
          <p:cNvSpPr txBox="1">
            <a:spLocks noGrp="1"/>
          </p:cNvSpPr>
          <p:nvPr>
            <p:ph type="subTitle" idx="1"/>
          </p:nvPr>
        </p:nvSpPr>
        <p:spPr>
          <a:xfrm>
            <a:off x="457200" y="1600200"/>
            <a:ext cx="8229300" cy="4525500"/>
          </a:xfrm>
          <a:prstGeom prst="rect">
            <a:avLst/>
          </a:prstGeom>
        </p:spPr>
        <p:txBody>
          <a:bodyPr spcFirstLastPara="1" wrap="square" lIns="0" tIns="0" rIns="0" bIns="0" anchor="ctr" anchorCtr="0">
            <a:normAutofit lnSpcReduction="10000"/>
          </a:bodyPr>
          <a:lstStyle/>
          <a:p>
            <a:pPr marL="457200" lvl="0" indent="-352425" algn="l" rtl="0">
              <a:spcBef>
                <a:spcPts val="0"/>
              </a:spcBef>
              <a:spcAft>
                <a:spcPts val="0"/>
              </a:spcAft>
              <a:buSzPts val="1950"/>
              <a:buChar char="●"/>
            </a:pPr>
            <a:r>
              <a:rPr lang="en-US" sz="1950"/>
              <a:t>When particles of semiconductors like tin dioxide are heated at a high temperature, oxygen is drawn in from the surroundings, and donor electrons in tin dioxide are activated, causing oxygen to be drawn on the surface of the sensing compounds.</a:t>
            </a:r>
            <a:endParaRPr sz="1950"/>
          </a:p>
          <a:p>
            <a:pPr marL="457200" lvl="0" indent="0" algn="l" rtl="0">
              <a:spcBef>
                <a:spcPts val="0"/>
              </a:spcBef>
              <a:spcAft>
                <a:spcPts val="0"/>
              </a:spcAft>
              <a:buNone/>
            </a:pPr>
            <a:endParaRPr sz="1950"/>
          </a:p>
          <a:p>
            <a:pPr marL="457200" lvl="0" indent="-352425" algn="l" rtl="0">
              <a:spcBef>
                <a:spcPts val="0"/>
              </a:spcBef>
              <a:spcAft>
                <a:spcPts val="0"/>
              </a:spcAft>
              <a:buSzPts val="1950"/>
              <a:buChar char="●"/>
            </a:pPr>
            <a:r>
              <a:rPr lang="en-US" sz="1950"/>
              <a:t>The sensor data goes to Arduino and then to Thingspeak server, and the technology can identify four types of potentially hazardous occurrences:  air quality, removal of a jacket/helmet, temperature, and humidity.</a:t>
            </a:r>
            <a:endParaRPr sz="1950"/>
          </a:p>
          <a:p>
            <a:pPr marL="457200" lvl="0" indent="0" algn="l" rtl="0">
              <a:spcBef>
                <a:spcPts val="0"/>
              </a:spcBef>
              <a:spcAft>
                <a:spcPts val="0"/>
              </a:spcAft>
              <a:buNone/>
            </a:pPr>
            <a:endParaRPr sz="1950"/>
          </a:p>
          <a:p>
            <a:pPr marL="457200" lvl="0" indent="-352425" algn="l" rtl="0">
              <a:spcBef>
                <a:spcPts val="0"/>
              </a:spcBef>
              <a:spcAft>
                <a:spcPts val="0"/>
              </a:spcAft>
              <a:buSzPts val="1950"/>
              <a:buChar char="●"/>
            </a:pPr>
            <a:r>
              <a:rPr lang="en-US" sz="1950"/>
              <a:t>An infrared (IR) sensor is used to assess whether the miner's helmet is on their head.</a:t>
            </a:r>
            <a:endParaRPr sz="1950"/>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2"/>
          <p:cNvSpPr txBox="1">
            <a:spLocks noGrp="1"/>
          </p:cNvSpPr>
          <p:nvPr>
            <p:ph type="title"/>
          </p:nvPr>
        </p:nvSpPr>
        <p:spPr>
          <a:xfrm>
            <a:off x="457200" y="274680"/>
            <a:ext cx="8229300" cy="114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a:t>Continue</a:t>
            </a:r>
            <a:endParaRPr/>
          </a:p>
        </p:txBody>
      </p:sp>
      <p:sp>
        <p:nvSpPr>
          <p:cNvPr id="264" name="Google Shape;264;p32"/>
          <p:cNvSpPr txBox="1">
            <a:spLocks noGrp="1"/>
          </p:cNvSpPr>
          <p:nvPr>
            <p:ph type="subTitle" idx="1"/>
          </p:nvPr>
        </p:nvSpPr>
        <p:spPr>
          <a:xfrm>
            <a:off x="457200" y="1600200"/>
            <a:ext cx="8229300" cy="4525500"/>
          </a:xfrm>
          <a:prstGeom prst="rect">
            <a:avLst/>
          </a:prstGeom>
        </p:spPr>
        <p:txBody>
          <a:bodyPr spcFirstLastPara="1" wrap="square" lIns="0" tIns="0" rIns="0" bIns="0" anchor="ctr" anchorCtr="0">
            <a:normAutofit lnSpcReduction="20000"/>
          </a:bodyPr>
          <a:lstStyle/>
          <a:p>
            <a:pPr marL="0" lvl="0" indent="0" algn="l" rtl="0">
              <a:spcBef>
                <a:spcPts val="0"/>
              </a:spcBef>
              <a:spcAft>
                <a:spcPts val="0"/>
              </a:spcAft>
              <a:buClr>
                <a:schemeClr val="dk1"/>
              </a:buClr>
              <a:buSzPts val="1100"/>
              <a:buFont typeface="Arial"/>
              <a:buNone/>
            </a:pPr>
            <a:endParaRPr/>
          </a:p>
          <a:p>
            <a:pPr marL="457200" lvl="0" indent="-352425" algn="l" rtl="0">
              <a:spcBef>
                <a:spcPts val="0"/>
              </a:spcBef>
              <a:spcAft>
                <a:spcPts val="0"/>
              </a:spcAft>
              <a:buSzPts val="1950"/>
              <a:buChar char="●"/>
            </a:pPr>
            <a:r>
              <a:rPr lang="en-US" sz="1950"/>
              <a:t>The second level of concentrations of hazardous gases, including carbon monoxide (CO), sulphur dioxide (SO2), nitrogen dioxide (NO2), alcohol, and particulate matter.</a:t>
            </a:r>
            <a:endParaRPr sz="1950"/>
          </a:p>
          <a:p>
            <a:pPr marL="0" lvl="0" indent="0" algn="l" rtl="0">
              <a:spcBef>
                <a:spcPts val="0"/>
              </a:spcBef>
              <a:spcAft>
                <a:spcPts val="0"/>
              </a:spcAft>
              <a:buNone/>
            </a:pPr>
            <a:endParaRPr sz="1950"/>
          </a:p>
          <a:p>
            <a:pPr marL="457200" lvl="0" indent="-352425" algn="l" rtl="0">
              <a:spcBef>
                <a:spcPts val="0"/>
              </a:spcBef>
              <a:spcAft>
                <a:spcPts val="0"/>
              </a:spcAft>
              <a:buSzPts val="1950"/>
              <a:buChar char="●"/>
            </a:pPr>
            <a:r>
              <a:rPr lang="en-US" sz="1950"/>
              <a:t>The vibration sensor is the fourth instance of something that might be potentially hazardous (IR is used for this).</a:t>
            </a:r>
            <a:endParaRPr sz="1950"/>
          </a:p>
          <a:p>
            <a:pPr marL="0" lvl="0" indent="0" algn="l" rtl="0">
              <a:spcBef>
                <a:spcPts val="0"/>
              </a:spcBef>
              <a:spcAft>
                <a:spcPts val="0"/>
              </a:spcAft>
              <a:buNone/>
            </a:pPr>
            <a:endParaRPr sz="1950"/>
          </a:p>
          <a:p>
            <a:pPr marL="457200" lvl="0" indent="-352425" algn="l" rtl="0">
              <a:spcBef>
                <a:spcPts val="0"/>
              </a:spcBef>
              <a:spcAft>
                <a:spcPts val="0"/>
              </a:spcAft>
              <a:buSzPts val="1950"/>
              <a:buChar char="●"/>
            </a:pPr>
            <a:r>
              <a:rPr lang="en-US" sz="1950"/>
              <a:t>The real-time monitoring and data alert system is designed to identify dangerous occurrences such as the presence of poisonous gases, the removal of the miner's helmet, and the fall of a heavy object on the miner's head, and to convey relevant information to the appropriate authorities. </a:t>
            </a:r>
            <a:endParaRPr sz="1950"/>
          </a:p>
          <a:p>
            <a:pPr marL="0" lvl="0" indent="0" algn="l" rtl="0">
              <a:spcBef>
                <a:spcPts val="0"/>
              </a:spcBef>
              <a:spcAft>
                <a:spcPts val="0"/>
              </a:spcAft>
              <a:buClr>
                <a:schemeClr val="dk1"/>
              </a:buClr>
              <a:buSzPts val="1100"/>
              <a:buFont typeface="Arial"/>
              <a:buNone/>
            </a:pPr>
            <a:endParaRPr sz="1950"/>
          </a:p>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3"/>
          <p:cNvSpPr txBox="1">
            <a:spLocks noGrp="1"/>
          </p:cNvSpPr>
          <p:nvPr>
            <p:ph type="title"/>
          </p:nvPr>
        </p:nvSpPr>
        <p:spPr>
          <a:xfrm>
            <a:off x="685332" y="618518"/>
            <a:ext cx="7773300" cy="15963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Results</a:t>
            </a:r>
            <a:endParaRPr/>
          </a:p>
        </p:txBody>
      </p:sp>
      <p:sp>
        <p:nvSpPr>
          <p:cNvPr id="271" name="Google Shape;271;p33"/>
          <p:cNvSpPr txBox="1">
            <a:spLocks noGrp="1"/>
          </p:cNvSpPr>
          <p:nvPr>
            <p:ph type="body" idx="1"/>
          </p:nvPr>
        </p:nvSpPr>
        <p:spPr>
          <a:xfrm>
            <a:off x="859746" y="2371018"/>
            <a:ext cx="3655200" cy="680100"/>
          </a:xfrm>
          <a:prstGeom prst="rect">
            <a:avLst/>
          </a:prstGeom>
        </p:spPr>
        <p:txBody>
          <a:bodyPr spcFirstLastPara="1" wrap="square" lIns="91425" tIns="45700" rIns="91425" bIns="45700" anchor="b" anchorCtr="0">
            <a:noAutofit/>
          </a:bodyPr>
          <a:lstStyle/>
          <a:p>
            <a:pPr marL="0" lvl="0" indent="0" algn="ctr" rtl="0">
              <a:spcBef>
                <a:spcPts val="1000"/>
              </a:spcBef>
              <a:spcAft>
                <a:spcPts val="0"/>
              </a:spcAft>
              <a:buNone/>
            </a:pPr>
            <a:r>
              <a:rPr lang="en-US" sz="1400"/>
              <a:t>Below Graph Shows change of Pulse Rate Over Time</a:t>
            </a:r>
            <a:endParaRPr sz="1400"/>
          </a:p>
        </p:txBody>
      </p:sp>
      <p:sp>
        <p:nvSpPr>
          <p:cNvPr id="272" name="Google Shape;272;p33"/>
          <p:cNvSpPr txBox="1">
            <a:spLocks noGrp="1"/>
          </p:cNvSpPr>
          <p:nvPr>
            <p:ph type="body" idx="2"/>
          </p:nvPr>
        </p:nvSpPr>
        <p:spPr>
          <a:xfrm>
            <a:off x="685331" y="3051013"/>
            <a:ext cx="3829500" cy="2740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sp>
        <p:nvSpPr>
          <p:cNvPr id="273" name="Google Shape;273;p33"/>
          <p:cNvSpPr txBox="1">
            <a:spLocks noGrp="1"/>
          </p:cNvSpPr>
          <p:nvPr>
            <p:ph type="body" idx="3"/>
          </p:nvPr>
        </p:nvSpPr>
        <p:spPr>
          <a:xfrm>
            <a:off x="4797317" y="2371018"/>
            <a:ext cx="3661500" cy="680100"/>
          </a:xfrm>
          <a:prstGeom prst="rect">
            <a:avLst/>
          </a:prstGeom>
        </p:spPr>
        <p:txBody>
          <a:bodyPr spcFirstLastPara="1" wrap="square" lIns="91425" tIns="45700" rIns="91425" bIns="45700" anchor="b" anchorCtr="0">
            <a:noAutofit/>
          </a:bodyPr>
          <a:lstStyle/>
          <a:p>
            <a:pPr marL="0" lvl="0" indent="0" algn="ctr" rtl="0">
              <a:spcBef>
                <a:spcPts val="1000"/>
              </a:spcBef>
              <a:spcAft>
                <a:spcPts val="0"/>
              </a:spcAft>
              <a:buClr>
                <a:schemeClr val="dk1"/>
              </a:buClr>
              <a:buSzPts val="1100"/>
              <a:buFont typeface="Arial"/>
              <a:buNone/>
            </a:pPr>
            <a:r>
              <a:rPr lang="en-US" sz="1400"/>
              <a:t>Below Graph Shows change of Humidity Over Time</a:t>
            </a:r>
            <a:endParaRPr/>
          </a:p>
        </p:txBody>
      </p:sp>
      <p:sp>
        <p:nvSpPr>
          <p:cNvPr id="274" name="Google Shape;274;p33"/>
          <p:cNvSpPr txBox="1">
            <a:spLocks noGrp="1"/>
          </p:cNvSpPr>
          <p:nvPr>
            <p:ph type="body" idx="4"/>
          </p:nvPr>
        </p:nvSpPr>
        <p:spPr>
          <a:xfrm>
            <a:off x="4629150" y="3051013"/>
            <a:ext cx="3829200" cy="2740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275" name="Google Shape;275;p33"/>
          <p:cNvPicPr preferRelativeResize="0"/>
          <p:nvPr/>
        </p:nvPicPr>
        <p:blipFill>
          <a:blip r:embed="rId3">
            <a:alphaModFix/>
          </a:blip>
          <a:stretch>
            <a:fillRect/>
          </a:stretch>
        </p:blipFill>
        <p:spPr>
          <a:xfrm>
            <a:off x="685325" y="3051025"/>
            <a:ext cx="3829200" cy="2740200"/>
          </a:xfrm>
          <a:prstGeom prst="rect">
            <a:avLst/>
          </a:prstGeom>
          <a:noFill/>
          <a:ln>
            <a:noFill/>
          </a:ln>
        </p:spPr>
      </p:pic>
      <p:pic>
        <p:nvPicPr>
          <p:cNvPr id="276" name="Google Shape;276;p33"/>
          <p:cNvPicPr preferRelativeResize="0"/>
          <p:nvPr/>
        </p:nvPicPr>
        <p:blipFill>
          <a:blip r:embed="rId4">
            <a:alphaModFix/>
          </a:blip>
          <a:stretch>
            <a:fillRect/>
          </a:stretch>
        </p:blipFill>
        <p:spPr>
          <a:xfrm>
            <a:off x="4629150" y="3051125"/>
            <a:ext cx="3829200" cy="2740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4"/>
          <p:cNvSpPr txBox="1">
            <a:spLocks noGrp="1"/>
          </p:cNvSpPr>
          <p:nvPr>
            <p:ph type="title"/>
          </p:nvPr>
        </p:nvSpPr>
        <p:spPr>
          <a:xfrm>
            <a:off x="685332" y="618518"/>
            <a:ext cx="7773300" cy="15963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Results</a:t>
            </a:r>
            <a:endParaRPr/>
          </a:p>
        </p:txBody>
      </p:sp>
      <p:sp>
        <p:nvSpPr>
          <p:cNvPr id="283" name="Google Shape;283;p34"/>
          <p:cNvSpPr txBox="1">
            <a:spLocks noGrp="1"/>
          </p:cNvSpPr>
          <p:nvPr>
            <p:ph type="body" idx="1"/>
          </p:nvPr>
        </p:nvSpPr>
        <p:spPr>
          <a:xfrm>
            <a:off x="859746" y="2371018"/>
            <a:ext cx="3655200" cy="680100"/>
          </a:xfrm>
          <a:prstGeom prst="rect">
            <a:avLst/>
          </a:prstGeom>
        </p:spPr>
        <p:txBody>
          <a:bodyPr spcFirstLastPara="1" wrap="square" lIns="91425" tIns="45700" rIns="91425" bIns="45700" anchor="b" anchorCtr="0">
            <a:noAutofit/>
          </a:bodyPr>
          <a:lstStyle/>
          <a:p>
            <a:pPr marL="0" lvl="0" indent="0" algn="ctr" rtl="0">
              <a:spcBef>
                <a:spcPts val="1000"/>
              </a:spcBef>
              <a:spcAft>
                <a:spcPts val="0"/>
              </a:spcAft>
              <a:buClr>
                <a:schemeClr val="dk1"/>
              </a:buClr>
              <a:buSzPts val="1100"/>
              <a:buFont typeface="Arial"/>
              <a:buNone/>
            </a:pPr>
            <a:r>
              <a:rPr lang="en-US" sz="1400"/>
              <a:t>Below Graph Shows change of Temperature Over Time</a:t>
            </a:r>
            <a:endParaRPr/>
          </a:p>
        </p:txBody>
      </p:sp>
      <p:sp>
        <p:nvSpPr>
          <p:cNvPr id="284" name="Google Shape;284;p34"/>
          <p:cNvSpPr txBox="1">
            <a:spLocks noGrp="1"/>
          </p:cNvSpPr>
          <p:nvPr>
            <p:ph type="body" idx="2"/>
          </p:nvPr>
        </p:nvSpPr>
        <p:spPr>
          <a:xfrm>
            <a:off x="685331" y="3051013"/>
            <a:ext cx="3829500" cy="2740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sp>
        <p:nvSpPr>
          <p:cNvPr id="285" name="Google Shape;285;p34"/>
          <p:cNvSpPr txBox="1">
            <a:spLocks noGrp="1"/>
          </p:cNvSpPr>
          <p:nvPr>
            <p:ph type="body" idx="3"/>
          </p:nvPr>
        </p:nvSpPr>
        <p:spPr>
          <a:xfrm>
            <a:off x="4797317" y="2371018"/>
            <a:ext cx="3661500" cy="680100"/>
          </a:xfrm>
          <a:prstGeom prst="rect">
            <a:avLst/>
          </a:prstGeom>
        </p:spPr>
        <p:txBody>
          <a:bodyPr spcFirstLastPara="1" wrap="square" lIns="91425" tIns="45700" rIns="91425" bIns="45700" anchor="b" anchorCtr="0">
            <a:noAutofit/>
          </a:bodyPr>
          <a:lstStyle/>
          <a:p>
            <a:pPr marL="0" lvl="0" indent="0" algn="ctr" rtl="0">
              <a:spcBef>
                <a:spcPts val="1000"/>
              </a:spcBef>
              <a:spcAft>
                <a:spcPts val="0"/>
              </a:spcAft>
              <a:buClr>
                <a:schemeClr val="dk1"/>
              </a:buClr>
              <a:buSzPts val="1100"/>
              <a:buFont typeface="Arial"/>
              <a:buNone/>
            </a:pPr>
            <a:r>
              <a:rPr lang="en-US" sz="1400"/>
              <a:t>Below Graph Shows change of Air Quality Over Time</a:t>
            </a:r>
            <a:endParaRPr/>
          </a:p>
        </p:txBody>
      </p:sp>
      <p:sp>
        <p:nvSpPr>
          <p:cNvPr id="286" name="Google Shape;286;p34"/>
          <p:cNvSpPr txBox="1">
            <a:spLocks noGrp="1"/>
          </p:cNvSpPr>
          <p:nvPr>
            <p:ph type="body" idx="4"/>
          </p:nvPr>
        </p:nvSpPr>
        <p:spPr>
          <a:xfrm>
            <a:off x="4629150" y="3051013"/>
            <a:ext cx="3829200" cy="2740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287" name="Google Shape;287;p34"/>
          <p:cNvPicPr preferRelativeResize="0"/>
          <p:nvPr/>
        </p:nvPicPr>
        <p:blipFill>
          <a:blip r:embed="rId3">
            <a:alphaModFix/>
          </a:blip>
          <a:stretch>
            <a:fillRect/>
          </a:stretch>
        </p:blipFill>
        <p:spPr>
          <a:xfrm>
            <a:off x="685325" y="3051125"/>
            <a:ext cx="3886675" cy="2740200"/>
          </a:xfrm>
          <a:prstGeom prst="rect">
            <a:avLst/>
          </a:prstGeom>
          <a:noFill/>
          <a:ln>
            <a:noFill/>
          </a:ln>
        </p:spPr>
      </p:pic>
      <p:pic>
        <p:nvPicPr>
          <p:cNvPr id="288" name="Google Shape;288;p34"/>
          <p:cNvPicPr preferRelativeResize="0"/>
          <p:nvPr/>
        </p:nvPicPr>
        <p:blipFill>
          <a:blip r:embed="rId4">
            <a:alphaModFix/>
          </a:blip>
          <a:stretch>
            <a:fillRect/>
          </a:stretch>
        </p:blipFill>
        <p:spPr>
          <a:xfrm>
            <a:off x="4629150" y="3051025"/>
            <a:ext cx="3886675" cy="2740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5"/>
          <p:cNvSpPr txBox="1">
            <a:spLocks noGrp="1"/>
          </p:cNvSpPr>
          <p:nvPr>
            <p:ph type="title"/>
          </p:nvPr>
        </p:nvSpPr>
        <p:spPr>
          <a:xfrm>
            <a:off x="457200" y="274680"/>
            <a:ext cx="8229300" cy="114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a:t>Results</a:t>
            </a:r>
            <a:endParaRPr/>
          </a:p>
        </p:txBody>
      </p:sp>
      <p:sp>
        <p:nvSpPr>
          <p:cNvPr id="295" name="Google Shape;295;p35"/>
          <p:cNvSpPr txBox="1">
            <a:spLocks noGrp="1"/>
          </p:cNvSpPr>
          <p:nvPr>
            <p:ph type="subTitle" idx="1"/>
          </p:nvPr>
        </p:nvSpPr>
        <p:spPr>
          <a:xfrm>
            <a:off x="457200" y="1600200"/>
            <a:ext cx="8229300" cy="4525500"/>
          </a:xfrm>
          <a:prstGeom prst="rect">
            <a:avLst/>
          </a:prstGeom>
        </p:spPr>
        <p:txBody>
          <a:bodyPr spcFirstLastPara="1" wrap="square" lIns="0" tIns="0" rIns="0" bIns="0" anchor="ctr" anchorCtr="0">
            <a:normAutofit/>
          </a:bodyPr>
          <a:lstStyle/>
          <a:p>
            <a:pPr marL="457200" lvl="0" indent="-317500" algn="l" rtl="0">
              <a:spcBef>
                <a:spcPts val="0"/>
              </a:spcBef>
              <a:spcAft>
                <a:spcPts val="0"/>
              </a:spcAft>
              <a:buSzPts val="1400"/>
              <a:buChar char="●"/>
            </a:pPr>
            <a:r>
              <a:rPr lang="en-US"/>
              <a:t> Series of images and graphs shown in above slides that showcase a prototype designed for monitoring various environmental factors such as pulse rate, humidity, temperature, and gas output. These figures illustrate the results of the prototype's performance in detecting variations in these factors, with graphs provided for each type of measurement.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6"/>
          <p:cNvSpPr txBox="1">
            <a:spLocks noGrp="1"/>
          </p:cNvSpPr>
          <p:nvPr>
            <p:ph type="title"/>
          </p:nvPr>
        </p:nvSpPr>
        <p:spPr>
          <a:xfrm>
            <a:off x="685332" y="618518"/>
            <a:ext cx="7773338" cy="159617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wentieth Century"/>
              <a:buNone/>
            </a:pPr>
            <a:r>
              <a:rPr lang="en-US"/>
              <a:t>CONCLUSION</a:t>
            </a:r>
            <a:endParaRPr/>
          </a:p>
        </p:txBody>
      </p:sp>
      <p:sp>
        <p:nvSpPr>
          <p:cNvPr id="301" name="Google Shape;301;p36"/>
          <p:cNvSpPr txBox="1">
            <a:spLocks noGrp="1"/>
          </p:cNvSpPr>
          <p:nvPr>
            <p:ph type="body" idx="1"/>
          </p:nvPr>
        </p:nvSpPr>
        <p:spPr>
          <a:xfrm>
            <a:off x="685330" y="2367093"/>
            <a:ext cx="7772870" cy="3424107"/>
          </a:xfrm>
          <a:prstGeom prst="rect">
            <a:avLst/>
          </a:prstGeom>
          <a:noFill/>
          <a:ln>
            <a:noFill/>
          </a:ln>
        </p:spPr>
        <p:txBody>
          <a:bodyPr spcFirstLastPara="1" wrap="square" lIns="91425" tIns="45700" rIns="91425" bIns="45700" anchor="t" anchorCtr="0">
            <a:normAutofit fontScale="85000" lnSpcReduction="20000"/>
          </a:bodyPr>
          <a:lstStyle/>
          <a:p>
            <a:pPr marL="0" lvl="0" indent="0" algn="just" rtl="0">
              <a:lnSpc>
                <a:spcPct val="120000"/>
              </a:lnSpc>
              <a:spcBef>
                <a:spcPts val="0"/>
              </a:spcBef>
              <a:spcAft>
                <a:spcPts val="0"/>
              </a:spcAft>
              <a:buSzPct val="100000"/>
              <a:buNone/>
            </a:pPr>
            <a:r>
              <a:rPr lang="en-US">
                <a:latin typeface="Times New Roman"/>
                <a:ea typeface="Times New Roman"/>
                <a:cs typeface="Times New Roman"/>
                <a:sym typeface="Times New Roman"/>
              </a:rPr>
              <a:t>The development of a smart helmet/jacket could be a significant contribution to the safety of employees in industries, especially in coal mines where there are many factors that can impact human health. The use of IoT-based safety systems, advanced PPEs, and wearable smart kit designs can provide real-time data on environmental factors and potential hazards to enable real-time monitoring of worker health and safety. These proposals can be implemented to improve safety measures in the mining sector and ensure the safety and security of coal mine workers. By using advanced technology such as smart wearables, companies in the mining sector can prioritize the protection of workers and significantly reduce the number of accidents and health hazards that occur each year. Overall, the implementation of these proposals can be a valuable step towards improving the safety and well-being of miners and making their work environment safer.</a:t>
            </a:r>
            <a:endParaRPr cap="none">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7"/>
          <p:cNvSpPr txBox="1">
            <a:spLocks noGrp="1"/>
          </p:cNvSpPr>
          <p:nvPr>
            <p:ph type="title"/>
          </p:nvPr>
        </p:nvSpPr>
        <p:spPr>
          <a:xfrm>
            <a:off x="685332" y="618518"/>
            <a:ext cx="7773338" cy="159617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wentieth Century"/>
              <a:buNone/>
            </a:pPr>
            <a:r>
              <a:rPr lang="en-US"/>
              <a:t>REFERENCES</a:t>
            </a:r>
            <a:endParaRPr/>
          </a:p>
        </p:txBody>
      </p:sp>
      <p:sp>
        <p:nvSpPr>
          <p:cNvPr id="307" name="Google Shape;307;p37"/>
          <p:cNvSpPr txBox="1">
            <a:spLocks noGrp="1"/>
          </p:cNvSpPr>
          <p:nvPr>
            <p:ph type="body" idx="1"/>
          </p:nvPr>
        </p:nvSpPr>
        <p:spPr>
          <a:xfrm>
            <a:off x="810836" y="1716946"/>
            <a:ext cx="7772870" cy="5141054"/>
          </a:xfrm>
          <a:prstGeom prst="rect">
            <a:avLst/>
          </a:prstGeom>
          <a:noFill/>
          <a:ln>
            <a:noFill/>
          </a:ln>
        </p:spPr>
        <p:txBody>
          <a:bodyPr spcFirstLastPara="1" wrap="square" lIns="91425" tIns="45700" rIns="91425" bIns="45700" anchor="t" anchorCtr="0">
            <a:normAutofit fontScale="92500" lnSpcReduction="20000"/>
          </a:bodyPr>
          <a:lstStyle/>
          <a:p>
            <a:pPr marL="457200" lvl="0" indent="-287337" algn="just" rtl="0">
              <a:lnSpc>
                <a:spcPct val="115000"/>
              </a:lnSpc>
              <a:spcBef>
                <a:spcPts val="0"/>
              </a:spcBef>
              <a:spcAft>
                <a:spcPts val="0"/>
              </a:spcAft>
              <a:buSzPct val="100000"/>
              <a:buFont typeface="Times New Roman"/>
              <a:buChar char="●"/>
            </a:pPr>
            <a:r>
              <a:rPr lang="en-US" sz="1000" b="1">
                <a:latin typeface="Times New Roman"/>
                <a:ea typeface="Times New Roman"/>
                <a:cs typeface="Times New Roman"/>
                <a:sym typeface="Times New Roman"/>
              </a:rPr>
              <a:t>Mustafa Abro, Engr. Ghulam &amp; Abid, Ghulam &amp; Shaikh, Shoaib &amp; Kumar, Kundan &amp; Soomro, Safeeullah &amp; Ahmed, Fiaz. (2019). Prototyping IOT Based Smart Wearable Jacket Design for Securing the Life of Coal Miners. 10.1109/iCCECOME.2018.8658851. </a:t>
            </a:r>
            <a:endParaRPr sz="1000" b="1">
              <a:latin typeface="Times New Roman"/>
              <a:ea typeface="Times New Roman"/>
              <a:cs typeface="Times New Roman"/>
              <a:sym typeface="Times New Roman"/>
            </a:endParaRPr>
          </a:p>
          <a:p>
            <a:pPr marL="457200" lvl="0" indent="-287337" algn="just" rtl="0">
              <a:lnSpc>
                <a:spcPct val="115000"/>
              </a:lnSpc>
              <a:spcBef>
                <a:spcPts val="40"/>
              </a:spcBef>
              <a:spcAft>
                <a:spcPts val="0"/>
              </a:spcAft>
              <a:buSzPct val="100000"/>
              <a:buFont typeface="Times New Roman"/>
              <a:buChar char="●"/>
            </a:pPr>
            <a:r>
              <a:rPr lang="en-US" sz="1000" b="1">
                <a:latin typeface="Times New Roman"/>
                <a:ea typeface="Times New Roman"/>
                <a:cs typeface="Times New Roman"/>
                <a:sym typeface="Times New Roman"/>
              </a:rPr>
              <a:t>Kumar, K. &amp; Ch, Sudha &amp; Abdul, Naqi &amp; Pendem, Sireesha. (2020). Smart jacket for health monitoring using LabVIEW. Materials Today: Proceedings. 10.1016/j.matpr.2020.11.028.</a:t>
            </a:r>
            <a:endParaRPr sz="1000" b="1">
              <a:latin typeface="Times New Roman"/>
              <a:ea typeface="Times New Roman"/>
              <a:cs typeface="Times New Roman"/>
              <a:sym typeface="Times New Roman"/>
            </a:endParaRPr>
          </a:p>
          <a:p>
            <a:pPr marL="457200" lvl="0" indent="-287337" algn="just" rtl="0">
              <a:lnSpc>
                <a:spcPct val="115000"/>
              </a:lnSpc>
              <a:spcBef>
                <a:spcPts val="40"/>
              </a:spcBef>
              <a:spcAft>
                <a:spcPts val="0"/>
              </a:spcAft>
              <a:buSzPct val="100000"/>
              <a:buFont typeface="Times New Roman"/>
              <a:buChar char="●"/>
            </a:pPr>
            <a:r>
              <a:rPr lang="en-US" sz="1000" b="1">
                <a:latin typeface="Times New Roman"/>
                <a:ea typeface="Times New Roman"/>
                <a:cs typeface="Times New Roman"/>
                <a:sym typeface="Times New Roman"/>
              </a:rPr>
              <a:t>De fazio, Roberto &amp; Al-Hinnawi, Abdel-Razzak &amp; Vittorio, Massimo &amp; Visconti, Paolo. (2022). An Energy-Autonomous Smart Shirt Employing Wearable Sensors for Users’ Safety and Protection in Hazardous Workplaces. Applied Sciences. 12. 2926. 10.3390/app12062926.</a:t>
            </a:r>
            <a:endParaRPr sz="1000" b="1">
              <a:latin typeface="Times New Roman"/>
              <a:ea typeface="Times New Roman"/>
              <a:cs typeface="Times New Roman"/>
              <a:sym typeface="Times New Roman"/>
            </a:endParaRPr>
          </a:p>
          <a:p>
            <a:pPr marL="457200" lvl="0" indent="-287337" algn="just" rtl="0">
              <a:lnSpc>
                <a:spcPct val="115000"/>
              </a:lnSpc>
              <a:spcBef>
                <a:spcPts val="40"/>
              </a:spcBef>
              <a:spcAft>
                <a:spcPts val="0"/>
              </a:spcAft>
              <a:buSzPct val="100000"/>
              <a:buFont typeface="Times New Roman"/>
              <a:buChar char="●"/>
            </a:pPr>
            <a:r>
              <a:rPr lang="en-US" sz="1000" b="1">
                <a:latin typeface="Times New Roman"/>
                <a:ea typeface="Times New Roman"/>
                <a:cs typeface="Times New Roman"/>
                <a:sym typeface="Times New Roman"/>
              </a:rPr>
              <a:t>Amol Paithankar, “Hazard Identification and Risk Analysis in Mining Industry”, pp. 68-74, 2010-11 </a:t>
            </a:r>
            <a:endParaRPr sz="1000" b="1">
              <a:latin typeface="Times New Roman"/>
              <a:ea typeface="Times New Roman"/>
              <a:cs typeface="Times New Roman"/>
              <a:sym typeface="Times New Roman"/>
            </a:endParaRPr>
          </a:p>
          <a:p>
            <a:pPr marL="457200" lvl="0" indent="-287337" algn="just" rtl="0">
              <a:lnSpc>
                <a:spcPct val="115000"/>
              </a:lnSpc>
              <a:spcBef>
                <a:spcPts val="40"/>
              </a:spcBef>
              <a:spcAft>
                <a:spcPts val="0"/>
              </a:spcAft>
              <a:buSzPct val="100000"/>
              <a:buFont typeface="Times New Roman"/>
              <a:buChar char="●"/>
            </a:pPr>
            <a:r>
              <a:rPr lang="en-US" sz="1000" b="1">
                <a:latin typeface="Times New Roman"/>
                <a:ea typeface="Times New Roman"/>
                <a:cs typeface="Times New Roman"/>
                <a:sym typeface="Times New Roman"/>
              </a:rPr>
              <a:t>Yongping Wu and Guo Feng, “The study on coal mine monitoring using the Bluetooth wireless transmission system” , 2014 IEEE Workshop on Electronics, Computer and Applications, pp. 1016-1018, 2014. </a:t>
            </a:r>
            <a:endParaRPr sz="1000" b="1">
              <a:latin typeface="Times New Roman"/>
              <a:ea typeface="Times New Roman"/>
              <a:cs typeface="Times New Roman"/>
              <a:sym typeface="Times New Roman"/>
            </a:endParaRPr>
          </a:p>
          <a:p>
            <a:pPr marL="457200" lvl="0" indent="-287337" algn="just" rtl="0">
              <a:lnSpc>
                <a:spcPct val="115000"/>
              </a:lnSpc>
              <a:spcBef>
                <a:spcPts val="40"/>
              </a:spcBef>
              <a:spcAft>
                <a:spcPts val="0"/>
              </a:spcAft>
              <a:buSzPct val="100000"/>
              <a:buFont typeface="Times New Roman"/>
              <a:buChar char="●"/>
            </a:pPr>
            <a:r>
              <a:rPr lang="en-US" sz="1000" b="1">
                <a:latin typeface="Times New Roman"/>
                <a:ea typeface="Times New Roman"/>
                <a:cs typeface="Times New Roman"/>
                <a:sym typeface="Times New Roman"/>
              </a:rPr>
              <a:t>Jingjiang Song ,Yingli Zhu and Fuzhou DongK, “automatic monitoring system for coal mine safety based on wireless sensor network”, IEEE Radio Science and Wireless Technology Conference, pp.933-936, 2011. </a:t>
            </a:r>
            <a:endParaRPr sz="1000" b="1">
              <a:latin typeface="Times New Roman"/>
              <a:ea typeface="Times New Roman"/>
              <a:cs typeface="Times New Roman"/>
              <a:sym typeface="Times New Roman"/>
            </a:endParaRPr>
          </a:p>
          <a:p>
            <a:pPr marL="457200" lvl="0" indent="-287337" algn="just" rtl="0">
              <a:lnSpc>
                <a:spcPct val="115000"/>
              </a:lnSpc>
              <a:spcBef>
                <a:spcPts val="40"/>
              </a:spcBef>
              <a:spcAft>
                <a:spcPts val="0"/>
              </a:spcAft>
              <a:buSzPct val="100000"/>
              <a:buFont typeface="Times New Roman"/>
              <a:buChar char="●"/>
            </a:pPr>
            <a:r>
              <a:rPr lang="en-US" sz="1000" b="1">
                <a:latin typeface="Times New Roman"/>
                <a:ea typeface="Times New Roman"/>
                <a:cs typeface="Times New Roman"/>
                <a:sym typeface="Times New Roman"/>
              </a:rPr>
              <a:t>Pranjal Hazarika, “implementation of safety jacket for coal mine workers”, 1st IEEE International Conference on Power Electronics Intelligent Control and Energy Systems, pp. 1-3, 2016.</a:t>
            </a:r>
            <a:endParaRPr sz="1000" b="1">
              <a:latin typeface="Times New Roman"/>
              <a:ea typeface="Times New Roman"/>
              <a:cs typeface="Times New Roman"/>
              <a:sym typeface="Times New Roman"/>
            </a:endParaRPr>
          </a:p>
          <a:p>
            <a:pPr marL="457200" lvl="0" indent="-287337" algn="just" rtl="0">
              <a:lnSpc>
                <a:spcPct val="115000"/>
              </a:lnSpc>
              <a:spcBef>
                <a:spcPts val="40"/>
              </a:spcBef>
              <a:spcAft>
                <a:spcPts val="0"/>
              </a:spcAft>
              <a:buSzPct val="100000"/>
              <a:buFont typeface="Times New Roman"/>
              <a:buChar char="●"/>
            </a:pPr>
            <a:r>
              <a:rPr lang="en-US" sz="1000" b="1">
                <a:latin typeface="Times New Roman"/>
                <a:ea typeface="Times New Roman"/>
                <a:cs typeface="Times New Roman"/>
                <a:sym typeface="Times New Roman"/>
              </a:rPr>
              <a:t>Zohra Aziz Ali Manjiyani, Renju Thomas Jacob, Keerthan Kumar R, Babu Varghese,‟ Development of MEMS Based 3-Axis Accelerometer for Hand Movement Monitoring‟, International Journal of Scientific and Research Publications, Volume 4, Issue 2, pp. 1-4 February 2014. </a:t>
            </a:r>
            <a:endParaRPr sz="1000" b="1">
              <a:latin typeface="Times New Roman"/>
              <a:ea typeface="Times New Roman"/>
              <a:cs typeface="Times New Roman"/>
              <a:sym typeface="Times New Roman"/>
            </a:endParaRPr>
          </a:p>
          <a:p>
            <a:pPr marL="457200" lvl="0" indent="-287337" algn="just" rtl="0">
              <a:lnSpc>
                <a:spcPct val="115000"/>
              </a:lnSpc>
              <a:spcBef>
                <a:spcPts val="40"/>
              </a:spcBef>
              <a:spcAft>
                <a:spcPts val="0"/>
              </a:spcAft>
              <a:buSzPct val="100000"/>
              <a:buFont typeface="Times New Roman"/>
              <a:buChar char="●"/>
            </a:pPr>
            <a:r>
              <a:rPr lang="en-US" sz="1000" b="1">
                <a:latin typeface="Times New Roman"/>
                <a:ea typeface="Times New Roman"/>
                <a:cs typeface="Times New Roman"/>
                <a:sym typeface="Times New Roman"/>
              </a:rPr>
              <a:t>C. j. Behr, A. Kumar and G. P. Hancke, „A Smart Jacket for Air Quality and Hazardous Event Detection for the Mining Industry‟, IEEE, PP. 2028-2031, 2016. </a:t>
            </a:r>
            <a:endParaRPr sz="1000" b="1">
              <a:latin typeface="Times New Roman"/>
              <a:ea typeface="Times New Roman"/>
              <a:cs typeface="Times New Roman"/>
              <a:sym typeface="Times New Roman"/>
            </a:endParaRPr>
          </a:p>
          <a:p>
            <a:pPr marL="457200" lvl="0" indent="-287337" algn="just" rtl="0">
              <a:lnSpc>
                <a:spcPct val="115000"/>
              </a:lnSpc>
              <a:spcBef>
                <a:spcPts val="40"/>
              </a:spcBef>
              <a:spcAft>
                <a:spcPts val="0"/>
              </a:spcAft>
              <a:buSzPct val="100000"/>
              <a:buFont typeface="Times New Roman"/>
              <a:buChar char="●"/>
            </a:pPr>
            <a:r>
              <a:rPr lang="en-US" sz="1000" b="1">
                <a:latin typeface="Times New Roman"/>
                <a:ea typeface="Times New Roman"/>
                <a:cs typeface="Times New Roman"/>
                <a:sym typeface="Times New Roman"/>
              </a:rPr>
              <a:t>Priya, Chandu &amp; C, Ramya &amp; M, Poovitha &amp; S, Rithika &amp; M, Sujithra. (2022). Smart Bike Helmet with Vehicle Tracking System using Arduino. 579-582. 10.1109/ICECAA55415.2022.9936590.</a:t>
            </a:r>
            <a:endParaRPr sz="1000" b="1">
              <a:latin typeface="Times New Roman"/>
              <a:ea typeface="Times New Roman"/>
              <a:cs typeface="Times New Roman"/>
              <a:sym typeface="Times New Roman"/>
            </a:endParaRPr>
          </a:p>
          <a:p>
            <a:pPr marL="457200" lvl="0" indent="-287337" algn="just" rtl="0">
              <a:lnSpc>
                <a:spcPct val="115000"/>
              </a:lnSpc>
              <a:spcBef>
                <a:spcPts val="40"/>
              </a:spcBef>
              <a:spcAft>
                <a:spcPts val="0"/>
              </a:spcAft>
              <a:buSzPct val="100000"/>
              <a:buFont typeface="Times New Roman"/>
              <a:buChar char="●"/>
            </a:pPr>
            <a:r>
              <a:rPr lang="en-US" sz="1000" b="1">
                <a:latin typeface="Times New Roman"/>
                <a:ea typeface="Times New Roman"/>
                <a:cs typeface="Times New Roman"/>
                <a:sym typeface="Times New Roman"/>
              </a:rPr>
              <a:t>Alam, S. &amp; Barua, Arnob &amp; Raihan, Ahamed &amp; Alam, M. &amp; Chakma, Rocky &amp; Mahtab, S. S. &amp; Biswas, Chitra. (2021). Design and Implementation of a Smart Helmet System for Underground Miner’s Safety. 10.1007/978-981-33-4909-4_22.</a:t>
            </a:r>
            <a:endParaRPr sz="1000" b="1">
              <a:latin typeface="Times New Roman"/>
              <a:ea typeface="Times New Roman"/>
              <a:cs typeface="Times New Roman"/>
              <a:sym typeface="Times New Roman"/>
            </a:endParaRPr>
          </a:p>
          <a:p>
            <a:pPr marL="457200" lvl="0" indent="-287337" algn="just" rtl="0">
              <a:lnSpc>
                <a:spcPct val="115000"/>
              </a:lnSpc>
              <a:spcBef>
                <a:spcPts val="40"/>
              </a:spcBef>
              <a:spcAft>
                <a:spcPts val="0"/>
              </a:spcAft>
              <a:buSzPct val="100000"/>
              <a:buFont typeface="Times New Roman"/>
              <a:buChar char="●"/>
            </a:pPr>
            <a:r>
              <a:rPr lang="en-US" sz="1000" b="1">
                <a:latin typeface="Times New Roman"/>
                <a:ea typeface="Times New Roman"/>
                <a:cs typeface="Times New Roman"/>
                <a:sym typeface="Times New Roman"/>
              </a:rPr>
              <a:t>Talpur, Mir Sajjad &amp; Talpur, Hussain &amp; Chohan, Amjad &amp; Mahar, Mashooque Ali &amp; Talpur, Fauzia &amp; Dahari, Noor &amp; Kehar, Asadullah &amp; Sarwar, Raheel &amp; Khan, Naveed. (2021). SMART HELMET FOR COAL MINES SAFETY MONITORING WITH MOBILE APP. International Journal of Computational Intelligence Studies. International Journal of Computational Intelligence in Control.</a:t>
            </a:r>
            <a:endParaRPr sz="1000" b="1">
              <a:latin typeface="Times New Roman"/>
              <a:ea typeface="Times New Roman"/>
              <a:cs typeface="Times New Roman"/>
              <a:sym typeface="Times New Roman"/>
            </a:endParaRPr>
          </a:p>
          <a:p>
            <a:pPr marL="457200" lvl="0" indent="-287337" algn="just" rtl="0">
              <a:lnSpc>
                <a:spcPct val="115000"/>
              </a:lnSpc>
              <a:spcBef>
                <a:spcPts val="40"/>
              </a:spcBef>
              <a:spcAft>
                <a:spcPts val="0"/>
              </a:spcAft>
              <a:buSzPct val="100000"/>
              <a:buFont typeface="Times New Roman"/>
              <a:buChar char="●"/>
            </a:pPr>
            <a:r>
              <a:rPr lang="en-US" sz="1000" b="1">
                <a:latin typeface="Times New Roman"/>
                <a:ea typeface="Times New Roman"/>
                <a:cs typeface="Times New Roman"/>
                <a:sym typeface="Times New Roman"/>
              </a:rPr>
              <a:t>Kothakonda, Hitha. (2021). Smart Helmet for Coal Miners. SSRN Electronic Journal. 10.2139/ssrn.3918263.</a:t>
            </a:r>
            <a:endParaRPr sz="1000" b="1">
              <a:latin typeface="Times New Roman"/>
              <a:ea typeface="Times New Roman"/>
              <a:cs typeface="Times New Roman"/>
              <a:sym typeface="Times New Roman"/>
            </a:endParaRPr>
          </a:p>
          <a:p>
            <a:pPr marL="457200" lvl="0" indent="-287337" algn="just" rtl="0">
              <a:lnSpc>
                <a:spcPct val="115000"/>
              </a:lnSpc>
              <a:spcBef>
                <a:spcPts val="40"/>
              </a:spcBef>
              <a:spcAft>
                <a:spcPts val="0"/>
              </a:spcAft>
              <a:buSzPct val="100000"/>
              <a:buFont typeface="Times New Roman"/>
              <a:buChar char="●"/>
            </a:pPr>
            <a:r>
              <a:rPr lang="en-US" sz="1000" b="1">
                <a:latin typeface="Times New Roman"/>
                <a:ea typeface="Times New Roman"/>
                <a:cs typeface="Times New Roman"/>
                <a:sym typeface="Times New Roman"/>
              </a:rPr>
              <a:t>.G, Pradeepkumar &amp; Rahul, S &amp; Sudharsanaa, N &amp; Suvetha, S &amp; Ponnusamy, Dineshkumar. (2021). A Smart Helmet for the Mining Industry using LoRaWAN. Journal of Physics: Conference Series. 1916. 012089. 10.1088/1742-6596/1916/1/012089.</a:t>
            </a:r>
            <a:endParaRPr sz="1000" b="1">
              <a:latin typeface="Times New Roman"/>
              <a:ea typeface="Times New Roman"/>
              <a:cs typeface="Times New Roman"/>
              <a:sym typeface="Times New Roman"/>
            </a:endParaRPr>
          </a:p>
          <a:p>
            <a:pPr marL="457200" lvl="0" indent="-287337" algn="just" rtl="0">
              <a:lnSpc>
                <a:spcPct val="115000"/>
              </a:lnSpc>
              <a:spcBef>
                <a:spcPts val="40"/>
              </a:spcBef>
              <a:spcAft>
                <a:spcPts val="0"/>
              </a:spcAft>
              <a:buSzPct val="100000"/>
              <a:buFont typeface="Times New Roman"/>
              <a:buChar char="●"/>
            </a:pPr>
            <a:r>
              <a:rPr lang="en-US" sz="1000" b="1">
                <a:latin typeface="Times New Roman"/>
                <a:ea typeface="Times New Roman"/>
                <a:cs typeface="Times New Roman"/>
                <a:sym typeface="Times New Roman"/>
              </a:rPr>
              <a:t>V. Ramya, K. N, K. N, K. G and K. K. V, "Intelligent Helmet for Miners," 2021 International Conference on Design Innovations for 3Cs Compute Communicate Control (ICDI3C), Bangalore, India, 2021, pp. 234-238, doi: 10.1109/ICDI3C53598.2021.00054.</a:t>
            </a:r>
            <a:endParaRPr sz="1000" b="1">
              <a:latin typeface="Times New Roman"/>
              <a:ea typeface="Times New Roman"/>
              <a:cs typeface="Times New Roman"/>
              <a:sym typeface="Times New Roman"/>
            </a:endParaRPr>
          </a:p>
          <a:p>
            <a:pPr marL="457200" lvl="0" indent="-287337" algn="just" rtl="0">
              <a:lnSpc>
                <a:spcPct val="115000"/>
              </a:lnSpc>
              <a:spcBef>
                <a:spcPts val="40"/>
              </a:spcBef>
              <a:spcAft>
                <a:spcPts val="0"/>
              </a:spcAft>
              <a:buSzPct val="100000"/>
              <a:buFont typeface="Times New Roman"/>
              <a:buChar char="●"/>
            </a:pPr>
            <a:r>
              <a:rPr lang="en-US" sz="1000" b="1">
                <a:latin typeface="Times New Roman"/>
                <a:ea typeface="Times New Roman"/>
                <a:cs typeface="Times New Roman"/>
                <a:sym typeface="Times New Roman"/>
              </a:rPr>
              <a:t>S. Li, D. Son, J. Kim, Y. B. Lee, J.-K. Song, S. Choi, D. J. Lee, J. H. Kim,M. Lee, T. Hyeon, and D.-H. Kim, ``Transparent and stretchable interactive human machine interface based on patterned graphene heterostructures,''Adv. Funct. Mater., vol. 25, no. 3, pp. 375_383, Jan. 2015, doi: 10.1002/adfm.20140298</a:t>
            </a:r>
            <a:endParaRPr sz="1000" b="1">
              <a:latin typeface="Times New Roman"/>
              <a:ea typeface="Times New Roman"/>
              <a:cs typeface="Times New Roman"/>
              <a:sym typeface="Times New Roman"/>
            </a:endParaRPr>
          </a:p>
          <a:p>
            <a:pPr marL="457200" lvl="0" indent="-287337" algn="just" rtl="0">
              <a:lnSpc>
                <a:spcPct val="115000"/>
              </a:lnSpc>
              <a:spcBef>
                <a:spcPts val="40"/>
              </a:spcBef>
              <a:spcAft>
                <a:spcPts val="0"/>
              </a:spcAft>
              <a:buSzPct val="100000"/>
              <a:buFont typeface="Times New Roman"/>
              <a:buChar char="●"/>
            </a:pPr>
            <a:r>
              <a:rPr lang="en-US" sz="1000" b="1">
                <a:latin typeface="Times New Roman"/>
                <a:ea typeface="Times New Roman"/>
                <a:cs typeface="Times New Roman"/>
                <a:sym typeface="Times New Roman"/>
              </a:rPr>
              <a:t>H. Huang and A. V. Savkin, ``An energy ef_cient approach for data collection in wireless sensor networks using public transportation vehicles,'' AEU-Int. J. Electron. Commun., vol. 75, pp. 108_118 May 2017, doi: 10.1016/j.aeue.2017.03.012.</a:t>
            </a:r>
            <a:endParaRPr sz="1000" b="1">
              <a:latin typeface="Times New Roman"/>
              <a:ea typeface="Times New Roman"/>
              <a:cs typeface="Times New Roman"/>
              <a:sym typeface="Times New Roman"/>
            </a:endParaRPr>
          </a:p>
          <a:p>
            <a:pPr marL="0" lvl="0" indent="0" algn="just" rtl="0">
              <a:lnSpc>
                <a:spcPct val="115000"/>
              </a:lnSpc>
              <a:spcBef>
                <a:spcPts val="40"/>
              </a:spcBef>
              <a:spcAft>
                <a:spcPts val="0"/>
              </a:spcAft>
              <a:buClr>
                <a:schemeClr val="dk1"/>
              </a:buClr>
              <a:buSzPct val="110000"/>
              <a:buFont typeface="Arial"/>
              <a:buNone/>
            </a:pPr>
            <a:endParaRPr sz="1000">
              <a:latin typeface="Times New Roman"/>
              <a:ea typeface="Times New Roman"/>
              <a:cs typeface="Times New Roman"/>
              <a:sym typeface="Times New Roman"/>
            </a:endParaRPr>
          </a:p>
          <a:p>
            <a:pPr marL="228600" lvl="0" indent="0" algn="l" rtl="0">
              <a:lnSpc>
                <a:spcPct val="120000"/>
              </a:lnSpc>
              <a:spcBef>
                <a:spcPts val="40"/>
              </a:spcBef>
              <a:spcAft>
                <a:spcPts val="0"/>
              </a:spcAft>
              <a:buNone/>
            </a:pPr>
            <a:endParaRPr sz="19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8"/>
          <p:cNvSpPr txBox="1">
            <a:spLocks noGrp="1"/>
          </p:cNvSpPr>
          <p:nvPr>
            <p:ph type="body" idx="1"/>
          </p:nvPr>
        </p:nvSpPr>
        <p:spPr>
          <a:xfrm>
            <a:off x="685325" y="743653"/>
            <a:ext cx="7773000" cy="5047800"/>
          </a:xfrm>
          <a:prstGeom prst="rect">
            <a:avLst/>
          </a:prstGeom>
        </p:spPr>
        <p:txBody>
          <a:bodyPr spcFirstLastPara="1" wrap="square" lIns="91425" tIns="45700" rIns="91425" bIns="45700" anchor="t" anchorCtr="0">
            <a:normAutofit fontScale="62500" lnSpcReduction="10000"/>
          </a:bodyPr>
          <a:lstStyle/>
          <a:p>
            <a:pPr marL="457200" lvl="0" indent="-300037" algn="l" rtl="0">
              <a:spcBef>
                <a:spcPts val="1000"/>
              </a:spcBef>
              <a:spcAft>
                <a:spcPts val="0"/>
              </a:spcAft>
              <a:buSzPct val="90000"/>
              <a:buChar char="●"/>
            </a:pPr>
            <a:r>
              <a:rPr lang="en-US"/>
              <a:t>"Five mining disasters that shook India." Asianet Newsable, 31 Mar. 2018.</a:t>
            </a:r>
            <a:endParaRPr/>
          </a:p>
          <a:p>
            <a:pPr marL="457200" lvl="0" indent="-300037" algn="l" rtl="0">
              <a:spcBef>
                <a:spcPts val="0"/>
              </a:spcBef>
              <a:spcAft>
                <a:spcPts val="0"/>
              </a:spcAft>
              <a:buSzPct val="90000"/>
              <a:buChar char="●"/>
            </a:pPr>
            <a:r>
              <a:rPr lang="en-US"/>
              <a:t> Nikulin, Andrei, Dmitry Ikonnikov, and Iliya Dolzhikov. "Smart personal protective equipment in the coal mining industry." International Journal of Civil Engineering and Technology 10.4 (2019): 852-863.</a:t>
            </a:r>
            <a:endParaRPr/>
          </a:p>
          <a:p>
            <a:pPr marL="457200" lvl="0" indent="-300037" algn="l" rtl="0">
              <a:spcBef>
                <a:spcPts val="0"/>
              </a:spcBef>
              <a:spcAft>
                <a:spcPts val="0"/>
              </a:spcAft>
              <a:buSzPct val="90000"/>
              <a:buChar char="●"/>
            </a:pPr>
            <a:r>
              <a:rPr lang="en-US"/>
              <a:t> Abro, Ghulam E. Mustafa, et al. "Prototyping IOT based smart wearable jacket design for securing the life of coal miners." 2018 International Conference on Computing, Electronics &amp; Communications Engineering (iCCECE). IEEE, 2018.</a:t>
            </a:r>
            <a:endParaRPr/>
          </a:p>
          <a:p>
            <a:pPr marL="457200" lvl="0" indent="-300037" algn="l" rtl="0">
              <a:spcBef>
                <a:spcPts val="0"/>
              </a:spcBef>
              <a:spcAft>
                <a:spcPts val="0"/>
              </a:spcAft>
              <a:buSzPct val="90000"/>
              <a:buChar char="●"/>
            </a:pPr>
            <a:r>
              <a:rPr lang="en-US"/>
              <a:t> Prabhu, P., Umang, Jyothi Jayakumar, and Ch Phanindra Kumar. "Intelligent Wearable Device for Coal Miners." International Journal of Engineering &amp; Technology, vol. 7, no. 3.12, July 2018.</a:t>
            </a:r>
            <a:endParaRPr/>
          </a:p>
          <a:p>
            <a:pPr marL="457200" lvl="0" indent="-300037" algn="l" rtl="0">
              <a:spcBef>
                <a:spcPts val="0"/>
              </a:spcBef>
              <a:spcAft>
                <a:spcPts val="0"/>
              </a:spcAft>
              <a:buSzPct val="90000"/>
              <a:buChar char="●"/>
            </a:pPr>
            <a:r>
              <a:rPr lang="en-US"/>
              <a:t> Lingeshkumar, GV, Mugilarasan B, and Mrs. Jenny Niveditha G., "Smart Safety Helmet for Coal Mine Workers In Lifi." IJARIIE (International Journal of Advance Research, Ideas and Innovations in Technology), vol. 5, no. 2, 2019, ISSN(O)-2395-4396.</a:t>
            </a:r>
            <a:endParaRPr/>
          </a:p>
          <a:p>
            <a:pPr marL="457200" lvl="0" indent="-300037" algn="l" rtl="0">
              <a:spcBef>
                <a:spcPts val="0"/>
              </a:spcBef>
              <a:spcAft>
                <a:spcPts val="0"/>
              </a:spcAft>
              <a:buSzPct val="90000"/>
              <a:buChar char="●"/>
            </a:pPr>
            <a:r>
              <a:rPr lang="en-US"/>
              <a:t> Kim, Yeanjae, Jieun Baek, and Yosoon Choi. "Smart helmet-based personnel proximity warning system for improving underground mine safety." Applied sciences 11.10 (2021): 4342.</a:t>
            </a:r>
            <a:endParaRPr/>
          </a:p>
          <a:p>
            <a:pPr marL="457200" lvl="0" indent="-300037" algn="l" rtl="0">
              <a:spcBef>
                <a:spcPts val="0"/>
              </a:spcBef>
              <a:spcAft>
                <a:spcPts val="0"/>
              </a:spcAft>
              <a:buSzPct val="90000"/>
              <a:buChar char="●"/>
            </a:pPr>
            <a:r>
              <a:rPr lang="en-US"/>
              <a:t> Hyysalo, Jarkko, et al. "Smart mask–Wearable IoT solution for improved protection and personal health." Internet of Things 18 (2022): 100511.</a:t>
            </a:r>
            <a:endParaRPr/>
          </a:p>
          <a:p>
            <a:pPr marL="457200" lvl="0" indent="-300037" algn="l" rtl="0">
              <a:spcBef>
                <a:spcPts val="0"/>
              </a:spcBef>
              <a:spcAft>
                <a:spcPts val="0"/>
              </a:spcAft>
              <a:buSzPct val="90000"/>
              <a:buChar char="●"/>
            </a:pPr>
            <a:r>
              <a:rPr lang="en-US"/>
              <a:t> Cao, H. "Smart technology for personal protective equipment and clothing." Smart textiles for protection (2013): 229-243. </a:t>
            </a:r>
            <a:endParaRPr/>
          </a:p>
          <a:p>
            <a:pPr marL="457200" lvl="0" indent="-300037" algn="l" rtl="0">
              <a:spcBef>
                <a:spcPts val="0"/>
              </a:spcBef>
              <a:spcAft>
                <a:spcPts val="0"/>
              </a:spcAft>
              <a:buSzPct val="90000"/>
              <a:buChar char="●"/>
            </a:pPr>
            <a:r>
              <a:rPr lang="en-US"/>
              <a:t> Talpur, Mir Sajjad Hussain, et al. "SMART HELMET FOR COAL MINES SAFETY MONITORING WITH MOBILE APP."</a:t>
            </a:r>
            <a:endParaRPr/>
          </a:p>
          <a:p>
            <a:pPr marL="457200" lvl="0" indent="-300037" algn="l" rtl="0">
              <a:spcBef>
                <a:spcPts val="0"/>
              </a:spcBef>
              <a:spcAft>
                <a:spcPts val="0"/>
              </a:spcAft>
              <a:buSzPct val="90000"/>
              <a:buChar char="●"/>
            </a:pPr>
            <a:r>
              <a:rPr lang="en-US"/>
              <a:t> Deokar, S. R., V. M. Kulkarni, and J. S. Wakode. "Smart helmet for coal mines safety monitoring and alerting." International Journal of Advanced Research in Computer and Communication Engineering (IJARCCE) 6.7 (2017).</a:t>
            </a:r>
            <a:endParaRPr/>
          </a:p>
          <a:p>
            <a:pPr marL="457200" lvl="0" indent="-300037" algn="l" rtl="0">
              <a:spcBef>
                <a:spcPts val="0"/>
              </a:spcBef>
              <a:spcAft>
                <a:spcPts val="0"/>
              </a:spcAft>
              <a:buSzPct val="90000"/>
              <a:buChar char="●"/>
            </a:pPr>
            <a:r>
              <a:rPr lang="en-US"/>
              <a:t> Jeba Rani, S. H., Arun, A. S., Chakkaravarthy, J. D., &amp; Krishna, M. J. . “Smart Wearable Device for Ensuring Safety of Mine Workers.” International Journal of Advances in Engineering and Management (IJAEM) 3.2 (2021).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xfrm>
            <a:off x="457200" y="274680"/>
            <a:ext cx="8229300" cy="114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a:t>APPROVAL FROM GUIDE FOR EVALUATION</a:t>
            </a:r>
            <a:endParaRPr/>
          </a:p>
        </p:txBody>
      </p:sp>
      <p:sp>
        <p:nvSpPr>
          <p:cNvPr id="178" name="Google Shape;178;p21"/>
          <p:cNvSpPr txBox="1">
            <a:spLocks noGrp="1"/>
          </p:cNvSpPr>
          <p:nvPr>
            <p:ph type="subTitle" idx="1"/>
          </p:nvPr>
        </p:nvSpPr>
        <p:spPr>
          <a:xfrm>
            <a:off x="457200" y="1600200"/>
            <a:ext cx="8229300" cy="4525500"/>
          </a:xfrm>
          <a:prstGeom prst="rect">
            <a:avLst/>
          </a:prstGeom>
        </p:spPr>
        <p:txBody>
          <a:bodyPr spcFirstLastPara="1" wrap="square" lIns="0" tIns="0" rIns="0" bIns="0" anchor="ctr" anchorCtr="0">
            <a:norm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9"/>
          <p:cNvSpPr txBox="1">
            <a:spLocks noGrp="1"/>
          </p:cNvSpPr>
          <p:nvPr>
            <p:ph type="subTitle" idx="1"/>
          </p:nvPr>
        </p:nvSpPr>
        <p:spPr>
          <a:xfrm>
            <a:off x="457200" y="760175"/>
            <a:ext cx="8229300" cy="5365500"/>
          </a:xfrm>
          <a:prstGeom prst="rect">
            <a:avLst/>
          </a:prstGeom>
        </p:spPr>
        <p:txBody>
          <a:bodyPr spcFirstLastPara="1" wrap="square" lIns="0" tIns="0" rIns="0" bIns="0" anchor="ctr" anchorCtr="0">
            <a:normAutofit/>
          </a:bodyPr>
          <a:lstStyle/>
          <a:p>
            <a:pPr marL="457200" lvl="0" indent="-315349" algn="l" rtl="0">
              <a:spcBef>
                <a:spcPts val="0"/>
              </a:spcBef>
              <a:spcAft>
                <a:spcPts val="0"/>
              </a:spcAft>
              <a:buSzPts val="1366"/>
              <a:buChar char="●"/>
            </a:pPr>
            <a:r>
              <a:rPr lang="en-US" sz="1366"/>
              <a:t> Jha, Akshad, et al. "Safety of coal miners using IoT." Proceedings of the International Conference on IoT Based Control Networks &amp; Intelligent Systems-ICICNIS. 2021.</a:t>
            </a:r>
            <a:endParaRPr sz="1366"/>
          </a:p>
          <a:p>
            <a:pPr marL="457200" lvl="0" indent="-315349" algn="l" rtl="0">
              <a:spcBef>
                <a:spcPts val="0"/>
              </a:spcBef>
              <a:spcAft>
                <a:spcPts val="0"/>
              </a:spcAft>
              <a:buSzPts val="1366"/>
              <a:buChar char="●"/>
            </a:pPr>
            <a:r>
              <a:rPr lang="en-US" sz="1366"/>
              <a:t> Yadav, Richa, Divyanshi Mishra, Astha Singh, Tanishka, Meenakshi Singh, and Hari Mohan Rai. "Design of the smart and intelligent Automated Jacket for the coal mines workers." Neuro Quantology, vol. 20, no. 7, Jul. 2022.</a:t>
            </a:r>
            <a:endParaRPr sz="1366"/>
          </a:p>
          <a:p>
            <a:pPr marL="457200" lvl="0" indent="-315349" algn="l" rtl="0">
              <a:spcBef>
                <a:spcPts val="0"/>
              </a:spcBef>
              <a:spcAft>
                <a:spcPts val="0"/>
              </a:spcAft>
              <a:buSzPts val="1366"/>
              <a:buChar char="●"/>
            </a:pPr>
            <a:r>
              <a:rPr lang="en-US" sz="1366"/>
              <a:t> Huda, Syed Faiz Ul, et al. "Iot Based Smart Kit For Coal Miners Safety Purpose." International Journal 10.3 (2021).</a:t>
            </a:r>
            <a:endParaRPr sz="1366"/>
          </a:p>
          <a:p>
            <a:pPr marL="457200" lvl="0" indent="-315349" algn="l" rtl="0">
              <a:spcBef>
                <a:spcPts val="0"/>
              </a:spcBef>
              <a:spcAft>
                <a:spcPts val="0"/>
              </a:spcAft>
              <a:buSzPts val="1366"/>
              <a:buChar char="●"/>
            </a:pPr>
            <a:r>
              <a:rPr lang="en-US" sz="1366"/>
              <a:t> Tale, Chandrashekar S. Dr Sarika. "An Intelligent Ultrasonic Helmet System for Miner."</a:t>
            </a:r>
            <a:endParaRPr sz="1366"/>
          </a:p>
          <a:p>
            <a:pPr marL="457200" lvl="0" indent="-315349" algn="l" rtl="0">
              <a:spcBef>
                <a:spcPts val="0"/>
              </a:spcBef>
              <a:spcAft>
                <a:spcPts val="0"/>
              </a:spcAft>
              <a:buSzPts val="1366"/>
              <a:buChar char="●"/>
            </a:pPr>
            <a:r>
              <a:rPr lang="en-US" sz="1366"/>
              <a:t> Kumar, V. Sai Prasanna, M. Shiva Rama Krishna, and Dr K. Shambavi. "A SMART HELMET FOR COAL MINERS." International Journal of Electrical Engineering and Technology (IJEET), vol. 12, no. 5, May 2021.</a:t>
            </a:r>
            <a:endParaRPr sz="1366"/>
          </a:p>
          <a:p>
            <a:pPr marL="457200" lvl="0" indent="-315349" algn="l" rtl="0">
              <a:spcBef>
                <a:spcPts val="0"/>
              </a:spcBef>
              <a:spcAft>
                <a:spcPts val="0"/>
              </a:spcAft>
              <a:buSzPts val="1366"/>
              <a:buChar char="●"/>
            </a:pPr>
            <a:r>
              <a:rPr lang="en-US" sz="1366"/>
              <a:t> Kothakonda, Hitha, "Smart Helmet for Coal Miners." (June 17, 2021).</a:t>
            </a:r>
            <a:endParaRPr sz="1366"/>
          </a:p>
          <a:p>
            <a:pPr marL="457200" lvl="0" indent="-315349" algn="l" rtl="0">
              <a:spcBef>
                <a:spcPts val="0"/>
              </a:spcBef>
              <a:spcAft>
                <a:spcPts val="0"/>
              </a:spcAft>
              <a:buSzPts val="1366"/>
              <a:buChar char="●"/>
            </a:pPr>
            <a:r>
              <a:rPr lang="en-US" sz="1366"/>
              <a:t> Sajjad, M. "SMART HELMET FOR COAL MINES SAFETY MONITORING WITH MOBILE APP." International Journal of Computational Intelligence in Control Copyrights@ Muk Publications 13.2 (2021).</a:t>
            </a:r>
            <a:endParaRPr sz="1366"/>
          </a:p>
          <a:p>
            <a:pPr marL="457200" lvl="0" indent="-315349" algn="l" rtl="0">
              <a:spcBef>
                <a:spcPts val="0"/>
              </a:spcBef>
              <a:spcAft>
                <a:spcPts val="0"/>
              </a:spcAft>
              <a:buSzPts val="1366"/>
              <a:buChar char="●"/>
            </a:pPr>
            <a:r>
              <a:rPr lang="en-US" sz="1366"/>
              <a:t> Paul, Rohan, et al. "Smart Helmet For Coal Miners." 2022 1st International Conference on the Paradigm Shifts in Communication, Embedded Systems, Machine Learning and Signal Processing (PCEMS). IEEE, 2022.</a:t>
            </a:r>
            <a:endParaRPr sz="1366"/>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0"/>
          <p:cNvSpPr txBox="1">
            <a:spLocks noGrp="1"/>
          </p:cNvSpPr>
          <p:nvPr>
            <p:ph type="subTitle" idx="4294967295"/>
          </p:nvPr>
        </p:nvSpPr>
        <p:spPr>
          <a:xfrm>
            <a:off x="603316" y="2884602"/>
            <a:ext cx="7786540" cy="2432116"/>
          </a:xfrm>
          <a:prstGeom prst="rect">
            <a:avLst/>
          </a:prstGeom>
          <a:noFill/>
          <a:ln>
            <a:noFill/>
          </a:ln>
        </p:spPr>
        <p:txBody>
          <a:bodyPr spcFirstLastPara="1" wrap="square" lIns="91425" tIns="45700" rIns="91425" bIns="45700" anchor="t" anchorCtr="0">
            <a:normAutofit/>
          </a:bodyPr>
          <a:lstStyle/>
          <a:p>
            <a:pPr marL="0" marR="0" lvl="0" indent="0" algn="l" rtl="0">
              <a:lnSpc>
                <a:spcPct val="120000"/>
              </a:lnSpc>
              <a:spcBef>
                <a:spcPts val="0"/>
              </a:spcBef>
              <a:spcAft>
                <a:spcPts val="0"/>
              </a:spcAft>
              <a:buClr>
                <a:schemeClr val="dk1"/>
              </a:buClr>
              <a:buSzPts val="2000"/>
              <a:buFont typeface="Arial"/>
              <a:buNone/>
            </a:pPr>
            <a:r>
              <a:rPr lang="en-US" sz="2000" b="0" i="0" u="none" strike="noStrike" cap="none" dirty="0">
                <a:solidFill>
                  <a:schemeClr val="dk1"/>
                </a:solidFill>
                <a:latin typeface="Twentieth Century"/>
                <a:ea typeface="Twentieth Century"/>
                <a:cs typeface="Twentieth Century"/>
                <a:sym typeface="Twentieth Century"/>
              </a:rPr>
              <a:t>                                                     THANK YOU !!!!</a:t>
            </a:r>
          </a:p>
          <a:p>
            <a:pPr marL="0" marR="0" lvl="0" indent="0" algn="l" rtl="0">
              <a:lnSpc>
                <a:spcPct val="120000"/>
              </a:lnSpc>
              <a:spcBef>
                <a:spcPts val="0"/>
              </a:spcBef>
              <a:spcAft>
                <a:spcPts val="0"/>
              </a:spcAft>
              <a:buClr>
                <a:schemeClr val="dk1"/>
              </a:buClr>
              <a:buSzPts val="2000"/>
              <a:buFont typeface="Arial"/>
              <a:buNone/>
            </a:pPr>
            <a:endParaRPr lang="en-IN" sz="2000" b="0" i="0" u="none" strike="noStrike" cap="none" dirty="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EB1F-70D9-9A5A-DF20-B6A004D262E1}"/>
              </a:ext>
            </a:extLst>
          </p:cNvPr>
          <p:cNvSpPr>
            <a:spLocks noGrp="1"/>
          </p:cNvSpPr>
          <p:nvPr>
            <p:ph type="title"/>
          </p:nvPr>
        </p:nvSpPr>
        <p:spPr>
          <a:xfrm>
            <a:off x="938551" y="2742739"/>
            <a:ext cx="7773338" cy="1596177"/>
          </a:xfrm>
        </p:spPr>
        <p:txBody>
          <a:bodyPr>
            <a:normAutofit/>
          </a:bodyPr>
          <a:lstStyle/>
          <a:p>
            <a:r>
              <a:rPr lang="en-IN" sz="1800" dirty="0" err="1"/>
              <a:t>Github</a:t>
            </a:r>
            <a:r>
              <a:rPr lang="en-IN" sz="1800" dirty="0"/>
              <a:t> Link – </a:t>
            </a:r>
            <a:br>
              <a:rPr lang="en-IN" sz="1800" dirty="0"/>
            </a:br>
            <a:br>
              <a:rPr lang="en-IN" sz="1800" dirty="0"/>
            </a:br>
            <a:r>
              <a:rPr lang="en-IN" sz="1800" b="0" i="0" u="none" strike="noStrike" cap="none" dirty="0">
                <a:solidFill>
                  <a:schemeClr val="dk1"/>
                </a:solidFill>
                <a:latin typeface="Twentieth Century"/>
                <a:ea typeface="Twentieth Century"/>
                <a:cs typeface="Twentieth Century"/>
                <a:sym typeface="Twentieth Century"/>
              </a:rPr>
              <a:t>https://github.com/SkyRai-Akash/SmartWearableForCoalMineWorkers</a:t>
            </a:r>
            <a:br>
              <a:rPr lang="en-IN" sz="3600" b="0" i="0" u="none" strike="noStrike" cap="none" dirty="0">
                <a:solidFill>
                  <a:schemeClr val="dk1"/>
                </a:solidFill>
                <a:latin typeface="Twentieth Century"/>
                <a:ea typeface="Twentieth Century"/>
                <a:cs typeface="Twentieth Century"/>
                <a:sym typeface="Twentieth Century"/>
              </a:rPr>
            </a:br>
            <a:endParaRPr lang="en-IN" dirty="0"/>
          </a:p>
        </p:txBody>
      </p:sp>
    </p:spTree>
    <p:extLst>
      <p:ext uri="{BB962C8B-B14F-4D97-AF65-F5344CB8AC3E}">
        <p14:creationId xmlns:p14="http://schemas.microsoft.com/office/powerpoint/2010/main" val="2743027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100000">
              <a:srgbClr val="B7B7B7"/>
            </a:gs>
          </a:gsLst>
          <a:lin ang="5400000" scaled="0"/>
        </a:gradFill>
        <a:effectLst/>
      </p:bgPr>
    </p:bg>
    <p:spTree>
      <p:nvGrpSpPr>
        <p:cNvPr id="1" name="Shape 182"/>
        <p:cNvGrpSpPr/>
        <p:nvPr/>
      </p:nvGrpSpPr>
      <p:grpSpPr>
        <a:xfrm>
          <a:off x="0" y="0"/>
          <a:ext cx="0" cy="0"/>
          <a:chOff x="0" y="0"/>
          <a:chExt cx="0" cy="0"/>
        </a:xfrm>
      </p:grpSpPr>
      <p:pic>
        <p:nvPicPr>
          <p:cNvPr id="183" name="Google Shape;183;p22"/>
          <p:cNvPicPr preferRelativeResize="0"/>
          <p:nvPr/>
        </p:nvPicPr>
        <p:blipFill rotWithShape="1">
          <a:blip r:embed="rId3">
            <a:alphaModFix/>
          </a:blip>
          <a:srcRect/>
          <a:stretch/>
        </p:blipFill>
        <p:spPr>
          <a:xfrm>
            <a:off x="0" y="-1"/>
            <a:ext cx="9144002" cy="6858001"/>
          </a:xfrm>
          <a:prstGeom prst="rect">
            <a:avLst/>
          </a:prstGeom>
          <a:noFill/>
          <a:ln>
            <a:noFill/>
          </a:ln>
        </p:spPr>
      </p:pic>
      <p:pic>
        <p:nvPicPr>
          <p:cNvPr id="184" name="Google Shape;184;p22"/>
          <p:cNvPicPr preferRelativeResize="0"/>
          <p:nvPr/>
        </p:nvPicPr>
        <p:blipFill rotWithShape="1">
          <a:blip r:embed="rId4">
            <a:alphaModFix/>
          </a:blip>
          <a:srcRect/>
          <a:stretch/>
        </p:blipFill>
        <p:spPr>
          <a:xfrm>
            <a:off x="0" y="0"/>
            <a:ext cx="9144000" cy="6858000"/>
          </a:xfrm>
          <a:prstGeom prst="rect">
            <a:avLst/>
          </a:prstGeom>
          <a:noFill/>
          <a:ln>
            <a:noFill/>
          </a:ln>
        </p:spPr>
      </p:pic>
      <p:sp>
        <p:nvSpPr>
          <p:cNvPr id="185" name="Google Shape;185;p22"/>
          <p:cNvSpPr/>
          <p:nvPr/>
        </p:nvSpPr>
        <p:spPr>
          <a:xfrm>
            <a:off x="0" y="0"/>
            <a:ext cx="9144000" cy="6858000"/>
          </a:xfrm>
          <a:prstGeom prst="rect">
            <a:avLst/>
          </a:prstGeom>
          <a:gradFill>
            <a:gsLst>
              <a:gs pos="0">
                <a:schemeClr val="lt1"/>
              </a:gs>
              <a:gs pos="100000">
                <a:srgbClr val="B7B7B7"/>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pic>
        <p:nvPicPr>
          <p:cNvPr id="186" name="Google Shape;186;p22"/>
          <p:cNvPicPr preferRelativeResize="0"/>
          <p:nvPr/>
        </p:nvPicPr>
        <p:blipFill rotWithShape="1">
          <a:blip r:embed="rId5">
            <a:alphaModFix/>
          </a:blip>
          <a:srcRect l="46466" t="75007" r="30509"/>
          <a:stretch/>
        </p:blipFill>
        <p:spPr>
          <a:xfrm>
            <a:off x="0" y="138157"/>
            <a:ext cx="1284047" cy="1045389"/>
          </a:xfrm>
          <a:custGeom>
            <a:avLst/>
            <a:gdLst/>
            <a:ahLst/>
            <a:cxnLst/>
            <a:rect l="l" t="t" r="r" b="b"/>
            <a:pathLst>
              <a:path w="4103216" h="1714050" extrusionOk="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a:noFill/>
          <a:ln>
            <a:noFill/>
          </a:ln>
        </p:spPr>
      </p:pic>
      <p:sp>
        <p:nvSpPr>
          <p:cNvPr id="187" name="Google Shape;187;p22"/>
          <p:cNvSpPr txBox="1">
            <a:spLocks noGrp="1"/>
          </p:cNvSpPr>
          <p:nvPr>
            <p:ph type="title"/>
          </p:nvPr>
        </p:nvSpPr>
        <p:spPr>
          <a:xfrm>
            <a:off x="771046" y="623132"/>
            <a:ext cx="7951613" cy="159617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1400"/>
              <a:buFont typeface="Times New Roman"/>
              <a:buNone/>
            </a:pPr>
            <a:r>
              <a:rPr lang="en-US" sz="3200" b="1">
                <a:latin typeface="Times New Roman"/>
                <a:ea typeface="Times New Roman"/>
                <a:cs typeface="Times New Roman"/>
                <a:sym typeface="Times New Roman"/>
              </a:rPr>
              <a:t>CONTENTS OF THE PRESENTATION</a:t>
            </a:r>
            <a:endParaRPr sz="3200">
              <a:latin typeface="Times New Roman"/>
              <a:ea typeface="Times New Roman"/>
              <a:cs typeface="Times New Roman"/>
              <a:sym typeface="Times New Roman"/>
            </a:endParaRPr>
          </a:p>
        </p:txBody>
      </p:sp>
      <p:pic>
        <p:nvPicPr>
          <p:cNvPr id="188" name="Google Shape;188;p22"/>
          <p:cNvPicPr preferRelativeResize="0"/>
          <p:nvPr/>
        </p:nvPicPr>
        <p:blipFill rotWithShape="1">
          <a:blip r:embed="rId4">
            <a:alphaModFix/>
          </a:blip>
          <a:srcRect l="55183" t="89413" r="18746"/>
          <a:stretch/>
        </p:blipFill>
        <p:spPr>
          <a:xfrm>
            <a:off x="6303423" y="0"/>
            <a:ext cx="1942267" cy="591546"/>
          </a:xfrm>
          <a:prstGeom prst="rect">
            <a:avLst/>
          </a:prstGeom>
          <a:noFill/>
          <a:ln>
            <a:noFill/>
          </a:ln>
        </p:spPr>
      </p:pic>
      <p:pic>
        <p:nvPicPr>
          <p:cNvPr id="189" name="Google Shape;189;p22"/>
          <p:cNvPicPr preferRelativeResize="0"/>
          <p:nvPr/>
        </p:nvPicPr>
        <p:blipFill rotWithShape="1">
          <a:blip r:embed="rId5">
            <a:alphaModFix/>
          </a:blip>
          <a:srcRect l="73623" t="43915" b="10212"/>
          <a:stretch/>
        </p:blipFill>
        <p:spPr>
          <a:xfrm>
            <a:off x="7853299" y="183232"/>
            <a:ext cx="1290701" cy="1683522"/>
          </a:xfrm>
          <a:prstGeom prst="rect">
            <a:avLst/>
          </a:prstGeom>
          <a:noFill/>
          <a:ln>
            <a:noFill/>
          </a:ln>
        </p:spPr>
      </p:pic>
      <p:pic>
        <p:nvPicPr>
          <p:cNvPr id="190" name="Google Shape;190;p22"/>
          <p:cNvPicPr preferRelativeResize="0"/>
          <p:nvPr/>
        </p:nvPicPr>
        <p:blipFill rotWithShape="1">
          <a:blip r:embed="rId4">
            <a:alphaModFix/>
          </a:blip>
          <a:srcRect l="91927" t="72411" b="10341"/>
          <a:stretch/>
        </p:blipFill>
        <p:spPr>
          <a:xfrm>
            <a:off x="8620892" y="2664767"/>
            <a:ext cx="476968" cy="764233"/>
          </a:xfrm>
          <a:custGeom>
            <a:avLst/>
            <a:gdLst/>
            <a:ahLst/>
            <a:cxnLst/>
            <a:rect l="l" t="t" r="r" b="b"/>
            <a:pathLst>
              <a:path w="984308" h="1182847" extrusionOk="0">
                <a:moveTo>
                  <a:pt x="0" y="0"/>
                </a:moveTo>
                <a:lnTo>
                  <a:pt x="984308" y="0"/>
                </a:lnTo>
                <a:lnTo>
                  <a:pt x="984308" y="1161661"/>
                </a:lnTo>
                <a:lnTo>
                  <a:pt x="966627" y="1165915"/>
                </a:lnTo>
                <a:cubicBezTo>
                  <a:pt x="908648" y="1177017"/>
                  <a:pt x="848618" y="1182847"/>
                  <a:pt x="787132" y="1182847"/>
                </a:cubicBezTo>
                <a:cubicBezTo>
                  <a:pt x="479703" y="1182847"/>
                  <a:pt x="208655" y="1037089"/>
                  <a:pt x="48601" y="815395"/>
                </a:cubicBezTo>
                <a:lnTo>
                  <a:pt x="0" y="731606"/>
                </a:lnTo>
                <a:close/>
              </a:path>
            </a:pathLst>
          </a:custGeom>
          <a:noFill/>
          <a:ln>
            <a:noFill/>
          </a:ln>
        </p:spPr>
      </p:pic>
      <p:pic>
        <p:nvPicPr>
          <p:cNvPr id="191" name="Google Shape;191;p22"/>
          <p:cNvPicPr preferRelativeResize="0"/>
          <p:nvPr/>
        </p:nvPicPr>
        <p:blipFill rotWithShape="1">
          <a:blip r:embed="rId5">
            <a:alphaModFix/>
          </a:blip>
          <a:srcRect l="65973" t="81531" r="19879"/>
          <a:stretch/>
        </p:blipFill>
        <p:spPr>
          <a:xfrm>
            <a:off x="6665719" y="5982056"/>
            <a:ext cx="894605" cy="875944"/>
          </a:xfrm>
          <a:custGeom>
            <a:avLst/>
            <a:gdLst/>
            <a:ahLst/>
            <a:cxnLst/>
            <a:rect l="l" t="t" r="r" b="b"/>
            <a:pathLst>
              <a:path w="4103216" h="1714050" extrusionOk="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a:noFill/>
          <a:ln>
            <a:noFill/>
          </a:ln>
        </p:spPr>
      </p:pic>
      <p:sp>
        <p:nvSpPr>
          <p:cNvPr id="192" name="Google Shape;192;p22"/>
          <p:cNvSpPr txBox="1"/>
          <p:nvPr/>
        </p:nvSpPr>
        <p:spPr>
          <a:xfrm>
            <a:off x="3372465" y="3428999"/>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Twentieth Century"/>
              <a:ea typeface="Twentieth Century"/>
              <a:cs typeface="Twentieth Century"/>
              <a:sym typeface="Twentieth Century"/>
            </a:endParaRPr>
          </a:p>
        </p:txBody>
      </p:sp>
      <p:sp>
        <p:nvSpPr>
          <p:cNvPr id="193" name="Google Shape;193;p22"/>
          <p:cNvSpPr txBox="1"/>
          <p:nvPr/>
        </p:nvSpPr>
        <p:spPr>
          <a:xfrm>
            <a:off x="1364653" y="2090519"/>
            <a:ext cx="5841252" cy="2862322"/>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rgbClr val="000000"/>
              </a:buClr>
              <a:buSzPts val="1800"/>
              <a:buFont typeface="Noto Sans Symbols"/>
              <a:buChar char="❖"/>
            </a:pPr>
            <a:r>
              <a:rPr lang="en-US" sz="1800" i="0" u="none" strike="noStrike">
                <a:solidFill>
                  <a:srgbClr val="000000"/>
                </a:solidFill>
                <a:latin typeface="Times New Roman"/>
                <a:ea typeface="Times New Roman"/>
                <a:cs typeface="Times New Roman"/>
                <a:sym typeface="Times New Roman"/>
              </a:rPr>
              <a:t>Introduction </a:t>
            </a:r>
            <a:endParaRPr/>
          </a:p>
          <a:p>
            <a:pPr marL="457200" marR="0" lvl="0" indent="-457200" algn="l" rtl="0">
              <a:spcBef>
                <a:spcPts val="0"/>
              </a:spcBef>
              <a:spcAft>
                <a:spcPts val="0"/>
              </a:spcAft>
              <a:buClr>
                <a:srgbClr val="000000"/>
              </a:buClr>
              <a:buSzPts val="1800"/>
              <a:buFont typeface="Noto Sans Symbols"/>
              <a:buChar char="❖"/>
            </a:pPr>
            <a:r>
              <a:rPr lang="en-US" sz="1800">
                <a:solidFill>
                  <a:srgbClr val="000000"/>
                </a:solidFill>
                <a:latin typeface="Times New Roman"/>
                <a:ea typeface="Times New Roman"/>
                <a:cs typeface="Times New Roman"/>
                <a:sym typeface="Times New Roman"/>
              </a:rPr>
              <a:t>Motivation</a:t>
            </a:r>
            <a:endParaRPr/>
          </a:p>
          <a:p>
            <a:pPr marL="457200" marR="0" lvl="0" indent="-457200" algn="l" rtl="0">
              <a:spcBef>
                <a:spcPts val="0"/>
              </a:spcBef>
              <a:spcAft>
                <a:spcPts val="0"/>
              </a:spcAft>
              <a:buClr>
                <a:srgbClr val="000000"/>
              </a:buClr>
              <a:buSzPts val="1800"/>
              <a:buFont typeface="Noto Sans Symbols"/>
              <a:buChar char="❖"/>
            </a:pPr>
            <a:r>
              <a:rPr lang="en-US" sz="1800" i="0" u="none" strike="noStrike">
                <a:solidFill>
                  <a:srgbClr val="000000"/>
                </a:solidFill>
                <a:latin typeface="Times New Roman"/>
                <a:ea typeface="Times New Roman"/>
                <a:cs typeface="Times New Roman"/>
                <a:sym typeface="Times New Roman"/>
              </a:rPr>
              <a:t>Problem Statement</a:t>
            </a:r>
            <a:endParaRPr/>
          </a:p>
          <a:p>
            <a:pPr marL="457200" marR="0" lvl="0" indent="-457200" algn="l" rtl="0">
              <a:spcBef>
                <a:spcPts val="0"/>
              </a:spcBef>
              <a:spcAft>
                <a:spcPts val="0"/>
              </a:spcAft>
              <a:buClr>
                <a:srgbClr val="000000"/>
              </a:buClr>
              <a:buSzPts val="1800"/>
              <a:buFont typeface="Noto Sans Symbols"/>
              <a:buChar char="❖"/>
            </a:pPr>
            <a:r>
              <a:rPr lang="en-US" sz="1800">
                <a:solidFill>
                  <a:srgbClr val="000000"/>
                </a:solidFill>
                <a:latin typeface="Times New Roman"/>
                <a:ea typeface="Times New Roman"/>
                <a:cs typeface="Times New Roman"/>
                <a:sym typeface="Times New Roman"/>
              </a:rPr>
              <a:t>Objectives of the Project</a:t>
            </a:r>
            <a:endParaRPr sz="1800">
              <a:solidFill>
                <a:srgbClr val="000000"/>
              </a:solidFill>
              <a:latin typeface="Times New Roman"/>
              <a:ea typeface="Times New Roman"/>
              <a:cs typeface="Times New Roman"/>
              <a:sym typeface="Times New Roman"/>
            </a:endParaRPr>
          </a:p>
          <a:p>
            <a:pPr marL="457200" marR="0" lvl="0" indent="-457200" algn="l" rtl="0">
              <a:spcBef>
                <a:spcPts val="0"/>
              </a:spcBef>
              <a:spcAft>
                <a:spcPts val="0"/>
              </a:spcAft>
              <a:buClr>
                <a:srgbClr val="000000"/>
              </a:buClr>
              <a:buSzPts val="1800"/>
              <a:buFont typeface="Noto Sans Symbols"/>
              <a:buChar char="❖"/>
            </a:pPr>
            <a:r>
              <a:rPr lang="en-US" sz="1800">
                <a:solidFill>
                  <a:srgbClr val="000000"/>
                </a:solidFill>
                <a:latin typeface="Times New Roman"/>
                <a:ea typeface="Times New Roman"/>
                <a:cs typeface="Times New Roman"/>
                <a:sym typeface="Times New Roman"/>
              </a:rPr>
              <a:t>Block Diagram</a:t>
            </a:r>
            <a:endParaRPr/>
          </a:p>
          <a:p>
            <a:pPr marL="457200" marR="0" lvl="0" indent="-457200" algn="l" rtl="0">
              <a:spcBef>
                <a:spcPts val="0"/>
              </a:spcBef>
              <a:spcAft>
                <a:spcPts val="0"/>
              </a:spcAft>
              <a:buClr>
                <a:srgbClr val="000000"/>
              </a:buClr>
              <a:buSzPts val="1800"/>
              <a:buFont typeface="Noto Sans Symbols"/>
              <a:buChar char="❖"/>
            </a:pPr>
            <a:r>
              <a:rPr lang="en-US" sz="1800" i="0" u="none" strike="noStrike">
                <a:solidFill>
                  <a:srgbClr val="000000"/>
                </a:solidFill>
                <a:latin typeface="Times New Roman"/>
                <a:ea typeface="Times New Roman"/>
                <a:cs typeface="Times New Roman"/>
                <a:sym typeface="Times New Roman"/>
              </a:rPr>
              <a:t>Results</a:t>
            </a:r>
            <a:endParaRPr/>
          </a:p>
          <a:p>
            <a:pPr marL="457200" marR="0" lvl="0" indent="-457200" algn="l" rtl="0">
              <a:spcBef>
                <a:spcPts val="0"/>
              </a:spcBef>
              <a:spcAft>
                <a:spcPts val="0"/>
              </a:spcAft>
              <a:buClr>
                <a:srgbClr val="000000"/>
              </a:buClr>
              <a:buSzPts val="1800"/>
              <a:buFont typeface="Noto Sans Symbols"/>
              <a:buChar char="❖"/>
            </a:pPr>
            <a:r>
              <a:rPr lang="en-US" sz="1800">
                <a:solidFill>
                  <a:srgbClr val="000000"/>
                </a:solidFill>
                <a:latin typeface="Times New Roman"/>
                <a:ea typeface="Times New Roman"/>
                <a:cs typeface="Times New Roman"/>
                <a:sym typeface="Times New Roman"/>
              </a:rPr>
              <a:t>Conclusion</a:t>
            </a:r>
            <a:endParaRPr/>
          </a:p>
          <a:p>
            <a:pPr marL="457200" marR="0" lvl="0" indent="-457200" algn="l" rtl="0">
              <a:spcBef>
                <a:spcPts val="0"/>
              </a:spcBef>
              <a:spcAft>
                <a:spcPts val="0"/>
              </a:spcAft>
              <a:buClr>
                <a:srgbClr val="000000"/>
              </a:buClr>
              <a:buSzPts val="1800"/>
              <a:buFont typeface="Noto Sans Symbols"/>
              <a:buChar char="❖"/>
            </a:pPr>
            <a:r>
              <a:rPr lang="en-US" sz="1800">
                <a:solidFill>
                  <a:srgbClr val="000000"/>
                </a:solidFill>
                <a:latin typeface="Times New Roman"/>
                <a:ea typeface="Times New Roman"/>
                <a:cs typeface="Times New Roman"/>
                <a:sym typeface="Times New Roman"/>
              </a:rPr>
              <a:t>Reference</a:t>
            </a:r>
            <a:endParaRPr/>
          </a:p>
          <a:p>
            <a:pPr marL="0" marR="0" lvl="0" indent="0" algn="l" rtl="0">
              <a:spcBef>
                <a:spcPts val="0"/>
              </a:spcBef>
              <a:spcAft>
                <a:spcPts val="0"/>
              </a:spcAft>
              <a:buNone/>
            </a:pPr>
            <a:endParaRPr sz="1800">
              <a:solidFill>
                <a:srgbClr val="000000"/>
              </a:solidFill>
              <a:latin typeface="Times New Roman"/>
              <a:ea typeface="Times New Roman"/>
              <a:cs typeface="Times New Roman"/>
              <a:sym typeface="Times New Roman"/>
            </a:endParaRPr>
          </a:p>
          <a:p>
            <a:pPr marL="457200" marR="0" lvl="0" indent="-342900" algn="l" rtl="0">
              <a:spcBef>
                <a:spcPts val="0"/>
              </a:spcBef>
              <a:spcAft>
                <a:spcPts val="0"/>
              </a:spcAft>
              <a:buClr>
                <a:schemeClr val="dk1"/>
              </a:buClr>
              <a:buSzPts val="1800"/>
              <a:buFont typeface="Noto Sans Symbols"/>
              <a:buNone/>
            </a:pPr>
            <a:endParaRPr sz="1800" i="0" u="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3"/>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1400"/>
              <a:buFont typeface="Twentieth Century"/>
              <a:buNone/>
            </a:pPr>
            <a:r>
              <a:rPr lang="en-US"/>
              <a:t>INTRODUCTION</a:t>
            </a:r>
            <a:endParaRPr/>
          </a:p>
        </p:txBody>
      </p:sp>
      <p:sp>
        <p:nvSpPr>
          <p:cNvPr id="199" name="Google Shape;199;p23"/>
          <p:cNvSpPr txBox="1">
            <a:spLocks noGrp="1"/>
          </p:cNvSpPr>
          <p:nvPr>
            <p:ph type="subTitle" idx="1"/>
          </p:nvPr>
        </p:nvSpPr>
        <p:spPr>
          <a:xfrm>
            <a:off x="703725" y="1549324"/>
            <a:ext cx="7875600" cy="4961700"/>
          </a:xfrm>
          <a:prstGeom prst="rect">
            <a:avLst/>
          </a:prstGeom>
          <a:noFill/>
          <a:ln>
            <a:noFill/>
          </a:ln>
        </p:spPr>
        <p:txBody>
          <a:bodyPr spcFirstLastPara="1" wrap="square" lIns="0" tIns="0" rIns="0" bIns="0" anchor="ctr" anchorCtr="0">
            <a:noAutofit/>
          </a:bodyPr>
          <a:lstStyle/>
          <a:p>
            <a:pPr marL="228600" lvl="0" indent="-250825" algn="just" rtl="0">
              <a:lnSpc>
                <a:spcPct val="115000"/>
              </a:lnSpc>
              <a:spcBef>
                <a:spcPts val="0"/>
              </a:spcBef>
              <a:spcAft>
                <a:spcPts val="0"/>
              </a:spcAft>
              <a:buSzPts val="1750"/>
              <a:buFont typeface="Times New Roman"/>
              <a:buChar char="•"/>
            </a:pPr>
            <a:r>
              <a:rPr lang="en-US" sz="1750">
                <a:latin typeface="Times New Roman"/>
                <a:ea typeface="Times New Roman"/>
                <a:cs typeface="Times New Roman"/>
                <a:sym typeface="Times New Roman"/>
              </a:rPr>
              <a:t>The mining industry has high risks of accidents and health hazards for workers.</a:t>
            </a:r>
            <a:endParaRPr sz="1750">
              <a:latin typeface="Times New Roman"/>
              <a:ea typeface="Times New Roman"/>
              <a:cs typeface="Times New Roman"/>
              <a:sym typeface="Times New Roman"/>
            </a:endParaRPr>
          </a:p>
          <a:p>
            <a:pPr marL="228600" lvl="0" indent="-250825" algn="just" rtl="0">
              <a:lnSpc>
                <a:spcPct val="115000"/>
              </a:lnSpc>
              <a:spcBef>
                <a:spcPts val="0"/>
              </a:spcBef>
              <a:spcAft>
                <a:spcPts val="0"/>
              </a:spcAft>
              <a:buSzPts val="1750"/>
              <a:buFont typeface="Times New Roman"/>
              <a:buChar char="•"/>
            </a:pPr>
            <a:r>
              <a:rPr lang="en-US" sz="1750">
                <a:latin typeface="Times New Roman"/>
                <a:ea typeface="Times New Roman"/>
                <a:cs typeface="Times New Roman"/>
                <a:sym typeface="Times New Roman"/>
              </a:rPr>
              <a:t>Advanced technologies such as the Internet of Things (IoT) and smart wearables can improve miner safety and health.</a:t>
            </a:r>
            <a:endParaRPr sz="1750">
              <a:latin typeface="Times New Roman"/>
              <a:ea typeface="Times New Roman"/>
              <a:cs typeface="Times New Roman"/>
              <a:sym typeface="Times New Roman"/>
            </a:endParaRPr>
          </a:p>
          <a:p>
            <a:pPr marL="228600" lvl="0" indent="-250825" algn="just" rtl="0">
              <a:lnSpc>
                <a:spcPct val="115000"/>
              </a:lnSpc>
              <a:spcBef>
                <a:spcPts val="0"/>
              </a:spcBef>
              <a:spcAft>
                <a:spcPts val="0"/>
              </a:spcAft>
              <a:buSzPts val="1750"/>
              <a:buFont typeface="Times New Roman"/>
              <a:buChar char="•"/>
            </a:pPr>
            <a:r>
              <a:rPr lang="en-US" sz="1750">
                <a:latin typeface="Times New Roman"/>
                <a:ea typeface="Times New Roman"/>
                <a:cs typeface="Times New Roman"/>
                <a:sym typeface="Times New Roman"/>
              </a:rPr>
              <a:t>This review paper investigates the effectiveness of such technology in enhancing miner safety and health.</a:t>
            </a:r>
            <a:endParaRPr sz="1750">
              <a:latin typeface="Times New Roman"/>
              <a:ea typeface="Times New Roman"/>
              <a:cs typeface="Times New Roman"/>
              <a:sym typeface="Times New Roman"/>
            </a:endParaRPr>
          </a:p>
          <a:p>
            <a:pPr marL="228600" lvl="0" indent="-250825" algn="just" rtl="0">
              <a:lnSpc>
                <a:spcPct val="115000"/>
              </a:lnSpc>
              <a:spcBef>
                <a:spcPts val="0"/>
              </a:spcBef>
              <a:spcAft>
                <a:spcPts val="0"/>
              </a:spcAft>
              <a:buSzPts val="1750"/>
              <a:buFont typeface="Times New Roman"/>
              <a:buChar char="•"/>
            </a:pPr>
            <a:r>
              <a:rPr lang="en-US" sz="1750">
                <a:latin typeface="Times New Roman"/>
                <a:ea typeface="Times New Roman"/>
                <a:cs typeface="Times New Roman"/>
                <a:sym typeface="Times New Roman"/>
              </a:rPr>
              <a:t>Studies have explored the use of smart wearables, IoT, and other advanced technologies in the mining industry.</a:t>
            </a:r>
            <a:endParaRPr sz="1750">
              <a:latin typeface="Times New Roman"/>
              <a:ea typeface="Times New Roman"/>
              <a:cs typeface="Times New Roman"/>
              <a:sym typeface="Times New Roman"/>
            </a:endParaRPr>
          </a:p>
          <a:p>
            <a:pPr marL="228600" lvl="0" indent="-250825" algn="just" rtl="0">
              <a:lnSpc>
                <a:spcPct val="115000"/>
              </a:lnSpc>
              <a:spcBef>
                <a:spcPts val="0"/>
              </a:spcBef>
              <a:spcAft>
                <a:spcPts val="0"/>
              </a:spcAft>
              <a:buSzPts val="1750"/>
              <a:buFont typeface="Times New Roman"/>
              <a:buChar char="•"/>
            </a:pPr>
            <a:r>
              <a:rPr lang="en-US" sz="1750">
                <a:latin typeface="Times New Roman"/>
                <a:ea typeface="Times New Roman"/>
                <a:cs typeface="Times New Roman"/>
                <a:sym typeface="Times New Roman"/>
              </a:rPr>
              <a:t>Coal mining poses significant threats to the lives of miners due to various dangerous conditions.</a:t>
            </a:r>
            <a:endParaRPr sz="1750">
              <a:latin typeface="Times New Roman"/>
              <a:ea typeface="Times New Roman"/>
              <a:cs typeface="Times New Roman"/>
              <a:sym typeface="Times New Roman"/>
            </a:endParaRPr>
          </a:p>
          <a:p>
            <a:pPr marL="228600" lvl="0" indent="0" algn="just" rtl="0">
              <a:lnSpc>
                <a:spcPct val="120000"/>
              </a:lnSpc>
              <a:spcBef>
                <a:spcPts val="0"/>
              </a:spcBef>
              <a:spcAft>
                <a:spcPts val="0"/>
              </a:spcAft>
              <a:buNone/>
            </a:pPr>
            <a:endParaRPr sz="1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4"/>
          <p:cNvSpPr txBox="1">
            <a:spLocks noGrp="1"/>
          </p:cNvSpPr>
          <p:nvPr>
            <p:ph type="title"/>
          </p:nvPr>
        </p:nvSpPr>
        <p:spPr>
          <a:xfrm>
            <a:off x="685332" y="618518"/>
            <a:ext cx="7773338" cy="1596177"/>
          </a:xfrm>
          <a:prstGeom prst="rect">
            <a:avLst/>
          </a:prstGeom>
          <a:noFill/>
          <a:ln>
            <a:noFill/>
          </a:ln>
        </p:spPr>
        <p:txBody>
          <a:bodyPr spcFirstLastPara="1" wrap="square" lIns="91425" tIns="45700" rIns="91425" bIns="45700" anchor="ctr" anchorCtr="0">
            <a:normAutofit/>
          </a:bodyPr>
          <a:lstStyle/>
          <a:p>
            <a:pPr marL="914400" lvl="0" indent="-229234" algn="ctr" rtl="0">
              <a:lnSpc>
                <a:spcPct val="90000"/>
              </a:lnSpc>
              <a:spcBef>
                <a:spcPts val="0"/>
              </a:spcBef>
              <a:spcAft>
                <a:spcPts val="0"/>
              </a:spcAft>
              <a:buClr>
                <a:schemeClr val="dk1"/>
              </a:buClr>
              <a:buSzPts val="3600"/>
              <a:buFont typeface="Twentieth Century"/>
              <a:buNone/>
            </a:pPr>
            <a:r>
              <a:rPr lang="en-US"/>
              <a:t>CONTINUE</a:t>
            </a:r>
            <a:endParaRPr/>
          </a:p>
        </p:txBody>
      </p:sp>
      <p:sp>
        <p:nvSpPr>
          <p:cNvPr id="207" name="Google Shape;207;p24"/>
          <p:cNvSpPr txBox="1">
            <a:spLocks noGrp="1"/>
          </p:cNvSpPr>
          <p:nvPr>
            <p:ph type="body" idx="1"/>
          </p:nvPr>
        </p:nvSpPr>
        <p:spPr>
          <a:xfrm>
            <a:off x="685325" y="1801250"/>
            <a:ext cx="7773000" cy="4412400"/>
          </a:xfrm>
          <a:prstGeom prst="rect">
            <a:avLst/>
          </a:prstGeom>
          <a:noFill/>
          <a:ln>
            <a:noFill/>
          </a:ln>
        </p:spPr>
        <p:txBody>
          <a:bodyPr spcFirstLastPara="1" wrap="square" lIns="91425" tIns="45700" rIns="91425" bIns="45700" anchor="t" anchorCtr="0">
            <a:normAutofit fontScale="25000" lnSpcReduction="20000"/>
          </a:bodyPr>
          <a:lstStyle/>
          <a:p>
            <a:pPr marL="228600" lvl="0" indent="-114300" algn="l" rtl="0">
              <a:lnSpc>
                <a:spcPct val="120000"/>
              </a:lnSpc>
              <a:spcBef>
                <a:spcPts val="0"/>
              </a:spcBef>
              <a:spcAft>
                <a:spcPts val="0"/>
              </a:spcAft>
              <a:buSzPct val="100000"/>
              <a:buNone/>
            </a:pPr>
            <a:endParaRPr sz="1800">
              <a:latin typeface="Times New Roman"/>
              <a:ea typeface="Times New Roman"/>
              <a:cs typeface="Times New Roman"/>
              <a:sym typeface="Times New Roman"/>
            </a:endParaRPr>
          </a:p>
          <a:p>
            <a:pPr marL="228600" lvl="0" indent="-114300" algn="l" rtl="0">
              <a:lnSpc>
                <a:spcPct val="120000"/>
              </a:lnSpc>
              <a:spcBef>
                <a:spcPts val="1000"/>
              </a:spcBef>
              <a:spcAft>
                <a:spcPts val="0"/>
              </a:spcAft>
              <a:buSzPct val="32573"/>
              <a:buNone/>
            </a:pPr>
            <a:endParaRPr sz="5525">
              <a:latin typeface="Times New Roman"/>
              <a:ea typeface="Times New Roman"/>
              <a:cs typeface="Times New Roman"/>
              <a:sym typeface="Times New Roman"/>
            </a:endParaRPr>
          </a:p>
          <a:p>
            <a:pPr marL="457200" lvl="0" indent="-341723" algn="l" rtl="0">
              <a:lnSpc>
                <a:spcPct val="115000"/>
              </a:lnSpc>
              <a:spcBef>
                <a:spcPts val="1000"/>
              </a:spcBef>
              <a:spcAft>
                <a:spcPts val="0"/>
              </a:spcAft>
              <a:buSzPct val="100000"/>
              <a:buFont typeface="Times New Roman"/>
              <a:buChar char="•"/>
            </a:pPr>
            <a:r>
              <a:rPr lang="en-US" sz="7125">
                <a:latin typeface="Times New Roman"/>
                <a:ea typeface="Times New Roman"/>
                <a:cs typeface="Times New Roman"/>
                <a:sym typeface="Times New Roman"/>
              </a:rPr>
              <a:t>Efficient sensors integrated into safety helmets and jackets that continuously update pulse rates and GPS locations can optimize safety equipment for coal miners.</a:t>
            </a:r>
            <a:endParaRPr sz="7125">
              <a:latin typeface="Times New Roman"/>
              <a:ea typeface="Times New Roman"/>
              <a:cs typeface="Times New Roman"/>
              <a:sym typeface="Times New Roman"/>
            </a:endParaRPr>
          </a:p>
          <a:p>
            <a:pPr marL="457200" lvl="0" indent="-341723" algn="l" rtl="0">
              <a:lnSpc>
                <a:spcPct val="115000"/>
              </a:lnSpc>
              <a:spcBef>
                <a:spcPts val="0"/>
              </a:spcBef>
              <a:spcAft>
                <a:spcPts val="0"/>
              </a:spcAft>
              <a:buSzPct val="100000"/>
              <a:buFont typeface="Times New Roman"/>
              <a:buChar char="•"/>
            </a:pPr>
            <a:r>
              <a:rPr lang="en-US" sz="7125">
                <a:latin typeface="Times New Roman"/>
                <a:ea typeface="Times New Roman"/>
                <a:cs typeface="Times New Roman"/>
                <a:sym typeface="Times New Roman"/>
              </a:rPr>
              <a:t>A new costume called "Smart Wearables" outfitted with cutting-edge technologies like IoT and Wireless Body Area Network (WBAN) can monitor employees' health and safety.</a:t>
            </a:r>
            <a:endParaRPr sz="7125">
              <a:latin typeface="Times New Roman"/>
              <a:ea typeface="Times New Roman"/>
              <a:cs typeface="Times New Roman"/>
              <a:sym typeface="Times New Roman"/>
            </a:endParaRPr>
          </a:p>
          <a:p>
            <a:pPr marL="457200" lvl="0" indent="-341723" algn="l" rtl="0">
              <a:lnSpc>
                <a:spcPct val="115000"/>
              </a:lnSpc>
              <a:spcBef>
                <a:spcPts val="0"/>
              </a:spcBef>
              <a:spcAft>
                <a:spcPts val="0"/>
              </a:spcAft>
              <a:buSzPct val="100000"/>
              <a:buFont typeface="Times New Roman"/>
              <a:buChar char="•"/>
            </a:pPr>
            <a:r>
              <a:rPr lang="en-US" sz="7125">
                <a:latin typeface="Times New Roman"/>
                <a:ea typeface="Times New Roman"/>
                <a:cs typeface="Times New Roman"/>
                <a:sym typeface="Times New Roman"/>
              </a:rPr>
              <a:t>Surface mining and underground mining are the two primary methods of coal mining.</a:t>
            </a:r>
            <a:endParaRPr sz="7125">
              <a:latin typeface="Times New Roman"/>
              <a:ea typeface="Times New Roman"/>
              <a:cs typeface="Times New Roman"/>
              <a:sym typeface="Times New Roman"/>
            </a:endParaRPr>
          </a:p>
          <a:p>
            <a:pPr marL="457200" lvl="0" indent="-341723" algn="l" rtl="0">
              <a:lnSpc>
                <a:spcPct val="115000"/>
              </a:lnSpc>
              <a:spcBef>
                <a:spcPts val="0"/>
              </a:spcBef>
              <a:spcAft>
                <a:spcPts val="0"/>
              </a:spcAft>
              <a:buSzPct val="100000"/>
              <a:buFont typeface="Times New Roman"/>
              <a:buChar char="•"/>
            </a:pPr>
            <a:r>
              <a:rPr lang="en-US" sz="7125">
                <a:latin typeface="Times New Roman"/>
                <a:ea typeface="Times New Roman"/>
                <a:cs typeface="Times New Roman"/>
                <a:sym typeface="Times New Roman"/>
              </a:rPr>
              <a:t>Underground mines are more dangerous due to difficulties associated with ventilation and the possibility of cave-ins.</a:t>
            </a:r>
            <a:endParaRPr sz="7125">
              <a:latin typeface="Times New Roman"/>
              <a:ea typeface="Times New Roman"/>
              <a:cs typeface="Times New Roman"/>
              <a:sym typeface="Times New Roman"/>
            </a:endParaRPr>
          </a:p>
          <a:p>
            <a:pPr marL="457200" lvl="0" indent="-341723" algn="l" rtl="0">
              <a:lnSpc>
                <a:spcPct val="115000"/>
              </a:lnSpc>
              <a:spcBef>
                <a:spcPts val="0"/>
              </a:spcBef>
              <a:spcAft>
                <a:spcPts val="0"/>
              </a:spcAft>
              <a:buSzPct val="100000"/>
              <a:buFont typeface="Times New Roman"/>
              <a:buChar char="•"/>
            </a:pPr>
            <a:r>
              <a:rPr lang="en-US" sz="7125">
                <a:latin typeface="Times New Roman"/>
                <a:ea typeface="Times New Roman"/>
                <a:cs typeface="Times New Roman"/>
                <a:sym typeface="Times New Roman"/>
              </a:rPr>
              <a:t>The mining sector prioritizes the protection of workers as accidents cause the deaths of thousands of miners each year, particularly during the procedures of mining hard rock and coal.</a:t>
            </a:r>
            <a:endParaRPr sz="7125">
              <a:latin typeface="Times New Roman"/>
              <a:ea typeface="Times New Roman"/>
              <a:cs typeface="Times New Roman"/>
              <a:sym typeface="Times New Roman"/>
            </a:endParaRPr>
          </a:p>
          <a:p>
            <a:pPr marL="0" lvl="0" indent="0" algn="l" rtl="0">
              <a:lnSpc>
                <a:spcPct val="120000"/>
              </a:lnSpc>
              <a:spcBef>
                <a:spcPts val="1000"/>
              </a:spcBef>
              <a:spcAft>
                <a:spcPts val="0"/>
              </a:spcAft>
              <a:buNone/>
            </a:pPr>
            <a:endParaRPr sz="5525">
              <a:latin typeface="Times New Roman"/>
              <a:ea typeface="Times New Roman"/>
              <a:cs typeface="Times New Roman"/>
              <a:sym typeface="Times New Roman"/>
            </a:endParaRPr>
          </a:p>
          <a:p>
            <a:pPr marL="228600" lvl="0" indent="-114300" algn="l" rtl="0">
              <a:lnSpc>
                <a:spcPct val="120000"/>
              </a:lnSpc>
              <a:spcBef>
                <a:spcPts val="1000"/>
              </a:spcBef>
              <a:spcAft>
                <a:spcPts val="0"/>
              </a:spcAft>
              <a:buSzPct val="100000"/>
              <a:buNone/>
            </a:pPr>
            <a:endParaRPr sz="1800">
              <a:latin typeface="Times New Roman"/>
              <a:ea typeface="Times New Roman"/>
              <a:cs typeface="Times New Roman"/>
              <a:sym typeface="Times New Roman"/>
            </a:endParaRPr>
          </a:p>
          <a:p>
            <a:pPr marL="228600" lvl="0" indent="-114300" algn="l" rtl="0">
              <a:lnSpc>
                <a:spcPct val="120000"/>
              </a:lnSpc>
              <a:spcBef>
                <a:spcPts val="1000"/>
              </a:spcBef>
              <a:spcAft>
                <a:spcPts val="0"/>
              </a:spcAft>
              <a:buSzPct val="100000"/>
              <a:buNone/>
            </a:pPr>
            <a:endParaRPr sz="1800">
              <a:latin typeface="Times New Roman"/>
              <a:ea typeface="Times New Roman"/>
              <a:cs typeface="Times New Roman"/>
              <a:sym typeface="Times New Roman"/>
            </a:endParaRPr>
          </a:p>
          <a:p>
            <a:pPr marL="228600" lvl="0" indent="-114300" algn="l" rtl="0">
              <a:lnSpc>
                <a:spcPct val="120000"/>
              </a:lnSpc>
              <a:spcBef>
                <a:spcPts val="1000"/>
              </a:spcBef>
              <a:spcAft>
                <a:spcPts val="0"/>
              </a:spcAft>
              <a:buSzPct val="100000"/>
              <a:buNone/>
            </a:pPr>
            <a:endParaRPr sz="1800">
              <a:latin typeface="Times New Roman"/>
              <a:ea typeface="Times New Roman"/>
              <a:cs typeface="Times New Roman"/>
              <a:sym typeface="Times New Roman"/>
            </a:endParaRPr>
          </a:p>
          <a:p>
            <a:pPr marL="0" lvl="0" indent="0" algn="just" rtl="0">
              <a:lnSpc>
                <a:spcPct val="120000"/>
              </a:lnSpc>
              <a:spcBef>
                <a:spcPts val="1000"/>
              </a:spcBef>
              <a:spcAft>
                <a:spcPts val="0"/>
              </a:spcAft>
              <a:buSzPct val="900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5"/>
          <p:cNvSpPr txBox="1">
            <a:spLocks noGrp="1"/>
          </p:cNvSpPr>
          <p:nvPr>
            <p:ph type="title"/>
          </p:nvPr>
        </p:nvSpPr>
        <p:spPr>
          <a:xfrm>
            <a:off x="457200" y="274679"/>
            <a:ext cx="8229240" cy="1867885"/>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1400"/>
              <a:buFont typeface="Twentieth Century"/>
              <a:buNone/>
            </a:pPr>
            <a:r>
              <a:rPr lang="en-US"/>
              <a:t>MOTIVATION </a:t>
            </a:r>
            <a:endParaRPr/>
          </a:p>
        </p:txBody>
      </p:sp>
      <p:sp>
        <p:nvSpPr>
          <p:cNvPr id="213" name="Google Shape;213;p25"/>
          <p:cNvSpPr txBox="1">
            <a:spLocks noGrp="1"/>
          </p:cNvSpPr>
          <p:nvPr>
            <p:ph type="subTitle" idx="1"/>
          </p:nvPr>
        </p:nvSpPr>
        <p:spPr>
          <a:xfrm>
            <a:off x="735100" y="1837778"/>
            <a:ext cx="7951500" cy="4689600"/>
          </a:xfrm>
          <a:prstGeom prst="rect">
            <a:avLst/>
          </a:prstGeom>
          <a:noFill/>
          <a:ln>
            <a:noFill/>
          </a:ln>
        </p:spPr>
        <p:txBody>
          <a:bodyPr spcFirstLastPara="1" wrap="square" lIns="0" tIns="0" rIns="0" bIns="0" anchor="ctr" anchorCtr="0">
            <a:normAutofit/>
          </a:bodyPr>
          <a:lstStyle/>
          <a:p>
            <a:pPr marL="482600" lvl="0" indent="-365125" algn="just" rtl="0">
              <a:lnSpc>
                <a:spcPct val="115000"/>
              </a:lnSpc>
              <a:spcBef>
                <a:spcPts val="0"/>
              </a:spcBef>
              <a:spcAft>
                <a:spcPts val="0"/>
              </a:spcAft>
              <a:buSzPts val="1750"/>
              <a:buChar char="•"/>
            </a:pPr>
            <a:r>
              <a:rPr lang="en-US" sz="1750">
                <a:latin typeface="Times New Roman"/>
                <a:ea typeface="Times New Roman"/>
                <a:cs typeface="Times New Roman"/>
                <a:sym typeface="Times New Roman"/>
              </a:rPr>
              <a:t>High risks of accidents and health hazards in the mining industry motivate the development of smart wearables.</a:t>
            </a:r>
            <a:endParaRPr sz="1750">
              <a:latin typeface="Times New Roman"/>
              <a:ea typeface="Times New Roman"/>
              <a:cs typeface="Times New Roman"/>
              <a:sym typeface="Times New Roman"/>
            </a:endParaRPr>
          </a:p>
          <a:p>
            <a:pPr marL="482600" lvl="0" indent="-365125" algn="just" rtl="0">
              <a:lnSpc>
                <a:spcPct val="115000"/>
              </a:lnSpc>
              <a:spcBef>
                <a:spcPts val="0"/>
              </a:spcBef>
              <a:spcAft>
                <a:spcPts val="0"/>
              </a:spcAft>
              <a:buSzPts val="1750"/>
              <a:buChar char="•"/>
            </a:pPr>
            <a:r>
              <a:rPr lang="en-US" sz="1750">
                <a:latin typeface="Times New Roman"/>
                <a:ea typeface="Times New Roman"/>
                <a:cs typeface="Times New Roman"/>
                <a:sym typeface="Times New Roman"/>
              </a:rPr>
              <a:t>Smart wearables can significantly improve the safety and health of miners.</a:t>
            </a:r>
            <a:endParaRPr sz="1750">
              <a:latin typeface="Times New Roman"/>
              <a:ea typeface="Times New Roman"/>
              <a:cs typeface="Times New Roman"/>
              <a:sym typeface="Times New Roman"/>
            </a:endParaRPr>
          </a:p>
          <a:p>
            <a:pPr marL="482600" lvl="0" indent="-365125" algn="just" rtl="0">
              <a:lnSpc>
                <a:spcPct val="115000"/>
              </a:lnSpc>
              <a:spcBef>
                <a:spcPts val="0"/>
              </a:spcBef>
              <a:spcAft>
                <a:spcPts val="0"/>
              </a:spcAft>
              <a:buSzPts val="1750"/>
              <a:buChar char="•"/>
            </a:pPr>
            <a:r>
              <a:rPr lang="en-US" sz="1750">
                <a:latin typeface="Times New Roman"/>
                <a:ea typeface="Times New Roman"/>
                <a:cs typeface="Times New Roman"/>
                <a:sym typeface="Times New Roman"/>
              </a:rPr>
              <a:t>Coal mining poses a significant threat to the lives of miners due to various dangerous conditions.</a:t>
            </a:r>
            <a:endParaRPr sz="1750">
              <a:latin typeface="Times New Roman"/>
              <a:ea typeface="Times New Roman"/>
              <a:cs typeface="Times New Roman"/>
              <a:sym typeface="Times New Roman"/>
            </a:endParaRPr>
          </a:p>
          <a:p>
            <a:pPr marL="482600" lvl="0" indent="-365125" algn="just" rtl="0">
              <a:lnSpc>
                <a:spcPct val="115000"/>
              </a:lnSpc>
              <a:spcBef>
                <a:spcPts val="0"/>
              </a:spcBef>
              <a:spcAft>
                <a:spcPts val="0"/>
              </a:spcAft>
              <a:buSzPts val="1750"/>
              <a:buChar char="•"/>
            </a:pPr>
            <a:r>
              <a:rPr lang="en-US" sz="1750">
                <a:latin typeface="Times New Roman"/>
                <a:ea typeface="Times New Roman"/>
                <a:cs typeface="Times New Roman"/>
                <a:sym typeface="Times New Roman"/>
              </a:rPr>
              <a:t>Efficient sensors integrated into safety helmets and jackets can optimize safety equipment for coal miners.</a:t>
            </a:r>
            <a:endParaRPr sz="1750">
              <a:latin typeface="Times New Roman"/>
              <a:ea typeface="Times New Roman"/>
              <a:cs typeface="Times New Roman"/>
              <a:sym typeface="Times New Roman"/>
            </a:endParaRPr>
          </a:p>
          <a:p>
            <a:pPr marL="482600" lvl="0" indent="-365125" algn="just" rtl="0">
              <a:lnSpc>
                <a:spcPct val="115000"/>
              </a:lnSpc>
              <a:spcBef>
                <a:spcPts val="0"/>
              </a:spcBef>
              <a:spcAft>
                <a:spcPts val="0"/>
              </a:spcAft>
              <a:buSzPts val="1750"/>
              <a:buChar char="•"/>
            </a:pPr>
            <a:r>
              <a:rPr lang="en-US" sz="1750">
                <a:latin typeface="Times New Roman"/>
                <a:ea typeface="Times New Roman"/>
                <a:cs typeface="Times New Roman"/>
                <a:sym typeface="Times New Roman"/>
              </a:rPr>
              <a:t>The use of cutting-edge technologies such as IoT and WBAN in smart wearables is suggested to monitor employees' health and safety in the mining industry.</a:t>
            </a:r>
            <a:endParaRPr sz="1750">
              <a:latin typeface="Times New Roman"/>
              <a:ea typeface="Times New Roman"/>
              <a:cs typeface="Times New Roman"/>
              <a:sym typeface="Times New Roman"/>
            </a:endParaRPr>
          </a:p>
          <a:p>
            <a:pPr marL="228600" lvl="0" indent="0" algn="just" rtl="0">
              <a:lnSpc>
                <a:spcPct val="100000"/>
              </a:lnSpc>
              <a:spcBef>
                <a:spcPts val="0"/>
              </a:spcBef>
              <a:spcAft>
                <a:spcPts val="0"/>
              </a:spcAft>
              <a:buNone/>
            </a:pPr>
            <a:endParaRPr sz="175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6"/>
          <p:cNvSpPr txBox="1">
            <a:spLocks noGrp="1"/>
          </p:cNvSpPr>
          <p:nvPr>
            <p:ph type="title"/>
          </p:nvPr>
        </p:nvSpPr>
        <p:spPr>
          <a:xfrm>
            <a:off x="457200" y="274679"/>
            <a:ext cx="8229240" cy="1589979"/>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1400"/>
              <a:buFont typeface="Twentieth Century"/>
              <a:buNone/>
            </a:pPr>
            <a:r>
              <a:rPr lang="en-US"/>
              <a:t>PROBLEM STATEMENT</a:t>
            </a:r>
            <a:endParaRPr/>
          </a:p>
        </p:txBody>
      </p:sp>
      <p:sp>
        <p:nvSpPr>
          <p:cNvPr id="219" name="Google Shape;219;p26"/>
          <p:cNvSpPr txBox="1">
            <a:spLocks noGrp="1"/>
          </p:cNvSpPr>
          <p:nvPr>
            <p:ph type="subTitle" idx="1"/>
          </p:nvPr>
        </p:nvSpPr>
        <p:spPr>
          <a:xfrm>
            <a:off x="372625" y="1949974"/>
            <a:ext cx="8229300" cy="4065300"/>
          </a:xfrm>
          <a:prstGeom prst="rect">
            <a:avLst/>
          </a:prstGeom>
          <a:noFill/>
          <a:ln>
            <a:noFill/>
          </a:ln>
        </p:spPr>
        <p:txBody>
          <a:bodyPr spcFirstLastPara="1" wrap="square" lIns="0" tIns="0" rIns="0" bIns="0" anchor="ctr" anchorCtr="0">
            <a:normAutofit/>
          </a:bodyPr>
          <a:lstStyle/>
          <a:p>
            <a:pPr marL="285750" lvl="0" indent="-196850" algn="just" rtl="0">
              <a:lnSpc>
                <a:spcPct val="115000"/>
              </a:lnSpc>
              <a:spcBef>
                <a:spcPts val="0"/>
              </a:spcBef>
              <a:spcAft>
                <a:spcPts val="0"/>
              </a:spcAft>
              <a:buSzPts val="1400"/>
              <a:buFont typeface="Arial"/>
              <a:buNone/>
            </a:pPr>
            <a:endParaRPr sz="1750" cap="none">
              <a:latin typeface="Times New Roman"/>
              <a:ea typeface="Times New Roman"/>
              <a:cs typeface="Times New Roman"/>
              <a:sym typeface="Times New Roman"/>
            </a:endParaRPr>
          </a:p>
          <a:p>
            <a:pPr marL="342900" lvl="0" indent="-365125" algn="l" rtl="0">
              <a:lnSpc>
                <a:spcPct val="115000"/>
              </a:lnSpc>
              <a:spcBef>
                <a:spcPts val="0"/>
              </a:spcBef>
              <a:spcAft>
                <a:spcPts val="0"/>
              </a:spcAft>
              <a:buSzPts val="1750"/>
              <a:buChar char="•"/>
            </a:pPr>
            <a:r>
              <a:rPr lang="en-US" sz="1750">
                <a:latin typeface="Times New Roman"/>
                <a:ea typeface="Times New Roman"/>
                <a:cs typeface="Times New Roman"/>
                <a:sym typeface="Times New Roman"/>
              </a:rPr>
              <a:t>Lack of effective safety measures for coal mine workers leading to high risks of accidents and health hazards.</a:t>
            </a:r>
            <a:endParaRPr sz="1750">
              <a:latin typeface="Times New Roman"/>
              <a:ea typeface="Times New Roman"/>
              <a:cs typeface="Times New Roman"/>
              <a:sym typeface="Times New Roman"/>
            </a:endParaRPr>
          </a:p>
          <a:p>
            <a:pPr marL="342900" lvl="0" indent="-365125" algn="l" rtl="0">
              <a:lnSpc>
                <a:spcPct val="115000"/>
              </a:lnSpc>
              <a:spcBef>
                <a:spcPts val="0"/>
              </a:spcBef>
              <a:spcAft>
                <a:spcPts val="0"/>
              </a:spcAft>
              <a:buSzPts val="1750"/>
              <a:buChar char="•"/>
            </a:pPr>
            <a:r>
              <a:rPr lang="en-US" sz="1750">
                <a:latin typeface="Times New Roman"/>
                <a:ea typeface="Times New Roman"/>
                <a:cs typeface="Times New Roman"/>
                <a:sym typeface="Times New Roman"/>
              </a:rPr>
              <a:t>Inadequate monitoring of miners' health and safety in underground mines due to difficulties associated with ventilation and the possibility of cave-ins.</a:t>
            </a:r>
            <a:endParaRPr sz="1750">
              <a:latin typeface="Times New Roman"/>
              <a:ea typeface="Times New Roman"/>
              <a:cs typeface="Times New Roman"/>
              <a:sym typeface="Times New Roman"/>
            </a:endParaRPr>
          </a:p>
          <a:p>
            <a:pPr marL="342900" lvl="0" indent="-365125" algn="l" rtl="0">
              <a:lnSpc>
                <a:spcPct val="115000"/>
              </a:lnSpc>
              <a:spcBef>
                <a:spcPts val="0"/>
              </a:spcBef>
              <a:spcAft>
                <a:spcPts val="0"/>
              </a:spcAft>
              <a:buSzPts val="1750"/>
              <a:buChar char="•"/>
            </a:pPr>
            <a:r>
              <a:rPr lang="en-US" sz="1750">
                <a:latin typeface="Times New Roman"/>
                <a:ea typeface="Times New Roman"/>
                <a:cs typeface="Times New Roman"/>
                <a:sym typeface="Times New Roman"/>
              </a:rPr>
              <a:t>Inefficient communication and tracking systems for coal miners working in cramped mine shafts, extreme hot temperatures, and the presence of harmful gases.</a:t>
            </a:r>
            <a:endParaRPr sz="1750">
              <a:latin typeface="Times New Roman"/>
              <a:ea typeface="Times New Roman"/>
              <a:cs typeface="Times New Roman"/>
              <a:sym typeface="Times New Roman"/>
            </a:endParaRPr>
          </a:p>
          <a:p>
            <a:pPr marL="342900" lvl="0" indent="-365125" algn="l" rtl="0">
              <a:lnSpc>
                <a:spcPct val="115000"/>
              </a:lnSpc>
              <a:spcBef>
                <a:spcPts val="0"/>
              </a:spcBef>
              <a:spcAft>
                <a:spcPts val="0"/>
              </a:spcAft>
              <a:buSzPts val="1750"/>
              <a:buChar char="•"/>
            </a:pPr>
            <a:r>
              <a:rPr lang="en-US" sz="1750">
                <a:latin typeface="Times New Roman"/>
                <a:ea typeface="Times New Roman"/>
                <a:cs typeface="Times New Roman"/>
                <a:sym typeface="Times New Roman"/>
              </a:rPr>
              <a:t>The need for continuous updates of pulse rates and GPS locations to enhance the safety and health of miners in coal mining, miners body’s conductivity.</a:t>
            </a:r>
            <a:endParaRPr sz="1750">
              <a:latin typeface="Times New Roman"/>
              <a:ea typeface="Times New Roman"/>
              <a:cs typeface="Times New Roman"/>
              <a:sym typeface="Times New Roman"/>
            </a:endParaRPr>
          </a:p>
          <a:p>
            <a:pPr marL="342900" lvl="0" indent="-365125" algn="l" rtl="0">
              <a:lnSpc>
                <a:spcPct val="115000"/>
              </a:lnSpc>
              <a:spcBef>
                <a:spcPts val="0"/>
              </a:spcBef>
              <a:spcAft>
                <a:spcPts val="0"/>
              </a:spcAft>
              <a:buSzPts val="1750"/>
              <a:buChar char="•"/>
            </a:pPr>
            <a:r>
              <a:rPr lang="en-US" sz="1750">
                <a:latin typeface="Times New Roman"/>
                <a:ea typeface="Times New Roman"/>
                <a:cs typeface="Times New Roman"/>
                <a:sym typeface="Times New Roman"/>
              </a:rPr>
              <a:t>Limited availability of affordable and durable smart wearables for coal mine workers.</a:t>
            </a:r>
            <a:endParaRPr sz="175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7"/>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1400"/>
              <a:buFont typeface="Twentieth Century"/>
              <a:buNone/>
            </a:pPr>
            <a:r>
              <a:rPr lang="en-US"/>
              <a:t>OBJECTIVE </a:t>
            </a:r>
            <a:endParaRPr/>
          </a:p>
        </p:txBody>
      </p:sp>
      <p:sp>
        <p:nvSpPr>
          <p:cNvPr id="225" name="Google Shape;225;p27"/>
          <p:cNvSpPr txBox="1">
            <a:spLocks noGrp="1"/>
          </p:cNvSpPr>
          <p:nvPr>
            <p:ph type="subTitle" idx="1"/>
          </p:nvPr>
        </p:nvSpPr>
        <p:spPr>
          <a:xfrm>
            <a:off x="457200" y="1600200"/>
            <a:ext cx="8229240" cy="4525560"/>
          </a:xfrm>
          <a:prstGeom prst="rect">
            <a:avLst/>
          </a:prstGeom>
          <a:noFill/>
          <a:ln>
            <a:noFill/>
          </a:ln>
        </p:spPr>
        <p:txBody>
          <a:bodyPr spcFirstLastPara="1" wrap="square" lIns="0" tIns="0" rIns="0" bIns="0" anchor="ctr" anchorCtr="0">
            <a:normAutofit/>
          </a:bodyPr>
          <a:lstStyle/>
          <a:p>
            <a:pPr marL="457200" lvl="0" indent="-339725" algn="just" rtl="0">
              <a:lnSpc>
                <a:spcPct val="100000"/>
              </a:lnSpc>
              <a:spcBef>
                <a:spcPts val="0"/>
              </a:spcBef>
              <a:spcAft>
                <a:spcPts val="0"/>
              </a:spcAft>
              <a:buSzPts val="1750"/>
              <a:buFont typeface="Times New Roman"/>
              <a:buChar char="●"/>
            </a:pPr>
            <a:r>
              <a:rPr lang="en-US" sz="1750">
                <a:latin typeface="Times New Roman"/>
                <a:ea typeface="Times New Roman"/>
                <a:cs typeface="Times New Roman"/>
                <a:sym typeface="Times New Roman"/>
              </a:rPr>
              <a:t>Real-time monitoring of air quality and dangerous events in underground mines to prevent accidents.</a:t>
            </a:r>
            <a:endParaRPr sz="1750">
              <a:latin typeface="Times New Roman"/>
              <a:ea typeface="Times New Roman"/>
              <a:cs typeface="Times New Roman"/>
              <a:sym typeface="Times New Roman"/>
            </a:endParaRPr>
          </a:p>
          <a:p>
            <a:pPr marL="457200" lvl="0" indent="-339725" algn="just" rtl="0">
              <a:lnSpc>
                <a:spcPct val="100000"/>
              </a:lnSpc>
              <a:spcBef>
                <a:spcPts val="0"/>
              </a:spcBef>
              <a:spcAft>
                <a:spcPts val="0"/>
              </a:spcAft>
              <a:buSzPts val="1750"/>
              <a:buFont typeface="Times New Roman"/>
              <a:buChar char="●"/>
            </a:pPr>
            <a:r>
              <a:rPr lang="en-US" sz="1750">
                <a:latin typeface="Times New Roman"/>
                <a:ea typeface="Times New Roman"/>
                <a:cs typeface="Times New Roman"/>
                <a:sym typeface="Times New Roman"/>
              </a:rPr>
              <a:t>Automatic alert system to supervisors in case of any emergency, such as a miner falling to the ground and losing consciousness or anything fall on miners head.</a:t>
            </a:r>
            <a:endParaRPr sz="1750">
              <a:latin typeface="Times New Roman"/>
              <a:ea typeface="Times New Roman"/>
              <a:cs typeface="Times New Roman"/>
              <a:sym typeface="Times New Roman"/>
            </a:endParaRPr>
          </a:p>
          <a:p>
            <a:pPr marL="457200" lvl="0" indent="-339725" algn="just" rtl="0">
              <a:lnSpc>
                <a:spcPct val="100000"/>
              </a:lnSpc>
              <a:spcBef>
                <a:spcPts val="0"/>
              </a:spcBef>
              <a:spcAft>
                <a:spcPts val="0"/>
              </a:spcAft>
              <a:buSzPts val="1750"/>
              <a:buFont typeface="Times New Roman"/>
              <a:buChar char="●"/>
            </a:pPr>
            <a:r>
              <a:rPr lang="en-US" sz="1750">
                <a:latin typeface="Times New Roman"/>
                <a:ea typeface="Times New Roman"/>
                <a:cs typeface="Times New Roman"/>
                <a:sym typeface="Times New Roman"/>
              </a:rPr>
              <a:t>Implementation of a limit switch to ensure all miners wear necessary safety equipment, such as helmets and jackets, which will increase their safety and reduce accidents.</a:t>
            </a:r>
            <a:endParaRPr sz="1750">
              <a:latin typeface="Times New Roman"/>
              <a:ea typeface="Times New Roman"/>
              <a:cs typeface="Times New Roman"/>
              <a:sym typeface="Times New Roman"/>
            </a:endParaRPr>
          </a:p>
          <a:p>
            <a:pPr marL="457200" lvl="0" indent="-339725" algn="just" rtl="0">
              <a:lnSpc>
                <a:spcPct val="100000"/>
              </a:lnSpc>
              <a:spcBef>
                <a:spcPts val="0"/>
              </a:spcBef>
              <a:spcAft>
                <a:spcPts val="0"/>
              </a:spcAft>
              <a:buSzPts val="1750"/>
              <a:buFont typeface="Times New Roman"/>
              <a:buChar char="●"/>
            </a:pPr>
            <a:r>
              <a:rPr lang="en-US" sz="1750">
                <a:latin typeface="Times New Roman"/>
                <a:ea typeface="Times New Roman"/>
                <a:cs typeface="Times New Roman"/>
                <a:sym typeface="Times New Roman"/>
              </a:rPr>
              <a:t>Integration of efficient sensors into safety helmets and jackets to optimize safety equipment and enhance the health and safety of coal mine workers.</a:t>
            </a:r>
            <a:endParaRPr sz="1750">
              <a:latin typeface="Times New Roman"/>
              <a:ea typeface="Times New Roman"/>
              <a:cs typeface="Times New Roman"/>
              <a:sym typeface="Times New Roman"/>
            </a:endParaRPr>
          </a:p>
          <a:p>
            <a:pPr marL="457200" lvl="0" indent="-339725" algn="just" rtl="0">
              <a:lnSpc>
                <a:spcPct val="100000"/>
              </a:lnSpc>
              <a:spcBef>
                <a:spcPts val="0"/>
              </a:spcBef>
              <a:spcAft>
                <a:spcPts val="0"/>
              </a:spcAft>
              <a:buSzPts val="1750"/>
              <a:buFont typeface="Times New Roman"/>
              <a:buChar char="●"/>
            </a:pPr>
            <a:r>
              <a:rPr lang="en-US" sz="1750">
                <a:latin typeface="Times New Roman"/>
                <a:ea typeface="Times New Roman"/>
                <a:cs typeface="Times New Roman"/>
                <a:sym typeface="Times New Roman"/>
              </a:rPr>
              <a:t>To keep track of the conductivity in miners body with the help of galvanic skin responder or accelerometer.</a:t>
            </a:r>
            <a:endParaRPr sz="1750">
              <a:latin typeface="Times New Roman"/>
              <a:ea typeface="Times New Roman"/>
              <a:cs typeface="Times New Roman"/>
              <a:sym typeface="Times New Roman"/>
            </a:endParaRPr>
          </a:p>
          <a:p>
            <a:pPr marL="457200" lvl="0" indent="0" algn="just" rtl="0">
              <a:lnSpc>
                <a:spcPct val="100000"/>
              </a:lnSpc>
              <a:spcBef>
                <a:spcPts val="0"/>
              </a:spcBef>
              <a:spcAft>
                <a:spcPts val="0"/>
              </a:spcAft>
              <a:buSzPts val="1400"/>
              <a:buNone/>
            </a:pPr>
            <a:endParaRPr sz="1800" b="1">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8"/>
          <p:cNvSpPr txBox="1">
            <a:spLocks noGrp="1"/>
          </p:cNvSpPr>
          <p:nvPr>
            <p:ph type="title"/>
          </p:nvPr>
        </p:nvSpPr>
        <p:spPr>
          <a:xfrm>
            <a:off x="685332" y="618518"/>
            <a:ext cx="7773338" cy="159617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wentieth Century"/>
              <a:buNone/>
            </a:pPr>
            <a:r>
              <a:rPr lang="en-US"/>
              <a:t>BLOCK DIAGRAM</a:t>
            </a:r>
            <a:endParaRPr/>
          </a:p>
        </p:txBody>
      </p:sp>
      <p:sp>
        <p:nvSpPr>
          <p:cNvPr id="231" name="Google Shape;231;p28"/>
          <p:cNvSpPr txBox="1">
            <a:spLocks noGrp="1"/>
          </p:cNvSpPr>
          <p:nvPr>
            <p:ph type="body" idx="1"/>
          </p:nvPr>
        </p:nvSpPr>
        <p:spPr>
          <a:xfrm>
            <a:off x="685330" y="2367093"/>
            <a:ext cx="3829520" cy="3424107"/>
          </a:xfrm>
          <a:prstGeom prst="rect">
            <a:avLst/>
          </a:prstGeom>
          <a:noFill/>
          <a:ln>
            <a:noFill/>
          </a:ln>
        </p:spPr>
        <p:txBody>
          <a:bodyPr spcFirstLastPara="1" wrap="square" lIns="91425" tIns="45700" rIns="91425" bIns="45700" anchor="t" anchorCtr="0">
            <a:normAutofit fontScale="92500" lnSpcReduction="20000"/>
          </a:bodyPr>
          <a:lstStyle/>
          <a:p>
            <a:pPr marL="0" lvl="0" indent="0" algn="just" rtl="0">
              <a:lnSpc>
                <a:spcPct val="120000"/>
              </a:lnSpc>
              <a:spcBef>
                <a:spcPts val="0"/>
              </a:spcBef>
              <a:spcAft>
                <a:spcPts val="0"/>
              </a:spcAft>
              <a:buSzPct val="100000"/>
              <a:buNone/>
            </a:pPr>
            <a:r>
              <a:rPr lang="en-US" sz="1200" b="1">
                <a:latin typeface="Times New Roman"/>
                <a:ea typeface="Times New Roman"/>
                <a:cs typeface="Times New Roman"/>
                <a:sym typeface="Times New Roman"/>
              </a:rPr>
              <a:t>HARDWARE COMPONENT USED </a:t>
            </a:r>
            <a:endParaRPr/>
          </a:p>
          <a:p>
            <a:pPr marL="228600" lvl="0" indent="-222884" algn="just" rtl="0">
              <a:lnSpc>
                <a:spcPct val="120000"/>
              </a:lnSpc>
              <a:spcBef>
                <a:spcPts val="1000"/>
              </a:spcBef>
              <a:spcAft>
                <a:spcPts val="0"/>
              </a:spcAft>
              <a:buSzPct val="100000"/>
              <a:buChar char="•"/>
            </a:pPr>
            <a:r>
              <a:rPr lang="en-US" sz="1200">
                <a:latin typeface="Times New Roman"/>
                <a:ea typeface="Times New Roman"/>
                <a:cs typeface="Times New Roman"/>
                <a:sym typeface="Times New Roman"/>
              </a:rPr>
              <a:t>ARDUINO NANO</a:t>
            </a:r>
            <a:endParaRPr sz="1200">
              <a:latin typeface="Times New Roman"/>
              <a:ea typeface="Times New Roman"/>
              <a:cs typeface="Times New Roman"/>
              <a:sym typeface="Times New Roman"/>
            </a:endParaRPr>
          </a:p>
          <a:p>
            <a:pPr marL="228600" lvl="0" indent="-222884" algn="just" rtl="0">
              <a:lnSpc>
                <a:spcPct val="120000"/>
              </a:lnSpc>
              <a:spcBef>
                <a:spcPts val="1000"/>
              </a:spcBef>
              <a:spcAft>
                <a:spcPts val="0"/>
              </a:spcAft>
              <a:buSzPct val="100000"/>
              <a:buChar char="•"/>
            </a:pPr>
            <a:r>
              <a:rPr lang="en-US" sz="1200">
                <a:latin typeface="Times New Roman"/>
                <a:ea typeface="Times New Roman"/>
                <a:cs typeface="Times New Roman"/>
                <a:sym typeface="Times New Roman"/>
              </a:rPr>
              <a:t>LCD 16X2</a:t>
            </a:r>
            <a:endParaRPr/>
          </a:p>
          <a:p>
            <a:pPr marL="228600" lvl="0" indent="-222884" algn="just" rtl="0">
              <a:lnSpc>
                <a:spcPct val="120000"/>
              </a:lnSpc>
              <a:spcBef>
                <a:spcPts val="1000"/>
              </a:spcBef>
              <a:spcAft>
                <a:spcPts val="0"/>
              </a:spcAft>
              <a:buSzPct val="100000"/>
              <a:buChar char="•"/>
            </a:pPr>
            <a:r>
              <a:rPr lang="en-US" sz="1200">
                <a:latin typeface="Times New Roman"/>
                <a:ea typeface="Times New Roman"/>
                <a:cs typeface="Times New Roman"/>
                <a:sym typeface="Times New Roman"/>
              </a:rPr>
              <a:t>LED</a:t>
            </a:r>
            <a:endParaRPr/>
          </a:p>
          <a:p>
            <a:pPr marL="228600" lvl="0" indent="-222884" algn="just" rtl="0">
              <a:lnSpc>
                <a:spcPct val="120000"/>
              </a:lnSpc>
              <a:spcBef>
                <a:spcPts val="1000"/>
              </a:spcBef>
              <a:spcAft>
                <a:spcPts val="0"/>
              </a:spcAft>
              <a:buSzPct val="100000"/>
              <a:buChar char="•"/>
            </a:pPr>
            <a:r>
              <a:rPr lang="en-US" sz="1200">
                <a:latin typeface="Times New Roman"/>
                <a:ea typeface="Times New Roman"/>
                <a:cs typeface="Times New Roman"/>
                <a:sym typeface="Times New Roman"/>
              </a:rPr>
              <a:t>WI-FI MODULE ESP 8266</a:t>
            </a:r>
            <a:endParaRPr/>
          </a:p>
          <a:p>
            <a:pPr marL="228600" lvl="0" indent="-222884" algn="just" rtl="0">
              <a:lnSpc>
                <a:spcPct val="120000"/>
              </a:lnSpc>
              <a:spcBef>
                <a:spcPts val="1000"/>
              </a:spcBef>
              <a:spcAft>
                <a:spcPts val="0"/>
              </a:spcAft>
              <a:buSzPct val="100000"/>
              <a:buChar char="•"/>
            </a:pPr>
            <a:r>
              <a:rPr lang="en-US" sz="1200">
                <a:latin typeface="Times New Roman"/>
                <a:ea typeface="Times New Roman"/>
                <a:cs typeface="Times New Roman"/>
                <a:sym typeface="Times New Roman"/>
              </a:rPr>
              <a:t>DHT11</a:t>
            </a:r>
            <a:endParaRPr/>
          </a:p>
          <a:p>
            <a:pPr marL="228600" lvl="0" indent="-222884" algn="just" rtl="0">
              <a:lnSpc>
                <a:spcPct val="120000"/>
              </a:lnSpc>
              <a:spcBef>
                <a:spcPts val="1000"/>
              </a:spcBef>
              <a:spcAft>
                <a:spcPts val="0"/>
              </a:spcAft>
              <a:buSzPct val="100000"/>
              <a:buChar char="•"/>
            </a:pPr>
            <a:r>
              <a:rPr lang="en-US" sz="1200">
                <a:latin typeface="Times New Roman"/>
                <a:ea typeface="Times New Roman"/>
                <a:cs typeface="Times New Roman"/>
                <a:sym typeface="Times New Roman"/>
              </a:rPr>
              <a:t>MQ-135,MQ-7</a:t>
            </a:r>
            <a:endParaRPr sz="1200">
              <a:latin typeface="Times New Roman"/>
              <a:ea typeface="Times New Roman"/>
              <a:cs typeface="Times New Roman"/>
              <a:sym typeface="Times New Roman"/>
            </a:endParaRPr>
          </a:p>
          <a:p>
            <a:pPr marL="228600" lvl="0" indent="-222884" algn="just" rtl="0">
              <a:lnSpc>
                <a:spcPct val="120000"/>
              </a:lnSpc>
              <a:spcBef>
                <a:spcPts val="1000"/>
              </a:spcBef>
              <a:spcAft>
                <a:spcPts val="0"/>
              </a:spcAft>
              <a:buSzPct val="100000"/>
              <a:buFont typeface="Times New Roman"/>
              <a:buChar char="•"/>
            </a:pPr>
            <a:r>
              <a:rPr lang="en-US" sz="1200">
                <a:latin typeface="Times New Roman"/>
                <a:ea typeface="Times New Roman"/>
                <a:cs typeface="Times New Roman"/>
                <a:sym typeface="Times New Roman"/>
              </a:rPr>
              <a:t>IR Sensor</a:t>
            </a:r>
            <a:endParaRPr sz="1200">
              <a:latin typeface="Times New Roman"/>
              <a:ea typeface="Times New Roman"/>
              <a:cs typeface="Times New Roman"/>
              <a:sym typeface="Times New Roman"/>
            </a:endParaRPr>
          </a:p>
          <a:p>
            <a:pPr marL="228600" lvl="0" indent="-222884" algn="just" rtl="0">
              <a:lnSpc>
                <a:spcPct val="120000"/>
              </a:lnSpc>
              <a:spcBef>
                <a:spcPts val="1000"/>
              </a:spcBef>
              <a:spcAft>
                <a:spcPts val="0"/>
              </a:spcAft>
              <a:buSzPct val="100000"/>
              <a:buFont typeface="Times New Roman"/>
              <a:buChar char="•"/>
            </a:pPr>
            <a:r>
              <a:rPr lang="en-US" sz="1200">
                <a:latin typeface="Times New Roman"/>
                <a:ea typeface="Times New Roman"/>
                <a:cs typeface="Times New Roman"/>
                <a:sym typeface="Times New Roman"/>
              </a:rPr>
              <a:t>Acelerometer (Galvanic Skin Responder)</a:t>
            </a:r>
            <a:endParaRPr sz="1200">
              <a:latin typeface="Times New Roman"/>
              <a:ea typeface="Times New Roman"/>
              <a:cs typeface="Times New Roman"/>
              <a:sym typeface="Times New Roman"/>
            </a:endParaRPr>
          </a:p>
          <a:p>
            <a:pPr marL="228600" lvl="0" indent="-222884" algn="just" rtl="0">
              <a:lnSpc>
                <a:spcPct val="120000"/>
              </a:lnSpc>
              <a:spcBef>
                <a:spcPts val="1000"/>
              </a:spcBef>
              <a:spcAft>
                <a:spcPts val="0"/>
              </a:spcAft>
              <a:buSzPct val="100000"/>
              <a:buFont typeface="Times New Roman"/>
              <a:buChar char="•"/>
            </a:pPr>
            <a:r>
              <a:rPr lang="en-US" sz="1200">
                <a:latin typeface="Times New Roman"/>
                <a:ea typeface="Times New Roman"/>
                <a:cs typeface="Times New Roman"/>
                <a:sym typeface="Times New Roman"/>
              </a:rPr>
              <a:t>Buzzer</a:t>
            </a:r>
            <a:endParaRPr sz="1200">
              <a:latin typeface="Times New Roman"/>
              <a:ea typeface="Times New Roman"/>
              <a:cs typeface="Times New Roman"/>
              <a:sym typeface="Times New Roman"/>
            </a:endParaRPr>
          </a:p>
          <a:p>
            <a:pPr marL="0" lvl="0" indent="0" algn="just" rtl="0">
              <a:lnSpc>
                <a:spcPct val="120000"/>
              </a:lnSpc>
              <a:spcBef>
                <a:spcPts val="1000"/>
              </a:spcBef>
              <a:spcAft>
                <a:spcPts val="0"/>
              </a:spcAft>
              <a:buSzPct val="100000"/>
              <a:buNone/>
            </a:pPr>
            <a:endParaRPr sz="1200" cap="none">
              <a:latin typeface="Times New Roman"/>
              <a:ea typeface="Times New Roman"/>
              <a:cs typeface="Times New Roman"/>
              <a:sym typeface="Times New Roman"/>
            </a:endParaRPr>
          </a:p>
        </p:txBody>
      </p:sp>
      <p:sp>
        <p:nvSpPr>
          <p:cNvPr id="232" name="Google Shape;232;p28"/>
          <p:cNvSpPr txBox="1"/>
          <p:nvPr/>
        </p:nvSpPr>
        <p:spPr>
          <a:xfrm flipH="1">
            <a:off x="5056094" y="5421868"/>
            <a:ext cx="360876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wentieth Century"/>
                <a:ea typeface="Twentieth Century"/>
                <a:cs typeface="Twentieth Century"/>
                <a:sym typeface="Twentieth Century"/>
              </a:rPr>
              <a:t>Block Diagram of the Model</a:t>
            </a:r>
            <a:endParaRPr/>
          </a:p>
        </p:txBody>
      </p:sp>
      <p:pic>
        <p:nvPicPr>
          <p:cNvPr id="233" name="Google Shape;233;p28"/>
          <p:cNvPicPr preferRelativeResize="0"/>
          <p:nvPr/>
        </p:nvPicPr>
        <p:blipFill>
          <a:blip r:embed="rId3">
            <a:alphaModFix/>
          </a:blip>
          <a:stretch>
            <a:fillRect/>
          </a:stretch>
        </p:blipFill>
        <p:spPr>
          <a:xfrm>
            <a:off x="4197425" y="2098725"/>
            <a:ext cx="4825400" cy="3222425"/>
          </a:xfrm>
          <a:prstGeom prst="rect">
            <a:avLst/>
          </a:prstGeom>
          <a:noFill/>
          <a:ln>
            <a:noFill/>
          </a:ln>
        </p:spPr>
      </p:pic>
    </p:spTree>
  </p:cSld>
  <p:clrMapOvr>
    <a:masterClrMapping/>
  </p:clrMapOvr>
</p:sld>
</file>

<file path=ppt/theme/theme1.xml><?xml version="1.0" encoding="utf-8"?>
<a:theme xmlns:a="http://schemas.openxmlformats.org/drawingml/2006/main" name="Droplet">
  <a:themeElements>
    <a:clrScheme name="Droplet">
      <a:dk1>
        <a:srgbClr val="000000"/>
      </a:dk1>
      <a:lt1>
        <a:srgbClr val="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2707</Words>
  <Application>Microsoft Office PowerPoint</Application>
  <PresentationFormat>On-screen Show (4:3)</PresentationFormat>
  <Paragraphs>151</Paragraphs>
  <Slides>22</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Noto Sans Symbols</vt:lpstr>
      <vt:lpstr>Times New Roman</vt:lpstr>
      <vt:lpstr>Twentieth Century</vt:lpstr>
      <vt:lpstr>Droplet</vt:lpstr>
      <vt:lpstr>PowerPoint Presentation</vt:lpstr>
      <vt:lpstr>APPROVAL FROM GUIDE FOR EVALUATION</vt:lpstr>
      <vt:lpstr>CONTENTS OF THE PRESENTATION</vt:lpstr>
      <vt:lpstr>INTRODUCTION</vt:lpstr>
      <vt:lpstr>CONTINUE</vt:lpstr>
      <vt:lpstr>MOTIVATION </vt:lpstr>
      <vt:lpstr>PROBLEM STATEMENT</vt:lpstr>
      <vt:lpstr>OBJECTIVE </vt:lpstr>
      <vt:lpstr>BLOCK DIAGRAM</vt:lpstr>
      <vt:lpstr>Project Images</vt:lpstr>
      <vt:lpstr>Implementation</vt:lpstr>
      <vt:lpstr>Continue</vt:lpstr>
      <vt:lpstr>Continue</vt:lpstr>
      <vt:lpstr>Results</vt:lpstr>
      <vt:lpstr>Results</vt:lpstr>
      <vt:lpstr>Results</vt:lpstr>
      <vt:lpstr>CONCLUSION</vt:lpstr>
      <vt:lpstr>REFERENCES</vt:lpstr>
      <vt:lpstr>PowerPoint Presentation</vt:lpstr>
      <vt:lpstr>PowerPoint Presentation</vt:lpstr>
      <vt:lpstr>PowerPoint Presentation</vt:lpstr>
      <vt:lpstr>Github Link –   https://github.com/SkyRai-Akash/SmartWearableForCoalMineWorkers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install4</cp:lastModifiedBy>
  <cp:revision>1</cp:revision>
  <dcterms:modified xsi:type="dcterms:W3CDTF">2023-05-07T08:34:03Z</dcterms:modified>
</cp:coreProperties>
</file>