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44"/>
    <p:restoredTop sz="94687"/>
  </p:normalViewPr>
  <p:slideViewPr>
    <p:cSldViewPr snapToGrid="0">
      <p:cViewPr varScale="1">
        <p:scale>
          <a:sx n="158" d="100"/>
          <a:sy n="158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B9D6-57A3-7334-4B73-AEE30F8BB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C38B8-7516-34D1-C1CD-F3618373C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00849-9DB7-1494-973A-30BD789D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085EB-1DD1-E69A-F32F-8E46339D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68F3A-F0A2-7F9F-4205-4DC9DF9D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7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C36E-F61E-2526-5929-126D1A3F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D70FC-27F3-3ECE-E0D7-10805A141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8E774-0F13-3163-CE23-872F79A6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02000-EF60-8048-F26E-80FCE78D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DF21A-90A4-458F-B210-00319092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6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CDB43-54B1-2685-124C-0B386F214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98DFE-FE58-0B70-E142-F6D587646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19603-0332-0E91-5924-2CCD9CB5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0E192-D407-3BA5-E7FB-7CFE51ED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161D-2ADB-7467-EA38-A6302B89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2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AB96-E3E1-E4A6-95D2-6F064136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8F8EB-8A4D-B8C6-55BC-3A058C308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DC06E-1C4C-3D76-6DB4-B6BA1235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3B579-609B-3CD3-BB4C-96DF12BA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E45F6-7C3D-E22F-91A6-BA00ED6D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2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07F2-0A9E-2F85-5D40-FE996BAD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F5588-6F1A-B527-4BC0-C68825870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D92FB-10BA-21AB-41AC-78AAF75C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1DD5B-59AC-678A-9737-13A25E57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C47B1-7291-EF0F-470E-A8FCC446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2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343E-C7C7-DF43-B086-A14A2D92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F743-3749-B904-0770-593CF9D75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9F977-11B9-ED18-17E6-25F82F81B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E4BF1-AE2F-4D57-6481-84C7239A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DA853-1187-3C84-2FDA-33302854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97AE0-ABAD-0F33-0016-B5928A2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2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4DEB-04DD-127E-1BC6-F011ECB3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DB41D-4212-EBE8-9EB2-F1179AF1F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D656B-4B49-4890-9942-058DE8D94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A3D6F-1A00-B2B0-4AB9-EE7F31680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3F239-6672-8DA8-E7CC-8F8456B0F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2D19C-FEE2-4E95-4D58-B379FF0B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36B5DE-C38D-A16C-325E-FDEED7B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2A65A-38AC-A2BF-382E-B6A36B8E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6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F52E-BA93-DF44-8874-16645A2B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78ACC-8B5E-8257-85E8-C5A45065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FD27E-F7F1-D9EE-C36C-292B771E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6E95C-DE7B-BB7A-7C9C-E7DC77D3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4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EFF7E-63CC-64E2-E215-19C263C7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8345F-4908-6750-2B58-161D2DD2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B915-D515-6300-C7C7-58566BEE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0433-6B6C-FA95-22AE-F937AFE7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E01A9-0E25-AA02-AF1F-FBB5FFA2E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E3517-DCAB-7A59-D3D8-AAC8B833A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4EB91-806A-1499-60DC-EB7F01C8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729E3-1DB8-EE3D-96BE-210AC5B1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6AEE1-8C0A-1395-D01D-E24E1673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1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8C39-EED2-6988-A1E7-A57A9B21C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695AA-E00D-240A-6A07-595BED8A6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C92EE-D845-0889-BAC1-FB5D91C3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31DD3-5D64-8FE8-F098-7B45AC8F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12/15/22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9C957-D7C0-1306-84EB-19C6AD7D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F966D-09D5-0E0D-E4B9-B0E07CC7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8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902EA-C4DE-D898-2516-38A541A5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782E3-0430-FC5B-FA33-DD136CE19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404B6-8EA1-BEEC-7AD5-F96EFBC38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12/15/22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3DBAD-D653-CC8D-F4F2-410872A54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B1DE7-CEA9-7EE4-DACA-2EE52E979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5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urisdictions" TargetMode="External"/><Relationship Id="rId3" Type="http://schemas.openxmlformats.org/officeDocument/2006/relationships/image" Target="../media/image3.svg"/><Relationship Id="rId7" Type="http://schemas.openxmlformats.org/officeDocument/2006/relationships/hyperlink" Target="https://en.wikipedia.org/wiki/Gambl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mbezzlement" TargetMode="External"/><Relationship Id="rId5" Type="http://schemas.openxmlformats.org/officeDocument/2006/relationships/hyperlink" Target="https://en.wikipedia.org/wiki/Corruption" TargetMode="External"/><Relationship Id="rId10" Type="http://schemas.openxmlformats.org/officeDocument/2006/relationships/hyperlink" Target="http://neo4j.com/product/?ref=blog" TargetMode="External"/><Relationship Id="rId4" Type="http://schemas.openxmlformats.org/officeDocument/2006/relationships/hyperlink" Target="https://en.wikipedia.org/wiki/Drug_trafficking" TargetMode="External"/><Relationship Id="rId9" Type="http://schemas.openxmlformats.org/officeDocument/2006/relationships/hyperlink" Target="https://en.wikipedia.org/wiki/Organized_crim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09BE4-A26A-4860-02E2-8D49EFB26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93" y="462329"/>
            <a:ext cx="3150708" cy="2966671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7200" dirty="0"/>
              <a:t>Neo4j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en-US" sz="3200" dirty="0"/>
              <a:t>for</a:t>
            </a:r>
            <a:br>
              <a:rPr lang="en-US" sz="4000" dirty="0"/>
            </a:br>
            <a:r>
              <a:rPr lang="en-US" sz="4000" b="1" u="sng" dirty="0"/>
              <a:t>Money-Laundry </a:t>
            </a:r>
            <a:br>
              <a:rPr lang="en-US" sz="4000" b="1" u="sng" dirty="0"/>
            </a:br>
            <a:r>
              <a:rPr lang="en-US" sz="3100" b="1" u="sng" dirty="0"/>
              <a:t>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874BD-876A-D603-1EE0-6FF09CD32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641" y="3891329"/>
            <a:ext cx="3640766" cy="1426905"/>
          </a:xfrm>
          <a:noFill/>
        </p:spPr>
        <p:txBody>
          <a:bodyPr>
            <a:normAutofit/>
          </a:bodyPr>
          <a:lstStyle/>
          <a:p>
            <a:pPr algn="r"/>
            <a:r>
              <a:rPr lang="en-US" dirty="0"/>
              <a:t>Authors: Ahmed W. </a:t>
            </a:r>
            <a:r>
              <a:rPr lang="en-US" dirty="0" err="1"/>
              <a:t>Toure</a:t>
            </a:r>
            <a:endParaRPr lang="en-US" dirty="0"/>
          </a:p>
          <a:p>
            <a:pPr algn="r"/>
            <a:r>
              <a:rPr lang="en-US" dirty="0" err="1"/>
              <a:t>Dhyey</a:t>
            </a:r>
            <a:r>
              <a:rPr lang="en-US" dirty="0"/>
              <a:t> Patel</a:t>
            </a:r>
          </a:p>
          <a:p>
            <a:pPr algn="r"/>
            <a:r>
              <a:rPr lang="en-US" dirty="0"/>
              <a:t>Artur </a:t>
            </a:r>
            <a:r>
              <a:rPr lang="en-US" dirty="0" err="1"/>
              <a:t>Bruev</a:t>
            </a:r>
            <a:endParaRPr lang="en-US" dirty="0"/>
          </a:p>
        </p:txBody>
      </p:sp>
      <p:pic>
        <p:nvPicPr>
          <p:cNvPr id="5" name="Picture 4" descr="Digital numbers and graphs">
            <a:extLst>
              <a:ext uri="{FF2B5EF4-FFF2-40B4-BE49-F238E27FC236}">
                <a16:creationId xmlns:a16="http://schemas.microsoft.com/office/drawing/2014/main" id="{17AF3C43-AE51-7E3D-7F84-B45F92D5D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68" r="6722" b="-1"/>
          <a:stretch/>
        </p:blipFill>
        <p:spPr>
          <a:xfrm>
            <a:off x="5009505" y="10"/>
            <a:ext cx="718249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9BB8D-2D2D-B9C7-71B1-BC373FE2D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553" y="684923"/>
            <a:ext cx="6609884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Defining the Problem and Graph fit</a:t>
            </a:r>
          </a:p>
        </p:txBody>
      </p:sp>
      <p:pic>
        <p:nvPicPr>
          <p:cNvPr id="21" name="Graphic 6" descr="Sink">
            <a:extLst>
              <a:ext uri="{FF2B5EF4-FFF2-40B4-BE49-F238E27FC236}">
                <a16:creationId xmlns:a16="http://schemas.microsoft.com/office/drawing/2014/main" id="{35985275-3C47-C08B-F81C-5E400BCD4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583" y="802955"/>
            <a:ext cx="4859466" cy="48594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9190-E552-571B-8149-EED554AB7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751" y="1925904"/>
            <a:ext cx="5735666" cy="4054109"/>
          </a:xfrm>
        </p:spPr>
        <p:txBody>
          <a:bodyPr anchor="ctr">
            <a:normAutofit/>
          </a:bodyPr>
          <a:lstStyle/>
          <a:p>
            <a:r>
              <a:rPr lang="en-US" sz="2000" b="1" i="0" dirty="0">
                <a:solidFill>
                  <a:schemeClr val="tx2"/>
                </a:solidFill>
                <a:effectLst/>
              </a:rPr>
              <a:t>Money laundering</a:t>
            </a:r>
            <a:r>
              <a:rPr lang="en-US" sz="2000" b="0" i="0" dirty="0">
                <a:solidFill>
                  <a:schemeClr val="tx2"/>
                </a:solidFill>
                <a:effectLst/>
              </a:rPr>
              <a:t> is the process of concealing the origin of money, obtained from illicit activities such as </a:t>
            </a:r>
            <a:r>
              <a:rPr lang="en-US" sz="2000" b="0" i="0" u="none" strike="noStrike" dirty="0">
                <a:solidFill>
                  <a:schemeClr val="tx2"/>
                </a:solidFill>
                <a:effectLst/>
                <a:hlinkClick r:id="rId4" tooltip="Drug traffick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drug trafficking</a:t>
            </a:r>
            <a:r>
              <a:rPr lang="en-US" sz="2000" b="0" i="0" dirty="0">
                <a:solidFill>
                  <a:schemeClr val="tx2"/>
                </a:solidFill>
                <a:effectLst/>
              </a:rPr>
              <a:t>, </a:t>
            </a:r>
            <a:r>
              <a:rPr lang="en-US" sz="2000" b="0" i="0" u="none" strike="noStrike" dirty="0">
                <a:solidFill>
                  <a:schemeClr val="tx2"/>
                </a:solidFill>
                <a:effectLst/>
                <a:hlinkClick r:id="rId5" tooltip="Corrup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corruption</a:t>
            </a:r>
            <a:r>
              <a:rPr lang="en-US" sz="2000" b="0" i="0" dirty="0">
                <a:solidFill>
                  <a:schemeClr val="tx2"/>
                </a:solidFill>
                <a:effectLst/>
              </a:rPr>
              <a:t>, </a:t>
            </a:r>
            <a:r>
              <a:rPr lang="en-US" sz="2000" b="0" i="0" u="none" strike="noStrike" dirty="0">
                <a:solidFill>
                  <a:schemeClr val="tx2"/>
                </a:solidFill>
                <a:effectLst/>
                <a:hlinkClick r:id="rId6" tooltip="Embezzle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embezzlement</a:t>
            </a:r>
            <a:r>
              <a:rPr lang="en-US" sz="2000" b="0" i="0" dirty="0">
                <a:solidFill>
                  <a:schemeClr val="tx2"/>
                </a:solidFill>
                <a:effectLst/>
              </a:rPr>
              <a:t> or </a:t>
            </a:r>
            <a:r>
              <a:rPr lang="en-US" sz="2000" b="0" i="0" u="none" strike="noStrike" dirty="0">
                <a:solidFill>
                  <a:schemeClr val="tx2"/>
                </a:solidFill>
                <a:effectLst/>
                <a:hlinkClick r:id="rId7" tooltip="Gambl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gambling</a:t>
            </a:r>
            <a:r>
              <a:rPr lang="en-US" sz="2000" b="0" i="0" dirty="0">
                <a:solidFill>
                  <a:schemeClr val="tx2"/>
                </a:solidFill>
                <a:effectLst/>
              </a:rPr>
              <a:t>, by converting it into a legitimate source. It is a crime in many </a:t>
            </a:r>
            <a:r>
              <a:rPr lang="en-US" sz="2000" b="0" i="0" u="none" strike="noStrike" dirty="0">
                <a:solidFill>
                  <a:schemeClr val="tx2"/>
                </a:solidFill>
                <a:effectLst/>
                <a:hlinkClick r:id="rId8" tooltip="Jurisdiction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jurisdictions</a:t>
            </a:r>
            <a:r>
              <a:rPr lang="en-US" sz="2000" b="0" i="0" dirty="0">
                <a:solidFill>
                  <a:schemeClr val="tx2"/>
                </a:solidFill>
                <a:effectLst/>
              </a:rPr>
              <a:t> with varying definitions. It is usually a key operation of </a:t>
            </a:r>
            <a:r>
              <a:rPr lang="en-US" sz="2000" b="0" i="0" u="none" strike="noStrike" dirty="0">
                <a:solidFill>
                  <a:schemeClr val="tx2"/>
                </a:solidFill>
                <a:effectLst/>
                <a:hlinkClick r:id="rId9" tooltip="Organized cri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organized crime</a:t>
            </a:r>
            <a:r>
              <a:rPr lang="en-US" sz="2000" b="0" i="0" dirty="0">
                <a:solidFill>
                  <a:schemeClr val="tx2"/>
                </a:solidFill>
                <a:effectLst/>
              </a:rPr>
              <a:t>.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200" b="0" i="1" u="none" strike="noStrike" dirty="0">
                <a:solidFill>
                  <a:schemeClr val="tx2"/>
                </a:solidFill>
                <a:effectLst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Neo4j</a:t>
            </a:r>
            <a:r>
              <a:rPr lang="en-US" sz="2200" b="0" i="1" dirty="0">
                <a:solidFill>
                  <a:schemeClr val="tx2"/>
                </a:solidFill>
                <a:effectLst/>
              </a:rPr>
              <a:t> provides an advanced, extensible foundation for fighting money laundering, reducing compliance costs and protecting brand value.</a:t>
            </a:r>
            <a:endParaRPr lang="en-US" sz="2200" dirty="0">
              <a:solidFill>
                <a:schemeClr val="tx2"/>
              </a:solidFill>
            </a:endParaRPr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2178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0A576-D240-395D-987A-D1BB6851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review and Manipulations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B53A7D5-5824-6463-7BA9-76A319044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939" y="2288623"/>
            <a:ext cx="7625868" cy="1470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DF1A2A-F17C-2EAF-F564-33BC71FCC80C}"/>
              </a:ext>
            </a:extLst>
          </p:cNvPr>
          <p:cNvSpPr txBox="1"/>
          <p:nvPr/>
        </p:nvSpPr>
        <p:spPr>
          <a:xfrm>
            <a:off x="743118" y="1300674"/>
            <a:ext cx="10705763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Inter"/>
              </a:rPr>
              <a:t>S</a:t>
            </a:r>
            <a:r>
              <a:rPr lang="en-US" sz="1400" b="0" i="0" dirty="0">
                <a:effectLst/>
                <a:latin typeface="Inter"/>
              </a:rPr>
              <a:t>imulation is based on three processes of money laundering in financial transactions:</a:t>
            </a:r>
          </a:p>
          <a:p>
            <a:pPr algn="r">
              <a:lnSpc>
                <a:spcPct val="150000"/>
              </a:lnSpc>
            </a:pPr>
            <a:r>
              <a:rPr lang="en-US" sz="1400" b="0" i="0" dirty="0">
                <a:effectLst/>
                <a:latin typeface="Inter"/>
              </a:rPr>
              <a:t>1)Money placement, 2)Money layering, 3)Money integration</a:t>
            </a:r>
          </a:p>
          <a:p>
            <a:pPr algn="ctr">
              <a:lnSpc>
                <a:spcPct val="150000"/>
              </a:lnSpc>
            </a:pPr>
            <a:r>
              <a:rPr lang="en-US" sz="1400" b="0" i="0" dirty="0">
                <a:effectLst/>
                <a:latin typeface="Inter"/>
              </a:rPr>
              <a:t>In simulating each of these processes, I have considered a rule. Rule 1 relates to the cashing in and Rule 2 and 3 relates to the transferring.</a:t>
            </a:r>
            <a:endParaRPr lang="en-US" sz="1400" dirty="0">
              <a:latin typeface="+mj-lt"/>
            </a:endParaRP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F32C3D16-7163-F5BC-FD63-E85BFE05D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989" y="4318291"/>
            <a:ext cx="3225235" cy="20864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50EE14-208A-396D-8A67-B4D5F41B6FB9}"/>
              </a:ext>
            </a:extLst>
          </p:cNvPr>
          <p:cNvSpPr txBox="1"/>
          <p:nvPr/>
        </p:nvSpPr>
        <p:spPr>
          <a:xfrm>
            <a:off x="5794808" y="4030459"/>
            <a:ext cx="26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has no Null values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912F2D5D-0807-D238-05B1-2CBF3B076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058" y="4215125"/>
            <a:ext cx="2417351" cy="22941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4EC342-D0C7-6DCB-1347-A56F88CFF04E}"/>
              </a:ext>
            </a:extLst>
          </p:cNvPr>
          <p:cNvSpPr txBox="1"/>
          <p:nvPr/>
        </p:nvSpPr>
        <p:spPr>
          <a:xfrm>
            <a:off x="186145" y="4159572"/>
            <a:ext cx="2174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Column ‘Date’ was putting </a:t>
            </a:r>
          </a:p>
          <a:p>
            <a:pPr algn="r"/>
            <a:r>
              <a:rPr lang="en-US" sz="1400" dirty="0"/>
              <a:t>to ‘time’ version.</a:t>
            </a:r>
          </a:p>
          <a:p>
            <a:pPr algn="r"/>
            <a:r>
              <a:rPr lang="en-US" sz="1400" dirty="0"/>
              <a:t>All info included here*</a:t>
            </a: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7B56D1F-AE8F-9008-06C4-D89953111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0772" y="2515157"/>
            <a:ext cx="1706039" cy="169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4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808E-D819-D03B-705F-B364DCB1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022" y="958516"/>
            <a:ext cx="5786388" cy="59421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Data base modelling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1B952-7FD9-B7D4-8FB8-88D4E9D0BD1C}"/>
              </a:ext>
            </a:extLst>
          </p:cNvPr>
          <p:cNvSpPr txBox="1"/>
          <p:nvPr/>
        </p:nvSpPr>
        <p:spPr>
          <a:xfrm>
            <a:off x="3972594" y="2429352"/>
            <a:ext cx="1978572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If fraud is committed</a:t>
            </a:r>
          </a:p>
          <a:p>
            <a:r>
              <a:rPr lang="en-US" sz="1400" dirty="0"/>
              <a:t>Type of fraud</a:t>
            </a: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2184C-55B6-08B3-654F-6ECC75BD3341}"/>
              </a:ext>
            </a:extLst>
          </p:cNvPr>
          <p:cNvSpPr txBox="1"/>
          <p:nvPr/>
        </p:nvSpPr>
        <p:spPr>
          <a:xfrm>
            <a:off x="4525043" y="2063678"/>
            <a:ext cx="87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FRAUD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E76F8-D632-6463-7B94-98CC9CB9E443}"/>
              </a:ext>
            </a:extLst>
          </p:cNvPr>
          <p:cNvSpPr txBox="1"/>
          <p:nvPr/>
        </p:nvSpPr>
        <p:spPr>
          <a:xfrm>
            <a:off x="6453352" y="3950411"/>
            <a:ext cx="1978572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Source ID</a:t>
            </a:r>
          </a:p>
          <a:p>
            <a:r>
              <a:rPr lang="en-US" sz="1400" dirty="0"/>
              <a:t>Amount</a:t>
            </a:r>
          </a:p>
          <a:p>
            <a:r>
              <a:rPr lang="en-US" sz="1400" dirty="0"/>
              <a:t>Type of fraud</a:t>
            </a:r>
          </a:p>
          <a:p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59175-A09E-29FA-34BE-224C45755C6A}"/>
              </a:ext>
            </a:extLst>
          </p:cNvPr>
          <p:cNvSpPr txBox="1"/>
          <p:nvPr/>
        </p:nvSpPr>
        <p:spPr>
          <a:xfrm>
            <a:off x="3535757" y="4104298"/>
            <a:ext cx="1978572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Source ID</a:t>
            </a:r>
          </a:p>
          <a:p>
            <a:r>
              <a:rPr lang="en-US" sz="1400" dirty="0"/>
              <a:t>Destination ID</a:t>
            </a:r>
          </a:p>
          <a:p>
            <a:r>
              <a:rPr lang="en-US" sz="1400" dirty="0"/>
              <a:t>Amount</a:t>
            </a:r>
          </a:p>
          <a:p>
            <a:r>
              <a:rPr lang="en-US" sz="1400" dirty="0"/>
              <a:t>Date</a:t>
            </a:r>
          </a:p>
          <a:p>
            <a:r>
              <a:rPr lang="en-US" sz="1400" dirty="0"/>
              <a:t>Type of Action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8AFB79-23A9-7847-A26A-C4FC0D77468D}"/>
              </a:ext>
            </a:extLst>
          </p:cNvPr>
          <p:cNvCxnSpPr>
            <a:cxnSpLocks/>
          </p:cNvCxnSpPr>
          <p:nvPr/>
        </p:nvCxnSpPr>
        <p:spPr>
          <a:xfrm flipV="1">
            <a:off x="5235148" y="3168015"/>
            <a:ext cx="0" cy="93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A8D8B6-D1A5-E170-22BF-5C11B02F889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51166" y="2798684"/>
            <a:ext cx="241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50AF78-8C8F-9C8E-1139-63EE6B234385}"/>
              </a:ext>
            </a:extLst>
          </p:cNvPr>
          <p:cNvCxnSpPr>
            <a:cxnSpLocks/>
          </p:cNvCxnSpPr>
          <p:nvPr/>
        </p:nvCxnSpPr>
        <p:spPr>
          <a:xfrm>
            <a:off x="6192903" y="2798684"/>
            <a:ext cx="0" cy="1674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670CED-6FD6-12E7-BDF6-D3706AAF6596}"/>
              </a:ext>
            </a:extLst>
          </p:cNvPr>
          <p:cNvCxnSpPr>
            <a:cxnSpLocks/>
          </p:cNvCxnSpPr>
          <p:nvPr/>
        </p:nvCxnSpPr>
        <p:spPr>
          <a:xfrm>
            <a:off x="6192903" y="4473631"/>
            <a:ext cx="2417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E8DEE6-FD9A-12D2-2592-D2BA620199BD}"/>
              </a:ext>
            </a:extLst>
          </p:cNvPr>
          <p:cNvSpPr txBox="1"/>
          <p:nvPr/>
        </p:nvSpPr>
        <p:spPr>
          <a:xfrm>
            <a:off x="6898410" y="3581079"/>
            <a:ext cx="128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FAE859-5300-E22C-6615-005C5FD41F0A}"/>
              </a:ext>
            </a:extLst>
          </p:cNvPr>
          <p:cNvSpPr txBox="1"/>
          <p:nvPr/>
        </p:nvSpPr>
        <p:spPr>
          <a:xfrm>
            <a:off x="3434783" y="3752870"/>
            <a:ext cx="167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26320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912838-C658-D0EE-9737-2C6074507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77" y="635098"/>
            <a:ext cx="4322158" cy="416137"/>
          </a:xfrm>
          <a:prstGeom prst="rect">
            <a:avLst/>
          </a:prstGeom>
        </p:spPr>
      </p:pic>
      <p:pic>
        <p:nvPicPr>
          <p:cNvPr id="5" name="Picture 4" descr="Shape, background pattern, circle&#10;&#10;Description automatically generated">
            <a:extLst>
              <a:ext uri="{FF2B5EF4-FFF2-40B4-BE49-F238E27FC236}">
                <a16:creationId xmlns:a16="http://schemas.microsoft.com/office/drawing/2014/main" id="{F8859DCC-0056-AE65-D36F-9742D567C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89" y="1332814"/>
            <a:ext cx="5192934" cy="50609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BE2904-DD47-B1D0-1455-276882ED41A5}"/>
              </a:ext>
            </a:extLst>
          </p:cNvPr>
          <p:cNvSpPr txBox="1"/>
          <p:nvPr/>
        </p:nvSpPr>
        <p:spPr>
          <a:xfrm>
            <a:off x="6018059" y="2898074"/>
            <a:ext cx="55169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CSV WITH HEADERS from 'file:///ReadyWork01.csv' as row with row where </a:t>
            </a:r>
            <a:r>
              <a:rPr lang="en-US" dirty="0" err="1"/>
              <a:t>row.typeofaction</a:t>
            </a:r>
            <a:r>
              <a:rPr lang="en-US" dirty="0"/>
              <a:t> is not null</a:t>
            </a:r>
          </a:p>
          <a:p>
            <a:endParaRPr lang="en-US" dirty="0"/>
          </a:p>
          <a:p>
            <a:r>
              <a:rPr lang="en-US" dirty="0"/>
              <a:t>MERGE (</a:t>
            </a:r>
            <a:r>
              <a:rPr lang="en-US" dirty="0" err="1"/>
              <a:t>i:sourceid</a:t>
            </a:r>
            <a:r>
              <a:rPr lang="en-US" dirty="0"/>
              <a:t> {Name: </a:t>
            </a:r>
            <a:r>
              <a:rPr lang="en-US" dirty="0" err="1"/>
              <a:t>row.id</a:t>
            </a:r>
            <a:r>
              <a:rPr lang="en-US" dirty="0"/>
              <a:t>})</a:t>
            </a:r>
          </a:p>
          <a:p>
            <a:r>
              <a:rPr lang="en-US" dirty="0"/>
              <a:t>MERGE (</a:t>
            </a:r>
            <a:r>
              <a:rPr lang="en-US" dirty="0" err="1"/>
              <a:t>t:typeofaction</a:t>
            </a:r>
            <a:r>
              <a:rPr lang="en-US" dirty="0"/>
              <a:t> {Name: </a:t>
            </a:r>
            <a:r>
              <a:rPr lang="en-US" dirty="0" err="1"/>
              <a:t>row.typeofaction</a:t>
            </a:r>
            <a:r>
              <a:rPr lang="en-US" dirty="0"/>
              <a:t>})</a:t>
            </a:r>
          </a:p>
          <a:p>
            <a:r>
              <a:rPr lang="en-US" dirty="0"/>
              <a:t>MERGE (</a:t>
            </a:r>
            <a:r>
              <a:rPr lang="en-US" dirty="0" err="1"/>
              <a:t>s:sourceid</a:t>
            </a:r>
            <a:r>
              <a:rPr lang="en-US" dirty="0"/>
              <a:t> {Name: </a:t>
            </a:r>
            <a:r>
              <a:rPr lang="en-US" dirty="0" err="1"/>
              <a:t>row.sourceid</a:t>
            </a:r>
            <a:r>
              <a:rPr lang="en-US" dirty="0"/>
              <a:t>})</a:t>
            </a:r>
          </a:p>
          <a:p>
            <a:r>
              <a:rPr lang="en-US" dirty="0"/>
              <a:t>MERGE (</a:t>
            </a:r>
            <a:r>
              <a:rPr lang="en-US" dirty="0" err="1"/>
              <a:t>d:destination</a:t>
            </a:r>
            <a:r>
              <a:rPr lang="en-US" dirty="0"/>
              <a:t> {Name: </a:t>
            </a:r>
            <a:r>
              <a:rPr lang="en-US" dirty="0" err="1"/>
              <a:t>row.destinationid</a:t>
            </a:r>
            <a:r>
              <a:rPr lang="en-US" dirty="0"/>
              <a:t>})</a:t>
            </a:r>
          </a:p>
          <a:p>
            <a:r>
              <a:rPr lang="en-US" dirty="0"/>
              <a:t>MERGE (</a:t>
            </a:r>
            <a:r>
              <a:rPr lang="en-US" dirty="0" err="1"/>
              <a:t>a:amount</a:t>
            </a:r>
            <a:r>
              <a:rPr lang="en-US" dirty="0"/>
              <a:t> {Name: </a:t>
            </a:r>
            <a:r>
              <a:rPr lang="en-US" dirty="0" err="1"/>
              <a:t>row.amountofmoney</a:t>
            </a:r>
            <a:r>
              <a:rPr lang="en-US" dirty="0"/>
              <a:t>})</a:t>
            </a:r>
          </a:p>
          <a:p>
            <a:r>
              <a:rPr lang="en-US" dirty="0"/>
              <a:t>MERGE (</a:t>
            </a:r>
            <a:r>
              <a:rPr lang="en-US" dirty="0" err="1"/>
              <a:t>q:date</a:t>
            </a:r>
            <a:r>
              <a:rPr lang="en-US" dirty="0"/>
              <a:t> {Name: </a:t>
            </a:r>
            <a:r>
              <a:rPr lang="en-US" dirty="0" err="1"/>
              <a:t>row.date</a:t>
            </a:r>
            <a:r>
              <a:rPr lang="en-US" dirty="0"/>
              <a:t>})</a:t>
            </a:r>
          </a:p>
          <a:p>
            <a:r>
              <a:rPr lang="en-US" dirty="0"/>
              <a:t>MERGE (</a:t>
            </a:r>
            <a:r>
              <a:rPr lang="en-US" dirty="0" err="1"/>
              <a:t>f:sourceid</a:t>
            </a:r>
            <a:r>
              <a:rPr lang="en-US" dirty="0"/>
              <a:t> {Name: </a:t>
            </a:r>
            <a:r>
              <a:rPr lang="en-US" dirty="0" err="1"/>
              <a:t>row.isfraud</a:t>
            </a:r>
            <a:r>
              <a:rPr lang="en-US" dirty="0"/>
              <a:t>})</a:t>
            </a:r>
          </a:p>
          <a:p>
            <a:r>
              <a:rPr lang="en-US" dirty="0"/>
              <a:t>MERGE (</a:t>
            </a:r>
            <a:r>
              <a:rPr lang="en-US" dirty="0" err="1"/>
              <a:t>o:sourceid</a:t>
            </a:r>
            <a:r>
              <a:rPr lang="en-US" dirty="0"/>
              <a:t> {Name: </a:t>
            </a:r>
            <a:r>
              <a:rPr lang="en-US" dirty="0" err="1"/>
              <a:t>row.typeoffraud</a:t>
            </a:r>
            <a:r>
              <a:rPr lang="en-US" dirty="0"/>
              <a:t>})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F5B482-B916-A492-8DB7-B007B969A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607" y="1987202"/>
            <a:ext cx="6349998" cy="40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4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2994-AEC2-F5D8-963B-A2B03FAD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2A3BB-CCFC-62C3-359C-F9E62E03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5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329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Inter</vt:lpstr>
      <vt:lpstr>Office Theme 2013 - 2022</vt:lpstr>
      <vt:lpstr>Neo4j  for Money-Laundry  Control</vt:lpstr>
      <vt:lpstr>Defining the Problem and Graph fit</vt:lpstr>
      <vt:lpstr>Dataset review and Manipulations</vt:lpstr>
      <vt:lpstr>Graph Data base modelling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 for Money-Laundry  Control</dc:title>
  <dc:creator>Bruev, Artur</dc:creator>
  <cp:lastModifiedBy>Bruev, Artur</cp:lastModifiedBy>
  <cp:revision>4</cp:revision>
  <dcterms:created xsi:type="dcterms:W3CDTF">2022-12-14T20:10:11Z</dcterms:created>
  <dcterms:modified xsi:type="dcterms:W3CDTF">2022-12-15T19:49:16Z</dcterms:modified>
</cp:coreProperties>
</file>