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900">
          <p15:clr>
            <a:srgbClr val="A4A3A4"/>
          </p15:clr>
        </p15:guide>
        <p15:guide id="2" orient="horz" pos="2692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731" autoAdjust="0"/>
    <p:restoredTop sz="94660"/>
  </p:normalViewPr>
  <p:slideViewPr>
    <p:cSldViewPr snapToGrid="0">
      <p:cViewPr>
        <p:scale>
          <a:sx n="41" d="100"/>
          <a:sy n="41" d="100"/>
        </p:scale>
        <p:origin x="144" y="-5248"/>
      </p:cViewPr>
      <p:guideLst>
        <p:guide orient="horz" pos="13900"/>
        <p:guide orient="horz" pos="2692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4904006" y="4321538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29045793" y="43138551"/>
            <a:ext cx="2383858"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solidFill>
                  <a:schemeClr val="bg1"/>
                </a:solidFill>
              </a:rPr>
              <a:t>www.postersession.com</a:t>
            </a:r>
          </a:p>
        </p:txBody>
      </p:sp>
      <p:sp>
        <p:nvSpPr>
          <p:cNvPr id="4" name="TextBox 3">
            <a:extLst>
              <a:ext uri="{FF2B5EF4-FFF2-40B4-BE49-F238E27FC236}">
                <a16:creationId xmlns:a16="http://schemas.microsoft.com/office/drawing/2014/main" id="{6FDC70A7-D2F1-4488-9AB9-7757FFE6E9FF}"/>
              </a:ext>
            </a:extLst>
          </p:cNvPr>
          <p:cNvSpPr txBox="1"/>
          <p:nvPr userDrawn="1"/>
        </p:nvSpPr>
        <p:spPr>
          <a:xfrm>
            <a:off x="152180" y="43781455"/>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cs-press.org/index.html"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onlinelibrary.wiley.com/authored-by/" TargetMode="External"/><Relationship Id="rId4" Type="http://schemas.openxmlformats.org/officeDocument/2006/relationships/hyperlink" Target="https://ieeexplore.ieee.org/Xplore/home.jsp"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6783050" y="81661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571500" y="81280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9" name="Text Box 11"/>
          <p:cNvSpPr txBox="1">
            <a:spLocks noChangeArrowheads="1"/>
          </p:cNvSpPr>
          <p:nvPr/>
        </p:nvSpPr>
        <p:spPr bwMode="auto">
          <a:xfrm>
            <a:off x="17164050" y="33187091"/>
            <a:ext cx="7372350" cy="707886"/>
          </a:xfrm>
          <a:prstGeom prst="rect">
            <a:avLst/>
          </a:prstGeom>
          <a:noFill/>
          <a:ln w="9525">
            <a:noFill/>
            <a:miter lim="800000"/>
            <a:headEnd/>
            <a:tailEnd/>
          </a:ln>
          <a:effectLst/>
        </p:spPr>
        <p:txBody>
          <a:bodyPr>
            <a:spAutoFit/>
          </a:bodyPr>
          <a:lstStyle/>
          <a:p>
            <a:pPr algn="l" defTabSz="4389438">
              <a:spcBef>
                <a:spcPct val="50000"/>
              </a:spcBef>
            </a:pPr>
            <a:r>
              <a:rPr lang="en-US" sz="4000" b="1" dirty="0"/>
              <a:t>Conclusions</a:t>
            </a:r>
          </a:p>
        </p:txBody>
      </p:sp>
      <p:sp>
        <p:nvSpPr>
          <p:cNvPr id="2061" name="AutoShape 13"/>
          <p:cNvSpPr>
            <a:spLocks noChangeArrowheads="1"/>
          </p:cNvSpPr>
          <p:nvPr/>
        </p:nvSpPr>
        <p:spPr bwMode="auto">
          <a:xfrm>
            <a:off x="514350" y="508000"/>
            <a:ext cx="318897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928212" y="1550466"/>
            <a:ext cx="21431764" cy="5170646"/>
          </a:xfrm>
          <a:prstGeom prst="rect">
            <a:avLst/>
          </a:prstGeom>
          <a:noFill/>
          <a:ln w="9525">
            <a:noFill/>
            <a:miter lim="800000"/>
            <a:headEnd/>
            <a:tailEnd/>
          </a:ln>
          <a:effectLst/>
        </p:spPr>
        <p:txBody>
          <a:bodyPr wrap="square">
            <a:spAutoFit/>
          </a:bodyPr>
          <a:lstStyle/>
          <a:p>
            <a:pPr algn="l" defTabSz="4389438">
              <a:spcBef>
                <a:spcPct val="50000"/>
              </a:spcBef>
            </a:pPr>
            <a:r>
              <a:rPr lang="en-US" sz="6000" b="1" i="0" u="none" strike="noStrike" dirty="0">
                <a:solidFill>
                  <a:srgbClr val="000000"/>
                </a:solidFill>
                <a:effectLst/>
                <a:latin typeface="Comfortaa"/>
              </a:rPr>
              <a:t>Wholesale customers: </a:t>
            </a:r>
            <a:r>
              <a:rPr lang="en-US" sz="6000" b="0" i="0" u="none" strike="noStrike" dirty="0">
                <a:solidFill>
                  <a:srgbClr val="000000"/>
                </a:solidFill>
                <a:effectLst/>
                <a:latin typeface="Comfortaa"/>
              </a:rPr>
              <a:t>The impact of region on sales of products</a:t>
            </a:r>
            <a:br>
              <a:rPr lang="en-US" sz="6000" b="0" i="0" u="none" strike="noStrike" dirty="0">
                <a:solidFill>
                  <a:srgbClr val="000000"/>
                </a:solidFill>
                <a:effectLst/>
                <a:latin typeface="Comfortaa"/>
              </a:rPr>
            </a:br>
            <a:r>
              <a:rPr lang="en-US" sz="6000" dirty="0">
                <a:solidFill>
                  <a:srgbClr val="000000"/>
                </a:solidFill>
                <a:latin typeface="Comfortaa"/>
              </a:rPr>
              <a:t>Artur </a:t>
            </a:r>
            <a:r>
              <a:rPr lang="en-US" sz="6000" dirty="0" err="1">
                <a:solidFill>
                  <a:srgbClr val="000000"/>
                </a:solidFill>
                <a:latin typeface="Comfortaa"/>
              </a:rPr>
              <a:t>Bruev</a:t>
            </a:r>
            <a:br>
              <a:rPr lang="en-US" sz="6000" dirty="0">
                <a:solidFill>
                  <a:srgbClr val="000000"/>
                </a:solidFill>
                <a:latin typeface="Comfortaa"/>
              </a:rPr>
            </a:br>
            <a:r>
              <a:rPr lang="en-US" sz="6000" dirty="0">
                <a:solidFill>
                  <a:srgbClr val="000000"/>
                </a:solidFill>
                <a:latin typeface="Comfortaa"/>
              </a:rPr>
              <a:t>Mentors: Dr. Christelle Scharff</a:t>
            </a:r>
          </a:p>
          <a:p>
            <a:pPr algn="l" defTabSz="4389438">
              <a:spcBef>
                <a:spcPct val="50000"/>
              </a:spcBef>
            </a:pPr>
            <a:r>
              <a:rPr lang="en-US" sz="6000" dirty="0">
                <a:solidFill>
                  <a:srgbClr val="000000"/>
                </a:solidFill>
                <a:latin typeface="Comfortaa"/>
              </a:rPr>
              <a:t>Seidenberg Undergraduate Research</a:t>
            </a:r>
            <a:br>
              <a:rPr lang="en-US" sz="6000" dirty="0">
                <a:solidFill>
                  <a:srgbClr val="000000"/>
                </a:solidFill>
                <a:latin typeface="Comfortaa"/>
              </a:rPr>
            </a:br>
            <a:r>
              <a:rPr lang="en-US" sz="6000" dirty="0"/>
              <a:t>Pace University, Seidenberg School of CSIS</a:t>
            </a:r>
          </a:p>
        </p:txBody>
      </p:sp>
      <p:sp>
        <p:nvSpPr>
          <p:cNvPr id="2075" name="Text Box 27"/>
          <p:cNvSpPr txBox="1">
            <a:spLocks noChangeArrowheads="1"/>
          </p:cNvSpPr>
          <p:nvPr/>
        </p:nvSpPr>
        <p:spPr bwMode="auto">
          <a:xfrm>
            <a:off x="16211774" y="36969227"/>
            <a:ext cx="6229350" cy="1082675"/>
          </a:xfrm>
          <a:prstGeom prst="rect">
            <a:avLst/>
          </a:prstGeom>
          <a:noFill/>
          <a:ln w="9525">
            <a:noFill/>
            <a:miter lim="800000"/>
            <a:headEnd/>
            <a:tailEnd/>
          </a:ln>
          <a:effectLst/>
        </p:spPr>
        <p:txBody>
          <a:bodyPr>
            <a:spAutoFit/>
          </a:bodyPr>
          <a:lstStyle/>
          <a:p>
            <a:pPr defTabSz="4389438">
              <a:spcBef>
                <a:spcPct val="50000"/>
              </a:spcBef>
            </a:pPr>
            <a:r>
              <a:rPr lang="en-US" sz="6500" dirty="0">
                <a:latin typeface="Times New Roman" panose="02020603050405020304" pitchFamily="18" charset="0"/>
                <a:cs typeface="Times New Roman" panose="02020603050405020304" pitchFamily="18" charset="0"/>
              </a:rPr>
              <a:t>References</a:t>
            </a:r>
          </a:p>
        </p:txBody>
      </p:sp>
      <p:sp>
        <p:nvSpPr>
          <p:cNvPr id="2086" name="Text Box 38"/>
          <p:cNvSpPr txBox="1">
            <a:spLocks noChangeArrowheads="1"/>
          </p:cNvSpPr>
          <p:nvPr/>
        </p:nvSpPr>
        <p:spPr bwMode="auto">
          <a:xfrm>
            <a:off x="17164050" y="38051902"/>
            <a:ext cx="14039850" cy="4093638"/>
          </a:xfrm>
          <a:prstGeom prst="rect">
            <a:avLst/>
          </a:prstGeom>
          <a:noFill/>
          <a:ln w="57150" cmpd="thinThick">
            <a:noFill/>
            <a:miter lim="800000"/>
            <a:headEnd/>
            <a:tailEnd/>
          </a:ln>
          <a:effectLst/>
        </p:spPr>
        <p:txBody>
          <a:bodyPr wrap="square" lIns="61170" tIns="30584" rIns="61170" bIns="30584">
            <a:spAutoFit/>
          </a:bodyPr>
          <a:lstStyle/>
          <a:p>
            <a:pPr algn="l" rtl="0">
              <a:spcBef>
                <a:spcPts val="0"/>
              </a:spcBef>
              <a:spcAft>
                <a:spcPts val="1200"/>
              </a:spcAft>
            </a:pPr>
            <a:br>
              <a:rPr lang="en-US" sz="1800" b="0" i="0" u="none" strike="noStrike" dirty="0">
                <a:solidFill>
                  <a:srgbClr val="595959"/>
                </a:solidFill>
                <a:effectLst/>
                <a:latin typeface="Comfortaa"/>
                <a:hlinkClick r:id="rId3"/>
              </a:rPr>
            </a:br>
            <a:r>
              <a:rPr lang="en-US" sz="1800" b="0" i="0" u="none" strike="noStrike" dirty="0">
                <a:solidFill>
                  <a:srgbClr val="595959"/>
                </a:solidFill>
                <a:effectLst/>
                <a:latin typeface="Comfortaa"/>
              </a:rPr>
              <a:t>[1] </a:t>
            </a:r>
            <a:r>
              <a:rPr lang="en-US" sz="1800" b="0" i="0" u="none" strike="noStrike" dirty="0" err="1">
                <a:solidFill>
                  <a:srgbClr val="303133"/>
                </a:solidFill>
                <a:effectLst/>
                <a:latin typeface="Comfortaa"/>
              </a:rPr>
              <a:t>B.Jaya</a:t>
            </a:r>
            <a:r>
              <a:rPr lang="en-US" sz="1800" b="0" i="0" u="none" strike="noStrike" dirty="0">
                <a:solidFill>
                  <a:srgbClr val="303133"/>
                </a:solidFill>
                <a:effectLst/>
                <a:latin typeface="Comfortaa"/>
              </a:rPr>
              <a:t> Lakshmi, </a:t>
            </a:r>
            <a:r>
              <a:rPr lang="en-US" sz="1800" b="0" i="0" u="none" strike="noStrike" dirty="0" err="1">
                <a:solidFill>
                  <a:srgbClr val="303133"/>
                </a:solidFill>
                <a:effectLst/>
                <a:latin typeface="Comfortaa"/>
              </a:rPr>
              <a:t>K.B.Madhuri</a:t>
            </a:r>
            <a:r>
              <a:rPr lang="en-US" sz="1800" b="0" i="0" u="none" strike="noStrike" dirty="0">
                <a:solidFill>
                  <a:srgbClr val="303133"/>
                </a:solidFill>
                <a:effectLst/>
                <a:latin typeface="Comfortaa"/>
              </a:rPr>
              <a:t>, </a:t>
            </a:r>
            <a:r>
              <a:rPr lang="en-US" sz="1800" b="0" i="0" u="none" strike="noStrike" dirty="0" err="1">
                <a:solidFill>
                  <a:srgbClr val="303133"/>
                </a:solidFill>
                <a:effectLst/>
                <a:latin typeface="Comfortaa"/>
              </a:rPr>
              <a:t>M.Shashi</a:t>
            </a:r>
            <a:r>
              <a:rPr lang="en-US" sz="1800" b="0" i="0" u="none" strike="noStrike" dirty="0">
                <a:solidFill>
                  <a:srgbClr val="303133"/>
                </a:solidFill>
                <a:effectLst/>
                <a:latin typeface="Comfortaa"/>
              </a:rPr>
              <a:t>, "An Efficient Algorithm for Density Based Subspace Clustering with Dynamic Parameter Setting", International Journal of Information Technology and Computer Science(IJITCS), Vol.9, No.6, pp.27-33, 2017. DOI:10.5815/ijitcs.2017.06.04</a:t>
            </a:r>
            <a:br>
              <a:rPr lang="en-US" sz="1800" b="1" i="0" u="none" strike="noStrike" dirty="0">
                <a:solidFill>
                  <a:srgbClr val="595959"/>
                </a:solidFill>
                <a:effectLst/>
                <a:latin typeface="Comfortaa"/>
                <a:hlinkClick r:id="rId4"/>
              </a:rPr>
            </a:br>
            <a:r>
              <a:rPr lang="en-US" sz="1800" b="1" i="0" u="none" strike="noStrike" dirty="0">
                <a:solidFill>
                  <a:srgbClr val="595959"/>
                </a:solidFill>
                <a:effectLst/>
                <a:latin typeface="Comfortaa"/>
              </a:rPr>
              <a:t>[2] </a:t>
            </a:r>
            <a:r>
              <a:rPr lang="en-US" sz="1800" b="0" i="0" u="none" strike="noStrike" dirty="0">
                <a:solidFill>
                  <a:srgbClr val="333333"/>
                </a:solidFill>
                <a:effectLst/>
                <a:latin typeface="Comfortaa"/>
              </a:rPr>
              <a:t>Y. Yang and N. Li, "Research on Residents’ Travel Behavior Based on Multiple Logistic Regression Model," in </a:t>
            </a:r>
            <a:r>
              <a:rPr lang="en-US" sz="1800" b="0" i="1" u="none" strike="noStrike" dirty="0">
                <a:solidFill>
                  <a:srgbClr val="333333"/>
                </a:solidFill>
                <a:effectLst/>
                <a:latin typeface="Comfortaa"/>
              </a:rPr>
              <a:t>IEEE Access</a:t>
            </a:r>
            <a:r>
              <a:rPr lang="en-US" sz="1800" b="0" i="0" u="none" strike="noStrike" dirty="0">
                <a:solidFill>
                  <a:srgbClr val="333333"/>
                </a:solidFill>
                <a:effectLst/>
                <a:latin typeface="Comfortaa"/>
              </a:rPr>
              <a:t>, vol. 11, pp. 74759-74767, 2023, </a:t>
            </a:r>
            <a:r>
              <a:rPr lang="en-US" sz="1800" b="0" i="0" u="none" strike="noStrike" dirty="0" err="1">
                <a:solidFill>
                  <a:srgbClr val="333333"/>
                </a:solidFill>
                <a:effectLst/>
                <a:latin typeface="Comfortaa"/>
              </a:rPr>
              <a:t>doi</a:t>
            </a:r>
            <a:r>
              <a:rPr lang="en-US" sz="1800" b="0" i="0" u="none" strike="noStrike" dirty="0">
                <a:solidFill>
                  <a:srgbClr val="333333"/>
                </a:solidFill>
                <a:effectLst/>
                <a:latin typeface="Comfortaa"/>
              </a:rPr>
              <a:t>: 10.1109/ACCESS.2023.3297497.</a:t>
            </a:r>
            <a:br>
              <a:rPr lang="en-US" sz="1800" b="0" i="0" u="none" strike="noStrike" dirty="0">
                <a:solidFill>
                  <a:srgbClr val="000000"/>
                </a:solidFill>
                <a:effectLst/>
                <a:latin typeface="Comfortaa"/>
                <a:hlinkClick r:id="rId4"/>
              </a:rPr>
            </a:br>
            <a:r>
              <a:rPr lang="en-US" sz="1800" b="0" i="0" u="none" strike="noStrike" dirty="0">
                <a:solidFill>
                  <a:srgbClr val="000000"/>
                </a:solidFill>
                <a:effectLst/>
                <a:latin typeface="Comfortaa"/>
              </a:rPr>
              <a:t>[3] </a:t>
            </a:r>
            <a:r>
              <a:rPr lang="en-US" sz="1800" b="0" i="0" u="none" strike="noStrike" dirty="0">
                <a:solidFill>
                  <a:srgbClr val="333333"/>
                </a:solidFill>
                <a:effectLst/>
                <a:latin typeface="Comfortaa"/>
              </a:rPr>
              <a:t>Y. -X. Wu, Z. -N. Hu, Y. -Y. Wang and F. Min, "Rare Potential Poor Household Identification With a Focus Embedded Logistic Regression," in </a:t>
            </a:r>
            <a:r>
              <a:rPr lang="en-US" sz="1800" b="0" i="1" u="none" strike="noStrike" dirty="0">
                <a:solidFill>
                  <a:srgbClr val="333333"/>
                </a:solidFill>
                <a:effectLst/>
                <a:latin typeface="Comfortaa"/>
              </a:rPr>
              <a:t>IEEE Access</a:t>
            </a:r>
            <a:r>
              <a:rPr lang="en-US" sz="1800" b="0" i="0" u="none" strike="noStrike" dirty="0">
                <a:solidFill>
                  <a:srgbClr val="333333"/>
                </a:solidFill>
                <a:effectLst/>
                <a:latin typeface="Comfortaa"/>
              </a:rPr>
              <a:t>, vol. 10, pp. 32954-32972, 2022, </a:t>
            </a:r>
            <a:r>
              <a:rPr lang="en-US" sz="1800" b="0" i="0" u="none" strike="noStrike" dirty="0" err="1">
                <a:solidFill>
                  <a:srgbClr val="333333"/>
                </a:solidFill>
                <a:effectLst/>
                <a:latin typeface="Comfortaa"/>
              </a:rPr>
              <a:t>doi</a:t>
            </a:r>
            <a:r>
              <a:rPr lang="en-US" sz="1800" b="0" i="0" u="none" strike="noStrike" dirty="0">
                <a:solidFill>
                  <a:srgbClr val="333333"/>
                </a:solidFill>
                <a:effectLst/>
                <a:latin typeface="Comfortaa"/>
              </a:rPr>
              <a:t>: 10.1109/ACCESS.2022.3161574.</a:t>
            </a:r>
            <a:br>
              <a:rPr lang="en-US" sz="1800" dirty="0"/>
            </a:br>
            <a:r>
              <a:rPr lang="en-US" sz="1800" dirty="0"/>
              <a:t>[4] </a:t>
            </a:r>
            <a:r>
              <a:rPr lang="en-US" sz="1800" b="0" i="0" u="none" strike="noStrike" dirty="0">
                <a:solidFill>
                  <a:srgbClr val="000000"/>
                </a:solidFill>
                <a:effectLst/>
                <a:latin typeface="Comfortaa"/>
              </a:rPr>
              <a:t>Neo4J in Action Author: Jonas Partner, </a:t>
            </a:r>
            <a:r>
              <a:rPr lang="en-US" sz="1800" b="0" i="0" u="none" strike="noStrike" dirty="0" err="1">
                <a:solidFill>
                  <a:srgbClr val="000000"/>
                </a:solidFill>
                <a:effectLst/>
                <a:latin typeface="Comfortaa"/>
              </a:rPr>
              <a:t>Aleksa</a:t>
            </a:r>
            <a:r>
              <a:rPr lang="en-US" sz="1800" b="0" i="0" u="none" strike="noStrike" dirty="0">
                <a:solidFill>
                  <a:srgbClr val="000000"/>
                </a:solidFill>
                <a:effectLst/>
                <a:latin typeface="Comfortaa"/>
              </a:rPr>
              <a:t> </a:t>
            </a:r>
            <a:r>
              <a:rPr lang="en-US" sz="1800" b="0" i="0" u="none" strike="noStrike" dirty="0" err="1">
                <a:solidFill>
                  <a:srgbClr val="000000"/>
                </a:solidFill>
                <a:effectLst/>
                <a:latin typeface="Comfortaa"/>
              </a:rPr>
              <a:t>Vukotic</a:t>
            </a:r>
            <a:r>
              <a:rPr lang="en-US" sz="1800" b="0" i="0" u="none" strike="noStrike" dirty="0">
                <a:solidFill>
                  <a:srgbClr val="000000"/>
                </a:solidFill>
                <a:effectLst/>
                <a:latin typeface="Comfortaa"/>
              </a:rPr>
              <a:t>, and Nicki Watt</a:t>
            </a:r>
            <a:br>
              <a:rPr lang="en-US" sz="1800" dirty="0"/>
            </a:br>
            <a:r>
              <a:rPr lang="en-US" sz="1800" dirty="0"/>
              <a:t>[5] </a:t>
            </a:r>
            <a:r>
              <a:rPr lang="en-US" sz="1800" b="0" i="0" u="none" strike="noStrike" dirty="0">
                <a:solidFill>
                  <a:srgbClr val="000000"/>
                </a:solidFill>
                <a:effectLst/>
                <a:latin typeface="Comfortaa"/>
              </a:rPr>
              <a:t>Storytelling with data: a data visualization guide for business </a:t>
            </a:r>
            <a:r>
              <a:rPr lang="en-US" sz="1800" b="0" i="0" u="none" strike="noStrike" dirty="0" err="1">
                <a:solidFill>
                  <a:srgbClr val="000000"/>
                </a:solidFill>
                <a:effectLst/>
                <a:latin typeface="Comfortaa"/>
              </a:rPr>
              <a:t>professionals</a:t>
            </a:r>
            <a:r>
              <a:rPr lang="en-US" sz="1800" dirty="0" err="1"/>
              <a:t>,</a:t>
            </a:r>
            <a:r>
              <a:rPr lang="en-US" sz="1800" b="0" i="0" u="none" strike="noStrike" dirty="0" err="1">
                <a:solidFill>
                  <a:srgbClr val="000000"/>
                </a:solidFill>
                <a:effectLst/>
                <a:latin typeface="Comfortaa"/>
              </a:rPr>
              <a:t>Author</a:t>
            </a:r>
            <a:r>
              <a:rPr lang="en-US" sz="1800" b="0" i="0" u="none" strike="noStrike" dirty="0">
                <a:solidFill>
                  <a:srgbClr val="000000"/>
                </a:solidFill>
                <a:effectLst/>
                <a:latin typeface="Comfortaa"/>
              </a:rPr>
              <a:t>: </a:t>
            </a:r>
            <a:r>
              <a:rPr lang="en-US" sz="1800" b="0" i="0" u="none" strike="noStrike" dirty="0">
                <a:solidFill>
                  <a:srgbClr val="000000"/>
                </a:solidFill>
                <a:effectLst/>
                <a:latin typeface="Comfortaa"/>
                <a:hlinkClick r:id="rId5"/>
              </a:rPr>
              <a:t>Cole Nussbaumer Knaflic</a:t>
            </a:r>
            <a:br>
              <a:rPr lang="en-US" sz="1800" dirty="0"/>
            </a:br>
            <a:r>
              <a:rPr lang="en-US" sz="1800" b="0" i="0" u="none" strike="noStrike" dirty="0">
                <a:solidFill>
                  <a:srgbClr val="000000"/>
                </a:solidFill>
                <a:effectLst/>
                <a:latin typeface="Comfortaa"/>
              </a:rPr>
              <a:t>[6]Fundamentals of Data Visualization:  A primer on making Informative and Compelling Figures</a:t>
            </a:r>
            <a:r>
              <a:rPr lang="en-US" sz="1800" dirty="0"/>
              <a:t>, </a:t>
            </a:r>
            <a:r>
              <a:rPr lang="en-US" sz="1800" b="0" i="0" u="none" strike="noStrike" dirty="0">
                <a:solidFill>
                  <a:srgbClr val="000000"/>
                </a:solidFill>
                <a:effectLst/>
                <a:latin typeface="Comfortaa"/>
              </a:rPr>
              <a:t>Author: Claus O. Wilke</a:t>
            </a:r>
            <a:br>
              <a:rPr lang="en-US" sz="1800" dirty="0"/>
            </a:br>
            <a:r>
              <a:rPr lang="en-US" sz="1800" dirty="0"/>
              <a:t>[7] </a:t>
            </a:r>
            <a:r>
              <a:rPr lang="en-US" sz="1800" b="0" i="0" u="none" strike="noStrike" dirty="0">
                <a:solidFill>
                  <a:srgbClr val="000000"/>
                </a:solidFill>
                <a:effectLst/>
                <a:latin typeface="Comfortaa"/>
              </a:rPr>
              <a:t>Better Data Visualizations: A Guide for Scholars, Researchers, and Wonks</a:t>
            </a:r>
            <a:r>
              <a:rPr lang="en-US" sz="1800" dirty="0"/>
              <a:t>, </a:t>
            </a:r>
            <a:r>
              <a:rPr lang="en-US" sz="1800" b="0" i="0" u="none" strike="noStrike" dirty="0">
                <a:solidFill>
                  <a:srgbClr val="000000"/>
                </a:solidFill>
                <a:effectLst/>
                <a:latin typeface="Comfortaa"/>
              </a:rPr>
              <a:t>Author: Jonathan </a:t>
            </a:r>
            <a:r>
              <a:rPr lang="en-US" sz="1800" b="0" i="0" u="none" strike="noStrike" dirty="0" err="1">
                <a:solidFill>
                  <a:srgbClr val="000000"/>
                </a:solidFill>
                <a:effectLst/>
                <a:latin typeface="Comfortaa"/>
              </a:rPr>
              <a:t>Schwabish</a:t>
            </a:r>
            <a:br>
              <a:rPr lang="en-US" sz="1800" dirty="0"/>
            </a:br>
            <a:r>
              <a:rPr lang="en-US" sz="1800" dirty="0"/>
              <a:t>[8] </a:t>
            </a:r>
            <a:r>
              <a:rPr lang="en-US" sz="1800" b="0" i="0" u="none" strike="noStrike" dirty="0">
                <a:solidFill>
                  <a:srgbClr val="000000"/>
                </a:solidFill>
                <a:effectLst/>
                <a:latin typeface="Comfortaa"/>
              </a:rPr>
              <a:t>The visual display of quantitative information</a:t>
            </a:r>
            <a:r>
              <a:rPr lang="en-US" sz="1800" dirty="0"/>
              <a:t>, </a:t>
            </a:r>
            <a:r>
              <a:rPr lang="en-US" sz="1800" b="0" i="0" u="none" strike="noStrike" dirty="0">
                <a:solidFill>
                  <a:srgbClr val="000000"/>
                </a:solidFill>
                <a:effectLst/>
                <a:latin typeface="Comfortaa"/>
              </a:rPr>
              <a:t>Author: Edward R. Tufte</a:t>
            </a:r>
            <a:endParaRPr lang="en-US" sz="1800" b="0" dirty="0">
              <a:effectLst/>
            </a:endParaRPr>
          </a:p>
          <a:p>
            <a:pPr algn="l"/>
            <a:br>
              <a:rPr lang="en-US" sz="800" dirty="0"/>
            </a:br>
            <a:endParaRPr lang="en-US" sz="2800" b="1" dirty="0">
              <a:latin typeface="Times New Roman" pitchFamily="18" charset="0"/>
            </a:endParaRPr>
          </a:p>
        </p:txBody>
      </p:sp>
      <p:sp>
        <p:nvSpPr>
          <p:cNvPr id="2088" name="Text Box 40"/>
          <p:cNvSpPr txBox="1">
            <a:spLocks noChangeArrowheads="1"/>
          </p:cNvSpPr>
          <p:nvPr/>
        </p:nvSpPr>
        <p:spPr bwMode="auto">
          <a:xfrm>
            <a:off x="17164050" y="34005726"/>
            <a:ext cx="14525625" cy="3161075"/>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400" b="0" i="0" dirty="0">
                <a:effectLst/>
                <a:latin typeface="Söhne"/>
              </a:rPr>
              <a:t>In conclusion, the analysis of the customer purchasing behavior dataset has unveiled valuable insights into the dynamics of customer spending across different sales channels and product categories. Visualizations and statistical techniques have exposed variations in preferences and patterns that are pivotal for businesses seeking to optimize their marketing and distribution strategies. By identifying distinct behaviors within each sales channel and product category, companies can tailor their approaches to better meet customer needs.</a:t>
            </a:r>
          </a:p>
          <a:p>
            <a:pPr algn="l" defTabSz="612775" eaLnBrk="0" hangingPunct="0">
              <a:lnSpc>
                <a:spcPct val="95000"/>
              </a:lnSpc>
            </a:pPr>
            <a:endParaRPr lang="en-US" sz="2400" dirty="0">
              <a:latin typeface="Söhne"/>
              <a:cs typeface="Times New Roman" panose="02020603050405020304" pitchFamily="18" charset="0"/>
            </a:endParaRPr>
          </a:p>
          <a:p>
            <a:pPr algn="l" defTabSz="612775" eaLnBrk="0" hangingPunct="0">
              <a:lnSpc>
                <a:spcPct val="95000"/>
              </a:lnSpc>
            </a:pPr>
            <a:r>
              <a:rPr lang="en-US" sz="2400" b="0" i="0" dirty="0">
                <a:effectLst/>
                <a:latin typeface="Times New Roman" panose="02020603050405020304" pitchFamily="18" charset="0"/>
                <a:cs typeface="Times New Roman" panose="02020603050405020304" pitchFamily="18" charset="0"/>
              </a:rPr>
              <a:t>Potential future research may involve deeper regional analyses, advanced machine learning models for customer segmentation, and exploration of additional factors influencing customer behavior.</a:t>
            </a:r>
            <a:endParaRPr lang="en-US" sz="2400" dirty="0">
              <a:latin typeface="Times New Roman" panose="02020603050405020304" pitchFamily="18" charset="0"/>
              <a:cs typeface="Times New Roman" panose="02020603050405020304" pitchFamily="18" charset="0"/>
            </a:endParaRPr>
          </a:p>
          <a:p>
            <a:pPr algn="l" defTabSz="612775" eaLnBrk="0" hangingPunct="0">
              <a:lnSpc>
                <a:spcPct val="95000"/>
              </a:lnSpc>
            </a:pPr>
            <a:endParaRPr lang="en-US" sz="2000" dirty="0">
              <a:latin typeface="Times New Roman" pitchFamily="18" charset="0"/>
            </a:endParaRPr>
          </a:p>
        </p:txBody>
      </p:sp>
      <p:sp>
        <p:nvSpPr>
          <p:cNvPr id="2091" name="Text Box 43"/>
          <p:cNvSpPr txBox="1">
            <a:spLocks noChangeArrowheads="1"/>
          </p:cNvSpPr>
          <p:nvPr/>
        </p:nvSpPr>
        <p:spPr bwMode="auto">
          <a:xfrm>
            <a:off x="17972360" y="8516825"/>
            <a:ext cx="5755729" cy="707886"/>
          </a:xfrm>
          <a:prstGeom prst="rect">
            <a:avLst/>
          </a:prstGeom>
          <a:noFill/>
          <a:ln w="9525">
            <a:noFill/>
            <a:miter lim="800000"/>
            <a:headEnd/>
            <a:tailEnd/>
          </a:ln>
          <a:effectLst/>
        </p:spPr>
        <p:txBody>
          <a:bodyPr wrap="square">
            <a:spAutoFit/>
          </a:bodyPr>
          <a:lstStyle/>
          <a:p>
            <a:pPr algn="l" defTabSz="4389438">
              <a:spcBef>
                <a:spcPct val="50000"/>
              </a:spcBef>
            </a:pPr>
            <a:r>
              <a:rPr lang="en-US" sz="4000" b="1" dirty="0">
                <a:latin typeface="Times New Roman" panose="02020603050405020304" pitchFamily="18" charset="0"/>
                <a:cs typeface="Times New Roman" panose="02020603050405020304" pitchFamily="18" charset="0"/>
              </a:rPr>
              <a:t>Results</a:t>
            </a:r>
          </a:p>
        </p:txBody>
      </p:sp>
      <p:pic>
        <p:nvPicPr>
          <p:cNvPr id="1026" name="Picture 2">
            <a:extLst>
              <a:ext uri="{FF2B5EF4-FFF2-40B4-BE49-F238E27FC236}">
                <a16:creationId xmlns:a16="http://schemas.microsoft.com/office/drawing/2014/main" id="{901D2437-C0A7-EBA9-A95F-62B6799706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3838" y="2058194"/>
            <a:ext cx="9373988" cy="40401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2DF4ABE-AE22-4942-6892-636EC0DDF859}"/>
              </a:ext>
            </a:extLst>
          </p:cNvPr>
          <p:cNvSpPr txBox="1"/>
          <p:nvPr/>
        </p:nvSpPr>
        <p:spPr>
          <a:xfrm>
            <a:off x="928213" y="8751888"/>
            <a:ext cx="14207488" cy="26289248"/>
          </a:xfrm>
          <a:prstGeom prst="rect">
            <a:avLst/>
          </a:prstGeom>
          <a:noFill/>
        </p:spPr>
        <p:txBody>
          <a:bodyPr wrap="square">
            <a:spAutoFit/>
          </a:bodyPr>
          <a:lstStyle/>
          <a:p>
            <a:pPr algn="l" rtl="0">
              <a:spcBef>
                <a:spcPts val="0"/>
              </a:spcBef>
              <a:spcAft>
                <a:spcPts val="0"/>
              </a:spcAft>
            </a:pPr>
            <a:r>
              <a:rPr lang="en-US" sz="4000" b="1" i="0" u="none" strike="noStrike" dirty="0">
                <a:solidFill>
                  <a:srgbClr val="000000"/>
                </a:solidFill>
                <a:effectLst/>
                <a:latin typeface="Times New Roman" panose="02020603050405020304" pitchFamily="18" charset="0"/>
                <a:cs typeface="Times New Roman" panose="02020603050405020304" pitchFamily="18" charset="0"/>
              </a:rPr>
              <a:t>Abstract</a:t>
            </a:r>
            <a:endParaRPr lang="en-US" sz="4000" b="0" dirty="0">
              <a:effectLst/>
              <a:latin typeface="Times New Roman" panose="02020603050405020304" pitchFamily="18" charset="0"/>
              <a:cs typeface="Times New Roman" panose="02020603050405020304" pitchFamily="18" charset="0"/>
            </a:endParaRPr>
          </a:p>
          <a:p>
            <a:pPr algn="l"/>
            <a:r>
              <a:rPr lang="en-US" sz="2800" b="0" i="0" dirty="0">
                <a:effectLst/>
                <a:latin typeface="Times New Roman" panose="02020603050405020304" pitchFamily="18" charset="0"/>
                <a:cs typeface="Times New Roman" panose="02020603050405020304" pitchFamily="18" charset="0"/>
              </a:rPr>
              <a:t>This study analyzes a dataset comprising information on product purchasing behavior in the context of two distinct sales channels across multiple regions. The dataset includes various product categories, such as 'Fresh,' 'Milk,' 'Grocery,' 'Frozen,' '</a:t>
            </a:r>
            <a:r>
              <a:rPr lang="en-US" sz="2800" b="0" i="0" dirty="0" err="1">
                <a:effectLst/>
                <a:latin typeface="Times New Roman" panose="02020603050405020304" pitchFamily="18" charset="0"/>
                <a:cs typeface="Times New Roman" panose="02020603050405020304" pitchFamily="18" charset="0"/>
              </a:rPr>
              <a:t>Detergents_Paper</a:t>
            </a:r>
            <a:r>
              <a:rPr lang="en-US" sz="2800" b="0" i="0" dirty="0">
                <a:effectLst/>
                <a:latin typeface="Times New Roman" panose="02020603050405020304" pitchFamily="18" charset="0"/>
                <a:cs typeface="Times New Roman" panose="02020603050405020304" pitchFamily="18" charset="0"/>
              </a:rPr>
              <a:t>,' and '</a:t>
            </a:r>
            <a:r>
              <a:rPr lang="en-US" sz="2800" b="0" i="0" dirty="0" err="1">
                <a:effectLst/>
                <a:latin typeface="Times New Roman" panose="02020603050405020304" pitchFamily="18" charset="0"/>
                <a:cs typeface="Times New Roman" panose="02020603050405020304" pitchFamily="18" charset="0"/>
              </a:rPr>
              <a:t>Delicassen</a:t>
            </a:r>
            <a:r>
              <a:rPr lang="en-US" sz="2800" b="0" i="0" dirty="0">
                <a:effectLst/>
                <a:latin typeface="Times New Roman" panose="02020603050405020304" pitchFamily="18" charset="0"/>
                <a:cs typeface="Times New Roman" panose="02020603050405020304" pitchFamily="18" charset="0"/>
              </a:rPr>
              <a:t>,' which are examined for their relationship to the channels of distribution. The analysis employs a combination of exploratory data visualization techniques to uncover patterns and relationships within the data.</a:t>
            </a:r>
          </a:p>
          <a:p>
            <a:pPr algn="l"/>
            <a:r>
              <a:rPr lang="en-US" sz="2800" b="0" i="0" dirty="0">
                <a:effectLst/>
                <a:latin typeface="Times New Roman" panose="02020603050405020304" pitchFamily="18" charset="0"/>
                <a:cs typeface="Times New Roman" panose="02020603050405020304" pitchFamily="18" charset="0"/>
              </a:rPr>
              <a:t>Scatter plots and bar charts were utilized to assess the spending behavior across different product categories and to examine the distribution of purchases between the two sales channels. Through these visualizations, significant differences and patterns were observed in customer spending preferences.</a:t>
            </a:r>
          </a:p>
          <a:p>
            <a:pPr algn="l"/>
            <a:r>
              <a:rPr lang="en-US" sz="2800" b="0" i="0" dirty="0">
                <a:effectLst/>
                <a:latin typeface="Times New Roman" panose="02020603050405020304" pitchFamily="18" charset="0"/>
                <a:cs typeface="Times New Roman" panose="02020603050405020304" pitchFamily="18" charset="0"/>
              </a:rPr>
              <a:t>A box plot and swarm plot were used to provide further insight into the distributions of specific product categories within each sales channel, allowing for the identification of potential outliers and variations. Violin plots helped visualize the distribution of 'Grocery' spending within each channel.</a:t>
            </a:r>
          </a:p>
          <a:p>
            <a:pPr algn="l"/>
            <a:r>
              <a:rPr lang="en-US" sz="2800" b="0" i="0" dirty="0">
                <a:effectLst/>
                <a:latin typeface="Times New Roman" panose="02020603050405020304" pitchFamily="18" charset="0"/>
                <a:cs typeface="Times New Roman" panose="02020603050405020304" pitchFamily="18" charset="0"/>
              </a:rPr>
              <a:t>The findings from these visualizations provide valuable insights into the characteristics of customers in different sales channels. This analysis aims to enhance our understanding of purchasing behavior and its implications for marketing and distribution strategies.</a:t>
            </a:r>
          </a:p>
          <a:p>
            <a:pPr algn="l"/>
            <a:r>
              <a:rPr lang="en-US" sz="2800" b="0" i="0" dirty="0">
                <a:effectLst/>
                <a:latin typeface="Times New Roman" panose="02020603050405020304" pitchFamily="18" charset="0"/>
                <a:cs typeface="Times New Roman" panose="02020603050405020304" pitchFamily="18" charset="0"/>
              </a:rPr>
              <a:t>In conclusion, this study leverages visualizations to explore the relationship between product categories and sales channels. The results offer actionable insights for businesses looking to optimize their marketing and distribution strategies based on customer spending behavior. Further detailed analysis and segmentation can be conducted to refine these insights for practical implementation.</a:t>
            </a:r>
          </a:p>
          <a:p>
            <a:pPr algn="l" rtl="0">
              <a:spcBef>
                <a:spcPts val="0"/>
              </a:spcBef>
              <a:spcAft>
                <a:spcPts val="0"/>
              </a:spcAft>
            </a:pPr>
            <a:r>
              <a:rPr lang="en-US" sz="4000" b="1" i="0" u="none" strike="noStrike" dirty="0">
                <a:solidFill>
                  <a:srgbClr val="000000"/>
                </a:solidFill>
                <a:effectLst/>
                <a:latin typeface="Times New Roman" panose="02020603050405020304" pitchFamily="18" charset="0"/>
                <a:cs typeface="Times New Roman" panose="02020603050405020304" pitchFamily="18" charset="0"/>
              </a:rPr>
              <a:t>Research Question</a:t>
            </a:r>
            <a:endParaRPr lang="en-US" sz="4000" b="0" dirty="0">
              <a:effectLst/>
              <a:latin typeface="Times New Roman" panose="02020603050405020304" pitchFamily="18" charset="0"/>
              <a:cs typeface="Times New Roman" panose="02020603050405020304" pitchFamily="18" charset="0"/>
            </a:endParaRPr>
          </a:p>
          <a:p>
            <a:pPr algn="l" rtl="0">
              <a:spcBef>
                <a:spcPts val="100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How ‘region’ (column) of trading affect on categories of products purchased?</a:t>
            </a:r>
            <a:endParaRPr lang="en-US" sz="2800" b="0" dirty="0">
              <a:effectLst/>
              <a:latin typeface="Times New Roman" panose="02020603050405020304" pitchFamily="18" charset="0"/>
              <a:cs typeface="Times New Roman" panose="02020603050405020304" pitchFamily="18" charset="0"/>
            </a:endParaRPr>
          </a:p>
          <a:p>
            <a:pPr algn="l"/>
            <a:br>
              <a:rPr lang="en-US" sz="800" dirty="0">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Related Work</a:t>
            </a:r>
            <a:endParaRPr lang="en-US" sz="4000" b="0" dirty="0">
              <a:effectLst/>
              <a:latin typeface="Times New Roman" panose="02020603050405020304" pitchFamily="18" charset="0"/>
              <a:cs typeface="Times New Roman" panose="02020603050405020304" pitchFamily="18" charset="0"/>
            </a:endParaRPr>
          </a:p>
          <a:p>
            <a:pPr algn="l" rtl="0">
              <a:spcBef>
                <a:spcPts val="0"/>
              </a:spcBef>
              <a:spcAft>
                <a:spcPts val="0"/>
              </a:spcAft>
            </a:pPr>
            <a:r>
              <a:rPr lang="en-US" sz="2800" dirty="0">
                <a:latin typeface="Times New Roman" panose="02020603050405020304" pitchFamily="18" charset="0"/>
                <a:cs typeface="Times New Roman" panose="02020603050405020304" pitchFamily="18" charset="0"/>
              </a:rPr>
              <a:t>Several Papers and books was used during a work. Logistic Regression was performed as in paper [2-3]. Several books [5-8] was connect to correct data visualization. Neo4j App was used as a part of EDA for better understand of data [4]. </a:t>
            </a:r>
            <a:r>
              <a:rPr lang="en-US" sz="2800" dirty="0" err="1">
                <a:latin typeface="Times New Roman" panose="02020603050405020304" pitchFamily="18" charset="0"/>
                <a:cs typeface="Times New Roman" panose="02020603050405020304" pitchFamily="18" charset="0"/>
              </a:rPr>
              <a:t>SubCluster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alghoritm</a:t>
            </a:r>
            <a:r>
              <a:rPr lang="en-US" sz="2800" dirty="0">
                <a:latin typeface="Times New Roman" panose="02020603050405020304" pitchFamily="18" charset="0"/>
                <a:cs typeface="Times New Roman" panose="02020603050405020304" pitchFamily="18" charset="0"/>
              </a:rPr>
              <a:t> was tried [1] on that dataset.</a:t>
            </a:r>
            <a:br>
              <a:rPr lang="en-US" sz="4000" b="0" dirty="0">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Dataset</a:t>
            </a:r>
          </a:p>
          <a:p>
            <a:pPr algn="l"/>
            <a:r>
              <a:rPr lang="en-US" sz="2800" b="0" i="0" dirty="0">
                <a:effectLst/>
                <a:latin typeface="Times New Roman" panose="02020603050405020304" pitchFamily="18" charset="0"/>
                <a:cs typeface="Times New Roman" panose="02020603050405020304" pitchFamily="18" charset="0"/>
              </a:rPr>
              <a:t>The dataset consists of a collection of data points representing various customers and their purchasing behavior. It includes information about two key </a:t>
            </a:r>
            <a:r>
              <a:rPr lang="en-US" sz="2800" b="0" i="0" dirty="0" err="1">
                <a:effectLst/>
                <a:latin typeface="Times New Roman" panose="02020603050405020304" pitchFamily="18" charset="0"/>
                <a:cs typeface="Times New Roman" panose="02020603050405020304" pitchFamily="18" charset="0"/>
              </a:rPr>
              <a:t>features:</a:t>
            </a:r>
            <a:r>
              <a:rPr lang="en-US" sz="2800" b="1" i="0" dirty="0" err="1">
                <a:effectLst/>
                <a:latin typeface="Times New Roman" panose="02020603050405020304" pitchFamily="18" charset="0"/>
                <a:cs typeface="Times New Roman" panose="02020603050405020304" pitchFamily="18" charset="0"/>
              </a:rPr>
              <a:t>Channel</a:t>
            </a:r>
            <a:r>
              <a:rPr lang="en-US" sz="2800" b="0" i="0" dirty="0">
                <a:effectLst/>
                <a:latin typeface="Times New Roman" panose="02020603050405020304" pitchFamily="18" charset="0"/>
                <a:cs typeface="Times New Roman" panose="02020603050405020304" pitchFamily="18" charset="0"/>
              </a:rPr>
              <a:t>: This categorical variable indicates the sales channel through which the customer makes their purchases. There are two distinct channels represented as '1' and '2.'</a:t>
            </a:r>
            <a:r>
              <a:rPr lang="en-US" sz="2800" b="1" i="0" dirty="0">
                <a:effectLst/>
                <a:latin typeface="Times New Roman" panose="02020603050405020304" pitchFamily="18" charset="0"/>
                <a:cs typeface="Times New Roman" panose="02020603050405020304" pitchFamily="18" charset="0"/>
              </a:rPr>
              <a:t>Region</a:t>
            </a:r>
            <a:r>
              <a:rPr lang="en-US" sz="2800" b="0" i="0" dirty="0">
                <a:effectLst/>
                <a:latin typeface="Times New Roman" panose="02020603050405020304" pitchFamily="18" charset="0"/>
                <a:cs typeface="Times New Roman" panose="02020603050405020304" pitchFamily="18" charset="0"/>
              </a:rPr>
              <a:t>: Another categorical variable that specifies the region in which the customer is located. It includes three different regions, denoted by '1,' '2,' and '3.'</a:t>
            </a:r>
          </a:p>
          <a:p>
            <a:pPr algn="l"/>
            <a:r>
              <a:rPr lang="en-US" sz="2800" b="0" i="0" dirty="0">
                <a:effectLst/>
                <a:latin typeface="Times New Roman" panose="02020603050405020304" pitchFamily="18" charset="0"/>
                <a:cs typeface="Times New Roman" panose="02020603050405020304" pitchFamily="18" charset="0"/>
              </a:rPr>
              <a:t>In addition to these categorical features, the dataset provides data on the following product categories:</a:t>
            </a:r>
          </a:p>
          <a:p>
            <a:pPr algn="l"/>
            <a:r>
              <a:rPr lang="en-US" sz="2800" b="1" dirty="0">
                <a:latin typeface="Times New Roman" panose="02020603050405020304" pitchFamily="18" charset="0"/>
                <a:cs typeface="Times New Roman" panose="02020603050405020304" pitchFamily="18" charset="0"/>
              </a:rPr>
              <a:t>F</a:t>
            </a:r>
            <a:r>
              <a:rPr lang="en-US" sz="2800" b="1" i="0" dirty="0">
                <a:effectLst/>
                <a:latin typeface="Times New Roman" panose="02020603050405020304" pitchFamily="18" charset="0"/>
                <a:cs typeface="Times New Roman" panose="02020603050405020304" pitchFamily="18" charset="0"/>
              </a:rPr>
              <a:t>resh</a:t>
            </a:r>
            <a:r>
              <a:rPr lang="en-US" sz="2800" b="0" i="0" dirty="0">
                <a:effectLst/>
                <a:latin typeface="Times New Roman" panose="02020603050405020304" pitchFamily="18" charset="0"/>
                <a:cs typeface="Times New Roman" panose="02020603050405020304" pitchFamily="18" charset="0"/>
              </a:rPr>
              <a:t>: The amount of spending on fresh products.</a:t>
            </a:r>
          </a:p>
          <a:p>
            <a:pPr algn="l"/>
            <a:r>
              <a:rPr lang="en-US" sz="2800" b="1" i="0" dirty="0">
                <a:effectLst/>
                <a:latin typeface="Times New Roman" panose="02020603050405020304" pitchFamily="18" charset="0"/>
                <a:cs typeface="Times New Roman" panose="02020603050405020304" pitchFamily="18" charset="0"/>
              </a:rPr>
              <a:t>Milk</a:t>
            </a:r>
            <a:r>
              <a:rPr lang="en-US" sz="2800" b="0" i="0" dirty="0">
                <a:effectLst/>
                <a:latin typeface="Times New Roman" panose="02020603050405020304" pitchFamily="18" charset="0"/>
                <a:cs typeface="Times New Roman" panose="02020603050405020304" pitchFamily="18" charset="0"/>
              </a:rPr>
              <a:t>: The amount of spending on dairy and milk products.</a:t>
            </a:r>
          </a:p>
          <a:p>
            <a:pPr algn="l"/>
            <a:r>
              <a:rPr lang="en-US" sz="2800" b="1" i="0" dirty="0">
                <a:effectLst/>
                <a:latin typeface="Times New Roman" panose="02020603050405020304" pitchFamily="18" charset="0"/>
                <a:cs typeface="Times New Roman" panose="02020603050405020304" pitchFamily="18" charset="0"/>
              </a:rPr>
              <a:t>Grocery</a:t>
            </a:r>
            <a:r>
              <a:rPr lang="en-US" sz="2800" b="0" i="0" dirty="0">
                <a:effectLst/>
                <a:latin typeface="Times New Roman" panose="02020603050405020304" pitchFamily="18" charset="0"/>
                <a:cs typeface="Times New Roman" panose="02020603050405020304" pitchFamily="18" charset="0"/>
              </a:rPr>
              <a:t>: The amount of spending on grocery items.</a:t>
            </a:r>
          </a:p>
          <a:p>
            <a:pPr algn="l"/>
            <a:r>
              <a:rPr lang="en-US" sz="2800" b="1" i="0" dirty="0">
                <a:effectLst/>
                <a:latin typeface="Times New Roman" panose="02020603050405020304" pitchFamily="18" charset="0"/>
                <a:cs typeface="Times New Roman" panose="02020603050405020304" pitchFamily="18" charset="0"/>
              </a:rPr>
              <a:t>Frozen</a:t>
            </a:r>
            <a:r>
              <a:rPr lang="en-US" sz="2800" b="0" i="0" dirty="0">
                <a:effectLst/>
                <a:latin typeface="Times New Roman" panose="02020603050405020304" pitchFamily="18" charset="0"/>
                <a:cs typeface="Times New Roman" panose="02020603050405020304" pitchFamily="18" charset="0"/>
              </a:rPr>
              <a:t>: The amount of spending on frozen products.</a:t>
            </a:r>
          </a:p>
          <a:p>
            <a:pPr algn="l"/>
            <a:r>
              <a:rPr lang="en-US" sz="2800" b="1" i="0" dirty="0" err="1">
                <a:effectLst/>
                <a:latin typeface="Times New Roman" panose="02020603050405020304" pitchFamily="18" charset="0"/>
                <a:cs typeface="Times New Roman" panose="02020603050405020304" pitchFamily="18" charset="0"/>
              </a:rPr>
              <a:t>Detergents_Paper</a:t>
            </a:r>
            <a:r>
              <a:rPr lang="en-US" sz="2800" b="0" i="0" dirty="0">
                <a:effectLst/>
                <a:latin typeface="Times New Roman" panose="02020603050405020304" pitchFamily="18" charset="0"/>
                <a:cs typeface="Times New Roman" panose="02020603050405020304" pitchFamily="18" charset="0"/>
              </a:rPr>
              <a:t>: The amount of spending on detergents and paper products.</a:t>
            </a:r>
          </a:p>
          <a:p>
            <a:pPr algn="l"/>
            <a:r>
              <a:rPr lang="en-US" sz="2800" b="1" i="0" dirty="0" err="1">
                <a:effectLst/>
                <a:latin typeface="Times New Roman" panose="02020603050405020304" pitchFamily="18" charset="0"/>
                <a:cs typeface="Times New Roman" panose="02020603050405020304" pitchFamily="18" charset="0"/>
              </a:rPr>
              <a:t>Delicassen</a:t>
            </a:r>
            <a:r>
              <a:rPr lang="en-US" sz="2800" b="0" i="0" dirty="0">
                <a:effectLst/>
                <a:latin typeface="Times New Roman" panose="02020603050405020304" pitchFamily="18" charset="0"/>
                <a:cs typeface="Times New Roman" panose="02020603050405020304" pitchFamily="18" charset="0"/>
              </a:rPr>
              <a:t>: The amount of spending on delicatessen items.</a:t>
            </a:r>
          </a:p>
          <a:p>
            <a:pPr algn="l"/>
            <a:r>
              <a:rPr lang="en-US" sz="2800" b="0" i="0" dirty="0">
                <a:effectLst/>
                <a:latin typeface="Times New Roman" panose="02020603050405020304" pitchFamily="18" charset="0"/>
                <a:cs typeface="Times New Roman" panose="02020603050405020304" pitchFamily="18" charset="0"/>
              </a:rPr>
              <a:t>The dataset offers insights into customer spending patterns and how they vary across different regions and sales channels. It is valuable for various types of analyses, including customer segmentation, market research, and the development of marketing and distribution strategies tailored to different customer groups.</a:t>
            </a:r>
          </a:p>
          <a:p>
            <a:pPr algn="l"/>
            <a:br>
              <a:rPr lang="en-US" sz="4000" b="0" dirty="0">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Methodology</a:t>
            </a: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Dataset was downloaded from online resource and contains 8 different columns. It don’t have any Null values, so next step was </a:t>
            </a:r>
            <a:r>
              <a:rPr lang="en-US" sz="2800" dirty="0" err="1">
                <a:latin typeface="Times New Roman" panose="02020603050405020304" pitchFamily="18" charset="0"/>
                <a:cs typeface="Times New Roman" panose="02020603050405020304" pitchFamily="18" charset="0"/>
              </a:rPr>
              <a:t>CorrelationMap</a:t>
            </a:r>
            <a:r>
              <a:rPr lang="en-US" sz="2800" dirty="0">
                <a:latin typeface="Times New Roman" panose="02020603050405020304" pitchFamily="18" charset="0"/>
                <a:cs typeface="Times New Roman" panose="02020603050405020304" pitchFamily="18" charset="0"/>
              </a:rPr>
              <a:t>. All develop was complete on python notebook. Heatmap showed interesting connections, which next were used to find insights. I found interesting to use Linear Regression model on data, to predict values of channel, for better understanding of spending on items.</a:t>
            </a:r>
            <a:br>
              <a:rPr lang="en-US" dirty="0"/>
            </a:br>
            <a:endParaRPr lang="ru-RU" dirty="0"/>
          </a:p>
        </p:txBody>
      </p:sp>
      <p:pic>
        <p:nvPicPr>
          <p:cNvPr id="1028" name="Picture 4">
            <a:extLst>
              <a:ext uri="{FF2B5EF4-FFF2-40B4-BE49-F238E27FC236}">
                <a16:creationId xmlns:a16="http://schemas.microsoft.com/office/drawing/2014/main" id="{7F2FB2F9-C52E-DAE8-027F-8B7D67AAD8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725" y="33832801"/>
            <a:ext cx="13906976" cy="8766052"/>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0">
            <a:extLst>
              <a:ext uri="{FF2B5EF4-FFF2-40B4-BE49-F238E27FC236}">
                <a16:creationId xmlns:a16="http://schemas.microsoft.com/office/drawing/2014/main" id="{1D3AE6CA-FE47-4A91-4037-177EF77274C8}"/>
              </a:ext>
            </a:extLst>
          </p:cNvPr>
          <p:cNvSpPr txBox="1">
            <a:spLocks noChangeArrowheads="1"/>
          </p:cNvSpPr>
          <p:nvPr/>
        </p:nvSpPr>
        <p:spPr bwMode="auto">
          <a:xfrm>
            <a:off x="17264062" y="9412105"/>
            <a:ext cx="14525625" cy="763496"/>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000" dirty="0">
              <a:latin typeface="Times New Roman" pitchFamily="18" charset="0"/>
            </a:endParaRPr>
          </a:p>
        </p:txBody>
      </p:sp>
      <p:pic>
        <p:nvPicPr>
          <p:cNvPr id="1036" name="Picture 12">
            <a:extLst>
              <a:ext uri="{FF2B5EF4-FFF2-40B4-BE49-F238E27FC236}">
                <a16:creationId xmlns:a16="http://schemas.microsoft.com/office/drawing/2014/main" id="{8B915F12-9F02-E132-260D-A5FF12E775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50224" y="27567271"/>
            <a:ext cx="9821097" cy="5948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0">
            <a:extLst>
              <a:ext uri="{FF2B5EF4-FFF2-40B4-BE49-F238E27FC236}">
                <a16:creationId xmlns:a16="http://schemas.microsoft.com/office/drawing/2014/main" id="{36BCF25E-3C0E-B03E-E985-065F5679A6E8}"/>
              </a:ext>
            </a:extLst>
          </p:cNvPr>
          <p:cNvSpPr txBox="1">
            <a:spLocks noChangeArrowheads="1"/>
          </p:cNvSpPr>
          <p:nvPr/>
        </p:nvSpPr>
        <p:spPr bwMode="auto">
          <a:xfrm>
            <a:off x="16863537" y="9224711"/>
            <a:ext cx="14826138" cy="12471316"/>
          </a:xfrm>
          <a:prstGeom prst="rect">
            <a:avLst/>
          </a:prstGeom>
          <a:noFill/>
          <a:ln w="57150" cmpd="thinThick">
            <a:noFill/>
            <a:miter lim="800000"/>
            <a:headEnd/>
            <a:tailEnd/>
          </a:ln>
          <a:effectLst/>
        </p:spPr>
        <p:txBody>
          <a:bodyPr wrap="square" lIns="61170" tIns="30584" rIns="61170" bIns="30584">
            <a:spAutoFit/>
          </a:bodyPr>
          <a:lstStyle/>
          <a:p>
            <a:pPr algn="l"/>
            <a:r>
              <a:rPr lang="en-US" sz="2800" b="0" i="0" dirty="0">
                <a:effectLst/>
                <a:latin typeface="Times New Roman" panose="02020603050405020304" pitchFamily="18" charset="0"/>
                <a:cs typeface="Times New Roman" panose="02020603050405020304" pitchFamily="18" charset="0"/>
              </a:rPr>
              <a:t>The results of the manipulations and analysis conducted on the customer purchasing behavior dataset are summarized below:</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Product Category Insights:</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Visualizations, such as box plots and swarm plots, provided detailed insights into spending distributions within each sales channel.</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Variations in spending patterns across product categories, particularly 'Grocery,' were identified, indicating distinct customer behaviors.</a:t>
            </a:r>
          </a:p>
          <a:p>
            <a:pPr algn="l"/>
            <a:r>
              <a:rPr lang="en-US" sz="2800" b="1" i="0" dirty="0">
                <a:effectLst/>
                <a:latin typeface="Times New Roman" panose="02020603050405020304" pitchFamily="18" charset="0"/>
                <a:cs typeface="Times New Roman" panose="02020603050405020304" pitchFamily="18" charset="0"/>
              </a:rPr>
              <a:t>         Regional Influence:</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'Region' feature classifies customers into three regions ('Region 1,' 'Region 2,' and 'Region 3').</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dataset serves as a foundation for further regional analyses, though these specific analyses were not conducted.</a:t>
            </a:r>
          </a:p>
          <a:p>
            <a:pPr algn="l"/>
            <a:r>
              <a:rPr lang="en-US" sz="2800" b="1" i="0" dirty="0">
                <a:effectLst/>
                <a:latin typeface="Times New Roman" panose="02020603050405020304" pitchFamily="18" charset="0"/>
                <a:cs typeface="Times New Roman" panose="02020603050405020304" pitchFamily="18" charset="0"/>
              </a:rPr>
              <a:t>         Marketing and Distribution Strategies:</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Businesses can use the insights to tailor marketing and distribution strategies based on customer preferences within each sales channel.</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data-driven approach helps optimize product offerings, stock management, and regional targeting.</a:t>
            </a:r>
            <a:br>
              <a:rPr lang="en-US" sz="2800" b="0" i="0" dirty="0">
                <a:effectLst/>
                <a:latin typeface="Times New Roman" panose="02020603050405020304" pitchFamily="18" charset="0"/>
                <a:cs typeface="Times New Roman" panose="02020603050405020304" pitchFamily="18" charset="0"/>
              </a:rPr>
            </a:br>
            <a:r>
              <a:rPr lang="en-US" sz="2800" b="1" i="0" dirty="0">
                <a:effectLst/>
                <a:latin typeface="Times New Roman" panose="02020603050405020304" pitchFamily="18" charset="0"/>
                <a:cs typeface="Times New Roman" panose="02020603050405020304" pitchFamily="18" charset="0"/>
              </a:rPr>
              <a:t>Machine Learning Model:</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A logistic regression model was applied to predict sales channel behavior based on customer spending patterns.</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model's performance, assessed through accuracy and visualizations (e.g., confusion matrices and ROC curves), provides a tool for channel prediction and customer segmentation.</a:t>
            </a:r>
            <a:br>
              <a:rPr lang="en-US" sz="2800" b="0" i="0" dirty="0">
                <a:effectLst/>
                <a:latin typeface="Times New Roman" panose="02020603050405020304" pitchFamily="18" charset="0"/>
                <a:cs typeface="Times New Roman" panose="02020603050405020304" pitchFamily="18" charset="0"/>
              </a:rPr>
            </a:br>
            <a:r>
              <a:rPr lang="en-US" sz="2800" b="1" i="0" dirty="0">
                <a:effectLst/>
                <a:latin typeface="Times New Roman" panose="02020603050405020304" pitchFamily="18" charset="0"/>
                <a:cs typeface="Times New Roman" panose="02020603050405020304" pitchFamily="18" charset="0"/>
              </a:rPr>
              <a:t>Recommendations:</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dataset, combined with visualizations and modeling, offers actionable recommendations for businesses to enhance marketing and distribution strategies.</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Tailored approaches can be adopted to meet the unique needs of customers in each sales channel.</a:t>
            </a:r>
          </a:p>
          <a:p>
            <a:pPr algn="l" defTabSz="612775" eaLnBrk="0" hangingPunct="0">
              <a:lnSpc>
                <a:spcPct val="95000"/>
              </a:lnSpc>
            </a:pPr>
            <a:r>
              <a:rPr lang="en-US" sz="2800" b="0" i="0" dirty="0">
                <a:effectLst/>
                <a:latin typeface="Times New Roman" panose="02020603050405020304" pitchFamily="18" charset="0"/>
                <a:cs typeface="Times New Roman" panose="02020603050405020304" pitchFamily="18" charset="0"/>
              </a:rPr>
              <a:t>In summary, the results of these manipulations provide insights into customer purchasing behavior, aiding businesses in developing more effective marketing and distribution strategies. The combination of exploratory data analysis, visualizations, and modeling facilitates data-driven decision-making for improving customer satisfaction and operational efficiency.</a:t>
            </a:r>
            <a:endParaRPr lang="en-US" sz="2800" dirty="0">
              <a:latin typeface="Times New Roman" panose="02020603050405020304" pitchFamily="18" charset="0"/>
              <a:cs typeface="Times New Roman" panose="02020603050405020304" pitchFamily="18" charset="0"/>
            </a:endParaRPr>
          </a:p>
        </p:txBody>
      </p:sp>
      <p:pic>
        <p:nvPicPr>
          <p:cNvPr id="1038" name="Picture 14">
            <a:extLst>
              <a:ext uri="{FF2B5EF4-FFF2-40B4-BE49-F238E27FC236}">
                <a16:creationId xmlns:a16="http://schemas.microsoft.com/office/drawing/2014/main" id="{E0DED000-5369-26CC-F657-D0862F4D23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17485" y="21781821"/>
            <a:ext cx="10512705" cy="5670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1346</Words>
  <Application>Microsoft Macintosh PowerPoint</Application>
  <PresentationFormat>Произвольный</PresentationFormat>
  <Paragraphs>45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Comfortaa</vt:lpstr>
      <vt:lpstr>Söhne</vt:lpstr>
      <vt:lpstr>Times New Roman</vt:lpstr>
      <vt:lpstr>Default Design</vt:lpstr>
      <vt:lpstr>Презентация PowerPoint</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ank key</cp:lastModifiedBy>
  <cp:revision>41</cp:revision>
  <dcterms:created xsi:type="dcterms:W3CDTF">2008-12-04T00:20:37Z</dcterms:created>
  <dcterms:modified xsi:type="dcterms:W3CDTF">2023-10-26T20:16:19Z</dcterms:modified>
  <cp:category>Research Poster</cp:category>
</cp:coreProperties>
</file>