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0" r:id="rId3"/>
    <p:sldId id="271" r:id="rId4"/>
    <p:sldId id="264" r:id="rId5"/>
    <p:sldId id="269" r:id="rId6"/>
    <p:sldId id="267" r:id="rId7"/>
    <p:sldId id="273" r:id="rId8"/>
    <p:sldId id="272" r:id="rId9"/>
    <p:sldId id="274" r:id="rId10"/>
    <p:sldId id="27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762F4-490F-4E6E-AA9C-E7094C51BAAC}">
          <p14:sldIdLst>
            <p14:sldId id="258"/>
            <p14:sldId id="270"/>
            <p14:sldId id="271"/>
            <p14:sldId id="264"/>
            <p14:sldId id="269"/>
            <p14:sldId id="267"/>
            <p14:sldId id="273"/>
            <p14:sldId id="272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37A"/>
    <a:srgbClr val="7030A0"/>
    <a:srgbClr val="203864"/>
    <a:srgbClr val="0E5B99"/>
    <a:srgbClr val="9F8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2D7CC-B0BC-4F67-8177-83F697C97AED}" type="datetimeFigureOut">
              <a:rPr lang="fr-CH" smtClean="0"/>
              <a:t>11.03.2019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C7AF2-1C85-4B8E-8341-9BDD49BBA3B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670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5B47-AE77-4523-ABE5-1436B8ECD89B}" type="datetimeFigureOut">
              <a:rPr lang="fr-CH" smtClean="0"/>
              <a:t>11.03.2019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0ED2-703B-4A0F-8FD5-7F4547BF40D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8568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0906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995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046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311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 bwMode="auto">
          <a:xfrm>
            <a:off x="0" y="4653136"/>
            <a:ext cx="9144000" cy="220486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1622787" y="6117949"/>
            <a:ext cx="5898430" cy="38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7F2E12"/>
                </a:solidFill>
                <a:latin typeface="Trebuchet MS" charset="0"/>
              </a:defRPr>
            </a:lvl9pPr>
          </a:lstStyle>
          <a:p>
            <a:pPr algn="ctr" eaLnBrk="1" hangingPunct="1"/>
            <a:r>
              <a:rPr lang="en-US" sz="1350" b="1" kern="0" dirty="0">
                <a:solidFill>
                  <a:srgbClr val="C2C2C2"/>
                </a:solidFill>
                <a:latin typeface="Trebuchet MS" panose="020B0603020202020204" pitchFamily="34" charset="0"/>
              </a:rPr>
              <a:t>The new generation of ATM solutions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36" y="4784849"/>
            <a:ext cx="1610732" cy="1154359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52400" y="2177057"/>
            <a:ext cx="7915056" cy="548388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5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09" y="1020555"/>
            <a:ext cx="7886700" cy="4351338"/>
          </a:xfrm>
        </p:spPr>
        <p:txBody>
          <a:bodyPr/>
          <a:lstStyle>
            <a:lvl1pPr marL="171450" indent="-171450">
              <a:buClr>
                <a:srgbClr val="28537A"/>
              </a:buClr>
              <a:buFont typeface="Arial" panose="020B0604020202020204" pitchFamily="34" charset="0"/>
              <a:buChar char="•"/>
              <a:defRPr/>
            </a:lvl1pPr>
            <a:lvl2pPr marL="514350" indent="-171450">
              <a:buClr>
                <a:srgbClr val="28537A"/>
              </a:buClr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rgbClr val="28537A"/>
              </a:buClr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rgbClr val="28537A"/>
              </a:buClr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rgbClr val="28537A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9998" y="6501063"/>
            <a:ext cx="2204003" cy="365125"/>
          </a:xfrm>
        </p:spPr>
        <p:txBody>
          <a:bodyPr/>
          <a:lstStyle/>
          <a:p>
            <a:r>
              <a:rPr lang="en-US"/>
              <a:t>The new generation of ATM solutions 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7189" y="6492470"/>
            <a:ext cx="2057400" cy="365125"/>
          </a:xfrm>
        </p:spPr>
        <p:txBody>
          <a:bodyPr/>
          <a:lstStyle>
            <a:lvl1pPr algn="l">
              <a:defRPr lang="fr-CH" sz="900" kern="1200" smtClean="0">
                <a:solidFill>
                  <a:srgbClr val="005293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fld id="{CC320D37-EBB6-4315-9F91-7580818C3F57}" type="slidenum">
              <a:rPr lang="fr-CH" smtClean="0"/>
              <a:pPr/>
              <a:t>‹#›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190" y="185738"/>
            <a:ext cx="589839" cy="56088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86087" y="314399"/>
            <a:ext cx="5883300" cy="360000"/>
          </a:xfrm>
        </p:spPr>
        <p:txBody>
          <a:bodyPr>
            <a:noAutofit/>
          </a:bodyPr>
          <a:lstStyle>
            <a:lvl1pPr>
              <a:defRPr lang="en-US" sz="1725" kern="1200" dirty="0">
                <a:solidFill>
                  <a:srgbClr val="28537A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986087" y="746619"/>
            <a:ext cx="577864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29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7190" y="6501063"/>
            <a:ext cx="653853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31" y="267429"/>
            <a:ext cx="7878487" cy="488531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dirty="0">
                <a:solidFill>
                  <a:srgbClr val="28537A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31" y="852399"/>
            <a:ext cx="7886700" cy="5255438"/>
          </a:xfrm>
        </p:spPr>
        <p:txBody>
          <a:bodyPr>
            <a:normAutofit/>
          </a:bodyPr>
          <a:lstStyle>
            <a:lvl1pPr>
              <a:buClr>
                <a:srgbClr val="203864"/>
              </a:buClr>
              <a:defRPr sz="1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buClr>
                <a:srgbClr val="203864"/>
              </a:buClr>
              <a:defRPr sz="1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buClr>
                <a:srgbClr val="203864"/>
              </a:buClr>
              <a:defRPr sz="1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buClr>
                <a:srgbClr val="203864"/>
              </a:buClr>
              <a:defRPr sz="1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buClr>
                <a:srgbClr val="203864"/>
              </a:buClr>
              <a:defRPr sz="1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5931" y="6371799"/>
            <a:ext cx="30861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The new generation of ATM solutions 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2308" y="6371799"/>
            <a:ext cx="628735" cy="365125"/>
          </a:xfrm>
        </p:spPr>
        <p:txBody>
          <a:bodyPr/>
          <a:lstStyle>
            <a:lvl1pPr algn="ctr">
              <a:defRPr/>
            </a:lvl1pPr>
          </a:lstStyle>
          <a:p>
            <a:fld id="{CC320D37-EBB6-4315-9F91-7580818C3F57}" type="slidenum">
              <a:rPr lang="fr-CH" smtClean="0"/>
              <a:pPr/>
              <a:t>‹#›</a:t>
            </a:fld>
            <a:endParaRPr lang="fr-CH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V="1">
            <a:off x="955331" y="759574"/>
            <a:ext cx="7878487" cy="97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29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190" y="6356351"/>
            <a:ext cx="653853" cy="121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90" y="203579"/>
            <a:ext cx="786452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02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625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60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7369" y="3422906"/>
            <a:ext cx="3269264" cy="12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-6094"/>
            <a:ext cx="914400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0105" y="3274382"/>
            <a:ext cx="3269264" cy="12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00" y="205200"/>
            <a:ext cx="786452" cy="560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15" y="2029177"/>
            <a:ext cx="78867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56400" y="6372000"/>
            <a:ext cx="30861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The new generation of ATM solutions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11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00" y="205200"/>
            <a:ext cx="786452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87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87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new generation of ATM solutions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0D37-EBB6-4315-9F91-7580818C3F57}" type="slidenum">
              <a:rPr lang="fr-CH" smtClean="0"/>
              <a:pPr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773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presentations/messaging-architecture-future?utm_campaign=infoq_content&amp;utm_source=twitter&amp;utm_medium=feed&amp;utm_term=architecture-design" TargetMode="External"/><Relationship Id="rId3" Type="http://schemas.openxmlformats.org/officeDocument/2006/relationships/hyperlink" Target="https://projectreactor.io/docs/core/release/reference/#intro-reactive" TargetMode="External"/><Relationship Id="rId7" Type="http://schemas.openxmlformats.org/officeDocument/2006/relationships/hyperlink" Target="http://rsocket.io/docs/Motivations" TargetMode="External"/><Relationship Id="rId2" Type="http://schemas.openxmlformats.org/officeDocument/2006/relationships/hyperlink" Target="http://www.reactive-stream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socket.io/" TargetMode="External"/><Relationship Id="rId5" Type="http://schemas.openxmlformats.org/officeDocument/2006/relationships/hyperlink" Target="https://www.amazon.com/Reactive-Programming-RxJava-Asynchronous-Applications-ebook/dp/B01LZQGIIC" TargetMode="External"/><Relationship Id="rId10" Type="http://schemas.openxmlformats.org/officeDocument/2006/relationships/hyperlink" Target="https://r2dbc.io/" TargetMode="External"/><Relationship Id="rId4" Type="http://schemas.openxmlformats.org/officeDocument/2006/relationships/hyperlink" Target="http://reactivex.io/" TargetMode="External"/><Relationship Id="rId9" Type="http://schemas.openxmlformats.org/officeDocument/2006/relationships/hyperlink" Target="https://www.netifi.com/proteu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039" y="2536650"/>
            <a:ext cx="6497664" cy="286200"/>
          </a:xfrm>
        </p:spPr>
        <p:txBody>
          <a:bodyPr>
            <a:normAutofit fontScale="90000"/>
          </a:bodyPr>
          <a:lstStyle/>
          <a:p>
            <a:r>
              <a:rPr lang="en-US" dirty="0"/>
              <a:t>BBL - Reactive Streams </a:t>
            </a:r>
          </a:p>
        </p:txBody>
      </p:sp>
    </p:spTree>
    <p:extLst>
      <p:ext uri="{BB962C8B-B14F-4D97-AF65-F5344CB8AC3E}">
        <p14:creationId xmlns:p14="http://schemas.microsoft.com/office/powerpoint/2010/main" val="25736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4A7-DD0E-49B1-8338-AB9CF75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LINKS</a:t>
            </a:r>
            <a:endParaRPr lang="fr-FR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7599-0528-49C9-A592-A6D0B96F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Reactive Streams spec:</a:t>
            </a:r>
          </a:p>
          <a:p>
            <a:pPr lvl="1"/>
            <a:r>
              <a:rPr lang="en-US" sz="1400" dirty="0">
                <a:hlinkClick r:id="rId2"/>
              </a:rPr>
              <a:t>http://www.reactive-streams.org/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Reactor’s documentation</a:t>
            </a:r>
          </a:p>
          <a:p>
            <a:pPr lvl="1"/>
            <a:r>
              <a:rPr lang="en-US" sz="1400" dirty="0">
                <a:hlinkClick r:id="rId3"/>
              </a:rPr>
              <a:t>https://projectreactor.io/docs/core/release/reference/#intro-reactive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Reactive Extensions (</a:t>
            </a:r>
            <a:r>
              <a:rPr lang="en-US" sz="1400"/>
              <a:t>all languages): </a:t>
            </a:r>
            <a:r>
              <a:rPr lang="en-US" sz="1400" dirty="0">
                <a:hlinkClick r:id="rId4"/>
              </a:rPr>
              <a:t>http://reactivex.io/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Good book on </a:t>
            </a:r>
            <a:r>
              <a:rPr lang="en-US" sz="1400" dirty="0" err="1"/>
              <a:t>RxJava</a:t>
            </a:r>
            <a:r>
              <a:rPr lang="en-US" sz="1400" dirty="0"/>
              <a:t> (all the concepts apply to other reactive streams implementations)</a:t>
            </a:r>
          </a:p>
          <a:p>
            <a:pPr lvl="1"/>
            <a:r>
              <a:rPr lang="en-US" sz="1400" dirty="0">
                <a:hlinkClick r:id="rId5"/>
              </a:rPr>
              <a:t>https://www.amazon.com/Reactive-Programming-RxJava-Asynchronous-Applications-ebook/dp/B01LZQGIIC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RSocket</a:t>
            </a:r>
            <a:endParaRPr lang="en-US" sz="1400" dirty="0"/>
          </a:p>
          <a:p>
            <a:pPr lvl="1"/>
            <a:r>
              <a:rPr lang="en-US" sz="1400" dirty="0">
                <a:hlinkClick r:id="rId6"/>
              </a:rPr>
              <a:t>http://rsocket.io/</a:t>
            </a:r>
            <a:endParaRPr lang="en-US" sz="1400" dirty="0"/>
          </a:p>
          <a:p>
            <a:pPr lvl="1"/>
            <a:r>
              <a:rPr lang="en-US" sz="1400" dirty="0">
                <a:hlinkClick r:id="rId7"/>
              </a:rPr>
              <a:t>http://rsocket.io/docs/Motivations</a:t>
            </a:r>
            <a:endParaRPr lang="en-US" sz="1400" dirty="0"/>
          </a:p>
          <a:p>
            <a:pPr lvl="1"/>
            <a:r>
              <a:rPr lang="en-US" sz="1400" dirty="0"/>
              <a:t>Presentation: </a:t>
            </a:r>
            <a:r>
              <a:rPr lang="en-US" sz="1400" dirty="0">
                <a:hlinkClick r:id="rId8"/>
              </a:rPr>
              <a:t>https://www.infoq.com/presentations/messaging-architecture-future?utm_campaign=infoq_content&amp;utm_source=twitter&amp;utm_medium=feed&amp;utm_term=architecture-design</a:t>
            </a:r>
            <a:endParaRPr lang="en-US" sz="1400" dirty="0"/>
          </a:p>
          <a:p>
            <a:pPr lvl="1"/>
            <a:r>
              <a:rPr lang="en-US" sz="1400" dirty="0">
                <a:hlinkClick r:id="rId9"/>
              </a:rPr>
              <a:t>https://www.netifi.com/proteus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R2DBC</a:t>
            </a:r>
          </a:p>
          <a:p>
            <a:pPr lvl="1"/>
            <a:r>
              <a:rPr lang="en-US" sz="1400" dirty="0">
                <a:hlinkClick r:id="rId10"/>
              </a:rPr>
              <a:t>https://r2dbc.io/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B92D-3A0B-4A29-A1EB-84E09EA9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19D4-CE81-4242-9D93-D392FB7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855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338E-7AF2-48CB-A141-BC226F42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are reactive streams?</a:t>
            </a:r>
            <a:endParaRPr lang="fr-FR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E9A8F-7950-4D52-B8AA-BC76D1A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new generation of ATM solutions </a:t>
            </a:r>
            <a:endParaRPr lang="fr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F3A2-749F-45D2-B0B1-D10C8452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2</a:t>
            </a:fld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05317-0718-4EF6-9412-24AC4FD7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952500"/>
            <a:ext cx="535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338E-7AF2-48CB-A141-BC226F42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are reactive streams?</a:t>
            </a:r>
            <a:endParaRPr lang="fr-FR" sz="2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80561D-B769-470F-BDD4-9CC4E6A9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4" y="1879887"/>
            <a:ext cx="7886700" cy="33679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E9A8F-7950-4D52-B8AA-BC76D1A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new generation of ATM solutions </a:t>
            </a:r>
            <a:endParaRPr lang="fr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F3A2-749F-45D2-B0B1-D10C8452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8350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400" b="1" dirty="0"/>
              <a:t>A bit of </a:t>
            </a:r>
            <a:r>
              <a:rPr lang="en-US" sz="2400" b="1" dirty="0"/>
              <a:t>context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dirty="0"/>
          </a:p>
          <a:p>
            <a:r>
              <a:rPr lang="fr-CH" b="1" dirty="0"/>
              <a:t>2009</a:t>
            </a:r>
            <a:r>
              <a:rPr lang="fr-CH" dirty="0"/>
              <a:t> : </a:t>
            </a:r>
            <a:r>
              <a:rPr lang="fr-CH" dirty="0" err="1"/>
              <a:t>Reactive</a:t>
            </a:r>
            <a:r>
              <a:rPr lang="fr-CH" dirty="0"/>
              <a:t> Extensions for .NET </a:t>
            </a:r>
            <a:r>
              <a:rPr lang="fr-CH" dirty="0" err="1"/>
              <a:t>created</a:t>
            </a:r>
            <a:r>
              <a:rPr lang="fr-CH" dirty="0"/>
              <a:t> by Erik </a:t>
            </a:r>
            <a:r>
              <a:rPr lang="fr-CH" dirty="0" err="1"/>
              <a:t>Meijer</a:t>
            </a:r>
            <a:endParaRPr lang="fr-CH" dirty="0"/>
          </a:p>
          <a:p>
            <a:pPr lvl="1"/>
            <a:r>
              <a:rPr lang="fr-CH" dirty="0"/>
              <a:t>«The Observer pattern </a:t>
            </a:r>
            <a:r>
              <a:rPr lang="fr-CH" dirty="0" err="1"/>
              <a:t>done</a:t>
            </a:r>
            <a:r>
              <a:rPr lang="fr-CH" dirty="0"/>
              <a:t> right»</a:t>
            </a:r>
          </a:p>
          <a:p>
            <a:pPr lvl="1"/>
            <a:r>
              <a:rPr lang="en-US" dirty="0"/>
              <a:t>For sequences of data, it combines the advantages of iterators with the flexibility of event-based asynchronous programming. It also works as a simple promise, eliminating the pyramid of doom that results from multiple layers of callbacks. </a:t>
            </a:r>
            <a:endParaRPr lang="fr-CH" dirty="0"/>
          </a:p>
          <a:p>
            <a:r>
              <a:rPr lang="fr-CH" b="1" dirty="0"/>
              <a:t>2014</a:t>
            </a:r>
            <a:r>
              <a:rPr lang="fr-CH" dirty="0"/>
              <a:t>: </a:t>
            </a:r>
            <a:r>
              <a:rPr lang="fr-CH" dirty="0" err="1"/>
              <a:t>RxJava</a:t>
            </a:r>
            <a:r>
              <a:rPr lang="fr-CH" dirty="0"/>
              <a:t> 1 </a:t>
            </a:r>
            <a:r>
              <a:rPr lang="fr-CH" dirty="0" err="1"/>
              <a:t>published</a:t>
            </a:r>
            <a:r>
              <a:rPr lang="fr-CH" dirty="0"/>
              <a:t> by Netflix</a:t>
            </a:r>
          </a:p>
          <a:p>
            <a:r>
              <a:rPr lang="fr-CH" dirty="0" err="1"/>
              <a:t>September</a:t>
            </a:r>
            <a:r>
              <a:rPr lang="fr-CH" dirty="0"/>
              <a:t> </a:t>
            </a:r>
            <a:r>
              <a:rPr lang="fr-CH" b="1" dirty="0"/>
              <a:t>2014</a:t>
            </a:r>
            <a:r>
              <a:rPr lang="fr-CH" dirty="0"/>
              <a:t>  : The </a:t>
            </a:r>
            <a:r>
              <a:rPr lang="fr-CH" dirty="0" err="1"/>
              <a:t>Reactive</a:t>
            </a:r>
            <a:r>
              <a:rPr lang="fr-CH" dirty="0"/>
              <a:t> </a:t>
            </a:r>
            <a:r>
              <a:rPr lang="fr-CH" dirty="0" err="1"/>
              <a:t>manifesto</a:t>
            </a:r>
            <a:r>
              <a:rPr lang="fr-CH" dirty="0"/>
              <a:t> </a:t>
            </a:r>
          </a:p>
          <a:p>
            <a:pPr lvl="1"/>
            <a:r>
              <a:rPr lang="fr-CH" dirty="0">
                <a:hlinkClick r:id="rId2"/>
              </a:rPr>
              <a:t>https://www.reactivemanifesto.org/</a:t>
            </a:r>
            <a:endParaRPr lang="fr-CH" dirty="0"/>
          </a:p>
          <a:p>
            <a:r>
              <a:rPr lang="fr-CH" dirty="0" err="1"/>
              <a:t>November</a:t>
            </a:r>
            <a:r>
              <a:rPr lang="fr-CH" dirty="0"/>
              <a:t> </a:t>
            </a:r>
            <a:r>
              <a:rPr lang="fr-CH" b="1" dirty="0"/>
              <a:t>2014</a:t>
            </a:r>
            <a:r>
              <a:rPr lang="fr-CH" dirty="0"/>
              <a:t> - </a:t>
            </a:r>
            <a:r>
              <a:rPr lang="fr-CH" dirty="0" err="1"/>
              <a:t>Reactive</a:t>
            </a:r>
            <a:r>
              <a:rPr lang="fr-CH" dirty="0"/>
              <a:t> </a:t>
            </a:r>
            <a:r>
              <a:rPr lang="fr-CH" dirty="0" err="1"/>
              <a:t>Streams</a:t>
            </a:r>
            <a:r>
              <a:rPr lang="fr-CH" dirty="0"/>
              <a:t> «standard»</a:t>
            </a:r>
          </a:p>
          <a:p>
            <a:pPr lvl="1"/>
            <a:r>
              <a:rPr lang="fr-CH" dirty="0">
                <a:hlinkClick r:id="rId3"/>
              </a:rPr>
              <a:t>http://www.reactive-streams.org/</a:t>
            </a:r>
            <a:endParaRPr lang="fr-CH" dirty="0"/>
          </a:p>
          <a:p>
            <a:r>
              <a:rPr lang="fr-CH" b="1" dirty="0"/>
              <a:t>2016</a:t>
            </a:r>
            <a:r>
              <a:rPr lang="fr-CH" dirty="0"/>
              <a:t>: </a:t>
            </a:r>
            <a:r>
              <a:rPr lang="fr-CH" dirty="0" err="1"/>
              <a:t>RxJava</a:t>
            </a:r>
            <a:r>
              <a:rPr lang="fr-CH" dirty="0"/>
              <a:t> 2 and </a:t>
            </a:r>
            <a:r>
              <a:rPr lang="fr-CH" dirty="0" err="1"/>
              <a:t>Reactor</a:t>
            </a:r>
            <a:r>
              <a:rPr lang="fr-CH" dirty="0"/>
              <a:t> (</a:t>
            </a:r>
            <a:r>
              <a:rPr lang="fr-CH" dirty="0" err="1"/>
              <a:t>implementing</a:t>
            </a:r>
            <a:r>
              <a:rPr lang="fr-CH" dirty="0"/>
              <a:t> </a:t>
            </a:r>
            <a:r>
              <a:rPr lang="fr-CH" dirty="0" err="1"/>
              <a:t>Reactive</a:t>
            </a:r>
            <a:r>
              <a:rPr lang="fr-CH" dirty="0"/>
              <a:t> </a:t>
            </a:r>
            <a:r>
              <a:rPr lang="fr-CH" dirty="0" err="1"/>
              <a:t>Streams</a:t>
            </a:r>
            <a:r>
              <a:rPr lang="fr-CH" dirty="0"/>
              <a:t>)</a:t>
            </a:r>
          </a:p>
          <a:p>
            <a:r>
              <a:rPr lang="fr-CH" b="1" dirty="0"/>
              <a:t>2017</a:t>
            </a:r>
            <a:r>
              <a:rPr lang="fr-CH" dirty="0"/>
              <a:t>: Flow </a:t>
            </a:r>
            <a:r>
              <a:rPr lang="fr-CH" dirty="0" err="1"/>
              <a:t>added</a:t>
            </a:r>
            <a:r>
              <a:rPr lang="fr-CH" dirty="0"/>
              <a:t> in Java 9 (no </a:t>
            </a:r>
            <a:r>
              <a:rPr lang="fr-CH" dirty="0" err="1"/>
              <a:t>implementation</a:t>
            </a:r>
            <a:r>
              <a:rPr lang="fr-CH" dirty="0"/>
              <a:t>)</a:t>
            </a:r>
          </a:p>
          <a:p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The new generation of ATM solutions 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633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4A7-DD0E-49B1-8338-AB9CF75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Reactive Streams: a clear specification</a:t>
            </a:r>
            <a:endParaRPr lang="fr-FR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7599-0528-49C9-A592-A6D0B96F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r-FR" b="1" dirty="0"/>
              <a:t>Publisher</a:t>
            </a:r>
          </a:p>
          <a:p>
            <a:endParaRPr lang="fr-FR" b="1" dirty="0"/>
          </a:p>
          <a:p>
            <a:r>
              <a:rPr lang="fr-FR" b="1" dirty="0" err="1"/>
              <a:t>Subscriber</a:t>
            </a:r>
            <a:endParaRPr lang="fr-FR" b="1" dirty="0"/>
          </a:p>
          <a:p>
            <a:endParaRPr lang="fr-FR" b="1" dirty="0"/>
          </a:p>
          <a:p>
            <a:r>
              <a:rPr lang="fr-FR" b="1" dirty="0" err="1"/>
              <a:t>Subscription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Processor (</a:t>
            </a:r>
            <a:r>
              <a:rPr lang="fr-FR" b="1" dirty="0" err="1"/>
              <a:t>Subscriber</a:t>
            </a:r>
            <a:r>
              <a:rPr lang="fr-FR" b="1" dirty="0"/>
              <a:t> &amp; Publisher)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specification</a:t>
            </a:r>
            <a:r>
              <a:rPr lang="fr-FR" dirty="0"/>
              <a:t> </a:t>
            </a:r>
            <a:r>
              <a:rPr lang="fr-FR" dirty="0" err="1"/>
              <a:t>defines</a:t>
            </a:r>
            <a:r>
              <a:rPr lang="fr-FR" dirty="0"/>
              <a:t> the </a:t>
            </a:r>
            <a:r>
              <a:rPr lang="fr-FR" dirty="0" err="1"/>
              <a:t>semantic</a:t>
            </a:r>
            <a:r>
              <a:rPr lang="fr-FR" dirty="0"/>
              <a:t> of </a:t>
            </a:r>
            <a:r>
              <a:rPr lang="fr-FR" dirty="0" err="1"/>
              <a:t>these</a:t>
            </a:r>
            <a:r>
              <a:rPr lang="fr-FR" dirty="0"/>
              <a:t> types, for </a:t>
            </a:r>
            <a:r>
              <a:rPr lang="fr-FR" dirty="0" err="1"/>
              <a:t>example</a:t>
            </a:r>
            <a:r>
              <a:rPr lang="fr-FR" dirty="0"/>
              <a:t> how a </a:t>
            </a:r>
            <a:r>
              <a:rPr lang="fr-FR" dirty="0" err="1"/>
              <a:t>subscriber</a:t>
            </a:r>
            <a:r>
              <a:rPr lang="fr-FR" dirty="0"/>
              <a:t> </a:t>
            </a:r>
            <a:r>
              <a:rPr lang="fr-FR" dirty="0" err="1"/>
              <a:t>requests</a:t>
            </a:r>
            <a:r>
              <a:rPr lang="fr-FR" dirty="0"/>
              <a:t> values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publisher</a:t>
            </a:r>
            <a:r>
              <a:rPr lang="fr-FR" dirty="0"/>
              <a:t>, </a:t>
            </a:r>
            <a:r>
              <a:rPr lang="fr-FR" dirty="0" err="1"/>
              <a:t>backpressure</a:t>
            </a:r>
            <a:r>
              <a:rPr lang="fr-FR" dirty="0"/>
              <a:t>, etc.</a:t>
            </a:r>
          </a:p>
          <a:p>
            <a:endParaRPr lang="fr-FR" dirty="0"/>
          </a:p>
          <a:p>
            <a:r>
              <a:rPr lang="fr-FR" dirty="0" err="1"/>
              <a:t>RxJava</a:t>
            </a:r>
            <a:r>
              <a:rPr lang="fr-FR" dirty="0"/>
              <a:t> 2, </a:t>
            </a:r>
            <a:r>
              <a:rPr lang="fr-FR" dirty="0" err="1"/>
              <a:t>Reactor</a:t>
            </a:r>
            <a:r>
              <a:rPr lang="fr-FR" dirty="0"/>
              <a:t>, Akka…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spec</a:t>
            </a:r>
            <a:r>
              <a:rPr lang="fr-FR" dirty="0"/>
              <a:t>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on </a:t>
            </a:r>
            <a:r>
              <a:rPr lang="fr-FR" dirty="0" err="1"/>
              <a:t>these</a:t>
            </a:r>
            <a:r>
              <a:rPr lang="fr-FR" dirty="0"/>
              <a:t> types.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B92D-3A0B-4A29-A1EB-84E09EA9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19D4-CE81-4242-9D93-D392FB7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1984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6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4A7-DD0E-49B1-8338-AB9CF75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Main problems</a:t>
            </a:r>
            <a:endParaRPr lang="fr-FR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7599-0528-49C9-A592-A6D0B96F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Learning curve</a:t>
            </a:r>
          </a:p>
          <a:p>
            <a:endParaRPr lang="en-US" sz="2800" dirty="0"/>
          </a:p>
          <a:p>
            <a:r>
              <a:rPr lang="en-US" sz="2800" dirty="0"/>
              <a:t>Debugging</a:t>
            </a:r>
          </a:p>
          <a:p>
            <a:endParaRPr lang="en-US" sz="2800" dirty="0"/>
          </a:p>
          <a:p>
            <a:r>
              <a:rPr lang="en-US" sz="2800" dirty="0"/>
              <a:t>Overdoing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B92D-3A0B-4A29-A1EB-84E09EA9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19D4-CE81-4242-9D93-D392FB7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09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4A7-DD0E-49B1-8338-AB9CF75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Main problems</a:t>
            </a:r>
            <a:endParaRPr lang="fr-FR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B92D-3A0B-4A29-A1EB-84E09EA9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19D4-CE81-4242-9D93-D392FB7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0BFC1-30D0-4439-8519-1302BBBF7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4A7-DD0E-49B1-8338-AB9CF75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future</a:t>
            </a:r>
            <a:endParaRPr lang="fr-FR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7599-0528-49C9-A592-A6D0B96F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000" dirty="0"/>
              <a:t>Reactive DB drivers – R2DBC</a:t>
            </a:r>
          </a:p>
          <a:p>
            <a:endParaRPr lang="en-US" sz="2000" dirty="0"/>
          </a:p>
          <a:p>
            <a:r>
              <a:rPr lang="en-US" sz="2000" dirty="0" err="1"/>
              <a:t>RSocket</a:t>
            </a:r>
            <a:r>
              <a:rPr lang="en-US" sz="2000" dirty="0"/>
              <a:t>: end to end reactive streams over the network</a:t>
            </a:r>
          </a:p>
          <a:p>
            <a:pPr lvl="1"/>
            <a:r>
              <a:rPr lang="en-US" sz="2000" dirty="0"/>
              <a:t>Multiple transports: TCP, HTTP2, Aeron</a:t>
            </a:r>
          </a:p>
          <a:p>
            <a:pPr lvl="1"/>
            <a:r>
              <a:rPr lang="fr-FR" sz="2000" dirty="0"/>
              <a:t>Session </a:t>
            </a:r>
            <a:r>
              <a:rPr lang="fr-FR" sz="2000" dirty="0" err="1"/>
              <a:t>resumption</a:t>
            </a:r>
            <a:r>
              <a:rPr lang="fr-FR" sz="2000" dirty="0"/>
              <a:t> (mobile)</a:t>
            </a:r>
          </a:p>
          <a:p>
            <a:pPr lvl="1"/>
            <a:r>
              <a:rPr lang="fr-FR" sz="2000" dirty="0"/>
              <a:t>No more sidecars</a:t>
            </a:r>
          </a:p>
          <a:p>
            <a:pPr lvl="2"/>
            <a:r>
              <a:rPr lang="fr-FR" sz="2000" dirty="0"/>
              <a:t>Service </a:t>
            </a:r>
            <a:r>
              <a:rPr lang="fr-FR" sz="2000" dirty="0" err="1"/>
              <a:t>discovery</a:t>
            </a:r>
            <a:endParaRPr lang="fr-FR" sz="2000" dirty="0"/>
          </a:p>
          <a:p>
            <a:pPr lvl="2"/>
            <a:r>
              <a:rPr lang="fr-FR" sz="2000" dirty="0"/>
              <a:t>Security</a:t>
            </a:r>
          </a:p>
          <a:p>
            <a:pPr lvl="2"/>
            <a:r>
              <a:rPr lang="fr-FR" sz="2000" dirty="0"/>
              <a:t>Monitoring</a:t>
            </a:r>
          </a:p>
          <a:p>
            <a:pPr lvl="2"/>
            <a:r>
              <a:rPr lang="fr-FR" sz="2000" dirty="0" err="1"/>
              <a:t>Load</a:t>
            </a:r>
            <a:r>
              <a:rPr lang="fr-FR" sz="2000" dirty="0"/>
              <a:t> balancing</a:t>
            </a:r>
          </a:p>
          <a:p>
            <a:pPr lvl="2"/>
            <a:r>
              <a:rPr lang="fr-FR" sz="2000" dirty="0" err="1"/>
              <a:t>Backpressure</a:t>
            </a:r>
            <a:r>
              <a:rPr lang="fr-FR" sz="2000" dirty="0"/>
              <a:t> -&gt; no </a:t>
            </a:r>
            <a:r>
              <a:rPr lang="fr-FR" sz="2000" dirty="0" err="1"/>
              <a:t>need</a:t>
            </a:r>
            <a:r>
              <a:rPr lang="fr-FR" sz="2000" dirty="0"/>
              <a:t> for circuit </a:t>
            </a:r>
            <a:r>
              <a:rPr lang="fr-FR" sz="2000" dirty="0" err="1"/>
              <a:t>breakers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B92D-3A0B-4A29-A1EB-84E09EA9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new generation of ATM solutions </a:t>
            </a:r>
            <a:endParaRPr lang="fr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19D4-CE81-4242-9D93-D392FB7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0D37-EBB6-4315-9F91-7580818C3F57}" type="slidenum">
              <a:rPr lang="fr-CH" smtClean="0"/>
              <a:pPr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7842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452</Words>
  <Application>Microsoft Office PowerPoint</Application>
  <PresentationFormat>On-screen Show (4:3)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Trebuchet MS</vt:lpstr>
      <vt:lpstr>Office Theme</vt:lpstr>
      <vt:lpstr>BBL - Reactive Streams </vt:lpstr>
      <vt:lpstr>What are reactive streams?</vt:lpstr>
      <vt:lpstr>What are reactive streams?</vt:lpstr>
      <vt:lpstr>A bit of context</vt:lpstr>
      <vt:lpstr>Reactive Streams: a clear specification</vt:lpstr>
      <vt:lpstr>DEMO</vt:lpstr>
      <vt:lpstr>Main problems</vt:lpstr>
      <vt:lpstr>Main problems</vt:lpstr>
      <vt:lpstr>The future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Da Silva</dc:creator>
  <cp:lastModifiedBy>Mathieu Gabriel</cp:lastModifiedBy>
  <cp:revision>54</cp:revision>
  <dcterms:created xsi:type="dcterms:W3CDTF">2019-01-22T12:32:46Z</dcterms:created>
  <dcterms:modified xsi:type="dcterms:W3CDTF">2019-03-11T08:06:31Z</dcterms:modified>
</cp:coreProperties>
</file>