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1"/>
  </p:notesMasterIdLst>
  <p:sldIdLst>
    <p:sldId id="257" r:id="rId5"/>
    <p:sldId id="258" r:id="rId6"/>
    <p:sldId id="277" r:id="rId7"/>
    <p:sldId id="280" r:id="rId8"/>
    <p:sldId id="283" r:id="rId9"/>
    <p:sldId id="279" r:id="rId10"/>
    <p:sldId id="281" r:id="rId11"/>
    <p:sldId id="282" r:id="rId12"/>
    <p:sldId id="284" r:id="rId13"/>
    <p:sldId id="287" r:id="rId14"/>
    <p:sldId id="288" r:id="rId15"/>
    <p:sldId id="289" r:id="rId16"/>
    <p:sldId id="286" r:id="rId17"/>
    <p:sldId id="285" r:id="rId18"/>
    <p:sldId id="290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7949" autoAdjust="0"/>
  </p:normalViewPr>
  <p:slideViewPr>
    <p:cSldViewPr snapToGrid="0" showGuides="1">
      <p:cViewPr>
        <p:scale>
          <a:sx n="75" d="100"/>
          <a:sy n="75" d="100"/>
        </p:scale>
        <p:origin x="1134" y="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DỰ</a:t>
            </a:r>
            <a:r>
              <a:rPr lang="en-IN" baseline="0"/>
              <a:t> ÁN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C9-4D45-A079-9DF887D3CF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C9-4D45-A079-9DF887D3CF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C9-4D45-A079-9DF887D3C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2004432"/>
        <c:axId val="562004112"/>
      </c:barChart>
      <c:catAx>
        <c:axId val="56200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112"/>
        <c:crosses val="autoZero"/>
        <c:auto val="1"/>
        <c:lblAlgn val="ctr"/>
        <c:lblOffset val="100"/>
        <c:noMultiLvlLbl val="0"/>
      </c:catAx>
      <c:valAx>
        <c:axId val="56200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Doanh thu – lợi nhuận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IN" smtClean="0"/>
              <a:t>23-07-2019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850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0951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47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1505571"/>
          </a:xfrm>
        </p:spPr>
        <p:txBody>
          <a:bodyPr anchor="b">
            <a:noAutofit/>
          </a:bodyPr>
          <a:lstStyle>
            <a:lvl1pPr algn="ctr">
              <a:defRPr sz="4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Phần mềm quản lý xây dựng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Design by skytech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3A396CE-B7E5-4BFF-8CE3-26E2251B79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3788" y="1023500"/>
            <a:ext cx="1957450" cy="59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/>
              <a:t>Website url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Website url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C4660CC-3F50-478D-8754-7CC403817B8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82478" y="701325"/>
            <a:ext cx="1957450" cy="595065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1633168"/>
          </a:xfrm>
        </p:spPr>
        <p:txBody>
          <a:bodyPr anchor="b">
            <a:noAutofit/>
          </a:bodyPr>
          <a:lstStyle>
            <a:lvl1pPr algn="ctr">
              <a:defRPr sz="4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Phần mềm quản lý xây dựng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CÔNG TY TNHH PHÁT TRIỂN CÔNG NGHỆ SKYTECH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781C3B5-9EB2-410A-B94E-87B23F5D9A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36659" y="850997"/>
            <a:ext cx="1957450" cy="595065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3DC936-8AB9-4E95-A198-99435E7E3D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1965" y="6370651"/>
            <a:ext cx="1258618" cy="38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accent2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3C04CF8-0EEA-451B-A962-57D6FD0686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1965" y="6370651"/>
            <a:ext cx="1258618" cy="38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45CF4C-66EA-4CF0-89AA-5B3D5558ED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1965" y="6370651"/>
            <a:ext cx="1258618" cy="38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7/23/2019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2173288"/>
            <a:ext cx="5556250" cy="1505571"/>
          </a:xfrm>
        </p:spPr>
        <p:txBody>
          <a:bodyPr/>
          <a:lstStyle/>
          <a:p>
            <a:r>
              <a:rPr lang="en-US"/>
              <a:t>Phần mềm</a:t>
            </a:r>
            <a:br>
              <a:rPr lang="en-US"/>
            </a:br>
            <a:r>
              <a:rPr lang="en-US"/>
              <a:t>quản lý xây dựng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Design by skytech</a:t>
            </a:r>
          </a:p>
        </p:txBody>
      </p:sp>
      <p:pic>
        <p:nvPicPr>
          <p:cNvPr id="10" name="Picture Placeholder 9" descr="cityscape&#10;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C78FCD7-A436-47B2-8042-5B0A607A5151}"/>
              </a:ext>
            </a:extLst>
          </p:cNvPr>
          <p:cNvSpPr/>
          <p:nvPr/>
        </p:nvSpPr>
        <p:spPr>
          <a:xfrm>
            <a:off x="515938" y="1304967"/>
            <a:ext cx="10847758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66D47-2BC5-4AF5-A9A9-034D149F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657388"/>
          </a:xfrm>
        </p:spPr>
        <p:txBody>
          <a:bodyPr/>
          <a:lstStyle/>
          <a:p>
            <a:r>
              <a:rPr lang="en-US"/>
              <a:t>TẠO PHIẾU QUẢN LÝ CHI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F5541D-F20D-48F6-B340-302E9DC0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60E1CB-9C0E-46F2-BA62-7C8E7889B850}"/>
              </a:ext>
            </a:extLst>
          </p:cNvPr>
          <p:cNvSpPr/>
          <p:nvPr/>
        </p:nvSpPr>
        <p:spPr>
          <a:xfrm>
            <a:off x="4001680" y="2790598"/>
            <a:ext cx="4188640" cy="5462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CHI DỰ ÁN</a:t>
            </a:r>
            <a:endParaRPr lang="en-US"/>
          </a:p>
        </p:txBody>
      </p:sp>
      <p:pic>
        <p:nvPicPr>
          <p:cNvPr id="11" name="Picture Placeholder 84" descr="Single gear">
            <a:extLst>
              <a:ext uri="{FF2B5EF4-FFF2-40B4-BE49-F238E27FC236}">
                <a16:creationId xmlns:a16="http://schemas.microsoft.com/office/drawing/2014/main" id="{3B93FE1C-C4B6-442F-9004-B7950B7AFF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117038" y="2833953"/>
            <a:ext cx="502873" cy="50287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B905010-3FF0-4F8F-883B-B095C98C709C}"/>
              </a:ext>
            </a:extLst>
          </p:cNvPr>
          <p:cNvSpPr/>
          <p:nvPr/>
        </p:nvSpPr>
        <p:spPr>
          <a:xfrm>
            <a:off x="4001680" y="3775615"/>
            <a:ext cx="4188640" cy="5462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CHI VĂN PHÒNG</a:t>
            </a:r>
            <a:endParaRPr lang="en-US"/>
          </a:p>
        </p:txBody>
      </p:sp>
      <p:pic>
        <p:nvPicPr>
          <p:cNvPr id="13" name="Picture Placeholder 84" descr="Single gear">
            <a:extLst>
              <a:ext uri="{FF2B5EF4-FFF2-40B4-BE49-F238E27FC236}">
                <a16:creationId xmlns:a16="http://schemas.microsoft.com/office/drawing/2014/main" id="{A6A7CED7-9883-4226-8947-F5C21CE8E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117038" y="3818970"/>
            <a:ext cx="502873" cy="5028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DA34C19-7CC7-4DFD-A3FC-34ECD54D38F9}"/>
              </a:ext>
            </a:extLst>
          </p:cNvPr>
          <p:cNvSpPr txBox="1"/>
          <p:nvPr/>
        </p:nvSpPr>
        <p:spPr>
          <a:xfrm>
            <a:off x="4368474" y="1578625"/>
            <a:ext cx="290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LỰA CHỌN PHIẾU CHI</a:t>
            </a:r>
          </a:p>
        </p:txBody>
      </p:sp>
    </p:spTree>
    <p:extLst>
      <p:ext uri="{BB962C8B-B14F-4D97-AF65-F5344CB8AC3E}">
        <p14:creationId xmlns:p14="http://schemas.microsoft.com/office/powerpoint/2010/main" val="2967271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FFC3-9C7E-4D7A-A083-ACE4E7C1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458229"/>
          </a:xfrm>
        </p:spPr>
        <p:txBody>
          <a:bodyPr/>
          <a:lstStyle/>
          <a:p>
            <a:r>
              <a:rPr lang="en-US"/>
              <a:t>QUẢN LÝ TIẾN ĐỘ - KẾT CHUYỂN DỰ ÁN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F3813A-C078-48FE-8144-4B570DF5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E2FE3D-0AF2-45DE-B81A-DF28EC7210AA}"/>
              </a:ext>
            </a:extLst>
          </p:cNvPr>
          <p:cNvSpPr/>
          <p:nvPr/>
        </p:nvSpPr>
        <p:spPr>
          <a:xfrm>
            <a:off x="515938" y="1304967"/>
            <a:ext cx="10847758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17545-A07E-4CAC-8373-779009A7A740}"/>
              </a:ext>
            </a:extLst>
          </p:cNvPr>
          <p:cNvSpPr txBox="1"/>
          <p:nvPr/>
        </p:nvSpPr>
        <p:spPr>
          <a:xfrm>
            <a:off x="515938" y="901700"/>
            <a:ext cx="227806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/>
              <a:t>QL TIẾN ĐỘ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05138-9CF0-47A1-9202-EC3B1E62065C}"/>
              </a:ext>
            </a:extLst>
          </p:cNvPr>
          <p:cNvSpPr txBox="1"/>
          <p:nvPr/>
        </p:nvSpPr>
        <p:spPr>
          <a:xfrm>
            <a:off x="2794000" y="901700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QL KẾT CHUYỂN DỰ ÁN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677CADCB-A1DE-4357-9E82-0DEC1BB8E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85253"/>
              </p:ext>
            </p:extLst>
          </p:nvPr>
        </p:nvGraphicFramePr>
        <p:xfrm>
          <a:off x="783616" y="1965367"/>
          <a:ext cx="1031240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218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2112124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1800720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  <a:gridCol w="2152742">
                  <a:extLst>
                    <a:ext uri="{9D8B030D-6E8A-4147-A177-3AD203B41FA5}">
                      <a16:colId xmlns:a16="http://schemas.microsoft.com/office/drawing/2014/main" val="1909974942"/>
                    </a:ext>
                  </a:extLst>
                </a:gridCol>
                <a:gridCol w="1543476">
                  <a:extLst>
                    <a:ext uri="{9D8B030D-6E8A-4147-A177-3AD203B41FA5}">
                      <a16:colId xmlns:a16="http://schemas.microsoft.com/office/drawing/2014/main" val="2053519468"/>
                    </a:ext>
                  </a:extLst>
                </a:gridCol>
                <a:gridCol w="1162122">
                  <a:extLst>
                    <a:ext uri="{9D8B030D-6E8A-4147-A177-3AD203B41FA5}">
                      <a16:colId xmlns:a16="http://schemas.microsoft.com/office/drawing/2014/main" val="2509247184"/>
                    </a:ext>
                  </a:extLst>
                </a:gridCol>
              </a:tblGrid>
              <a:tr h="558922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Mã hợp đồng</a:t>
                      </a:r>
                      <a:endParaRPr lang="en-IN" sz="13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Tên hợp đồng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Khách hàng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Ngày bắt đầu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Ngày hoàn thành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Tiến độ dự án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349942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HDXD/01</a:t>
                      </a:r>
                      <a:endParaRPr lang="en-IN" sz="13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HDDXD Crownecc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Nguyễn Văn A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01/01/2019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01/07/2019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20%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6774"/>
                  </a:ext>
                </a:extLst>
              </a:tr>
              <a:tr h="349942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HDXD/02</a:t>
                      </a:r>
                      <a:endParaRPr lang="en-IN" sz="13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450.000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30%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349942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HDXD/03</a:t>
                      </a:r>
                      <a:endParaRPr lang="en-IN" sz="13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450.000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50%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  <a:tr h="349942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HDXD/04</a:t>
                      </a:r>
                      <a:endParaRPr lang="en-IN" sz="13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450.000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20%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936508"/>
                  </a:ext>
                </a:extLst>
              </a:tr>
              <a:tr h="349942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HDXD/05</a:t>
                      </a:r>
                      <a:endParaRPr lang="en-IN" sz="13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450.000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30%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7112"/>
                  </a:ext>
                </a:extLst>
              </a:tr>
              <a:tr h="349942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HDXD/06</a:t>
                      </a:r>
                      <a:endParaRPr lang="en-IN" sz="13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450.000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50%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734650"/>
                  </a:ext>
                </a:extLst>
              </a:tr>
              <a:tr h="349942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HDXD/07</a:t>
                      </a:r>
                      <a:endParaRPr lang="en-IN" sz="13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450.000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20%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800327"/>
                  </a:ext>
                </a:extLst>
              </a:tr>
              <a:tr h="349942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HDXD/08</a:t>
                      </a:r>
                      <a:endParaRPr lang="en-IN" sz="13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450.000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30%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62608"/>
                  </a:ext>
                </a:extLst>
              </a:tr>
              <a:tr h="34994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IN" sz="1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Text</a:t>
                      </a:r>
                      <a:endParaRPr lang="en-IN" sz="13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73402"/>
                  </a:ext>
                </a:extLst>
              </a:tr>
            </a:tbl>
          </a:graphicData>
        </a:graphic>
      </p:graphicFrame>
      <p:sp>
        <p:nvSpPr>
          <p:cNvPr id="42" name="Rectangle 41">
            <a:extLst>
              <a:ext uri="{FF2B5EF4-FFF2-40B4-BE49-F238E27FC236}">
                <a16:creationId xmlns:a16="http://schemas.microsoft.com/office/drawing/2014/main" id="{7DE7BCFD-3890-4192-8B4B-33F537A22ADC}"/>
              </a:ext>
            </a:extLst>
          </p:cNvPr>
          <p:cNvSpPr/>
          <p:nvPr/>
        </p:nvSpPr>
        <p:spPr>
          <a:xfrm>
            <a:off x="11023786" y="1965366"/>
            <a:ext cx="215713" cy="3708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B1F9263-C23B-4C9C-B697-C0BF3D0E668C}"/>
              </a:ext>
            </a:extLst>
          </p:cNvPr>
          <p:cNvSpPr/>
          <p:nvPr/>
        </p:nvSpPr>
        <p:spPr>
          <a:xfrm>
            <a:off x="11060299" y="2122716"/>
            <a:ext cx="82551" cy="7667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77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FFC3-9C7E-4D7A-A083-ACE4E7C1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458229"/>
          </a:xfrm>
        </p:spPr>
        <p:txBody>
          <a:bodyPr/>
          <a:lstStyle/>
          <a:p>
            <a:r>
              <a:rPr lang="en-US"/>
              <a:t>QUẢN LÝ TIẾN ĐỘ - KẾT CHUYỂN DỰ ÁN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F3813A-C078-48FE-8144-4B570DF5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E2FE3D-0AF2-45DE-B81A-DF28EC7210AA}"/>
              </a:ext>
            </a:extLst>
          </p:cNvPr>
          <p:cNvSpPr/>
          <p:nvPr/>
        </p:nvSpPr>
        <p:spPr>
          <a:xfrm>
            <a:off x="515938" y="1304967"/>
            <a:ext cx="10847758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17545-A07E-4CAC-8373-779009A7A740}"/>
              </a:ext>
            </a:extLst>
          </p:cNvPr>
          <p:cNvSpPr txBox="1"/>
          <p:nvPr/>
        </p:nvSpPr>
        <p:spPr>
          <a:xfrm>
            <a:off x="1808449" y="903828"/>
            <a:ext cx="244316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/>
              <a:t>QL KẾT CHUYỂN DỰ ÁN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05138-9CF0-47A1-9202-EC3B1E62065C}"/>
              </a:ext>
            </a:extLst>
          </p:cNvPr>
          <p:cNvSpPr txBox="1"/>
          <p:nvPr/>
        </p:nvSpPr>
        <p:spPr>
          <a:xfrm>
            <a:off x="515938" y="935635"/>
            <a:ext cx="145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QL TIẾN ĐỘ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405E71-B4FB-4DF9-B3E7-2FEB13A16FD3}"/>
              </a:ext>
            </a:extLst>
          </p:cNvPr>
          <p:cNvSpPr/>
          <p:nvPr/>
        </p:nvSpPr>
        <p:spPr>
          <a:xfrm>
            <a:off x="3633380" y="2460398"/>
            <a:ext cx="5396320" cy="5462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KẾT CHUYỂN TỰ ĐỘNG THÔNG MINH</a:t>
            </a:r>
            <a:endParaRPr lang="en-US"/>
          </a:p>
        </p:txBody>
      </p:sp>
      <p:pic>
        <p:nvPicPr>
          <p:cNvPr id="11" name="Picture Placeholder 84" descr="Single gear">
            <a:extLst>
              <a:ext uri="{FF2B5EF4-FFF2-40B4-BE49-F238E27FC236}">
                <a16:creationId xmlns:a16="http://schemas.microsoft.com/office/drawing/2014/main" id="{8A56ADA7-1DDF-45A9-904F-3809388267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748738" y="2503753"/>
            <a:ext cx="502873" cy="50287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DB3E590-B06D-4867-87BC-48FD3D5FABB2}"/>
              </a:ext>
            </a:extLst>
          </p:cNvPr>
          <p:cNvSpPr/>
          <p:nvPr/>
        </p:nvSpPr>
        <p:spPr>
          <a:xfrm>
            <a:off x="3633380" y="3429000"/>
            <a:ext cx="5396320" cy="5462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KẾT CHUYỂN THỦ CÔNG</a:t>
            </a:r>
            <a:endParaRPr lang="en-US"/>
          </a:p>
        </p:txBody>
      </p:sp>
      <p:pic>
        <p:nvPicPr>
          <p:cNvPr id="13" name="Picture Placeholder 84" descr="Single gear">
            <a:extLst>
              <a:ext uri="{FF2B5EF4-FFF2-40B4-BE49-F238E27FC236}">
                <a16:creationId xmlns:a16="http://schemas.microsoft.com/office/drawing/2014/main" id="{C50F1D78-AB81-4579-A068-A95D8DF6BF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748738" y="3472355"/>
            <a:ext cx="502873" cy="50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39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BÁO CÁO 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fld id="{9EC71654-96A5-4280-94F3-931C61A9F92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B7A109-1DD2-47D6-AB06-155C59715B75}"/>
              </a:ext>
            </a:extLst>
          </p:cNvPr>
          <p:cNvSpPr/>
          <p:nvPr/>
        </p:nvSpPr>
        <p:spPr>
          <a:xfrm>
            <a:off x="1461680" y="1419315"/>
            <a:ext cx="4188640" cy="5462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DỰ ÁN ĐANG THỰC HIỆN</a:t>
            </a:r>
            <a:endParaRPr lang="en-US"/>
          </a:p>
        </p:txBody>
      </p:sp>
      <p:pic>
        <p:nvPicPr>
          <p:cNvPr id="10" name="Picture Placeholder 82" descr="Bar chart">
            <a:extLst>
              <a:ext uri="{FF2B5EF4-FFF2-40B4-BE49-F238E27FC236}">
                <a16:creationId xmlns:a16="http://schemas.microsoft.com/office/drawing/2014/main" id="{730DB5B1-5BA6-415A-89A3-13F7FFD12B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0927" y="1419315"/>
            <a:ext cx="502873" cy="50287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0244644-A5FF-4FE7-A626-18E757DF764A}"/>
              </a:ext>
            </a:extLst>
          </p:cNvPr>
          <p:cNvSpPr/>
          <p:nvPr/>
        </p:nvSpPr>
        <p:spPr>
          <a:xfrm>
            <a:off x="6109880" y="1393598"/>
            <a:ext cx="4188640" cy="5462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DỰ ÁN ĐÃ HOÀN THÀNH</a:t>
            </a:r>
            <a:endParaRPr lang="en-US"/>
          </a:p>
        </p:txBody>
      </p:sp>
      <p:pic>
        <p:nvPicPr>
          <p:cNvPr id="12" name="Picture Placeholder 82" descr="Bar chart">
            <a:extLst>
              <a:ext uri="{FF2B5EF4-FFF2-40B4-BE49-F238E27FC236}">
                <a16:creationId xmlns:a16="http://schemas.microsoft.com/office/drawing/2014/main" id="{E95FB4D8-8517-40EA-8CCD-DC18EACD1B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199127" y="1393598"/>
            <a:ext cx="502873" cy="50287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BCB381-973D-47F6-8506-5673BD427A05}"/>
              </a:ext>
            </a:extLst>
          </p:cNvPr>
          <p:cNvSpPr/>
          <p:nvPr/>
        </p:nvSpPr>
        <p:spPr>
          <a:xfrm>
            <a:off x="6109880" y="2166467"/>
            <a:ext cx="4188640" cy="5462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DỰ ÁN CH</a:t>
            </a:r>
            <a:r>
              <a:rPr lang="vi-VN" b="1"/>
              <a:t>Ư</a:t>
            </a:r>
            <a:r>
              <a:rPr lang="en-US" b="1"/>
              <a:t>A HOÀN THÀNH</a:t>
            </a:r>
            <a:endParaRPr lang="en-US"/>
          </a:p>
        </p:txBody>
      </p:sp>
      <p:pic>
        <p:nvPicPr>
          <p:cNvPr id="14" name="Picture Placeholder 82" descr="Bar chart">
            <a:extLst>
              <a:ext uri="{FF2B5EF4-FFF2-40B4-BE49-F238E27FC236}">
                <a16:creationId xmlns:a16="http://schemas.microsoft.com/office/drawing/2014/main" id="{49FF1F28-6D08-4C77-8559-EB7B17A6F6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199127" y="2166467"/>
            <a:ext cx="502873" cy="50287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716E72E-6F15-4291-9419-6A20792344E3}"/>
              </a:ext>
            </a:extLst>
          </p:cNvPr>
          <p:cNvSpPr/>
          <p:nvPr/>
        </p:nvSpPr>
        <p:spPr>
          <a:xfrm>
            <a:off x="1461680" y="2156541"/>
            <a:ext cx="4188640" cy="5462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DỰ ÁN MỚI</a:t>
            </a:r>
            <a:endParaRPr lang="en-US"/>
          </a:p>
        </p:txBody>
      </p:sp>
      <p:pic>
        <p:nvPicPr>
          <p:cNvPr id="16" name="Picture Placeholder 82" descr="Bar chart">
            <a:extLst>
              <a:ext uri="{FF2B5EF4-FFF2-40B4-BE49-F238E27FC236}">
                <a16:creationId xmlns:a16="http://schemas.microsoft.com/office/drawing/2014/main" id="{526E2A84-A73D-40AA-9CF5-53245B02B1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0927" y="2156541"/>
            <a:ext cx="502873" cy="502873"/>
          </a:xfrm>
          <a:prstGeom prst="rect">
            <a:avLst/>
          </a:prstGeom>
        </p:spPr>
      </p:pic>
      <p:sp>
        <p:nvSpPr>
          <p:cNvPr id="4" name="Half Frame 3">
            <a:extLst>
              <a:ext uri="{FF2B5EF4-FFF2-40B4-BE49-F238E27FC236}">
                <a16:creationId xmlns:a16="http://schemas.microsoft.com/office/drawing/2014/main" id="{DEEF0D2E-9F42-47AE-8939-63189863BE8B}"/>
              </a:ext>
            </a:extLst>
          </p:cNvPr>
          <p:cNvSpPr/>
          <p:nvPr/>
        </p:nvSpPr>
        <p:spPr>
          <a:xfrm rot="10800000" flipH="1">
            <a:off x="6270199" y="2817568"/>
            <a:ext cx="295701" cy="270744"/>
          </a:xfrm>
          <a:prstGeom prst="halfFrame">
            <a:avLst>
              <a:gd name="adj1" fmla="val 21212"/>
              <a:gd name="adj2" fmla="val 27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69932-B8B7-45F4-B873-8C0A54759537}"/>
              </a:ext>
            </a:extLst>
          </p:cNvPr>
          <p:cNvSpPr txBox="1"/>
          <p:nvPr/>
        </p:nvSpPr>
        <p:spPr>
          <a:xfrm>
            <a:off x="6702000" y="2817568"/>
            <a:ext cx="359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Kết chuyển sang Quý mới –DA mới</a:t>
            </a:r>
          </a:p>
        </p:txBody>
      </p:sp>
      <p:sp>
        <p:nvSpPr>
          <p:cNvPr id="18" name="Half Frame 17">
            <a:extLst>
              <a:ext uri="{FF2B5EF4-FFF2-40B4-BE49-F238E27FC236}">
                <a16:creationId xmlns:a16="http://schemas.microsoft.com/office/drawing/2014/main" id="{C46E7236-A5B5-4357-BFFB-279062731A32}"/>
              </a:ext>
            </a:extLst>
          </p:cNvPr>
          <p:cNvSpPr/>
          <p:nvPr/>
        </p:nvSpPr>
        <p:spPr>
          <a:xfrm rot="10800000" flipH="1">
            <a:off x="6270199" y="3211268"/>
            <a:ext cx="295701" cy="270744"/>
          </a:xfrm>
          <a:prstGeom prst="halfFrame">
            <a:avLst>
              <a:gd name="adj1" fmla="val 21212"/>
              <a:gd name="adj2" fmla="val 27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21B8AD-6618-4608-AC92-374D134B260D}"/>
              </a:ext>
            </a:extLst>
          </p:cNvPr>
          <p:cNvSpPr txBox="1"/>
          <p:nvPr/>
        </p:nvSpPr>
        <p:spPr>
          <a:xfrm>
            <a:off x="6702000" y="3211268"/>
            <a:ext cx="359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Kết chuyển sang Quý mới – Rủi ro</a:t>
            </a:r>
          </a:p>
        </p:txBody>
      </p:sp>
      <p:sp>
        <p:nvSpPr>
          <p:cNvPr id="20" name="Half Frame 19">
            <a:extLst>
              <a:ext uri="{FF2B5EF4-FFF2-40B4-BE49-F238E27FC236}">
                <a16:creationId xmlns:a16="http://schemas.microsoft.com/office/drawing/2014/main" id="{83AEFB45-1FE5-40E0-BF30-D6B3ABB529F7}"/>
              </a:ext>
            </a:extLst>
          </p:cNvPr>
          <p:cNvSpPr/>
          <p:nvPr/>
        </p:nvSpPr>
        <p:spPr>
          <a:xfrm rot="10800000" flipH="1">
            <a:off x="1710899" y="2817568"/>
            <a:ext cx="295701" cy="270744"/>
          </a:xfrm>
          <a:prstGeom prst="halfFrame">
            <a:avLst>
              <a:gd name="adj1" fmla="val 21212"/>
              <a:gd name="adj2" fmla="val 27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406A2E-ADE3-4E93-BFE5-0C93C1F45ACF}"/>
              </a:ext>
            </a:extLst>
          </p:cNvPr>
          <p:cNvSpPr txBox="1"/>
          <p:nvPr/>
        </p:nvSpPr>
        <p:spPr>
          <a:xfrm>
            <a:off x="2142700" y="2817568"/>
            <a:ext cx="359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Dự án mới</a:t>
            </a:r>
          </a:p>
        </p:txBody>
      </p:sp>
      <p:sp>
        <p:nvSpPr>
          <p:cNvPr id="22" name="Half Frame 21">
            <a:extLst>
              <a:ext uri="{FF2B5EF4-FFF2-40B4-BE49-F238E27FC236}">
                <a16:creationId xmlns:a16="http://schemas.microsoft.com/office/drawing/2014/main" id="{F7716F9B-CEF8-4E6C-80DF-D5A5E0B6D34A}"/>
              </a:ext>
            </a:extLst>
          </p:cNvPr>
          <p:cNvSpPr/>
          <p:nvPr/>
        </p:nvSpPr>
        <p:spPr>
          <a:xfrm rot="10800000" flipH="1">
            <a:off x="1710899" y="3211268"/>
            <a:ext cx="295701" cy="270744"/>
          </a:xfrm>
          <a:prstGeom prst="halfFrame">
            <a:avLst>
              <a:gd name="adj1" fmla="val 21212"/>
              <a:gd name="adj2" fmla="val 27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3C5027-50F7-4FC0-966B-398BB00E4360}"/>
              </a:ext>
            </a:extLst>
          </p:cNvPr>
          <p:cNvSpPr txBox="1"/>
          <p:nvPr/>
        </p:nvSpPr>
        <p:spPr>
          <a:xfrm>
            <a:off x="2142700" y="3211268"/>
            <a:ext cx="359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Kết chuyển từ Quý cũ sang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4C4AF9-F3CA-4E56-9F7C-934DA2AE6D85}"/>
              </a:ext>
            </a:extLst>
          </p:cNvPr>
          <p:cNvSpPr/>
          <p:nvPr/>
        </p:nvSpPr>
        <p:spPr>
          <a:xfrm>
            <a:off x="1461680" y="3935739"/>
            <a:ext cx="4188640" cy="5462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BÁO CÁO THU - CHI</a:t>
            </a:r>
            <a:endParaRPr lang="en-US"/>
          </a:p>
        </p:txBody>
      </p:sp>
      <p:sp>
        <p:nvSpPr>
          <p:cNvPr id="26" name="Half Frame 25">
            <a:extLst>
              <a:ext uri="{FF2B5EF4-FFF2-40B4-BE49-F238E27FC236}">
                <a16:creationId xmlns:a16="http://schemas.microsoft.com/office/drawing/2014/main" id="{006319E8-382F-409C-949D-BC45B1A0C6CC}"/>
              </a:ext>
            </a:extLst>
          </p:cNvPr>
          <p:cNvSpPr/>
          <p:nvPr/>
        </p:nvSpPr>
        <p:spPr>
          <a:xfrm rot="10800000" flipH="1">
            <a:off x="1710899" y="4596766"/>
            <a:ext cx="295701" cy="270744"/>
          </a:xfrm>
          <a:prstGeom prst="halfFrame">
            <a:avLst>
              <a:gd name="adj1" fmla="val 21212"/>
              <a:gd name="adj2" fmla="val 27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AC11CA-6088-4239-921F-27166AE5C43F}"/>
              </a:ext>
            </a:extLst>
          </p:cNvPr>
          <p:cNvSpPr txBox="1"/>
          <p:nvPr/>
        </p:nvSpPr>
        <p:spPr>
          <a:xfrm>
            <a:off x="2142700" y="4596766"/>
            <a:ext cx="359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Từ dự án</a:t>
            </a:r>
          </a:p>
        </p:txBody>
      </p:sp>
      <p:sp>
        <p:nvSpPr>
          <p:cNvPr id="28" name="Half Frame 27">
            <a:extLst>
              <a:ext uri="{FF2B5EF4-FFF2-40B4-BE49-F238E27FC236}">
                <a16:creationId xmlns:a16="http://schemas.microsoft.com/office/drawing/2014/main" id="{1FC85EE6-8D67-4DD2-AE61-4007D09F3626}"/>
              </a:ext>
            </a:extLst>
          </p:cNvPr>
          <p:cNvSpPr/>
          <p:nvPr/>
        </p:nvSpPr>
        <p:spPr>
          <a:xfrm rot="10800000" flipH="1">
            <a:off x="1710899" y="4990466"/>
            <a:ext cx="295701" cy="270744"/>
          </a:xfrm>
          <a:prstGeom prst="halfFrame">
            <a:avLst>
              <a:gd name="adj1" fmla="val 21212"/>
              <a:gd name="adj2" fmla="val 27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C8D3BC-5EBE-43D7-A263-B5D6652EB842}"/>
              </a:ext>
            </a:extLst>
          </p:cNvPr>
          <p:cNvSpPr txBox="1"/>
          <p:nvPr/>
        </p:nvSpPr>
        <p:spPr>
          <a:xfrm>
            <a:off x="2142700" y="4990466"/>
            <a:ext cx="359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Từ nguồn thu, chi khác</a:t>
            </a:r>
          </a:p>
        </p:txBody>
      </p:sp>
      <p:pic>
        <p:nvPicPr>
          <p:cNvPr id="30" name="Picture Placeholder 28" descr="Pencil">
            <a:extLst>
              <a:ext uri="{FF2B5EF4-FFF2-40B4-BE49-F238E27FC236}">
                <a16:creationId xmlns:a16="http://schemas.microsoft.com/office/drawing/2014/main" id="{7A5FD521-B621-48E5-85D0-8FB651E9CB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14033" y="4031895"/>
            <a:ext cx="392567" cy="39256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5C05EDD-D60C-4E3E-9753-4A272D211411}"/>
              </a:ext>
            </a:extLst>
          </p:cNvPr>
          <p:cNvSpPr/>
          <p:nvPr/>
        </p:nvSpPr>
        <p:spPr>
          <a:xfrm>
            <a:off x="6109880" y="3935739"/>
            <a:ext cx="4188640" cy="5462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BÁO CÁO LỢI NHUẬN</a:t>
            </a:r>
            <a:endParaRPr lang="en-US"/>
          </a:p>
        </p:txBody>
      </p:sp>
      <p:pic>
        <p:nvPicPr>
          <p:cNvPr id="32" name="Picture Placeholder 28" descr="Pencil">
            <a:extLst>
              <a:ext uri="{FF2B5EF4-FFF2-40B4-BE49-F238E27FC236}">
                <a16:creationId xmlns:a16="http://schemas.microsoft.com/office/drawing/2014/main" id="{E19F684C-C8FF-413D-AAD6-95A4AEED7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262233" y="4031895"/>
            <a:ext cx="392567" cy="392567"/>
          </a:xfrm>
          <a:prstGeom prst="rect">
            <a:avLst/>
          </a:prstGeom>
        </p:spPr>
      </p:pic>
      <p:sp>
        <p:nvSpPr>
          <p:cNvPr id="33" name="Half Frame 32">
            <a:extLst>
              <a:ext uri="{FF2B5EF4-FFF2-40B4-BE49-F238E27FC236}">
                <a16:creationId xmlns:a16="http://schemas.microsoft.com/office/drawing/2014/main" id="{D5FD2CF9-A31A-4FBF-9BDA-BB20CCA3155D}"/>
              </a:ext>
            </a:extLst>
          </p:cNvPr>
          <p:cNvSpPr/>
          <p:nvPr/>
        </p:nvSpPr>
        <p:spPr>
          <a:xfrm rot="10800000" flipH="1">
            <a:off x="6270199" y="4565728"/>
            <a:ext cx="295701" cy="270744"/>
          </a:xfrm>
          <a:prstGeom prst="halfFrame">
            <a:avLst>
              <a:gd name="adj1" fmla="val 21212"/>
              <a:gd name="adj2" fmla="val 27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8A16E5-914B-46D7-84FF-849842341330}"/>
              </a:ext>
            </a:extLst>
          </p:cNvPr>
          <p:cNvSpPr txBox="1"/>
          <p:nvPr/>
        </p:nvSpPr>
        <p:spPr>
          <a:xfrm>
            <a:off x="6702000" y="4565728"/>
            <a:ext cx="359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Từ dự án</a:t>
            </a:r>
          </a:p>
        </p:txBody>
      </p:sp>
      <p:sp>
        <p:nvSpPr>
          <p:cNvPr id="35" name="Half Frame 34">
            <a:extLst>
              <a:ext uri="{FF2B5EF4-FFF2-40B4-BE49-F238E27FC236}">
                <a16:creationId xmlns:a16="http://schemas.microsoft.com/office/drawing/2014/main" id="{B7753CF4-D203-4793-B872-F6FF60A6A4CC}"/>
              </a:ext>
            </a:extLst>
          </p:cNvPr>
          <p:cNvSpPr/>
          <p:nvPr/>
        </p:nvSpPr>
        <p:spPr>
          <a:xfrm rot="10800000" flipH="1">
            <a:off x="6270199" y="4959428"/>
            <a:ext cx="295701" cy="270744"/>
          </a:xfrm>
          <a:prstGeom prst="halfFrame">
            <a:avLst>
              <a:gd name="adj1" fmla="val 21212"/>
              <a:gd name="adj2" fmla="val 27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331946-33D9-49A8-912F-6FABBCA88B2C}"/>
              </a:ext>
            </a:extLst>
          </p:cNvPr>
          <p:cNvSpPr txBox="1"/>
          <p:nvPr/>
        </p:nvSpPr>
        <p:spPr>
          <a:xfrm>
            <a:off x="6702000" y="4959428"/>
            <a:ext cx="359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Tổng toàn công ty</a:t>
            </a:r>
          </a:p>
        </p:txBody>
      </p:sp>
    </p:spTree>
    <p:extLst>
      <p:ext uri="{BB962C8B-B14F-4D97-AF65-F5344CB8AC3E}">
        <p14:creationId xmlns:p14="http://schemas.microsoft.com/office/powerpoint/2010/main" val="508117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BÁO CÁO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Chart 5" descr="column chart">
            <a:extLst>
              <a:ext uri="{FF2B5EF4-FFF2-40B4-BE49-F238E27FC236}">
                <a16:creationId xmlns:a16="http://schemas.microsoft.com/office/drawing/2014/main" id="{C062A1BC-6630-4B2A-9929-8780DBCEC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6671292"/>
              </p:ext>
            </p:extLst>
          </p:nvPr>
        </p:nvGraphicFramePr>
        <p:xfrm>
          <a:off x="515938" y="1616856"/>
          <a:ext cx="6400677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 descr="pie chart">
            <a:extLst>
              <a:ext uri="{FF2B5EF4-FFF2-40B4-BE49-F238E27FC236}">
                <a16:creationId xmlns:a16="http://schemas.microsoft.com/office/drawing/2014/main" id="{DCCB6637-D8E6-4BF1-9EF6-E5654DE57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1170872"/>
              </p:ext>
            </p:extLst>
          </p:nvPr>
        </p:nvGraphicFramePr>
        <p:xfrm>
          <a:off x="6085314" y="1603524"/>
          <a:ext cx="6106686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37860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985D-7833-4E74-AA1C-E9A4BC3CC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608144"/>
          </a:xfrm>
        </p:spPr>
        <p:txBody>
          <a:bodyPr/>
          <a:lstStyle/>
          <a:p>
            <a:r>
              <a:rPr lang="en-US"/>
              <a:t>CHI PHÍ DỰ ÁN – THỜI GIAN THỰC HIỆN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8D1D-2547-44FC-BACD-2BCD769E2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383465"/>
            <a:ext cx="3445566" cy="1009376"/>
          </a:xfrm>
        </p:spPr>
        <p:txBody>
          <a:bodyPr>
            <a:normAutofit/>
          </a:bodyPr>
          <a:lstStyle/>
          <a:p>
            <a:r>
              <a:rPr lang="en-US" sz="2000" b="1"/>
              <a:t>TỔNG CHI PHÍ: 52.000.000 VNĐ</a:t>
            </a:r>
          </a:p>
          <a:p>
            <a:r>
              <a:rPr lang="en-US" sz="2000"/>
              <a:t>(Năm m</a:t>
            </a:r>
            <a:r>
              <a:rPr lang="vi-VN" sz="2000"/>
              <a:t>ư</a:t>
            </a:r>
            <a:r>
              <a:rPr lang="en-US" sz="2000"/>
              <a:t>ơi hai triệu đồng)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2" name="Picture Placeholder 21" descr="downtown area at dusk">
            <a:extLst>
              <a:ext uri="{FF2B5EF4-FFF2-40B4-BE49-F238E27FC236}">
                <a16:creationId xmlns:a16="http://schemas.microsoft.com/office/drawing/2014/main" id="{900B31E0-725B-4414-BD86-F34DA10467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37A9B0-8DFC-4474-9F0A-612E661EF4E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z="2800">
                <a:solidFill>
                  <a:schemeClr val="bg1">
                    <a:lumMod val="50000"/>
                  </a:schemeClr>
                </a:solidFill>
              </a:rPr>
              <a:t>CHI PHÍ DỰ ÁN</a:t>
            </a:r>
          </a:p>
        </p:txBody>
      </p:sp>
      <p:pic>
        <p:nvPicPr>
          <p:cNvPr id="85" name="Picture Placeholder 84" descr="Single gear">
            <a:extLst>
              <a:ext uri="{FF2B5EF4-FFF2-40B4-BE49-F238E27FC236}">
                <a16:creationId xmlns:a16="http://schemas.microsoft.com/office/drawing/2014/main" id="{65FBD7DF-30E8-9042-8A0D-0F64C33E0B4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pic>
        <p:nvPicPr>
          <p:cNvPr id="83" name="Picture Placeholder 82" descr="Bar chart">
            <a:extLst>
              <a:ext uri="{FF2B5EF4-FFF2-40B4-BE49-F238E27FC236}">
                <a16:creationId xmlns:a16="http://schemas.microsoft.com/office/drawing/2014/main" id="{C881BE4E-5D69-E447-A036-5172F657074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29C6A5D-C6E1-49E4-AB1A-04BD5858D9C8}"/>
              </a:ext>
            </a:extLst>
          </p:cNvPr>
          <p:cNvSpPr txBox="1">
            <a:spLocks/>
          </p:cNvSpPr>
          <p:nvPr/>
        </p:nvSpPr>
        <p:spPr>
          <a:xfrm>
            <a:off x="8471585" y="3383465"/>
            <a:ext cx="3445566" cy="7200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Từ 2 – 3 tháng</a:t>
            </a:r>
            <a:endParaRPr lang="en-US" sz="2000"/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EAF0EB48-AFCC-48CF-80EF-772FEB8BCD0F}"/>
              </a:ext>
            </a:extLst>
          </p:cNvPr>
          <p:cNvSpPr txBox="1">
            <a:spLocks/>
          </p:cNvSpPr>
          <p:nvPr/>
        </p:nvSpPr>
        <p:spPr>
          <a:xfrm>
            <a:off x="8471585" y="2711636"/>
            <a:ext cx="3445566" cy="4953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THỜI GIAN THỰC HIỆN</a:t>
            </a:r>
          </a:p>
        </p:txBody>
      </p:sp>
    </p:spTree>
    <p:extLst>
      <p:ext uri="{BB962C8B-B14F-4D97-AF65-F5344CB8AC3E}">
        <p14:creationId xmlns:p14="http://schemas.microsoft.com/office/powerpoint/2010/main" val="199939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9" descr="cityscape">
            <a:extLst>
              <a:ext uri="{FF2B5EF4-FFF2-40B4-BE49-F238E27FC236}">
                <a16:creationId xmlns:a16="http://schemas.microsoft.com/office/drawing/2014/main" id="{63493B9E-F6F8-4C0F-9706-CA547A8B2B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" b="39"/>
          <a:stretch>
            <a:fillRect/>
          </a:stretch>
        </p:blipFill>
        <p:spPr/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3C40962-BA6A-43E4-97BA-511A9B90C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sales@skytechkey.com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FDFFBF-E125-47CF-AAE0-ACC45013CE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http://www.phanmemungdungvn.com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2173288"/>
            <a:ext cx="5518150" cy="1633168"/>
          </a:xfrm>
        </p:spPr>
        <p:txBody>
          <a:bodyPr/>
          <a:lstStyle/>
          <a:p>
            <a:r>
              <a:rPr lang="en-US" sz="4000"/>
              <a:t>Phần mềm</a:t>
            </a:r>
            <a:br>
              <a:rPr lang="en-US" sz="4000"/>
            </a:br>
            <a:r>
              <a:rPr lang="en-US" sz="4000"/>
              <a:t>quản lý xây dựng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CÔNG TY TNHH PHÁT TRIỂN CÔNG NGHỆ SKYTECH</a:t>
            </a:r>
          </a:p>
        </p:txBody>
      </p:sp>
      <p:pic>
        <p:nvPicPr>
          <p:cNvPr id="10" name="Picture Placeholder 9" descr="city scape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1E27B2-FC15-4DB4-B856-AE3D9FEA1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849" y="957430"/>
            <a:ext cx="861509" cy="86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575813"/>
          </a:xfrm>
        </p:spPr>
        <p:txBody>
          <a:bodyPr/>
          <a:lstStyle/>
          <a:p>
            <a:r>
              <a:rPr lang="en-US"/>
              <a:t>QUY TRÌNH PHẦN MỀM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026F618B-F27F-435D-8BE6-150B34E9E176}"/>
              </a:ext>
            </a:extLst>
          </p:cNvPr>
          <p:cNvSpPr/>
          <p:nvPr/>
        </p:nvSpPr>
        <p:spPr>
          <a:xfrm>
            <a:off x="1484461" y="1233058"/>
            <a:ext cx="1645919" cy="80682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Thông tin</a:t>
            </a:r>
          </a:p>
          <a:p>
            <a:pPr algn="ctr"/>
            <a:r>
              <a:rPr lang="en-US"/>
              <a:t>Hợp đồng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5130FE76-0376-49D6-BDF8-E7F521A7C9D9}"/>
              </a:ext>
            </a:extLst>
          </p:cNvPr>
          <p:cNvSpPr/>
          <p:nvPr/>
        </p:nvSpPr>
        <p:spPr>
          <a:xfrm>
            <a:off x="4815733" y="1201291"/>
            <a:ext cx="1599952" cy="86599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Tiến độ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0047F33D-0384-4469-AB3E-995327E36DB2}"/>
              </a:ext>
            </a:extLst>
          </p:cNvPr>
          <p:cNvSpPr/>
          <p:nvPr/>
        </p:nvSpPr>
        <p:spPr>
          <a:xfrm>
            <a:off x="1484465" y="2527221"/>
            <a:ext cx="1645919" cy="491850"/>
          </a:xfrm>
          <a:prstGeom prst="folded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Vật t</a:t>
            </a:r>
            <a:r>
              <a:rPr lang="vi-VN"/>
              <a:t>ư</a:t>
            </a:r>
            <a:endParaRPr lang="en-US"/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F7FEA385-C3E7-4511-AB49-7DB433081E42}"/>
              </a:ext>
            </a:extLst>
          </p:cNvPr>
          <p:cNvSpPr/>
          <p:nvPr/>
        </p:nvSpPr>
        <p:spPr>
          <a:xfrm>
            <a:off x="1484463" y="3352658"/>
            <a:ext cx="1645919" cy="491850"/>
          </a:xfrm>
          <a:prstGeom prst="folded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Công</a:t>
            </a: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75A53F02-C652-4D8A-B9EA-61748E9C8C6E}"/>
              </a:ext>
            </a:extLst>
          </p:cNvPr>
          <p:cNvSpPr/>
          <p:nvPr/>
        </p:nvSpPr>
        <p:spPr>
          <a:xfrm>
            <a:off x="1484463" y="4151726"/>
            <a:ext cx="1645919" cy="491850"/>
          </a:xfrm>
          <a:prstGeom prst="folded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Chi phí khác</a:t>
            </a: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EB4CC6FD-3957-4070-8EFE-99EFADECB542}"/>
              </a:ext>
            </a:extLst>
          </p:cNvPr>
          <p:cNvSpPr/>
          <p:nvPr/>
        </p:nvSpPr>
        <p:spPr>
          <a:xfrm>
            <a:off x="1484462" y="4834734"/>
            <a:ext cx="1645919" cy="491850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Phụ lục HĐ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7E6DDA-1076-4F9B-AC54-47BB36A2C94C}"/>
              </a:ext>
            </a:extLst>
          </p:cNvPr>
          <p:cNvCxnSpPr>
            <a:cxnSpLocks/>
          </p:cNvCxnSpPr>
          <p:nvPr/>
        </p:nvCxnSpPr>
        <p:spPr>
          <a:xfrm>
            <a:off x="4002179" y="1039419"/>
            <a:ext cx="0" cy="5423005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6D3891F-2AED-49FA-B932-E34BB33AA9C3}"/>
              </a:ext>
            </a:extLst>
          </p:cNvPr>
          <p:cNvSpPr/>
          <p:nvPr/>
        </p:nvSpPr>
        <p:spPr>
          <a:xfrm>
            <a:off x="3327259" y="1362149"/>
            <a:ext cx="529929" cy="35903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569362FE-A8C7-4B8E-AC28-49F26B974F04}"/>
              </a:ext>
            </a:extLst>
          </p:cNvPr>
          <p:cNvSpPr/>
          <p:nvPr/>
        </p:nvSpPr>
        <p:spPr>
          <a:xfrm>
            <a:off x="1484461" y="5564105"/>
            <a:ext cx="1645919" cy="575813"/>
          </a:xfrm>
          <a:prstGeom prst="foldedCorner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Hợp đồng</a:t>
            </a:r>
          </a:p>
          <a:p>
            <a:pPr algn="ctr"/>
            <a:r>
              <a:rPr lang="en-US"/>
              <a:t>giao khoán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C5A413E4-F0D0-4086-B06A-0C989ACCA057}"/>
              </a:ext>
            </a:extLst>
          </p:cNvPr>
          <p:cNvSpPr/>
          <p:nvPr/>
        </p:nvSpPr>
        <p:spPr>
          <a:xfrm>
            <a:off x="4769766" y="2561271"/>
            <a:ext cx="1645919" cy="527742"/>
          </a:xfrm>
          <a:prstGeom prst="folded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Theo dõi</a:t>
            </a:r>
          </a:p>
          <a:p>
            <a:pPr algn="ctr"/>
            <a:r>
              <a:rPr lang="en-US"/>
              <a:t>danh thu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C1073247-61AC-49F3-B755-8CF8408EB6DD}"/>
              </a:ext>
            </a:extLst>
          </p:cNvPr>
          <p:cNvSpPr/>
          <p:nvPr/>
        </p:nvSpPr>
        <p:spPr>
          <a:xfrm>
            <a:off x="4769765" y="4234950"/>
            <a:ext cx="1645919" cy="527742"/>
          </a:xfrm>
          <a:prstGeom prst="folded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Theo dõi</a:t>
            </a:r>
          </a:p>
          <a:p>
            <a:pPr algn="ctr"/>
            <a:r>
              <a:rPr lang="en-US"/>
              <a:t>giao khoán</a:t>
            </a:r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E3A9A440-9732-4A68-B54E-9990CF6EDF3D}"/>
              </a:ext>
            </a:extLst>
          </p:cNvPr>
          <p:cNvSpPr/>
          <p:nvPr/>
        </p:nvSpPr>
        <p:spPr>
          <a:xfrm>
            <a:off x="4769765" y="3380059"/>
            <a:ext cx="1645919" cy="527742"/>
          </a:xfrm>
          <a:prstGeom prst="folded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Theo dõi</a:t>
            </a:r>
          </a:p>
          <a:p>
            <a:pPr algn="ctr"/>
            <a:r>
              <a:rPr lang="en-US"/>
              <a:t>sản l</a:t>
            </a:r>
            <a:r>
              <a:rPr lang="vi-VN"/>
              <a:t>ư</a:t>
            </a:r>
            <a:r>
              <a:rPr lang="en-US"/>
              <a:t>ợng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40347C-B6F6-4D41-8949-3F251A075ECA}"/>
              </a:ext>
            </a:extLst>
          </p:cNvPr>
          <p:cNvCxnSpPr>
            <a:cxnSpLocks/>
          </p:cNvCxnSpPr>
          <p:nvPr/>
        </p:nvCxnSpPr>
        <p:spPr>
          <a:xfrm>
            <a:off x="7462352" y="1039419"/>
            <a:ext cx="0" cy="5423005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853D7B7-9A97-4ACD-B155-90CDFB761DEB}"/>
              </a:ext>
            </a:extLst>
          </p:cNvPr>
          <p:cNvSpPr/>
          <p:nvPr/>
        </p:nvSpPr>
        <p:spPr>
          <a:xfrm>
            <a:off x="6787431" y="1283500"/>
            <a:ext cx="529929" cy="35903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316BC967-01C3-4633-A088-D600E7C6B0D6}"/>
              </a:ext>
            </a:extLst>
          </p:cNvPr>
          <p:cNvSpPr/>
          <p:nvPr/>
        </p:nvSpPr>
        <p:spPr>
          <a:xfrm>
            <a:off x="8332070" y="1138255"/>
            <a:ext cx="1645919" cy="80682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Nghiệm thu</a:t>
            </a:r>
          </a:p>
          <a:p>
            <a:pPr algn="ctr"/>
            <a:r>
              <a:rPr lang="en-US"/>
              <a:t>Khối l</a:t>
            </a:r>
            <a:r>
              <a:rPr lang="vi-VN"/>
              <a:t>ư</a:t>
            </a:r>
            <a:r>
              <a:rPr lang="en-US"/>
              <a:t>ợng</a:t>
            </a:r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BD5658D7-572D-42D8-B3D2-DAD6D3D6BD65}"/>
              </a:ext>
            </a:extLst>
          </p:cNvPr>
          <p:cNvSpPr/>
          <p:nvPr/>
        </p:nvSpPr>
        <p:spPr>
          <a:xfrm>
            <a:off x="8332069" y="2491329"/>
            <a:ext cx="1645919" cy="527742"/>
          </a:xfrm>
          <a:prstGeom prst="folded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Xác định</a:t>
            </a:r>
          </a:p>
          <a:p>
            <a:pPr algn="ctr"/>
            <a:r>
              <a:rPr lang="en-US"/>
              <a:t>Khối l</a:t>
            </a:r>
            <a:r>
              <a:rPr lang="vi-VN"/>
              <a:t>ư</a:t>
            </a:r>
            <a:r>
              <a:rPr lang="en-US"/>
              <a:t>ợng</a:t>
            </a:r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D9D72CFB-3300-4B03-BD2B-D15716DE777F}"/>
              </a:ext>
            </a:extLst>
          </p:cNvPr>
          <p:cNvSpPr/>
          <p:nvPr/>
        </p:nvSpPr>
        <p:spPr>
          <a:xfrm>
            <a:off x="8332069" y="3380922"/>
            <a:ext cx="1645919" cy="627184"/>
          </a:xfrm>
          <a:prstGeom prst="folded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Hồ s</a:t>
            </a:r>
            <a:r>
              <a:rPr lang="vi-VN"/>
              <a:t>ơ</a:t>
            </a:r>
            <a:endParaRPr lang="en-US"/>
          </a:p>
          <a:p>
            <a:pPr algn="ctr"/>
            <a:r>
              <a:rPr lang="en-US"/>
              <a:t>thanh toán</a:t>
            </a:r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ACF08599-2B35-462D-9E3F-38D854D1F077}"/>
              </a:ext>
            </a:extLst>
          </p:cNvPr>
          <p:cNvSpPr/>
          <p:nvPr/>
        </p:nvSpPr>
        <p:spPr>
          <a:xfrm>
            <a:off x="8332069" y="4329983"/>
            <a:ext cx="1645919" cy="627185"/>
          </a:xfrm>
          <a:prstGeom prst="folded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Kết chuyển</a:t>
            </a:r>
          </a:p>
          <a:p>
            <a:pPr algn="ctr"/>
            <a:r>
              <a:rPr lang="en-US"/>
              <a:t>Báo cáo</a:t>
            </a:r>
          </a:p>
        </p:txBody>
      </p:sp>
    </p:spTree>
    <p:extLst>
      <p:ext uri="{BB962C8B-B14F-4D97-AF65-F5344CB8AC3E}">
        <p14:creationId xmlns:p14="http://schemas.microsoft.com/office/powerpoint/2010/main" val="376189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Placeholder 6" descr="skycrapers">
            <a:extLst>
              <a:ext uri="{FF2B5EF4-FFF2-40B4-BE49-F238E27FC236}">
                <a16:creationId xmlns:a16="http://schemas.microsoft.com/office/drawing/2014/main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61" y="146304"/>
            <a:ext cx="4937211" cy="1325563"/>
          </a:xfrm>
        </p:spPr>
        <p:txBody>
          <a:bodyPr/>
          <a:lstStyle/>
          <a:p>
            <a:r>
              <a:rPr lang="en-US"/>
              <a:t>CHỨC NĂNG PHẦN MỀM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12B74-7958-4E02-B756-784417D66410}"/>
              </a:ext>
            </a:extLst>
          </p:cNvPr>
          <p:cNvSpPr txBox="1"/>
          <p:nvPr/>
        </p:nvSpPr>
        <p:spPr>
          <a:xfrm>
            <a:off x="931575" y="1166842"/>
            <a:ext cx="44024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Quản lý khách hàng</a:t>
            </a:r>
          </a:p>
          <a:p>
            <a:pPr marL="285750" indent="-285750">
              <a:buFontTx/>
              <a:buChar char="-"/>
            </a:pPr>
            <a:r>
              <a:rPr lang="en-US"/>
              <a:t>Lập hợp đồng/công trình;</a:t>
            </a:r>
          </a:p>
          <a:p>
            <a:pPr marL="285750" indent="-285750">
              <a:buFontTx/>
              <a:buChar char="-"/>
            </a:pPr>
            <a:r>
              <a:rPr lang="en-US"/>
              <a:t>Thông tin công trình:</a:t>
            </a:r>
          </a:p>
          <a:p>
            <a:pPr marL="285750" indent="-285750">
              <a:buFontTx/>
              <a:buChar char="-"/>
            </a:pPr>
            <a:r>
              <a:rPr lang="en-US"/>
              <a:t>Kế hoạch tổng thể</a:t>
            </a:r>
          </a:p>
          <a:p>
            <a:pPr marL="285750" indent="-285750">
              <a:buFontTx/>
              <a:buChar char="-"/>
            </a:pPr>
            <a:r>
              <a:rPr lang="en-US"/>
              <a:t>Kế hoạch chi tiết</a:t>
            </a:r>
          </a:p>
          <a:p>
            <a:pPr marL="285750" indent="-285750">
              <a:buFontTx/>
              <a:buChar char="-"/>
            </a:pPr>
            <a:r>
              <a:rPr lang="en-US"/>
              <a:t>Nhân sự tham gia.</a:t>
            </a:r>
          </a:p>
          <a:p>
            <a:pPr marL="285750" indent="-285750">
              <a:buFontTx/>
              <a:buChar char="-"/>
            </a:pPr>
            <a:r>
              <a:rPr lang="en-US"/>
              <a:t>Tiến độ dự án</a:t>
            </a:r>
          </a:p>
          <a:p>
            <a:pPr marL="285750" indent="-285750">
              <a:buFontTx/>
              <a:buChar char="-"/>
            </a:pPr>
            <a:r>
              <a:rPr lang="en-US"/>
              <a:t>Tài chính của công trình</a:t>
            </a:r>
          </a:p>
          <a:p>
            <a:pPr marL="285750" indent="-285750">
              <a:buFontTx/>
              <a:buChar char="-"/>
            </a:pPr>
            <a:r>
              <a:rPr lang="vi-VN"/>
              <a:t>Bảng kiểm soát vật tư công trình;</a:t>
            </a:r>
          </a:p>
          <a:p>
            <a:pPr marL="285750" indent="-285750">
              <a:buFontTx/>
              <a:buChar char="-"/>
            </a:pPr>
            <a:r>
              <a:rPr lang="en-US"/>
              <a:t>Bảng kiểm soát sự cố công trình;</a:t>
            </a:r>
          </a:p>
          <a:p>
            <a:pPr marL="285750" indent="-285750">
              <a:buFontTx/>
              <a:buChar char="-"/>
            </a:pPr>
            <a:r>
              <a:rPr lang="en-US"/>
              <a:t>Tạm ứng, quyết toán kỹ thuật;</a:t>
            </a:r>
          </a:p>
          <a:p>
            <a:pPr marL="285750" indent="-285750">
              <a:buFontTx/>
              <a:buChar char="-"/>
            </a:pPr>
            <a:r>
              <a:rPr lang="vi-VN"/>
              <a:t>Văn bản, Hồ sơ công trình;</a:t>
            </a:r>
          </a:p>
          <a:p>
            <a:pPr marL="285750" indent="-285750">
              <a:buFontTx/>
              <a:buChar char="-"/>
            </a:pPr>
            <a:r>
              <a:rPr lang="en-US"/>
              <a:t>Phản hồi của khách hàng</a:t>
            </a:r>
          </a:p>
          <a:p>
            <a:pPr marL="285750" indent="-285750">
              <a:buFontTx/>
              <a:buChar char="-"/>
            </a:pPr>
            <a:r>
              <a:rPr lang="en-US"/>
              <a:t>Kết quả đánh giá</a:t>
            </a:r>
          </a:p>
          <a:p>
            <a:pPr marL="285750" indent="-285750">
              <a:buFontTx/>
              <a:buChar char="-"/>
            </a:pPr>
            <a:r>
              <a:rPr lang="en-US"/>
              <a:t>Quản lý Nhân sự toàn công ty.</a:t>
            </a:r>
          </a:p>
          <a:p>
            <a:pPr marL="285750" indent="-285750">
              <a:buFontTx/>
              <a:buChar char="-"/>
            </a:pPr>
            <a:r>
              <a:rPr lang="en-US"/>
              <a:t>Quản lý doanh thu lợi nhuận toàn công ty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6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35826E1-7EF9-4A7F-ACB4-9CA0ADB3BEE9}"/>
              </a:ext>
            </a:extLst>
          </p:cNvPr>
          <p:cNvSpPr/>
          <p:nvPr/>
        </p:nvSpPr>
        <p:spPr>
          <a:xfrm>
            <a:off x="-72725" y="8226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457009"/>
          </a:xfrm>
        </p:spPr>
        <p:txBody>
          <a:bodyPr/>
          <a:lstStyle/>
          <a:p>
            <a:r>
              <a:rPr lang="en-US"/>
              <a:t>CÁC PHÂN HỆ CHÍNH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EE8A19-6968-4C81-B180-20FEF61ADEE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323310" y="925828"/>
            <a:ext cx="3445566" cy="495389"/>
          </a:xfrm>
        </p:spPr>
        <p:txBody>
          <a:bodyPr/>
          <a:lstStyle/>
          <a:p>
            <a:r>
              <a:rPr lang="en-US"/>
              <a:t>Topic 02 comes here</a:t>
            </a:r>
          </a:p>
        </p:txBody>
      </p:sp>
      <p:pic>
        <p:nvPicPr>
          <p:cNvPr id="31" name="Picture Placeholder 30" descr="Laptop">
            <a:extLst>
              <a:ext uri="{FF2B5EF4-FFF2-40B4-BE49-F238E27FC236}">
                <a16:creationId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6146383" y="868491"/>
            <a:ext cx="605487" cy="605487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BB7A6C5-89E5-4C5B-9E50-25FE69696B2B}"/>
              </a:ext>
            </a:extLst>
          </p:cNvPr>
          <p:cNvSpPr/>
          <p:nvPr/>
        </p:nvSpPr>
        <p:spPr>
          <a:xfrm>
            <a:off x="6599237" y="822686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26B3B7A-8D1E-4EA2-8CEB-030A7BD422ED}"/>
              </a:ext>
            </a:extLst>
          </p:cNvPr>
          <p:cNvSpPr txBox="1">
            <a:spLocks/>
          </p:cNvSpPr>
          <p:nvPr/>
        </p:nvSpPr>
        <p:spPr>
          <a:xfrm>
            <a:off x="1318708" y="1078228"/>
            <a:ext cx="3445566" cy="49538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QUẢN LÝ KHÁCH HÀNG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A3CFD06-9D4B-48AD-8764-4950E576ECA4}"/>
              </a:ext>
            </a:extLst>
          </p:cNvPr>
          <p:cNvSpPr txBox="1">
            <a:spLocks/>
          </p:cNvSpPr>
          <p:nvPr/>
        </p:nvSpPr>
        <p:spPr>
          <a:xfrm>
            <a:off x="7475710" y="1078228"/>
            <a:ext cx="3445566" cy="49538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QUẢN LÝ HỢP ĐỒNG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C5434C-822E-4A4F-AD8E-65260F103F6E}"/>
              </a:ext>
            </a:extLst>
          </p:cNvPr>
          <p:cNvSpPr>
            <a:spLocks noChangeAspect="1"/>
          </p:cNvSpPr>
          <p:nvPr/>
        </p:nvSpPr>
        <p:spPr>
          <a:xfrm>
            <a:off x="5094101" y="8272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DC9EDD5-DEE2-46B4-89B4-64DFF845FF75}"/>
              </a:ext>
            </a:extLst>
          </p:cNvPr>
          <p:cNvSpPr>
            <a:spLocks noChangeAspect="1"/>
          </p:cNvSpPr>
          <p:nvPr/>
        </p:nvSpPr>
        <p:spPr>
          <a:xfrm>
            <a:off x="6100577" y="822685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824C32-60AB-4675-B1BD-394168E4F926}"/>
              </a:ext>
            </a:extLst>
          </p:cNvPr>
          <p:cNvSpPr/>
          <p:nvPr/>
        </p:nvSpPr>
        <p:spPr>
          <a:xfrm>
            <a:off x="-72725" y="2080127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705A636E-F726-4CB7-BCEA-F9ECB2D4138A}"/>
              </a:ext>
            </a:extLst>
          </p:cNvPr>
          <p:cNvSpPr txBox="1">
            <a:spLocks/>
          </p:cNvSpPr>
          <p:nvPr/>
        </p:nvSpPr>
        <p:spPr>
          <a:xfrm>
            <a:off x="7323310" y="2183269"/>
            <a:ext cx="3445566" cy="49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Topic 02 comes here</a:t>
            </a:r>
          </a:p>
        </p:txBody>
      </p:sp>
      <p:pic>
        <p:nvPicPr>
          <p:cNvPr id="24" name="Picture Placeholder 30" descr="Laptop">
            <a:extLst>
              <a:ext uri="{FF2B5EF4-FFF2-40B4-BE49-F238E27FC236}">
                <a16:creationId xmlns:a16="http://schemas.microsoft.com/office/drawing/2014/main" id="{C7514728-EF8B-4C72-A7FF-166E5E032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6146383" y="2125932"/>
            <a:ext cx="605487" cy="60548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B73C785-9F3D-4F11-BD0C-EE9E94B9D991}"/>
              </a:ext>
            </a:extLst>
          </p:cNvPr>
          <p:cNvSpPr/>
          <p:nvPr/>
        </p:nvSpPr>
        <p:spPr>
          <a:xfrm>
            <a:off x="6599237" y="2080127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1E178CB-3867-4334-90F7-DE33D8353734}"/>
              </a:ext>
            </a:extLst>
          </p:cNvPr>
          <p:cNvSpPr txBox="1">
            <a:spLocks/>
          </p:cNvSpPr>
          <p:nvPr/>
        </p:nvSpPr>
        <p:spPr>
          <a:xfrm>
            <a:off x="1318708" y="2335669"/>
            <a:ext cx="3445566" cy="49538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QUẢN LÝ THU, CHI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EFD406C-B1AE-4F4A-88BD-6AF3F78CCC2A}"/>
              </a:ext>
            </a:extLst>
          </p:cNvPr>
          <p:cNvSpPr txBox="1">
            <a:spLocks/>
          </p:cNvSpPr>
          <p:nvPr/>
        </p:nvSpPr>
        <p:spPr>
          <a:xfrm>
            <a:off x="7475710" y="2335669"/>
            <a:ext cx="4347990" cy="49538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QUẢN LÝ DOANH THU, LỢI NHUẬN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F12C032-EFCB-4C71-8E5F-9E026B9EC572}"/>
              </a:ext>
            </a:extLst>
          </p:cNvPr>
          <p:cNvSpPr>
            <a:spLocks noChangeAspect="1"/>
          </p:cNvSpPr>
          <p:nvPr/>
        </p:nvSpPr>
        <p:spPr>
          <a:xfrm>
            <a:off x="5094101" y="2084703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F8FF28-8568-4556-B2D2-8962C1970D41}"/>
              </a:ext>
            </a:extLst>
          </p:cNvPr>
          <p:cNvSpPr>
            <a:spLocks noChangeAspect="1"/>
          </p:cNvSpPr>
          <p:nvPr/>
        </p:nvSpPr>
        <p:spPr>
          <a:xfrm>
            <a:off x="6100577" y="2080126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40C6FC-338B-40F9-9886-12FAF8102D5A}"/>
              </a:ext>
            </a:extLst>
          </p:cNvPr>
          <p:cNvSpPr/>
          <p:nvPr/>
        </p:nvSpPr>
        <p:spPr>
          <a:xfrm>
            <a:off x="-72725" y="3424424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3" name="Content Placeholder 8">
            <a:extLst>
              <a:ext uri="{FF2B5EF4-FFF2-40B4-BE49-F238E27FC236}">
                <a16:creationId xmlns:a16="http://schemas.microsoft.com/office/drawing/2014/main" id="{928F45B1-B068-44AC-8130-F750CE1327E5}"/>
              </a:ext>
            </a:extLst>
          </p:cNvPr>
          <p:cNvSpPr txBox="1">
            <a:spLocks/>
          </p:cNvSpPr>
          <p:nvPr/>
        </p:nvSpPr>
        <p:spPr>
          <a:xfrm>
            <a:off x="7323310" y="3527566"/>
            <a:ext cx="3445566" cy="49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Topic 02 comes here</a:t>
            </a:r>
          </a:p>
        </p:txBody>
      </p:sp>
      <p:pic>
        <p:nvPicPr>
          <p:cNvPr id="34" name="Picture Placeholder 30" descr="Laptop">
            <a:extLst>
              <a:ext uri="{FF2B5EF4-FFF2-40B4-BE49-F238E27FC236}">
                <a16:creationId xmlns:a16="http://schemas.microsoft.com/office/drawing/2014/main" id="{C1656F03-3BC7-4D5A-8F55-16563F5365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6146383" y="3470229"/>
            <a:ext cx="605487" cy="60548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6B631C9-72F6-47C3-ABC4-BA6B0DBAE8B9}"/>
              </a:ext>
            </a:extLst>
          </p:cNvPr>
          <p:cNvSpPr/>
          <p:nvPr/>
        </p:nvSpPr>
        <p:spPr>
          <a:xfrm>
            <a:off x="6599237" y="3424424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9364F5C-D4B6-4CE5-8DCF-DF17E1C15CCD}"/>
              </a:ext>
            </a:extLst>
          </p:cNvPr>
          <p:cNvSpPr txBox="1">
            <a:spLocks/>
          </p:cNvSpPr>
          <p:nvPr/>
        </p:nvSpPr>
        <p:spPr>
          <a:xfrm>
            <a:off x="1318708" y="3679966"/>
            <a:ext cx="3445566" cy="49538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QUẢN LÝ NHÀ CUNG CẤP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1D3FF24C-6042-472C-A44B-CC9214BB959B}"/>
              </a:ext>
            </a:extLst>
          </p:cNvPr>
          <p:cNvSpPr txBox="1">
            <a:spLocks/>
          </p:cNvSpPr>
          <p:nvPr/>
        </p:nvSpPr>
        <p:spPr>
          <a:xfrm>
            <a:off x="7475710" y="3679966"/>
            <a:ext cx="3787116" cy="49538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QUẢN LÝ CÔNG, QUẢN LÝ NHÂN SỰ CÔNG TY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277A024-145E-4A27-BAF0-FA824D5506F6}"/>
              </a:ext>
            </a:extLst>
          </p:cNvPr>
          <p:cNvSpPr>
            <a:spLocks noChangeAspect="1"/>
          </p:cNvSpPr>
          <p:nvPr/>
        </p:nvSpPr>
        <p:spPr>
          <a:xfrm>
            <a:off x="5094101" y="3429000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24A0AF1-AF0B-4AD3-A804-40E7CA4EBD36}"/>
              </a:ext>
            </a:extLst>
          </p:cNvPr>
          <p:cNvSpPr>
            <a:spLocks noChangeAspect="1"/>
          </p:cNvSpPr>
          <p:nvPr/>
        </p:nvSpPr>
        <p:spPr>
          <a:xfrm>
            <a:off x="6100577" y="3424423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FCA9A4-A275-42FF-A6C4-EC5D288806FA}"/>
              </a:ext>
            </a:extLst>
          </p:cNvPr>
          <p:cNvSpPr/>
          <p:nvPr/>
        </p:nvSpPr>
        <p:spPr>
          <a:xfrm>
            <a:off x="-72725" y="4805497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1" name="Content Placeholder 8">
            <a:extLst>
              <a:ext uri="{FF2B5EF4-FFF2-40B4-BE49-F238E27FC236}">
                <a16:creationId xmlns:a16="http://schemas.microsoft.com/office/drawing/2014/main" id="{D59805A4-B589-415A-BE0D-5FF625E8EAE4}"/>
              </a:ext>
            </a:extLst>
          </p:cNvPr>
          <p:cNvSpPr txBox="1">
            <a:spLocks/>
          </p:cNvSpPr>
          <p:nvPr/>
        </p:nvSpPr>
        <p:spPr>
          <a:xfrm>
            <a:off x="7323310" y="4908639"/>
            <a:ext cx="3445566" cy="49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Topic 02 comes here</a:t>
            </a:r>
          </a:p>
        </p:txBody>
      </p:sp>
      <p:pic>
        <p:nvPicPr>
          <p:cNvPr id="42" name="Picture Placeholder 30" descr="Laptop">
            <a:extLst>
              <a:ext uri="{FF2B5EF4-FFF2-40B4-BE49-F238E27FC236}">
                <a16:creationId xmlns:a16="http://schemas.microsoft.com/office/drawing/2014/main" id="{04EC2C72-450D-4260-A392-33290449DA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6146383" y="4851302"/>
            <a:ext cx="605487" cy="605487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3CFF830B-D0AA-4F63-939D-CBDDE454A9D7}"/>
              </a:ext>
            </a:extLst>
          </p:cNvPr>
          <p:cNvSpPr/>
          <p:nvPr/>
        </p:nvSpPr>
        <p:spPr>
          <a:xfrm>
            <a:off x="6599237" y="4805497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8F961ED9-35D3-4964-AC97-21B74E6456F7}"/>
              </a:ext>
            </a:extLst>
          </p:cNvPr>
          <p:cNvSpPr txBox="1">
            <a:spLocks/>
          </p:cNvSpPr>
          <p:nvPr/>
        </p:nvSpPr>
        <p:spPr>
          <a:xfrm>
            <a:off x="1318708" y="5061039"/>
            <a:ext cx="3445566" cy="49538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QUẢN TRỊ HỆ THỐNG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F804937D-A081-463E-9829-D19F5338B1E2}"/>
              </a:ext>
            </a:extLst>
          </p:cNvPr>
          <p:cNvSpPr txBox="1">
            <a:spLocks/>
          </p:cNvSpPr>
          <p:nvPr/>
        </p:nvSpPr>
        <p:spPr>
          <a:xfrm>
            <a:off x="7475710" y="5061039"/>
            <a:ext cx="4182446" cy="49538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THỐNG KÊ - BÁO CÁO, KẾT CHUYỂN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89E59AC-B2E9-4EBA-BB9D-9D6859EF0DAF}"/>
              </a:ext>
            </a:extLst>
          </p:cNvPr>
          <p:cNvSpPr>
            <a:spLocks noChangeAspect="1"/>
          </p:cNvSpPr>
          <p:nvPr/>
        </p:nvSpPr>
        <p:spPr>
          <a:xfrm>
            <a:off x="5094101" y="4810073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10326ED-1ACB-4400-A787-81B699939B0F}"/>
              </a:ext>
            </a:extLst>
          </p:cNvPr>
          <p:cNvSpPr>
            <a:spLocks noChangeAspect="1"/>
          </p:cNvSpPr>
          <p:nvPr/>
        </p:nvSpPr>
        <p:spPr>
          <a:xfrm>
            <a:off x="6100577" y="4805496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863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6D47-2BC5-4AF5-A9A9-034D149F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657388"/>
          </a:xfrm>
        </p:spPr>
        <p:txBody>
          <a:bodyPr/>
          <a:lstStyle/>
          <a:p>
            <a:r>
              <a:rPr lang="en-US"/>
              <a:t>QUẢN LÝ HỢP ĐỒNG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F5541D-F20D-48F6-B340-302E9DC0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6</a:t>
            </a:fld>
            <a:endParaRPr lang="en-US" noProof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7AD418-4C80-4456-9868-92B95FE7F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94843"/>
              </p:ext>
            </p:extLst>
          </p:nvPr>
        </p:nvGraphicFramePr>
        <p:xfrm>
          <a:off x="515938" y="1610463"/>
          <a:ext cx="11150601" cy="392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262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32020578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8346626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190997494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53519468"/>
                    </a:ext>
                  </a:extLst>
                </a:gridCol>
                <a:gridCol w="817564">
                  <a:extLst>
                    <a:ext uri="{9D8B030D-6E8A-4147-A177-3AD203B41FA5}">
                      <a16:colId xmlns:a16="http://schemas.microsoft.com/office/drawing/2014/main" val="2509247184"/>
                    </a:ext>
                  </a:extLst>
                </a:gridCol>
              </a:tblGrid>
              <a:tr h="59230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Mã hợp đồng</a:t>
                      </a:r>
                      <a:endParaRPr lang="en-IN" sz="13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Tên hợp đồng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Khách hàng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Tổng giá trị</a:t>
                      </a:r>
                    </a:p>
                    <a:p>
                      <a:pPr algn="ctr"/>
                      <a:r>
                        <a:rPr lang="en-US" sz="1300"/>
                        <a:t>hợp đồng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Tạm ứng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Tạm chi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Ngày tạo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Tiến độ dự án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HDXD/01</a:t>
                      </a:r>
                      <a:endParaRPr lang="en-IN" sz="13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HDDXD Crownecc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Nguyễn Văn A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1.000.000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500.000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450.000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01/07/2019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20%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HDXD/02</a:t>
                      </a:r>
                      <a:endParaRPr lang="en-IN" sz="13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1.000.000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500.000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450.000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30%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HDXD/03</a:t>
                      </a:r>
                      <a:endParaRPr lang="en-IN" sz="13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1.000.000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500.000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450.000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50%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HDXD/04</a:t>
                      </a:r>
                      <a:endParaRPr lang="en-IN" sz="13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1.000.000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500.000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450.000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20%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93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HDXD/05</a:t>
                      </a:r>
                      <a:endParaRPr lang="en-IN" sz="13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1.000.000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500.000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450.000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30%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HDXD/06</a:t>
                      </a:r>
                      <a:endParaRPr lang="en-IN" sz="13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1.000.000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500.000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450.000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50%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73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HDXD/07</a:t>
                      </a:r>
                      <a:endParaRPr lang="en-IN" sz="13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1.000.000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500.000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450.000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20%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80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HDXD/08</a:t>
                      </a:r>
                      <a:endParaRPr lang="en-IN" sz="13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1.000.000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500.000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450.000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30%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6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IN" sz="1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Text</a:t>
                      </a:r>
                      <a:endParaRPr lang="en-IN" sz="13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734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85AB1F-F9C1-4667-A35C-A40A795C1D12}"/>
              </a:ext>
            </a:extLst>
          </p:cNvPr>
          <p:cNvSpPr txBox="1"/>
          <p:nvPr/>
        </p:nvSpPr>
        <p:spPr>
          <a:xfrm>
            <a:off x="515938" y="1072570"/>
            <a:ext cx="2597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/>
              <a:t>Hợp đồng đang thi công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2196C4-4E1F-4C3C-B309-0B93D692C4D5}"/>
              </a:ext>
            </a:extLst>
          </p:cNvPr>
          <p:cNvSpPr txBox="1"/>
          <p:nvPr/>
        </p:nvSpPr>
        <p:spPr>
          <a:xfrm>
            <a:off x="3352656" y="1072570"/>
            <a:ext cx="259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Hợp đồng Ch</a:t>
            </a:r>
            <a:r>
              <a:rPr lang="vi-VN"/>
              <a:t>ư</a:t>
            </a:r>
            <a:r>
              <a:rPr lang="en-US"/>
              <a:t>a thi công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728483-D9F7-4249-A8F9-136852D47ECF}"/>
              </a:ext>
            </a:extLst>
          </p:cNvPr>
          <p:cNvSpPr txBox="1"/>
          <p:nvPr/>
        </p:nvSpPr>
        <p:spPr>
          <a:xfrm>
            <a:off x="6091238" y="1072570"/>
            <a:ext cx="259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Hợp đồng đã hoàn thành</a:t>
            </a:r>
          </a:p>
        </p:txBody>
      </p:sp>
    </p:spTree>
    <p:extLst>
      <p:ext uri="{BB962C8B-B14F-4D97-AF65-F5344CB8AC3E}">
        <p14:creationId xmlns:p14="http://schemas.microsoft.com/office/powerpoint/2010/main" val="688243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FFC3-9C7E-4D7A-A083-ACE4E7C1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458229"/>
          </a:xfrm>
        </p:spPr>
        <p:txBody>
          <a:bodyPr/>
          <a:lstStyle/>
          <a:p>
            <a:r>
              <a:rPr lang="en-US"/>
              <a:t>CHI TIẾT HỢP ĐỒNG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F3813A-C078-48FE-8144-4B570DF5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E2FE3D-0AF2-45DE-B81A-DF28EC7210AA}"/>
              </a:ext>
            </a:extLst>
          </p:cNvPr>
          <p:cNvSpPr/>
          <p:nvPr/>
        </p:nvSpPr>
        <p:spPr>
          <a:xfrm>
            <a:off x="515938" y="1304967"/>
            <a:ext cx="10847758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17545-A07E-4CAC-8373-779009A7A740}"/>
              </a:ext>
            </a:extLst>
          </p:cNvPr>
          <p:cNvSpPr txBox="1"/>
          <p:nvPr/>
        </p:nvSpPr>
        <p:spPr>
          <a:xfrm>
            <a:off x="515938" y="901700"/>
            <a:ext cx="227806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/>
              <a:t>Thông tin chung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05138-9CF0-47A1-9202-EC3B1E62065C}"/>
              </a:ext>
            </a:extLst>
          </p:cNvPr>
          <p:cNvSpPr txBox="1"/>
          <p:nvPr/>
        </p:nvSpPr>
        <p:spPr>
          <a:xfrm>
            <a:off x="2794000" y="901700"/>
            <a:ext cx="789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Chi phí dự toán    |     Chi phí thực tế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FA072-9D6A-4BB4-9AEB-EC3939ACCE8C}"/>
              </a:ext>
            </a:extLst>
          </p:cNvPr>
          <p:cNvSpPr txBox="1"/>
          <p:nvPr/>
        </p:nvSpPr>
        <p:spPr>
          <a:xfrm>
            <a:off x="673100" y="1524000"/>
            <a:ext cx="1612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 hợp đồng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6720ED-AD37-4D32-8E89-C8D8DEC59E2F}"/>
              </a:ext>
            </a:extLst>
          </p:cNvPr>
          <p:cNvSpPr/>
          <p:nvPr/>
        </p:nvSpPr>
        <p:spPr>
          <a:xfrm>
            <a:off x="2120900" y="1524000"/>
            <a:ext cx="25019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DE09E3-88EF-4B28-88DD-BC8653D8A6D1}"/>
              </a:ext>
            </a:extLst>
          </p:cNvPr>
          <p:cNvSpPr txBox="1"/>
          <p:nvPr/>
        </p:nvSpPr>
        <p:spPr>
          <a:xfrm>
            <a:off x="673100" y="2020032"/>
            <a:ext cx="1612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 hợp đồng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DCFA12-0C4C-491C-8A93-65C7A356CB43}"/>
              </a:ext>
            </a:extLst>
          </p:cNvPr>
          <p:cNvSpPr/>
          <p:nvPr/>
        </p:nvSpPr>
        <p:spPr>
          <a:xfrm>
            <a:off x="2120900" y="2020032"/>
            <a:ext cx="44323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DA5D6B-67CB-49EA-ACB8-0F974E31292F}"/>
              </a:ext>
            </a:extLst>
          </p:cNvPr>
          <p:cNvSpPr txBox="1"/>
          <p:nvPr/>
        </p:nvSpPr>
        <p:spPr>
          <a:xfrm>
            <a:off x="673100" y="2537359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 bắt đầu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9E1557-88E7-4BC4-ACED-42CE52406A29}"/>
              </a:ext>
            </a:extLst>
          </p:cNvPr>
          <p:cNvSpPr/>
          <p:nvPr/>
        </p:nvSpPr>
        <p:spPr>
          <a:xfrm>
            <a:off x="2120900" y="2516064"/>
            <a:ext cx="25019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E56EE7-01DB-4802-99FB-C0E2D7B16ACF}"/>
              </a:ext>
            </a:extLst>
          </p:cNvPr>
          <p:cNvSpPr txBox="1"/>
          <p:nvPr/>
        </p:nvSpPr>
        <p:spPr>
          <a:xfrm>
            <a:off x="5105400" y="2558654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 kết thúc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672D85-3CC0-460D-A550-4E192F7F4ACF}"/>
              </a:ext>
            </a:extLst>
          </p:cNvPr>
          <p:cNvSpPr/>
          <p:nvPr/>
        </p:nvSpPr>
        <p:spPr>
          <a:xfrm>
            <a:off x="6286500" y="2543657"/>
            <a:ext cx="25019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117FE4-01A2-4AE4-A690-AF7C55C1A825}"/>
              </a:ext>
            </a:extLst>
          </p:cNvPr>
          <p:cNvSpPr txBox="1"/>
          <p:nvPr/>
        </p:nvSpPr>
        <p:spPr>
          <a:xfrm>
            <a:off x="673100" y="3083752"/>
            <a:ext cx="1612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 tên Khách hàng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878446-A9C0-4E20-8713-FBA77BB95B04}"/>
              </a:ext>
            </a:extLst>
          </p:cNvPr>
          <p:cNvSpPr/>
          <p:nvPr/>
        </p:nvSpPr>
        <p:spPr>
          <a:xfrm>
            <a:off x="2120900" y="3062457"/>
            <a:ext cx="25019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D0AFB4-9F2F-424E-8507-98217718DD60}"/>
              </a:ext>
            </a:extLst>
          </p:cNvPr>
          <p:cNvSpPr txBox="1"/>
          <p:nvPr/>
        </p:nvSpPr>
        <p:spPr>
          <a:xfrm>
            <a:off x="673100" y="3530946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 điện thoại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59D20E-6AE0-4F5D-85BB-A088A37D73EF}"/>
              </a:ext>
            </a:extLst>
          </p:cNvPr>
          <p:cNvSpPr/>
          <p:nvPr/>
        </p:nvSpPr>
        <p:spPr>
          <a:xfrm>
            <a:off x="2120900" y="3535491"/>
            <a:ext cx="2501900" cy="2724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9DD291-F8F5-4E4A-B863-61024364E5C2}"/>
              </a:ext>
            </a:extLst>
          </p:cNvPr>
          <p:cNvSpPr txBox="1"/>
          <p:nvPr/>
        </p:nvSpPr>
        <p:spPr>
          <a:xfrm>
            <a:off x="5281798" y="3451861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E091B6-E20D-45E6-A674-56173326BFE3}"/>
              </a:ext>
            </a:extLst>
          </p:cNvPr>
          <p:cNvSpPr/>
          <p:nvPr/>
        </p:nvSpPr>
        <p:spPr>
          <a:xfrm>
            <a:off x="6005698" y="3441212"/>
            <a:ext cx="2782702" cy="2876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472081-1570-4EA7-807D-19F5B0367828}"/>
              </a:ext>
            </a:extLst>
          </p:cNvPr>
          <p:cNvSpPr txBox="1"/>
          <p:nvPr/>
        </p:nvSpPr>
        <p:spPr>
          <a:xfrm>
            <a:off x="5281798" y="3018628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Địa chỉ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197B68-8289-4989-A837-D108AFC6E959}"/>
              </a:ext>
            </a:extLst>
          </p:cNvPr>
          <p:cNvSpPr/>
          <p:nvPr/>
        </p:nvSpPr>
        <p:spPr>
          <a:xfrm>
            <a:off x="6005698" y="3007979"/>
            <a:ext cx="2782702" cy="2876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A2844E0-46DA-4F68-BBEE-9C7DD3BBBC9F}"/>
              </a:ext>
            </a:extLst>
          </p:cNvPr>
          <p:cNvSpPr/>
          <p:nvPr/>
        </p:nvSpPr>
        <p:spPr>
          <a:xfrm>
            <a:off x="863600" y="4328976"/>
            <a:ext cx="10172700" cy="1906724"/>
          </a:xfrm>
          <a:prstGeom prst="roundRect">
            <a:avLst>
              <a:gd name="adj" fmla="val 809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DD1139-C78D-4823-B49C-AC6919EAA5B1}"/>
              </a:ext>
            </a:extLst>
          </p:cNvPr>
          <p:cNvSpPr/>
          <p:nvPr/>
        </p:nvSpPr>
        <p:spPr>
          <a:xfrm>
            <a:off x="977900" y="4165600"/>
            <a:ext cx="1816100" cy="4191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Giá trị hợp đồng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981222-006E-4302-9C68-191B3345C0CC}"/>
              </a:ext>
            </a:extLst>
          </p:cNvPr>
          <p:cNvSpPr/>
          <p:nvPr/>
        </p:nvSpPr>
        <p:spPr>
          <a:xfrm>
            <a:off x="2908300" y="4165600"/>
            <a:ext cx="1816100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Chi tiết tạm ứng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84D44A-B67B-44D0-98BE-C4D71D71B8D3}"/>
              </a:ext>
            </a:extLst>
          </p:cNvPr>
          <p:cNvSpPr txBox="1"/>
          <p:nvPr/>
        </p:nvSpPr>
        <p:spPr>
          <a:xfrm>
            <a:off x="1104900" y="4826677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giá trị hợp đồng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D579B0-739A-4233-BCB1-353E7E5CA39D}"/>
              </a:ext>
            </a:extLst>
          </p:cNvPr>
          <p:cNvSpPr/>
          <p:nvPr/>
        </p:nvSpPr>
        <p:spPr>
          <a:xfrm>
            <a:off x="2908300" y="4832779"/>
            <a:ext cx="2501900" cy="2724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0986F5-A4E2-4076-B541-00C016E2D03A}"/>
              </a:ext>
            </a:extLst>
          </p:cNvPr>
          <p:cNvSpPr txBox="1"/>
          <p:nvPr/>
        </p:nvSpPr>
        <p:spPr>
          <a:xfrm>
            <a:off x="1104900" y="5295166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tạm ứng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D44AB3-BE5B-4115-BF42-233B218F3BE1}"/>
              </a:ext>
            </a:extLst>
          </p:cNvPr>
          <p:cNvSpPr/>
          <p:nvPr/>
        </p:nvSpPr>
        <p:spPr>
          <a:xfrm>
            <a:off x="2908300" y="5301268"/>
            <a:ext cx="2501900" cy="2724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794319-B81B-4E85-8B71-74A5D4739B10}"/>
              </a:ext>
            </a:extLst>
          </p:cNvPr>
          <p:cNvSpPr txBox="1"/>
          <p:nvPr/>
        </p:nvSpPr>
        <p:spPr>
          <a:xfrm>
            <a:off x="1104900" y="5762098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tạm chi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E5D7F7-9280-4ABD-8F06-3223ED95D034}"/>
              </a:ext>
            </a:extLst>
          </p:cNvPr>
          <p:cNvSpPr/>
          <p:nvPr/>
        </p:nvSpPr>
        <p:spPr>
          <a:xfrm>
            <a:off x="2908300" y="5768200"/>
            <a:ext cx="2501900" cy="2724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09F73B-FDA4-41FC-8856-7A72ED0D0C72}"/>
              </a:ext>
            </a:extLst>
          </p:cNvPr>
          <p:cNvSpPr txBox="1"/>
          <p:nvPr/>
        </p:nvSpPr>
        <p:spPr>
          <a:xfrm>
            <a:off x="5256398" y="1500635"/>
            <a:ext cx="1612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 độ dự án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4BE334-70BA-4871-9EE7-2D6F9E3C7AD2}"/>
              </a:ext>
            </a:extLst>
          </p:cNvPr>
          <p:cNvSpPr/>
          <p:nvPr/>
        </p:nvSpPr>
        <p:spPr>
          <a:xfrm>
            <a:off x="6704198" y="1500635"/>
            <a:ext cx="25019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388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FFC3-9C7E-4D7A-A083-ACE4E7C1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458229"/>
          </a:xfrm>
        </p:spPr>
        <p:txBody>
          <a:bodyPr/>
          <a:lstStyle/>
          <a:p>
            <a:r>
              <a:rPr lang="en-US"/>
              <a:t>CHI TIẾT HỢP ĐỒNG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F3813A-C078-48FE-8144-4B570DF5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E2FE3D-0AF2-45DE-B81A-DF28EC7210AA}"/>
              </a:ext>
            </a:extLst>
          </p:cNvPr>
          <p:cNvSpPr/>
          <p:nvPr/>
        </p:nvSpPr>
        <p:spPr>
          <a:xfrm>
            <a:off x="515938" y="1304967"/>
            <a:ext cx="10847758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17545-A07E-4CAC-8373-779009A7A740}"/>
              </a:ext>
            </a:extLst>
          </p:cNvPr>
          <p:cNvSpPr txBox="1"/>
          <p:nvPr/>
        </p:nvSpPr>
        <p:spPr>
          <a:xfrm>
            <a:off x="2344738" y="913445"/>
            <a:ext cx="227806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Chi phí dự toán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05138-9CF0-47A1-9202-EC3B1E62065C}"/>
              </a:ext>
            </a:extLst>
          </p:cNvPr>
          <p:cNvSpPr txBox="1"/>
          <p:nvPr/>
        </p:nvSpPr>
        <p:spPr>
          <a:xfrm>
            <a:off x="4724400" y="901700"/>
            <a:ext cx="596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Chi phí thực tế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A2844E0-46DA-4F68-BBEE-9C7DD3BBBC9F}"/>
              </a:ext>
            </a:extLst>
          </p:cNvPr>
          <p:cNvSpPr/>
          <p:nvPr/>
        </p:nvSpPr>
        <p:spPr>
          <a:xfrm>
            <a:off x="660400" y="1763575"/>
            <a:ext cx="10490200" cy="4446725"/>
          </a:xfrm>
          <a:prstGeom prst="roundRect">
            <a:avLst>
              <a:gd name="adj" fmla="val 226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DD1139-C78D-4823-B49C-AC6919EAA5B1}"/>
              </a:ext>
            </a:extLst>
          </p:cNvPr>
          <p:cNvSpPr/>
          <p:nvPr/>
        </p:nvSpPr>
        <p:spPr>
          <a:xfrm>
            <a:off x="774700" y="1600200"/>
            <a:ext cx="1816100" cy="4191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Vật tư chính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981222-006E-4302-9C68-191B3345C0CC}"/>
              </a:ext>
            </a:extLst>
          </p:cNvPr>
          <p:cNvSpPr/>
          <p:nvPr/>
        </p:nvSpPr>
        <p:spPr>
          <a:xfrm>
            <a:off x="2705100" y="1600200"/>
            <a:ext cx="1816100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Vật t</a:t>
            </a:r>
            <a:r>
              <a:rPr lang="vi-VN" b="1"/>
              <a:t>ư</a:t>
            </a:r>
            <a:r>
              <a:rPr lang="en-US" b="1"/>
              <a:t> phụ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84D44A-B67B-44D0-98BE-C4D71D71B8D3}"/>
              </a:ext>
            </a:extLst>
          </p:cNvPr>
          <p:cNvSpPr txBox="1"/>
          <p:nvPr/>
        </p:nvSpPr>
        <p:spPr>
          <a:xfrm>
            <a:off x="901700" y="2261277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Tiền mặt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D579B0-739A-4233-BCB1-353E7E5CA39D}"/>
              </a:ext>
            </a:extLst>
          </p:cNvPr>
          <p:cNvSpPr/>
          <p:nvPr/>
        </p:nvSpPr>
        <p:spPr>
          <a:xfrm>
            <a:off x="2705100" y="2267379"/>
            <a:ext cx="2501900" cy="2724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0986F5-A4E2-4076-B541-00C016E2D03A}"/>
              </a:ext>
            </a:extLst>
          </p:cNvPr>
          <p:cNvSpPr txBox="1"/>
          <p:nvPr/>
        </p:nvSpPr>
        <p:spPr>
          <a:xfrm>
            <a:off x="901700" y="2729766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Nợ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D44AB3-BE5B-4115-BF42-233B218F3BE1}"/>
              </a:ext>
            </a:extLst>
          </p:cNvPr>
          <p:cNvSpPr/>
          <p:nvPr/>
        </p:nvSpPr>
        <p:spPr>
          <a:xfrm>
            <a:off x="2705100" y="2735868"/>
            <a:ext cx="2501900" cy="2724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1FA4E2-8614-4E5C-A315-6C30703D6909}"/>
              </a:ext>
            </a:extLst>
          </p:cNvPr>
          <p:cNvSpPr txBox="1"/>
          <p:nvPr/>
        </p:nvSpPr>
        <p:spPr>
          <a:xfrm>
            <a:off x="491940" y="918109"/>
            <a:ext cx="180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Thông tin chung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8F2E5E-F5E4-44E4-B13B-DC072E353DC0}"/>
              </a:ext>
            </a:extLst>
          </p:cNvPr>
          <p:cNvSpPr/>
          <p:nvPr/>
        </p:nvSpPr>
        <p:spPr>
          <a:xfrm>
            <a:off x="4665662" y="1589165"/>
            <a:ext cx="1816100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Giao khoán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22A653-9B00-42AD-9E8F-48D583E55377}"/>
              </a:ext>
            </a:extLst>
          </p:cNvPr>
          <p:cNvSpPr/>
          <p:nvPr/>
        </p:nvSpPr>
        <p:spPr>
          <a:xfrm>
            <a:off x="6626224" y="1589165"/>
            <a:ext cx="1816100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Công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EF3491-EC7A-4B9B-AEF5-DF2386361A1B}"/>
              </a:ext>
            </a:extLst>
          </p:cNvPr>
          <p:cNvSpPr/>
          <p:nvPr/>
        </p:nvSpPr>
        <p:spPr>
          <a:xfrm>
            <a:off x="8586786" y="1585027"/>
            <a:ext cx="1816100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Chi phí khác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0861353A-F9B8-4B63-85E0-60B9067C3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639090"/>
              </p:ext>
            </p:extLst>
          </p:nvPr>
        </p:nvGraphicFramePr>
        <p:xfrm>
          <a:off x="1041400" y="3271651"/>
          <a:ext cx="9791700" cy="2281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448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1409021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1201280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  <a:gridCol w="2032242">
                  <a:extLst>
                    <a:ext uri="{9D8B030D-6E8A-4147-A177-3AD203B41FA5}">
                      <a16:colId xmlns:a16="http://schemas.microsoft.com/office/drawing/2014/main" val="3202057861"/>
                    </a:ext>
                  </a:extLst>
                </a:gridCol>
                <a:gridCol w="1661922">
                  <a:extLst>
                    <a:ext uri="{9D8B030D-6E8A-4147-A177-3AD203B41FA5}">
                      <a16:colId xmlns:a16="http://schemas.microsoft.com/office/drawing/2014/main" val="683466265"/>
                    </a:ext>
                  </a:extLst>
                </a:gridCol>
                <a:gridCol w="1436118">
                  <a:extLst>
                    <a:ext uri="{9D8B030D-6E8A-4147-A177-3AD203B41FA5}">
                      <a16:colId xmlns:a16="http://schemas.microsoft.com/office/drawing/2014/main" val="1909974942"/>
                    </a:ext>
                  </a:extLst>
                </a:gridCol>
                <a:gridCol w="1029669">
                  <a:extLst>
                    <a:ext uri="{9D8B030D-6E8A-4147-A177-3AD203B41FA5}">
                      <a16:colId xmlns:a16="http://schemas.microsoft.com/office/drawing/2014/main" val="2053519468"/>
                    </a:ext>
                  </a:extLst>
                </a:gridCol>
              </a:tblGrid>
              <a:tr h="538302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Mã</a:t>
                      </a:r>
                      <a:endParaRPr lang="en-IN" sz="13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Tên vật t</a:t>
                      </a:r>
                      <a:r>
                        <a:rPr lang="vi-VN" sz="1300"/>
                        <a:t>ư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Đ</a:t>
                      </a:r>
                      <a:r>
                        <a:rPr lang="vi-VN" sz="1300"/>
                        <a:t>ơ</a:t>
                      </a:r>
                      <a:r>
                        <a:rPr lang="en-US" sz="1300"/>
                        <a:t>n vị tính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Số l</a:t>
                      </a:r>
                      <a:r>
                        <a:rPr lang="vi-VN" sz="1300"/>
                        <a:t>ư</a:t>
                      </a:r>
                      <a:r>
                        <a:rPr lang="en-US" sz="1300"/>
                        <a:t>ợng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Đ</a:t>
                      </a:r>
                      <a:r>
                        <a:rPr lang="vi-VN" sz="1300"/>
                        <a:t>ơ</a:t>
                      </a:r>
                      <a:r>
                        <a:rPr lang="en-US" sz="1300"/>
                        <a:t>n giá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Thành tiền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Nhà CC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348616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V01</a:t>
                      </a:r>
                      <a:endParaRPr lang="en-IN" sz="13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Ván gỗ ép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Tấm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1.000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10.000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CP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6774"/>
                  </a:ext>
                </a:extLst>
              </a:tr>
              <a:tr h="348616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ĐOV</a:t>
                      </a:r>
                      <a:endParaRPr lang="en-IN" sz="13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Đinh mũ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Kg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2.000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2.000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Tạp hóa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34861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US" sz="13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  <a:tr h="34861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US" sz="13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936508"/>
                  </a:ext>
                </a:extLst>
              </a:tr>
              <a:tr h="34861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US" sz="13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711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965DD8B-A399-4D82-ADBA-79DB8D315861}"/>
              </a:ext>
            </a:extLst>
          </p:cNvPr>
          <p:cNvSpPr/>
          <p:nvPr/>
        </p:nvSpPr>
        <p:spPr>
          <a:xfrm>
            <a:off x="10833100" y="3271651"/>
            <a:ext cx="144462" cy="2281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EA5B05-6946-4D3D-8518-69D6B3365AFC}"/>
              </a:ext>
            </a:extLst>
          </p:cNvPr>
          <p:cNvSpPr/>
          <p:nvPr/>
        </p:nvSpPr>
        <p:spPr>
          <a:xfrm>
            <a:off x="10856912" y="3429000"/>
            <a:ext cx="82551" cy="7667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23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6D47-2BC5-4AF5-A9A9-034D149F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657388"/>
          </a:xfrm>
        </p:spPr>
        <p:txBody>
          <a:bodyPr/>
          <a:lstStyle/>
          <a:p>
            <a:r>
              <a:rPr lang="en-US"/>
              <a:t>QUẢN LÝ THU-CHI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F5541D-F20D-48F6-B340-302E9DC0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9</a:t>
            </a:fld>
            <a:endParaRPr lang="en-US" noProof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7AD418-4C80-4456-9868-92B95FE7F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34236"/>
              </p:ext>
            </p:extLst>
          </p:nvPr>
        </p:nvGraphicFramePr>
        <p:xfrm>
          <a:off x="515938" y="2194663"/>
          <a:ext cx="11150600" cy="392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443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3430365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1255759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  <a:gridCol w="1791753">
                  <a:extLst>
                    <a:ext uri="{9D8B030D-6E8A-4147-A177-3AD203B41FA5}">
                      <a16:colId xmlns:a16="http://schemas.microsoft.com/office/drawing/2014/main" val="3202057861"/>
                    </a:ext>
                  </a:extLst>
                </a:gridCol>
                <a:gridCol w="1539070">
                  <a:extLst>
                    <a:ext uri="{9D8B030D-6E8A-4147-A177-3AD203B41FA5}">
                      <a16:colId xmlns:a16="http://schemas.microsoft.com/office/drawing/2014/main" val="683466265"/>
                    </a:ext>
                  </a:extLst>
                </a:gridCol>
                <a:gridCol w="1826210">
                  <a:extLst>
                    <a:ext uri="{9D8B030D-6E8A-4147-A177-3AD203B41FA5}">
                      <a16:colId xmlns:a16="http://schemas.microsoft.com/office/drawing/2014/main" val="1909974942"/>
                    </a:ext>
                  </a:extLst>
                </a:gridCol>
              </a:tblGrid>
              <a:tr h="59230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Mã phiếu thu</a:t>
                      </a:r>
                      <a:endParaRPr lang="en-IN" sz="13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Nội dung thu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Tổng tiền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Ng</a:t>
                      </a:r>
                      <a:r>
                        <a:rPr lang="vi-VN" sz="1300"/>
                        <a:t>ư</a:t>
                      </a:r>
                      <a:r>
                        <a:rPr lang="en-US" sz="1300"/>
                        <a:t>ời nộp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Ng</a:t>
                      </a:r>
                      <a:r>
                        <a:rPr lang="vi-VN" sz="1300"/>
                        <a:t>ư</a:t>
                      </a:r>
                      <a:r>
                        <a:rPr lang="en-US" sz="1300"/>
                        <a:t>ời thu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Ngày thu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PT/01</a:t>
                      </a:r>
                      <a:endParaRPr lang="en-IN" sz="13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Thu tiền tạm ứng hợp đồng Crownecc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500.000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Nguyễn Văn A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Trần thị B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01/07/2019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93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73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80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6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IN" sz="1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Text</a:t>
                      </a:r>
                      <a:endParaRPr lang="en-IN" sz="13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Text</a:t>
                      </a:r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734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85AB1F-F9C1-4667-A35C-A40A795C1D12}"/>
              </a:ext>
            </a:extLst>
          </p:cNvPr>
          <p:cNvSpPr txBox="1"/>
          <p:nvPr/>
        </p:nvSpPr>
        <p:spPr>
          <a:xfrm>
            <a:off x="515938" y="1072570"/>
            <a:ext cx="2597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/>
              <a:t>QL THU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2196C4-4E1F-4C3C-B309-0B93D692C4D5}"/>
              </a:ext>
            </a:extLst>
          </p:cNvPr>
          <p:cNvSpPr txBox="1"/>
          <p:nvPr/>
        </p:nvSpPr>
        <p:spPr>
          <a:xfrm>
            <a:off x="3352656" y="1072570"/>
            <a:ext cx="259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QL CHI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8FF25F-9711-432F-B43F-A2688210F180}"/>
              </a:ext>
            </a:extLst>
          </p:cNvPr>
          <p:cNvSpPr/>
          <p:nvPr/>
        </p:nvSpPr>
        <p:spPr>
          <a:xfrm>
            <a:off x="9908360" y="1574672"/>
            <a:ext cx="1749796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+ </a:t>
            </a:r>
            <a:r>
              <a:rPr lang="en-US"/>
              <a:t>Thêm mới</a:t>
            </a:r>
          </a:p>
        </p:txBody>
      </p:sp>
    </p:spTree>
    <p:extLst>
      <p:ext uri="{BB962C8B-B14F-4D97-AF65-F5344CB8AC3E}">
        <p14:creationId xmlns:p14="http://schemas.microsoft.com/office/powerpoint/2010/main" val="730127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mlw - v2" id="{71EC61E4-1794-403E-8E7B-C50860DCCF06}" vid="{75DB3488-A096-43F0-BEF6-2838BC6A67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0DA85F-2485-49EB-85D8-D8511BBD57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C4C685-90A2-4B35-8BD8-67D6E8B35B1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B098A77-1CF3-45C4-996C-929A37688E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932</Words>
  <Application>Microsoft Office PowerPoint</Application>
  <PresentationFormat>Widescreen</PresentationFormat>
  <Paragraphs>387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Tahoma</vt:lpstr>
      <vt:lpstr>Office Theme</vt:lpstr>
      <vt:lpstr>Phần mềm quản lý xây dựng</vt:lpstr>
      <vt:lpstr>Phần mềm quản lý xây dựng</vt:lpstr>
      <vt:lpstr>QUY TRÌNH PHẦN MỀM</vt:lpstr>
      <vt:lpstr>CHỨC NĂNG PHẦN MỀM</vt:lpstr>
      <vt:lpstr>CÁC PHÂN HỆ CHÍNH</vt:lpstr>
      <vt:lpstr>QUẢN LÝ HỢP ĐỒNG</vt:lpstr>
      <vt:lpstr>CHI TIẾT HỢP ĐỒNG</vt:lpstr>
      <vt:lpstr>CHI TIẾT HỢP ĐỒNG</vt:lpstr>
      <vt:lpstr>QUẢN LÝ THU-CHI</vt:lpstr>
      <vt:lpstr>TẠO PHIẾU QUẢN LÝ CHI</vt:lpstr>
      <vt:lpstr>QUẢN LÝ TIẾN ĐỘ - KẾT CHUYỂN DỰ ÁN</vt:lpstr>
      <vt:lpstr>QUẢN LÝ TIẾN ĐỘ - KẾT CHUYỂN DỰ ÁN</vt:lpstr>
      <vt:lpstr>BÁO CÁO  </vt:lpstr>
      <vt:lpstr>BÁO CÁO </vt:lpstr>
      <vt:lpstr>CHI PHÍ DỰ ÁN – THỜI GIAN THỰC HIỆN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2019-07-23T00:08:49Z</dcterms:created>
  <dcterms:modified xsi:type="dcterms:W3CDTF">2019-07-23T03:37:48Z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