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3" r:id="rId2"/>
    <p:sldMasterId id="2147483754" r:id="rId3"/>
  </p:sldMasterIdLst>
  <p:notesMasterIdLst>
    <p:notesMasterId r:id="rId32"/>
  </p:notesMasterIdLst>
  <p:handoutMasterIdLst>
    <p:handoutMasterId r:id="rId33"/>
  </p:handoutMasterIdLst>
  <p:sldIdLst>
    <p:sldId id="260" r:id="rId4"/>
    <p:sldId id="406" r:id="rId5"/>
    <p:sldId id="389" r:id="rId6"/>
    <p:sldId id="387" r:id="rId7"/>
    <p:sldId id="388" r:id="rId8"/>
    <p:sldId id="365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410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7" r:id="rId27"/>
    <p:sldId id="411" r:id="rId28"/>
    <p:sldId id="412" r:id="rId29"/>
    <p:sldId id="409" r:id="rId30"/>
    <p:sldId id="40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3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pos="2458">
          <p15:clr>
            <a:srgbClr val="A4A3A4"/>
          </p15:clr>
        </p15:guide>
        <p15:guide id="5" pos="190">
          <p15:clr>
            <a:srgbClr val="A4A3A4"/>
          </p15:clr>
        </p15:guide>
        <p15:guide id="6" pos="337">
          <p15:clr>
            <a:srgbClr val="A4A3A4"/>
          </p15:clr>
        </p15:guide>
        <p15:guide id="7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C2FF"/>
    <a:srgbClr val="FDC72F"/>
    <a:srgbClr val="9999FF"/>
    <a:srgbClr val="2DC8FF"/>
    <a:srgbClr val="FEFBE6"/>
    <a:srgbClr val="7DCEF0"/>
    <a:srgbClr val="B84213"/>
    <a:srgbClr val="E31C19"/>
    <a:srgbClr val="C2C2C2"/>
    <a:srgbClr val="B0C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370" autoAdjust="0"/>
  </p:normalViewPr>
  <p:slideViewPr>
    <p:cSldViewPr snapToGrid="0">
      <p:cViewPr varScale="1">
        <p:scale>
          <a:sx n="98" d="100"/>
          <a:sy n="98" d="100"/>
        </p:scale>
        <p:origin x="654" y="84"/>
      </p:cViewPr>
      <p:guideLst>
        <p:guide orient="horz" pos="3093"/>
        <p:guide orient="horz" pos="420"/>
        <p:guide orient="horz" pos="1003"/>
        <p:guide pos="2458"/>
        <p:guide pos="190"/>
        <p:guide pos="337"/>
        <p:guide pos="480"/>
      </p:guideLst>
    </p:cSldViewPr>
  </p:slideViewPr>
  <p:outlineViewPr>
    <p:cViewPr>
      <p:scale>
        <a:sx n="33" d="100"/>
        <a:sy n="33" d="100"/>
      </p:scale>
      <p:origin x="0" y="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8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54B76-FAF4-4728-A009-F2D566652E9C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C6BB28BB-BBCD-4BB2-B5B1-3B90D17597C0}">
      <dgm:prSet phldrT="[文本]" custT="1"/>
      <dgm:spPr/>
      <dgm:t>
        <a:bodyPr/>
        <a:lstStyle/>
        <a:p>
          <a:r>
            <a:rPr lang="en-US" altLang="zh-CN" sz="2500" baseline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 action="ppaction://hlinksldjump"/>
            </a:rPr>
            <a:t>CAL</a:t>
          </a:r>
          <a:r>
            <a:rPr lang="zh-CN" altLang="en-US" sz="2500" baseline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 action="ppaction://hlinksldjump"/>
            </a:rPr>
            <a:t>简介</a:t>
          </a:r>
          <a:endParaRPr lang="zh-CN" altLang="en-US" sz="2500" baseline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DF9694-4923-4061-B23E-C00B7BBCBC2D}" type="parTrans" cxnId="{4C57236A-71C3-4E9E-A600-2EAA8755E20F}">
      <dgm:prSet/>
      <dgm:spPr/>
      <dgm:t>
        <a:bodyPr/>
        <a:lstStyle/>
        <a:p>
          <a:endParaRPr lang="zh-CN" altLang="en-US"/>
        </a:p>
      </dgm:t>
    </dgm:pt>
    <dgm:pt modelId="{76C49B7E-91F4-4D7F-AA23-106DB813C925}" type="sibTrans" cxnId="{4C57236A-71C3-4E9E-A600-2EAA8755E20F}">
      <dgm:prSet/>
      <dgm:spPr/>
      <dgm:t>
        <a:bodyPr/>
        <a:lstStyle/>
        <a:p>
          <a:endParaRPr lang="zh-CN" altLang="en-US"/>
        </a:p>
      </dgm:t>
    </dgm:pt>
    <dgm:pt modelId="{CE516560-79B7-4EB0-921F-CFD5652B5207}">
      <dgm:prSet phldrT="[文本]" custT="1"/>
      <dgm:spPr/>
      <dgm:t>
        <a:bodyPr/>
        <a:lstStyle/>
        <a:p>
          <a:r>
            <a:rPr lang="zh-CN" altLang="en-US" sz="25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 action="ppaction://hlinksldjump"/>
            </a:rPr>
            <a:t>债券定价</a:t>
          </a:r>
          <a:endParaRPr lang="zh-CN" altLang="en-US" sz="2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AD4609-74E0-4E35-8A99-08841BC0D199}" type="parTrans" cxnId="{6AB066A2-59B4-44FD-BAD3-A9A4C92FD57F}">
      <dgm:prSet/>
      <dgm:spPr/>
      <dgm:t>
        <a:bodyPr/>
        <a:lstStyle/>
        <a:p>
          <a:endParaRPr lang="zh-CN" altLang="en-US"/>
        </a:p>
      </dgm:t>
    </dgm:pt>
    <dgm:pt modelId="{506AB954-9AA5-42CD-962B-64A77F84FF2E}" type="sibTrans" cxnId="{6AB066A2-59B4-44FD-BAD3-A9A4C92FD57F}">
      <dgm:prSet/>
      <dgm:spPr/>
      <dgm:t>
        <a:bodyPr/>
        <a:lstStyle/>
        <a:p>
          <a:endParaRPr lang="zh-CN" altLang="en-US"/>
        </a:p>
      </dgm:t>
    </dgm:pt>
    <dgm:pt modelId="{1A00E170-5141-4527-81B7-4F3C3D99FB37}">
      <dgm:prSet phldrT="[文本]" custT="1"/>
      <dgm:spPr/>
      <dgm:t>
        <a:bodyPr/>
        <a:lstStyle/>
        <a:p>
          <a:r>
            <a:rPr lang="zh-CN" altLang="en-US" sz="25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 action="ppaction://hlinksldjump"/>
            </a:rPr>
            <a:t>使用</a:t>
          </a:r>
          <a:r>
            <a: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 action="ppaction://hlinksldjump"/>
            </a:rPr>
            <a:t>CAL</a:t>
          </a:r>
          <a:endParaRPr lang="zh-CN" altLang="en-US" sz="2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E7ED56-FE1C-48A7-BDCC-DAABC36C3697}" type="parTrans" cxnId="{10174F9F-DB48-43AC-AE47-CC259C01E27B}">
      <dgm:prSet/>
      <dgm:spPr/>
      <dgm:t>
        <a:bodyPr/>
        <a:lstStyle/>
        <a:p>
          <a:endParaRPr lang="zh-CN" altLang="en-US"/>
        </a:p>
      </dgm:t>
    </dgm:pt>
    <dgm:pt modelId="{28CDA5A1-2086-476B-9315-5F64D011C766}" type="sibTrans" cxnId="{10174F9F-DB48-43AC-AE47-CC259C01E27B}">
      <dgm:prSet/>
      <dgm:spPr/>
      <dgm:t>
        <a:bodyPr/>
        <a:lstStyle/>
        <a:p>
          <a:endParaRPr lang="zh-CN" altLang="en-US"/>
        </a:p>
      </dgm:t>
    </dgm:pt>
    <dgm:pt modelId="{777812CD-A854-4C04-B134-5294DC3EF344}" type="pres">
      <dgm:prSet presAssocID="{19454B76-FAF4-4728-A009-F2D566652E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2E23D4-66AE-430C-8207-165F7B38EBE6}" type="pres">
      <dgm:prSet presAssocID="{C6BB28BB-BBCD-4BB2-B5B1-3B90D17597C0}" presName="parentLin" presStyleCnt="0"/>
      <dgm:spPr/>
    </dgm:pt>
    <dgm:pt modelId="{239BFB3A-9D39-4E64-95CA-B52F0C58A224}" type="pres">
      <dgm:prSet presAssocID="{C6BB28BB-BBCD-4BB2-B5B1-3B90D17597C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B72C7A7-F038-4A93-91AD-7C04F1511F79}" type="pres">
      <dgm:prSet presAssocID="{C6BB28BB-BBCD-4BB2-B5B1-3B90D17597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2D682-6539-4993-850D-EEF8BD6BACB9}" type="pres">
      <dgm:prSet presAssocID="{C6BB28BB-BBCD-4BB2-B5B1-3B90D17597C0}" presName="negativeSpace" presStyleCnt="0"/>
      <dgm:spPr/>
    </dgm:pt>
    <dgm:pt modelId="{F4161DF6-EE30-4DFE-B748-41EEF81658BC}" type="pres">
      <dgm:prSet presAssocID="{C6BB28BB-BBCD-4BB2-B5B1-3B90D17597C0}" presName="childText" presStyleLbl="conFgAcc1" presStyleIdx="0" presStyleCnt="3">
        <dgm:presLayoutVars>
          <dgm:bulletEnabled val="1"/>
        </dgm:presLayoutVars>
      </dgm:prSet>
      <dgm:spPr/>
    </dgm:pt>
    <dgm:pt modelId="{9973128B-EB4D-48AF-97A6-EB1E4E3F4A49}" type="pres">
      <dgm:prSet presAssocID="{76C49B7E-91F4-4D7F-AA23-106DB813C925}" presName="spaceBetweenRectangles" presStyleCnt="0"/>
      <dgm:spPr/>
    </dgm:pt>
    <dgm:pt modelId="{B3C183D5-9FD8-48EE-84FE-E41807D90DE4}" type="pres">
      <dgm:prSet presAssocID="{CE516560-79B7-4EB0-921F-CFD5652B5207}" presName="parentLin" presStyleCnt="0"/>
      <dgm:spPr/>
    </dgm:pt>
    <dgm:pt modelId="{5F646C8C-CBEE-4B15-88DF-5481FD18FDFC}" type="pres">
      <dgm:prSet presAssocID="{CE516560-79B7-4EB0-921F-CFD5652B520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4F58DC4-FD42-496F-8568-B8F69ED22688}" type="pres">
      <dgm:prSet presAssocID="{CE516560-79B7-4EB0-921F-CFD5652B520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13E48B-2617-43B6-AB52-52E53F8541FE}" type="pres">
      <dgm:prSet presAssocID="{CE516560-79B7-4EB0-921F-CFD5652B5207}" presName="negativeSpace" presStyleCnt="0"/>
      <dgm:spPr/>
    </dgm:pt>
    <dgm:pt modelId="{B17BE2D4-76A3-4009-96F2-859B0BC95D1B}" type="pres">
      <dgm:prSet presAssocID="{CE516560-79B7-4EB0-921F-CFD5652B5207}" presName="childText" presStyleLbl="conFgAcc1" presStyleIdx="1" presStyleCnt="3">
        <dgm:presLayoutVars>
          <dgm:bulletEnabled val="1"/>
        </dgm:presLayoutVars>
      </dgm:prSet>
      <dgm:spPr/>
    </dgm:pt>
    <dgm:pt modelId="{8B4C6850-8FD1-4B9D-AC02-7F31F783DBF4}" type="pres">
      <dgm:prSet presAssocID="{506AB954-9AA5-42CD-962B-64A77F84FF2E}" presName="spaceBetweenRectangles" presStyleCnt="0"/>
      <dgm:spPr/>
    </dgm:pt>
    <dgm:pt modelId="{8FB97713-F2C8-48A6-8142-2EED96CE67F1}" type="pres">
      <dgm:prSet presAssocID="{1A00E170-5141-4527-81B7-4F3C3D99FB37}" presName="parentLin" presStyleCnt="0"/>
      <dgm:spPr/>
    </dgm:pt>
    <dgm:pt modelId="{9F73EF1D-8970-4B0C-96B2-A653FE0DD6FF}" type="pres">
      <dgm:prSet presAssocID="{1A00E170-5141-4527-81B7-4F3C3D99FB3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5DA2AB8-3375-45D8-930E-FC2618996D01}" type="pres">
      <dgm:prSet presAssocID="{1A00E170-5141-4527-81B7-4F3C3D99FB3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F2660-B903-414A-AC9D-2C0E6B359FD7}" type="pres">
      <dgm:prSet presAssocID="{1A00E170-5141-4527-81B7-4F3C3D99FB37}" presName="negativeSpace" presStyleCnt="0"/>
      <dgm:spPr/>
    </dgm:pt>
    <dgm:pt modelId="{5DB8E6F1-AE0A-47C6-9511-A47128529949}" type="pres">
      <dgm:prSet presAssocID="{1A00E170-5141-4527-81B7-4F3C3D99FB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713EA5-5A63-492C-83AC-C07DB30A3D47}" type="presOf" srcId="{1A00E170-5141-4527-81B7-4F3C3D99FB37}" destId="{9F73EF1D-8970-4B0C-96B2-A653FE0DD6FF}" srcOrd="0" destOrd="0" presId="urn:microsoft.com/office/officeart/2005/8/layout/list1"/>
    <dgm:cxn modelId="{DBDCEBB0-CB8E-4018-8F36-2A34DD5591A5}" type="presOf" srcId="{CE516560-79B7-4EB0-921F-CFD5652B5207}" destId="{5F646C8C-CBEE-4B15-88DF-5481FD18FDFC}" srcOrd="0" destOrd="0" presId="urn:microsoft.com/office/officeart/2005/8/layout/list1"/>
    <dgm:cxn modelId="{8C560FDF-7AFC-4F14-999E-E11AC8018AAF}" type="presOf" srcId="{1A00E170-5141-4527-81B7-4F3C3D99FB37}" destId="{A5DA2AB8-3375-45D8-930E-FC2618996D01}" srcOrd="1" destOrd="0" presId="urn:microsoft.com/office/officeart/2005/8/layout/list1"/>
    <dgm:cxn modelId="{BB347C42-F985-4ADA-87E1-8DCEEFDF9F04}" type="presOf" srcId="{C6BB28BB-BBCD-4BB2-B5B1-3B90D17597C0}" destId="{239BFB3A-9D39-4E64-95CA-B52F0C58A224}" srcOrd="0" destOrd="0" presId="urn:microsoft.com/office/officeart/2005/8/layout/list1"/>
    <dgm:cxn modelId="{44443CAA-569C-463C-9327-2F94C1FCE730}" type="presOf" srcId="{CE516560-79B7-4EB0-921F-CFD5652B5207}" destId="{B4F58DC4-FD42-496F-8568-B8F69ED22688}" srcOrd="1" destOrd="0" presId="urn:microsoft.com/office/officeart/2005/8/layout/list1"/>
    <dgm:cxn modelId="{4C57236A-71C3-4E9E-A600-2EAA8755E20F}" srcId="{19454B76-FAF4-4728-A009-F2D566652E9C}" destId="{C6BB28BB-BBCD-4BB2-B5B1-3B90D17597C0}" srcOrd="0" destOrd="0" parTransId="{3CDF9694-4923-4061-B23E-C00B7BBCBC2D}" sibTransId="{76C49B7E-91F4-4D7F-AA23-106DB813C925}"/>
    <dgm:cxn modelId="{10174F9F-DB48-43AC-AE47-CC259C01E27B}" srcId="{19454B76-FAF4-4728-A009-F2D566652E9C}" destId="{1A00E170-5141-4527-81B7-4F3C3D99FB37}" srcOrd="2" destOrd="0" parTransId="{23E7ED56-FE1C-48A7-BDCC-DAABC36C3697}" sibTransId="{28CDA5A1-2086-476B-9315-5F64D011C766}"/>
    <dgm:cxn modelId="{6AB066A2-59B4-44FD-BAD3-A9A4C92FD57F}" srcId="{19454B76-FAF4-4728-A009-F2D566652E9C}" destId="{CE516560-79B7-4EB0-921F-CFD5652B5207}" srcOrd="1" destOrd="0" parTransId="{57AD4609-74E0-4E35-8A99-08841BC0D199}" sibTransId="{506AB954-9AA5-42CD-962B-64A77F84FF2E}"/>
    <dgm:cxn modelId="{AE4C250B-B158-465D-839B-11AA1A1CA94F}" type="presOf" srcId="{C6BB28BB-BBCD-4BB2-B5B1-3B90D17597C0}" destId="{4B72C7A7-F038-4A93-91AD-7C04F1511F79}" srcOrd="1" destOrd="0" presId="urn:microsoft.com/office/officeart/2005/8/layout/list1"/>
    <dgm:cxn modelId="{AE4F83CA-60F9-4CA6-9042-979AF7B2D6DB}" type="presOf" srcId="{19454B76-FAF4-4728-A009-F2D566652E9C}" destId="{777812CD-A854-4C04-B134-5294DC3EF344}" srcOrd="0" destOrd="0" presId="urn:microsoft.com/office/officeart/2005/8/layout/list1"/>
    <dgm:cxn modelId="{0969EECF-BF5E-4F2B-9BBB-3EA27C38237F}" type="presParOf" srcId="{777812CD-A854-4C04-B134-5294DC3EF344}" destId="{AD2E23D4-66AE-430C-8207-165F7B38EBE6}" srcOrd="0" destOrd="0" presId="urn:microsoft.com/office/officeart/2005/8/layout/list1"/>
    <dgm:cxn modelId="{B5E5F069-D279-4DD8-8094-DA927741F775}" type="presParOf" srcId="{AD2E23D4-66AE-430C-8207-165F7B38EBE6}" destId="{239BFB3A-9D39-4E64-95CA-B52F0C58A224}" srcOrd="0" destOrd="0" presId="urn:microsoft.com/office/officeart/2005/8/layout/list1"/>
    <dgm:cxn modelId="{BC5839C5-86CB-4C3C-BB5C-5AA924A4541C}" type="presParOf" srcId="{AD2E23D4-66AE-430C-8207-165F7B38EBE6}" destId="{4B72C7A7-F038-4A93-91AD-7C04F1511F79}" srcOrd="1" destOrd="0" presId="urn:microsoft.com/office/officeart/2005/8/layout/list1"/>
    <dgm:cxn modelId="{2EDDDAD0-3719-4A4A-99C7-5CCE356C41F1}" type="presParOf" srcId="{777812CD-A854-4C04-B134-5294DC3EF344}" destId="{A092D682-6539-4993-850D-EEF8BD6BACB9}" srcOrd="1" destOrd="0" presId="urn:microsoft.com/office/officeart/2005/8/layout/list1"/>
    <dgm:cxn modelId="{8273E85A-FF2F-4310-91EF-58ED51592E27}" type="presParOf" srcId="{777812CD-A854-4C04-B134-5294DC3EF344}" destId="{F4161DF6-EE30-4DFE-B748-41EEF81658BC}" srcOrd="2" destOrd="0" presId="urn:microsoft.com/office/officeart/2005/8/layout/list1"/>
    <dgm:cxn modelId="{5F828F47-FA31-47FE-B845-F19DD9D23250}" type="presParOf" srcId="{777812CD-A854-4C04-B134-5294DC3EF344}" destId="{9973128B-EB4D-48AF-97A6-EB1E4E3F4A49}" srcOrd="3" destOrd="0" presId="urn:microsoft.com/office/officeart/2005/8/layout/list1"/>
    <dgm:cxn modelId="{1538F06A-1E91-4298-9C04-CCCFE5C974C0}" type="presParOf" srcId="{777812CD-A854-4C04-B134-5294DC3EF344}" destId="{B3C183D5-9FD8-48EE-84FE-E41807D90DE4}" srcOrd="4" destOrd="0" presId="urn:microsoft.com/office/officeart/2005/8/layout/list1"/>
    <dgm:cxn modelId="{026379CD-A731-45E1-A73E-009D5F4EC518}" type="presParOf" srcId="{B3C183D5-9FD8-48EE-84FE-E41807D90DE4}" destId="{5F646C8C-CBEE-4B15-88DF-5481FD18FDFC}" srcOrd="0" destOrd="0" presId="urn:microsoft.com/office/officeart/2005/8/layout/list1"/>
    <dgm:cxn modelId="{03B80D84-0810-4A7E-BBC8-DC4C21DD2BE0}" type="presParOf" srcId="{B3C183D5-9FD8-48EE-84FE-E41807D90DE4}" destId="{B4F58DC4-FD42-496F-8568-B8F69ED22688}" srcOrd="1" destOrd="0" presId="urn:microsoft.com/office/officeart/2005/8/layout/list1"/>
    <dgm:cxn modelId="{07AB3D0E-E51B-4F2A-86AE-D76B31C7EB9D}" type="presParOf" srcId="{777812CD-A854-4C04-B134-5294DC3EF344}" destId="{8E13E48B-2617-43B6-AB52-52E53F8541FE}" srcOrd="5" destOrd="0" presId="urn:microsoft.com/office/officeart/2005/8/layout/list1"/>
    <dgm:cxn modelId="{ED8604DE-109B-441E-9ABE-E1C8198C12AE}" type="presParOf" srcId="{777812CD-A854-4C04-B134-5294DC3EF344}" destId="{B17BE2D4-76A3-4009-96F2-859B0BC95D1B}" srcOrd="6" destOrd="0" presId="urn:microsoft.com/office/officeart/2005/8/layout/list1"/>
    <dgm:cxn modelId="{65EADAF7-26EB-411B-9CF3-DA781AD2257C}" type="presParOf" srcId="{777812CD-A854-4C04-B134-5294DC3EF344}" destId="{8B4C6850-8FD1-4B9D-AC02-7F31F783DBF4}" srcOrd="7" destOrd="0" presId="urn:microsoft.com/office/officeart/2005/8/layout/list1"/>
    <dgm:cxn modelId="{57B4097D-94EB-404D-A1C6-93E0207157B7}" type="presParOf" srcId="{777812CD-A854-4C04-B134-5294DC3EF344}" destId="{8FB97713-F2C8-48A6-8142-2EED96CE67F1}" srcOrd="8" destOrd="0" presId="urn:microsoft.com/office/officeart/2005/8/layout/list1"/>
    <dgm:cxn modelId="{AF172EA7-9898-4548-B831-7FE5A990DA93}" type="presParOf" srcId="{8FB97713-F2C8-48A6-8142-2EED96CE67F1}" destId="{9F73EF1D-8970-4B0C-96B2-A653FE0DD6FF}" srcOrd="0" destOrd="0" presId="urn:microsoft.com/office/officeart/2005/8/layout/list1"/>
    <dgm:cxn modelId="{8227F832-A10F-4406-9ED5-4A85C4197E6F}" type="presParOf" srcId="{8FB97713-F2C8-48A6-8142-2EED96CE67F1}" destId="{A5DA2AB8-3375-45D8-930E-FC2618996D01}" srcOrd="1" destOrd="0" presId="urn:microsoft.com/office/officeart/2005/8/layout/list1"/>
    <dgm:cxn modelId="{BC39A03E-D25E-44B5-8C14-92B5CA12168B}" type="presParOf" srcId="{777812CD-A854-4C04-B134-5294DC3EF344}" destId="{BE6F2660-B903-414A-AC9D-2C0E6B359FD7}" srcOrd="9" destOrd="0" presId="urn:microsoft.com/office/officeart/2005/8/layout/list1"/>
    <dgm:cxn modelId="{AF2A87C9-1645-4BC9-AB45-66769959F253}" type="presParOf" srcId="{777812CD-A854-4C04-B134-5294DC3EF344}" destId="{5DB8E6F1-AE0A-47C6-9511-A471285299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/>
              <a:t>2/13/2014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CAF8C-0805-8440-B43D-DCCAAA4D80CE}" type="datetimeFigureOut">
              <a:rPr lang="en-US" smtClean="0"/>
              <a:t>2/13/2014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53E8-D85F-5D49-95D2-E1D96ABFE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首页－辅助形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7"/>
          <a:stretch/>
        </p:blipFill>
        <p:spPr>
          <a:xfrm>
            <a:off x="0" y="3184185"/>
            <a:ext cx="9144000" cy="1980000"/>
          </a:xfrm>
          <a:prstGeom prst="rect">
            <a:avLst/>
          </a:prstGeom>
        </p:spPr>
      </p:pic>
      <p:pic>
        <p:nvPicPr>
          <p:cNvPr id="1026" name="Picture 2" descr="D:\project\ppt\fo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16" y="-40339"/>
            <a:ext cx="4301988" cy="55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1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4237316" y="2251004"/>
            <a:ext cx="1119877" cy="23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谢       谢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  <p:pic>
        <p:nvPicPr>
          <p:cNvPr id="5" name="图片 4" descr="首页－辅助形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52"/>
            <a:ext cx="9144000" cy="23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458000"/>
            <a:ext cx="8466436" cy="29523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851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580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37088" y="339725"/>
            <a:ext cx="4157662" cy="3943350"/>
          </a:xfrm>
          <a:prstGeom prst="rect">
            <a:avLst/>
          </a:prstGeom>
          <a:effectLst/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759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97186" y="1458000"/>
            <a:ext cx="5537932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/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0200" y="1458000"/>
            <a:ext cx="2542125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>
                <a:latin typeface="Futura Hv"/>
                <a:cs typeface="Futura Hv"/>
              </a:defRPr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30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989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71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78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629150" y="347663"/>
            <a:ext cx="4171950" cy="3942125"/>
          </a:xfrm>
          <a:solidFill>
            <a:schemeClr val="tx2"/>
          </a:solidFill>
        </p:spPr>
        <p:txBody>
          <a:bodyPr anchor="ctr" anchorCtr="0">
            <a:noAutofit/>
          </a:bodyPr>
          <a:lstStyle>
            <a:lvl1pPr algn="ctr">
              <a:lnSpc>
                <a:spcPts val="3000"/>
              </a:lnSpc>
              <a:defRPr sz="2000">
                <a:solidFill>
                  <a:schemeClr val="bg1"/>
                </a:solidFill>
                <a:latin typeface="Futura Hv"/>
                <a:cs typeface="Futura Hv"/>
              </a:defRPr>
            </a:lvl1pPr>
          </a:lstStyle>
          <a:p>
            <a:r>
              <a:rPr lang="en-US" noProof="0" smtClean="0"/>
              <a:t>Image Area</a:t>
            </a:r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339658" y="347022"/>
            <a:ext cx="8461915" cy="4562975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4890" y="605443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24890" y="974616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24890" y="1742495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24890" y="4289787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18929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629687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945136" y="347022"/>
            <a:ext cx="2975700" cy="4570360"/>
            <a:chOff x="945136" y="347022"/>
            <a:chExt cx="2975700" cy="457036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/>
          <p:cNvGrpSpPr/>
          <p:nvPr userDrawn="1"/>
        </p:nvGrpSpPr>
        <p:grpSpPr>
          <a:xfrm>
            <a:off x="5227781" y="347022"/>
            <a:ext cx="2975700" cy="4570360"/>
            <a:chOff x="945136" y="347022"/>
            <a:chExt cx="2975700" cy="4570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8042400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326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8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753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lang="en-GB" sz="40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177800" indent="-177800" algn="l" defTabSz="457200" rtl="0" eaLnBrk="1" latinLnBrk="0" hangingPunct="1">
        <a:lnSpc>
          <a:spcPts val="2500"/>
        </a:lnSpc>
        <a:spcBef>
          <a:spcPts val="0"/>
        </a:spcBef>
        <a:buSzPct val="100000"/>
        <a:buFont typeface="Lucida Grande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1pPr>
      <a:lvl2pPr marL="357188" indent="-179388" algn="l" defTabSz="457200" rtl="0" eaLnBrk="1" latinLnBrk="0" hangingPunct="1">
        <a:lnSpc>
          <a:spcPts val="2500"/>
        </a:lnSpc>
        <a:spcBef>
          <a:spcPts val="0"/>
        </a:spcBef>
        <a:buSzPct val="120000"/>
        <a:buFont typeface="Arial"/>
        <a:buChar char="–"/>
        <a:defRPr sz="1400" kern="1200">
          <a:solidFill>
            <a:srgbClr val="FFFFFF"/>
          </a:solidFill>
          <a:latin typeface="Futura Bk"/>
          <a:ea typeface="+mn-ea"/>
          <a:cs typeface="+mn-cs"/>
        </a:defRPr>
      </a:lvl2pPr>
      <a:lvl3pPr marL="635000" indent="-19208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3pPr>
      <a:lvl4pPr marL="0" indent="0" algn="l" defTabSz="457200" rtl="0" eaLnBrk="1" latinLnBrk="0" hangingPunct="1">
        <a:lnSpc>
          <a:spcPts val="2500"/>
        </a:lnSpc>
        <a:spcBef>
          <a:spcPts val="0"/>
        </a:spcBef>
        <a:buFont typeface="Arial"/>
        <a:buNone/>
        <a:defRPr lang="en-US" sz="1800" kern="1200" dirty="0" smtClean="0">
          <a:solidFill>
            <a:srgbClr val="FFFFFF"/>
          </a:solidFill>
          <a:latin typeface="Futura Bk"/>
          <a:ea typeface="+mn-ea"/>
          <a:cs typeface="+mn-cs"/>
        </a:defRPr>
      </a:lvl4pPr>
      <a:lvl5pPr marL="628650" indent="-18573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»"/>
        <a:defRPr sz="1800" kern="1200">
          <a:solidFill>
            <a:srgbClr val="FFFFFF"/>
          </a:solidFill>
          <a:latin typeface="Futura B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保密文件，请勿外泄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221893" y="4791742"/>
            <a:ext cx="2700211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5" y="4603024"/>
            <a:ext cx="1334166" cy="6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spcAft>
          <a:spcPts val="0"/>
        </a:spcAft>
        <a:buNone/>
        <a:defRPr lang="en-GB" sz="28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Arial"/>
        <a:buNone/>
        <a:defRPr sz="1800" kern="1200">
          <a:solidFill>
            <a:schemeClr val="bg1"/>
          </a:solidFill>
          <a:latin typeface="Futura Bk"/>
          <a:ea typeface="+mn-ea"/>
          <a:cs typeface="+mn-cs"/>
        </a:defRPr>
      </a:lvl1pPr>
      <a:lvl2pPr marL="165100" indent="-165100" algn="l" defTabSz="430213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Lucida Grande"/>
        <a:buChar char="•"/>
        <a:defRPr sz="1800" kern="1200">
          <a:solidFill>
            <a:schemeClr val="bg1"/>
          </a:solidFill>
          <a:latin typeface="Futura Bk"/>
          <a:ea typeface="+mn-ea"/>
          <a:cs typeface="+mn-cs"/>
        </a:defRPr>
      </a:lvl2pPr>
      <a:lvl3pPr marL="300038" indent="-125413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Lucida Grande"/>
        <a:buChar char="–"/>
        <a:defRPr sz="1400" kern="1200">
          <a:solidFill>
            <a:schemeClr val="bg1"/>
          </a:solidFill>
          <a:latin typeface="Futura Bk"/>
          <a:ea typeface="+mn-ea"/>
          <a:cs typeface="+mn-cs"/>
        </a:defRPr>
      </a:lvl3pPr>
      <a:lvl4pPr marL="409575" indent="-123825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80000"/>
        <a:buFont typeface="Courier New"/>
        <a:buChar char="o"/>
        <a:defRPr lang="en-US" sz="1400" kern="1200" dirty="0" smtClean="0">
          <a:solidFill>
            <a:schemeClr val="bg1"/>
          </a:solidFill>
          <a:latin typeface="Futura Bk"/>
          <a:ea typeface="+mn-ea"/>
          <a:cs typeface="+mn-cs"/>
        </a:defRPr>
      </a:lvl4pPr>
      <a:lvl5pPr marL="409575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Arial"/>
        <a:buNone/>
        <a:tabLst/>
        <a:defRPr sz="1400" kern="1200">
          <a:solidFill>
            <a:schemeClr val="bg1"/>
          </a:solidFill>
          <a:latin typeface="Futura Bk"/>
          <a:ea typeface="+mn-ea"/>
          <a:cs typeface="+mn-cs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保密文件，请勿外泄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ubtitle 2"/>
          <p:cNvSpPr txBox="1">
            <a:spLocks/>
          </p:cNvSpPr>
          <p:nvPr userDrawn="1"/>
        </p:nvSpPr>
        <p:spPr>
          <a:xfrm>
            <a:off x="221893" y="4791742"/>
            <a:ext cx="2700211" cy="198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Picture 2" descr="D:\project\因为设计设计方案\中英文字体黑子中英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12" y="4695264"/>
            <a:ext cx="1263558" cy="41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___1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\\folder.datayes.com\Sharefolder\CAL\Excel\&#20538;&#21048;&#20998;&#26512;.xlsm" TargetMode="External"/><Relationship Id="rId2" Type="http://schemas.openxmlformats.org/officeDocument/2006/relationships/hyperlink" Target="file:///\\folder.datayes.com\Sharefolder\CAL\CAL-vc100-mt-0_1_0.x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file:///\\folder.datayes.com\Sharefolder\CAL\Excel\&#20449;&#29992;&#20538;&#35745;&#31639;.xls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quantlib.org/" TargetMode="External"/><Relationship Id="rId2" Type="http://schemas.openxmlformats.org/officeDocument/2006/relationships/hyperlink" Target="http://confluence.datayes.com/display/FIP/CAL+Python+API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quantlib.org/reference/group.html" TargetMode="External"/><Relationship Id="rId2" Type="http://schemas.openxmlformats.org/officeDocument/2006/relationships/hyperlink" Target="https://github.com/lballabio/quantlib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710921" y="3618003"/>
            <a:ext cx="7772400" cy="69249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李丞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2014/1/28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4993" y="2699039"/>
            <a:ext cx="4050107" cy="489173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r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固定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收益建模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4915" y="1741300"/>
            <a:ext cx="6570261" cy="652486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4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Modeling with CAL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债券定价：市场要素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847" y="817124"/>
            <a:ext cx="54085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利率风险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国债收益率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融资成本：回购，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Shibor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信用风险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发债主体评级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市场整体风险偏好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率风险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利率波动率：可赎回（回售）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权益波动率：可转债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9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债券定价：</a:t>
            </a:r>
            <a:r>
              <a:rPr lang="zh-CN" altLang="en-US" dirty="0"/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8757" y="1371601"/>
                <a:ext cx="6877456" cy="255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核心理念：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现金流贴现</a:t>
                </a:r>
                <a:endParaRPr lang="en-US" altLang="zh-CN" sz="2000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dirty="0" smtClean="0">
                          <a:latin typeface="Cambria Math" panose="02040503050406030204" pitchFamily="18" charset="0"/>
                        </a:rPr>
                        <m:t>NPV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𝐷𝐹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为各期现金流，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为对应时点折现因子。</a:t>
                </a:r>
                <a:endPara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7" y="1371601"/>
                <a:ext cx="6877456" cy="2551596"/>
              </a:xfrm>
              <a:prstGeom prst="rect">
                <a:avLst/>
              </a:prstGeom>
              <a:blipFill rotWithShape="0">
                <a:blip r:embed="rId2"/>
                <a:stretch>
                  <a:fillRect l="-797" b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债券定价：方法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rot="10800000" flipH="1">
            <a:off x="1215957" y="1128409"/>
            <a:ext cx="9728" cy="3307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2260" y="953470"/>
            <a:ext cx="3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06946" y="4313460"/>
            <a:ext cx="698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时刻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643974" y="1780162"/>
                <a:ext cx="37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74" y="1780162"/>
                <a:ext cx="379379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1451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643973" y="2597445"/>
                <a:ext cx="37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73" y="2597445"/>
                <a:ext cx="379379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1451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643973" y="3443911"/>
                <a:ext cx="37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73" y="3443911"/>
                <a:ext cx="379379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4516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endCxn id="12" idx="1"/>
          </p:cNvCxnSpPr>
          <p:nvPr/>
        </p:nvCxnSpPr>
        <p:spPr>
          <a:xfrm>
            <a:off x="1215957" y="1960045"/>
            <a:ext cx="428017" cy="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215956" y="2777328"/>
            <a:ext cx="428017" cy="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15955" y="3628577"/>
            <a:ext cx="428017" cy="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004441" y="4435813"/>
            <a:ext cx="4845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4330262" y="1826404"/>
            <a:ext cx="4624551" cy="2280745"/>
          </a:xfrm>
          <a:custGeom>
            <a:avLst/>
            <a:gdLst>
              <a:gd name="connsiteX0" fmla="*/ 0 w 4624551"/>
              <a:gd name="connsiteY0" fmla="*/ 2280745 h 2280745"/>
              <a:gd name="connsiteX1" fmla="*/ 252248 w 4624551"/>
              <a:gd name="connsiteY1" fmla="*/ 1481959 h 2280745"/>
              <a:gd name="connsiteX2" fmla="*/ 1103586 w 4624551"/>
              <a:gd name="connsiteY2" fmla="*/ 1061545 h 2280745"/>
              <a:gd name="connsiteX3" fmla="*/ 2858814 w 4624551"/>
              <a:gd name="connsiteY3" fmla="*/ 493987 h 2280745"/>
              <a:gd name="connsiteX4" fmla="*/ 4193627 w 4624551"/>
              <a:gd name="connsiteY4" fmla="*/ 157656 h 2280745"/>
              <a:gd name="connsiteX5" fmla="*/ 4288220 w 4624551"/>
              <a:gd name="connsiteY5" fmla="*/ 126125 h 2280745"/>
              <a:gd name="connsiteX6" fmla="*/ 4424855 w 4624551"/>
              <a:gd name="connsiteY6" fmla="*/ 73573 h 2280745"/>
              <a:gd name="connsiteX7" fmla="*/ 4456386 w 4624551"/>
              <a:gd name="connsiteY7" fmla="*/ 84083 h 2280745"/>
              <a:gd name="connsiteX8" fmla="*/ 4624551 w 4624551"/>
              <a:gd name="connsiteY8" fmla="*/ 0 h 228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4551" h="2280745">
                <a:moveTo>
                  <a:pt x="0" y="2280745"/>
                </a:moveTo>
                <a:cubicBezTo>
                  <a:pt x="34158" y="1982952"/>
                  <a:pt x="68317" y="1685159"/>
                  <a:pt x="252248" y="1481959"/>
                </a:cubicBezTo>
                <a:cubicBezTo>
                  <a:pt x="436179" y="1278759"/>
                  <a:pt x="669158" y="1226207"/>
                  <a:pt x="1103586" y="1061545"/>
                </a:cubicBezTo>
                <a:cubicBezTo>
                  <a:pt x="1538014" y="896883"/>
                  <a:pt x="2343807" y="644635"/>
                  <a:pt x="2858814" y="493987"/>
                </a:cubicBezTo>
                <a:cubicBezTo>
                  <a:pt x="3373821" y="343339"/>
                  <a:pt x="3955393" y="218966"/>
                  <a:pt x="4193627" y="157656"/>
                </a:cubicBezTo>
                <a:cubicBezTo>
                  <a:pt x="4431861" y="96346"/>
                  <a:pt x="4249682" y="140139"/>
                  <a:pt x="4288220" y="126125"/>
                </a:cubicBezTo>
                <a:cubicBezTo>
                  <a:pt x="4326758" y="112111"/>
                  <a:pt x="4396827" y="80580"/>
                  <a:pt x="4424855" y="73573"/>
                </a:cubicBezTo>
                <a:cubicBezTo>
                  <a:pt x="4452883" y="66566"/>
                  <a:pt x="4423103" y="96345"/>
                  <a:pt x="4456386" y="84083"/>
                </a:cubicBezTo>
                <a:cubicBezTo>
                  <a:pt x="4489669" y="71821"/>
                  <a:pt x="4557110" y="35910"/>
                  <a:pt x="462455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2616682" y="3628577"/>
            <a:ext cx="1829588" cy="25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616682" y="2790196"/>
            <a:ext cx="2911365" cy="2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36" idx="4"/>
          </p:cNvCxnSpPr>
          <p:nvPr/>
        </p:nvCxnSpPr>
        <p:spPr>
          <a:xfrm>
            <a:off x="2616682" y="1949307"/>
            <a:ext cx="5907207" cy="34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446270" y="1215140"/>
            <a:ext cx="0" cy="3503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44207" y="1215140"/>
            <a:ext cx="0" cy="3503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523889" y="1215140"/>
            <a:ext cx="0" cy="3503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643528" y="4465802"/>
            <a:ext cx="3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140572" y="734066"/>
                <a:ext cx="37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72" y="734066"/>
                <a:ext cx="379379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935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211532" y="734066"/>
                <a:ext cx="37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32" y="734066"/>
                <a:ext cx="379379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35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8144510" y="734066"/>
                <a:ext cx="37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510" y="734066"/>
                <a:ext cx="379379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935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527531" y="1981107"/>
            <a:ext cx="461665" cy="20330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现金日程表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42144" y="2705934"/>
            <a:ext cx="186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收益率曲线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债券定价：依赖与影响（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1470" y="1079770"/>
                <a:ext cx="799540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现金流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票面利率：固定利率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当前收益率曲线：浮动利率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付息频率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期本金：提前还本（款）约定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回售（赎回）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股票转换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" y="1079770"/>
                <a:ext cx="7995407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686" b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债券定价：依赖与影响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3932" y="1381327"/>
                <a:ext cx="823932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折现率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000" dirty="0" smtClean="0">
                  <a:latin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基准收益率水平：国债、回购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发行人资质：评级？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市场风险估值：基差收益率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其他条款：如担保条款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2" y="1381327"/>
                <a:ext cx="8239328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666" t="-1775" b="-1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8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债券定价：更多指标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2298" y="1118681"/>
            <a:ext cx="6400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更多的债券指标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报价：净价、收益率？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流：现金流表，应计利息？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分析指标：久期、凸性、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收益率曲线：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，净价，全价？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差分析：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Z-Spread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嵌期权：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Option-Adjusted-Spread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92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债券定价：</a:t>
            </a:r>
            <a:r>
              <a:rPr lang="zh-CN" altLang="en-US" dirty="0"/>
              <a:t>更多</a:t>
            </a:r>
            <a:r>
              <a:rPr lang="zh-CN" altLang="en-US" dirty="0" smtClean="0"/>
              <a:t>细节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3115" y="817123"/>
            <a:ext cx="7247106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更多的细节。。。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结算速度：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曲线选择：中债收益率？利率互换？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天数惯例：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Actual/365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Actual/360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Actual/Actual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工作日惯例：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Following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Modified Following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Preceding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日惯例：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0BD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1BD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月末惯例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利率波动率估计：可回售（赎回）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股权波动率估计：可转换债券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3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6034" y="2081719"/>
            <a:ext cx="67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：定义利率产品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08896"/>
              </p:ext>
            </p:extLst>
          </p:nvPr>
        </p:nvGraphicFramePr>
        <p:xfrm>
          <a:off x="331470" y="894949"/>
          <a:ext cx="3403954" cy="383269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1977"/>
                <a:gridCol w="1701977"/>
              </a:tblGrid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130011.IB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起息日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2013/5/23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到期日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2023/5/23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付息周期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票面利率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3.3800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 </a:t>
                      </a: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工作日惯例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Unadjusted</a:t>
                      </a: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</a:t>
                      </a:r>
                      <a:r>
                        <a:rPr lang="zh-CN" altLang="en-US" sz="1200" b="1" i="0" u="none" strike="noStrike" smtClean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息天数基准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Actual/Actual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(ISMA)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报价日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2014/1/23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3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结算速度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46270" y="1264597"/>
            <a:ext cx="3618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左栏为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中典型的为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预备的利率产品定义区域。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左栏定义的是财政部发行固定利率国债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130011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数据来源：中债信息网、同花顺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2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：基本指标计算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29758"/>
              </p:ext>
            </p:extLst>
          </p:nvPr>
        </p:nvGraphicFramePr>
        <p:xfrm>
          <a:off x="4801042" y="1128408"/>
          <a:ext cx="2734047" cy="3453318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7974"/>
                <a:gridCol w="1506073"/>
              </a:tblGrid>
              <a:tr h="340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债券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130011.IB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全价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91.5911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净价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91.0122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到期收益率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4.5738%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应计利息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PV01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-0.0712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麦氏久期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7.9548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修正久期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7.7770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890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凸性</a:t>
                      </a:r>
                      <a:endParaRPr lang="zh-CN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70.8490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1470" y="1215956"/>
            <a:ext cx="37451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包含市场所有常见报价形式：净价、到期收益率。常见风险指标：久期、凸性。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右栏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红色数字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可与中债网公布结算数据精确匹配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3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33028407"/>
              </p:ext>
            </p:extLst>
          </p:nvPr>
        </p:nvGraphicFramePr>
        <p:xfrm>
          <a:off x="872248" y="1162321"/>
          <a:ext cx="6452680" cy="301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4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：现金流分析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8686"/>
              </p:ext>
            </p:extLst>
          </p:nvPr>
        </p:nvGraphicFramePr>
        <p:xfrm>
          <a:off x="591866" y="1533373"/>
          <a:ext cx="6859521" cy="279543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66449"/>
                <a:gridCol w="773942"/>
                <a:gridCol w="791530"/>
                <a:gridCol w="1632312"/>
                <a:gridCol w="1533811"/>
                <a:gridCol w="861477"/>
              </a:tblGrid>
              <a:tr h="465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付息日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数额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面值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计息开始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计息结束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天数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659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2013/11/23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</a:t>
                      </a:r>
                    </a:p>
                  </a:txBody>
                  <a:tcPr marL="0" marR="0" marT="0" marB="0" anchor="ctr"/>
                </a:tc>
              </a:tr>
              <a:tr h="4659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2014/11/23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2014/11/23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184</a:t>
                      </a:r>
                    </a:p>
                  </a:txBody>
                  <a:tcPr marL="0" marR="0" marT="0" marB="0" anchor="ctr"/>
                </a:tc>
              </a:tr>
              <a:tr h="4659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2014/11/23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</a:t>
                      </a:r>
                    </a:p>
                  </a:txBody>
                  <a:tcPr marL="0" marR="0" marT="0" marB="0" anchor="ctr"/>
                </a:tc>
              </a:tr>
              <a:tr h="4659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2015/11/23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2015/11/23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184</a:t>
                      </a:r>
                    </a:p>
                  </a:txBody>
                  <a:tcPr marL="0" marR="0" marT="0" marB="0" anchor="ctr"/>
                </a:tc>
              </a:tr>
              <a:tr h="4659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2015/11/23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2016/5/23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15566" y="856034"/>
            <a:ext cx="693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可以经由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抽取产品的未来现金流信息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731" y="4547724"/>
            <a:ext cx="129473" cy="145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41373" y="4547723"/>
            <a:ext cx="129473" cy="145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1194924" y="4547724"/>
            <a:ext cx="129473" cy="145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：收益率曲线（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8312"/>
              </p:ext>
            </p:extLst>
          </p:nvPr>
        </p:nvGraphicFramePr>
        <p:xfrm>
          <a:off x="331470" y="914399"/>
          <a:ext cx="3598504" cy="477300"/>
        </p:xfrm>
        <a:graphic>
          <a:graphicData uri="http://schemas.openxmlformats.org/drawingml/2006/table">
            <a:tbl>
              <a:tblPr first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44312"/>
                <a:gridCol w="1854192"/>
              </a:tblGrid>
              <a:tr h="477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基准日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2014/1/23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34383"/>
              </p:ext>
            </p:extLst>
          </p:nvPr>
        </p:nvGraphicFramePr>
        <p:xfrm>
          <a:off x="4554002" y="808040"/>
          <a:ext cx="3860423" cy="3884363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5344"/>
                <a:gridCol w="942751"/>
                <a:gridCol w="1502328"/>
              </a:tblGrid>
              <a:tr h="3009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报价</a:t>
                      </a: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购定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日回购互换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4.86%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4.86%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4.94%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5.10%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27565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6644" y="1391699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中数据为外汇交易中心公布回购，互换定盘利率。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可以根据需要为收益率曲线选取不同的插值方法（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 linear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cubic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数据来源：中国货币网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5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CAL</a:t>
            </a:r>
            <a:r>
              <a:rPr lang="zh-CN" altLang="en-US" dirty="0"/>
              <a:t>：收益率曲线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846950"/>
            <a:ext cx="7084233" cy="36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：估值与相对分析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49108"/>
              </p:ext>
            </p:extLst>
          </p:nvPr>
        </p:nvGraphicFramePr>
        <p:xfrm>
          <a:off x="4285053" y="1264939"/>
          <a:ext cx="4276017" cy="3070770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0802"/>
                <a:gridCol w="1617745"/>
                <a:gridCol w="1437470"/>
              </a:tblGrid>
              <a:tr h="511795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互换曲线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市场报价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117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87.3537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91.0122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117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到期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收益率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5.1648%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4.5738%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1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PV01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-0.0696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1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zSpread</a:t>
                      </a:r>
                      <a:r>
                        <a:rPr 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-51.3841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1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OAS (bps)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-51.3841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6459" y="1109597"/>
            <a:ext cx="37256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零息基差（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Z-spread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-51bps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由于该债券不含权，期权调整基差（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）等于零息基差。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9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：风险分析（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899173"/>
              </p:ext>
            </p:extLst>
          </p:nvPr>
        </p:nvGraphicFramePr>
        <p:xfrm>
          <a:off x="3957638" y="2357438"/>
          <a:ext cx="1228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工作表" r:id="rId4" imgW="1228771" imgH="428655" progId="Excel.Sheet.12">
                  <p:embed/>
                </p:oleObj>
              </mc:Choice>
              <mc:Fallback>
                <p:oleObj name="工作表" r:id="rId4" imgW="1228771" imgH="4286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7638" y="2357438"/>
                        <a:ext cx="12287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33913"/>
              </p:ext>
            </p:extLst>
          </p:nvPr>
        </p:nvGraphicFramePr>
        <p:xfrm>
          <a:off x="413527" y="856034"/>
          <a:ext cx="7465876" cy="37937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15529"/>
                <a:gridCol w="1855230"/>
                <a:gridCol w="1687743"/>
                <a:gridCol w="1507374"/>
              </a:tblGrid>
              <a:tr h="280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Gamma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回购定盘（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(0.63)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(0.02)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(0.38)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(0.01)</a:t>
                      </a:r>
                    </a:p>
                  </a:txBody>
                  <a:tcPr marL="0" marR="0" marT="0" marB="0" anchor="ctr"/>
                </a:tc>
              </a:tr>
              <a:tr h="3660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互换定盘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FR007 swap)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(0.07)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(0.02)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(1.51)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0.45 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(1.72)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(4.64)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2.05 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(0.04)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1.37 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11.40 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4.76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22.39 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19.73 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(140.20)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(667.63)</a:t>
                      </a:r>
                    </a:p>
                  </a:txBody>
                  <a:tcPr marL="0" marR="0" marT="0" marB="0" anchor="ctr"/>
                </a:tc>
              </a:tr>
              <a:tr h="262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(553.46)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(8.03)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5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：风险分析（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908563"/>
            <a:ext cx="7659531" cy="35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8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：可赎回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回售债券</a:t>
            </a:r>
            <a:r>
              <a:rPr lang="en-US" altLang="zh-CN" dirty="0" smtClean="0"/>
              <a:t>OAS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808286"/>
            <a:ext cx="5681964" cy="37798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91072" y="808286"/>
            <a:ext cx="2509737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左边中债券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Hull-White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模型，分别使用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波动率两种情形假设。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1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CAL</a:t>
            </a:r>
            <a:r>
              <a:rPr lang="zh-CN" altLang="en-US" dirty="0" smtClean="0"/>
              <a:t>以及案例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3115" y="1147863"/>
            <a:ext cx="68288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\\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folder.datayes.com\Sharefolder\CAL\CAL-vc100-mt-0_1_0.xll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演示文档使用案例：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\\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folder.datayes.com\Sharefolder\CAL\Excel\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债券分析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xlsm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\\folder.datayes.com\Sharefolder\CAL\Excel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\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信用债计算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file"/>
              </a:rPr>
              <a:t>xlsm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2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尾声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2918" y="1827982"/>
            <a:ext cx="3923330" cy="1304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79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79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8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5762" y="2247089"/>
            <a:ext cx="67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CAL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3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</a:t>
            </a:r>
            <a:r>
              <a:rPr lang="zh-CN" altLang="en-US" dirty="0" smtClean="0"/>
              <a:t>简介：什么是</a:t>
            </a:r>
            <a:r>
              <a:rPr lang="en-US" altLang="zh-CN" dirty="0" smtClean="0"/>
              <a:t>CAL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7745" y="1021404"/>
            <a:ext cx="73152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 Analytic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固定收益及衍生品建模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语言支持（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 …)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http://svn.datayes.com/fi/trunk/silver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confluence.datayes.com/display/FIP/CAL+Python+API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QuantLib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quantlib.org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9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</a:t>
            </a:r>
            <a:r>
              <a:rPr lang="zh-CN" altLang="en-US" dirty="0" smtClean="0"/>
              <a:t>简介：为何选择</a:t>
            </a:r>
            <a:r>
              <a:rPr lang="en-US" altLang="zh-CN" dirty="0" smtClean="0"/>
              <a:t>QuantLib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5098" y="1011677"/>
            <a:ext cx="7315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开源，免费，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最好且唯一（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 QuantLib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Luigi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Ballabio)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，高性能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迭代活跃：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github.com/lballabio/quantlib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专业人士与爱好者共同投入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quantlib.org/reference/group.html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07672" y="270148"/>
            <a:ext cx="7997026" cy="444451"/>
          </a:xfrm>
        </p:spPr>
        <p:txBody>
          <a:bodyPr/>
          <a:lstStyle/>
          <a:p>
            <a:r>
              <a:rPr lang="en-US" altLang="zh-CN" dirty="0" smtClean="0"/>
              <a:t>CAL</a:t>
            </a:r>
            <a:r>
              <a:rPr lang="zh-CN" altLang="en-US" dirty="0" smtClean="0"/>
              <a:t>简介：我们做了什么？</a:t>
            </a:r>
            <a:endParaRPr lang="en-US" sz="28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199742" y="1099730"/>
            <a:ext cx="5062922" cy="33944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中国市场的定制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 </a:t>
            </a:r>
            <a:r>
              <a:rPr lang="en-US" altLang="zh-CN" sz="15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 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Shibor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FR007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Actual/Actual (No Leap)...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更多的定价工具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OAS, Generalized Hull-White...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更多的例子与文档</a:t>
            </a:r>
            <a:endParaRPr lang="en-US" sz="20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   </a:t>
            </a:r>
            <a:r>
              <a:rPr 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ipython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notebooks...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Excel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示例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Python </a:t>
            </a:r>
            <a:r>
              <a:rPr 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文档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...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76348"/>
              </p:ext>
            </p:extLst>
          </p:nvPr>
        </p:nvGraphicFramePr>
        <p:xfrm>
          <a:off x="4656542" y="1209495"/>
          <a:ext cx="4399908" cy="3383615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99977"/>
                <a:gridCol w="1099977"/>
                <a:gridCol w="1099977"/>
                <a:gridCol w="1099977"/>
              </a:tblGrid>
              <a:tr h="505871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Shibor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回购指数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Shibor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天回购互换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277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中国固定利率国债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中国贴现国债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Actual/Actual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(No Leap)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分期偿还债券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(Amortizing)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6650"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Sobol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(new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direction numbers)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Hull-White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Black-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Karasinski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CIR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665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Generalized Hull-White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Extended CIR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可回售（赎回）债券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1665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可转换债券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可回售债券二叉树定价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可转换债券二叉树定价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Bucket Risk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2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</a:t>
            </a:r>
            <a:r>
              <a:rPr lang="zh-CN" altLang="en-US" dirty="0" smtClean="0"/>
              <a:t>简介：框架</a:t>
            </a:r>
            <a:endParaRPr lang="zh-CN" altLang="en-US" dirty="0"/>
          </a:p>
        </p:txBody>
      </p:sp>
      <p:cxnSp>
        <p:nvCxnSpPr>
          <p:cNvPr id="33" name="肘形连接符 32"/>
          <p:cNvCxnSpPr/>
          <p:nvPr/>
        </p:nvCxnSpPr>
        <p:spPr>
          <a:xfrm rot="10800000" flipV="1">
            <a:off x="1220508" y="2783208"/>
            <a:ext cx="1080000" cy="108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4"/>
          </p:cNvCxnSpPr>
          <p:nvPr/>
        </p:nvCxnSpPr>
        <p:spPr>
          <a:xfrm flipH="1">
            <a:off x="2819456" y="3168003"/>
            <a:ext cx="1" cy="66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714704" y="1009560"/>
            <a:ext cx="6564988" cy="3332886"/>
            <a:chOff x="725214" y="746801"/>
            <a:chExt cx="6564988" cy="3332886"/>
          </a:xfrm>
        </p:grpSpPr>
        <p:grpSp>
          <p:nvGrpSpPr>
            <p:cNvPr id="9" name="组合 8"/>
            <p:cNvGrpSpPr/>
            <p:nvPr/>
          </p:nvGrpSpPr>
          <p:grpSpPr>
            <a:xfrm>
              <a:off x="809296" y="881290"/>
              <a:ext cx="1145628" cy="714702"/>
              <a:chOff x="1261241" y="1145628"/>
              <a:chExt cx="1145628" cy="714702"/>
            </a:xfrm>
          </p:grpSpPr>
          <p:sp>
            <p:nvSpPr>
              <p:cNvPr id="7" name="流程图: 过程 6"/>
              <p:cNvSpPr/>
              <p:nvPr/>
            </p:nvSpPr>
            <p:spPr>
              <a:xfrm>
                <a:off x="1261241" y="1145628"/>
                <a:ext cx="1145628" cy="357351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CAL core</a:t>
                </a:r>
                <a:endParaRPr lang="zh-CN" altLang="en-US" dirty="0"/>
              </a:p>
            </p:txBody>
          </p:sp>
          <p:sp>
            <p:nvSpPr>
              <p:cNvPr id="8" name="流程图: 过程 7"/>
              <p:cNvSpPr/>
              <p:nvPr/>
            </p:nvSpPr>
            <p:spPr>
              <a:xfrm>
                <a:off x="1261241" y="1502979"/>
                <a:ext cx="1145628" cy="357351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C++</a:t>
                </a:r>
                <a:endParaRPr lang="zh-CN" altLang="en-US" dirty="0"/>
              </a:p>
            </p:txBody>
          </p:sp>
        </p:grpSp>
        <p:sp>
          <p:nvSpPr>
            <p:cNvPr id="10" name="流程图: 联系 9"/>
            <p:cNvSpPr/>
            <p:nvPr/>
          </p:nvSpPr>
          <p:spPr>
            <a:xfrm>
              <a:off x="2304449" y="2074927"/>
              <a:ext cx="1051035" cy="83031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SWIG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954924" y="1595992"/>
              <a:ext cx="534977" cy="5367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0" idx="6"/>
            </p:cNvCxnSpPr>
            <p:nvPr/>
          </p:nvCxnSpPr>
          <p:spPr>
            <a:xfrm>
              <a:off x="3355484" y="2490086"/>
              <a:ext cx="1080000" cy="108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过程 36"/>
            <p:cNvSpPr/>
            <p:nvPr/>
          </p:nvSpPr>
          <p:spPr>
            <a:xfrm>
              <a:off x="725214" y="3596211"/>
              <a:ext cx="1024753" cy="48347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Python</a:t>
              </a:r>
              <a:endParaRPr lang="zh-CN" altLang="en-US" dirty="0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2317589" y="3570086"/>
              <a:ext cx="1024753" cy="48347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Java</a:t>
              </a:r>
              <a:endParaRPr lang="zh-CN" altLang="en-US" dirty="0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3895484" y="3596211"/>
              <a:ext cx="1024753" cy="48347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C#</a:t>
              </a:r>
              <a:endParaRPr lang="zh-CN" altLang="en-US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487859" y="3837946"/>
              <a:ext cx="629156" cy="129557"/>
              <a:chOff x="5487859" y="3837946"/>
              <a:chExt cx="629156" cy="129557"/>
            </a:xfrm>
          </p:grpSpPr>
          <p:sp>
            <p:nvSpPr>
              <p:cNvPr id="44" name="流程图: 联系 43"/>
              <p:cNvSpPr/>
              <p:nvPr/>
            </p:nvSpPr>
            <p:spPr>
              <a:xfrm>
                <a:off x="5487859" y="3837948"/>
                <a:ext cx="126124" cy="12955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5739375" y="3837947"/>
                <a:ext cx="126124" cy="12955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5990891" y="3837946"/>
                <a:ext cx="126124" cy="12955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/>
            <p:cNvCxnSpPr/>
            <p:nvPr/>
          </p:nvCxnSpPr>
          <p:spPr>
            <a:xfrm flipV="1">
              <a:off x="1954924" y="1231806"/>
              <a:ext cx="1702676" cy="6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3657600" y="746801"/>
              <a:ext cx="1346051" cy="9685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Object</a:t>
              </a:r>
            </a:p>
            <a:p>
              <a:pPr algn="ctr"/>
              <a:r>
                <a:rPr lang="en-US" altLang="zh-CN" dirty="0" smtClean="0"/>
                <a:t>Handler</a:t>
              </a:r>
              <a:endParaRPr lang="zh-CN" altLang="en-US" dirty="0"/>
            </a:p>
          </p:txBody>
        </p:sp>
        <p:sp>
          <p:nvSpPr>
            <p:cNvPr id="53" name="流程图: 过程 52"/>
            <p:cNvSpPr/>
            <p:nvPr/>
          </p:nvSpPr>
          <p:spPr>
            <a:xfrm>
              <a:off x="6265449" y="996903"/>
              <a:ext cx="1024753" cy="48347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Excel</a:t>
              </a:r>
              <a:endParaRPr lang="zh-CN" altLang="en-US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5003651" y="1212141"/>
              <a:ext cx="1261798" cy="68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6339021" y="2503135"/>
            <a:ext cx="2437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，以统一的方式生成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针对不同语言的接口。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4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6034" y="2081719"/>
            <a:ext cx="67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债券定价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2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债券定价：债券要素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2298" y="856035"/>
            <a:ext cx="6858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发行主体：财政部、政策性银行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国有企业、上市公司？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面值：一般为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，但是存在本金分期偿还的情况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付息类型：折现、固定、累进，浮动？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票面利率：浮动利率标的？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起息日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付息频率：季度、半年、一年？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嵌期权？可回售（赎回）、可转换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90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2_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1162</Words>
  <Application>Microsoft Office PowerPoint</Application>
  <PresentationFormat>全屏显示(16:9)</PresentationFormat>
  <Paragraphs>348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 Unicode MS</vt:lpstr>
      <vt:lpstr>Futura</vt:lpstr>
      <vt:lpstr>Futura Bk</vt:lpstr>
      <vt:lpstr>Futura Hv</vt:lpstr>
      <vt:lpstr>Lucida Grande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Wingdings</vt:lpstr>
      <vt:lpstr>Office Theme</vt:lpstr>
      <vt:lpstr>12_Office Theme</vt:lpstr>
      <vt:lpstr>自定义设计方案</vt:lpstr>
      <vt:lpstr>工作表</vt:lpstr>
      <vt:lpstr>PowerPoint 演示文稿</vt:lpstr>
      <vt:lpstr>目录</vt:lpstr>
      <vt:lpstr>CAL简介</vt:lpstr>
      <vt:lpstr>CAL简介：什么是CAL？</vt:lpstr>
      <vt:lpstr>CAL简介：为何选择QuantLib？</vt:lpstr>
      <vt:lpstr>CAL简介：我们做了什么？</vt:lpstr>
      <vt:lpstr>CAL简介：框架</vt:lpstr>
      <vt:lpstr>债券定价</vt:lpstr>
      <vt:lpstr>债券定价：债券要素</vt:lpstr>
      <vt:lpstr>债券定价：市场要素</vt:lpstr>
      <vt:lpstr>债券定价：方法</vt:lpstr>
      <vt:lpstr>债券定价：方法</vt:lpstr>
      <vt:lpstr>债券定价：依赖与影响（1）</vt:lpstr>
      <vt:lpstr>债券定价：依赖与影响（2）</vt:lpstr>
      <vt:lpstr>债券定价：更多指标</vt:lpstr>
      <vt:lpstr>债券定价：更多细节</vt:lpstr>
      <vt:lpstr>使用CAL</vt:lpstr>
      <vt:lpstr>使用CAL：定义利率产品</vt:lpstr>
      <vt:lpstr>使用CAL：基本指标计算</vt:lpstr>
      <vt:lpstr>使用CAL：现金流分析</vt:lpstr>
      <vt:lpstr>使用CAL：收益率曲线（1）</vt:lpstr>
      <vt:lpstr>使用CAL：收益率曲线（2）</vt:lpstr>
      <vt:lpstr>使用CAL：估值与相对分析</vt:lpstr>
      <vt:lpstr>使用CAL：风险分析（1）</vt:lpstr>
      <vt:lpstr>使用CAL：风险分析（2）</vt:lpstr>
      <vt:lpstr>使用CAL：可赎回/回售债券OAS</vt:lpstr>
      <vt:lpstr>使用CAL：CAL以及案例Excel表格</vt:lpstr>
      <vt:lpstr>尾声</vt:lpstr>
    </vt:vector>
  </TitlesOfParts>
  <Company>GK Presentations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Min.Zhang</dc:creator>
  <cp:lastModifiedBy>李丞</cp:lastModifiedBy>
  <cp:revision>563</cp:revision>
  <dcterms:created xsi:type="dcterms:W3CDTF">2010-12-02T16:26:09Z</dcterms:created>
  <dcterms:modified xsi:type="dcterms:W3CDTF">2014-02-13T07:14:34Z</dcterms:modified>
</cp:coreProperties>
</file>