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43" r:id="rId2"/>
    <p:sldMasterId id="2147483754" r:id="rId3"/>
  </p:sldMasterIdLst>
  <p:notesMasterIdLst>
    <p:notesMasterId r:id="rId26"/>
  </p:notesMasterIdLst>
  <p:handoutMasterIdLst>
    <p:handoutMasterId r:id="rId27"/>
  </p:handoutMasterIdLst>
  <p:sldIdLst>
    <p:sldId id="260" r:id="rId4"/>
    <p:sldId id="362" r:id="rId5"/>
    <p:sldId id="363" r:id="rId6"/>
    <p:sldId id="364" r:id="rId7"/>
    <p:sldId id="365" r:id="rId8"/>
    <p:sldId id="378" r:id="rId9"/>
    <p:sldId id="371" r:id="rId10"/>
    <p:sldId id="366" r:id="rId11"/>
    <p:sldId id="367" r:id="rId12"/>
    <p:sldId id="368" r:id="rId13"/>
    <p:sldId id="369" r:id="rId14"/>
    <p:sldId id="370" r:id="rId15"/>
    <p:sldId id="372" r:id="rId16"/>
    <p:sldId id="373" r:id="rId17"/>
    <p:sldId id="374" r:id="rId18"/>
    <p:sldId id="376" r:id="rId19"/>
    <p:sldId id="377" r:id="rId20"/>
    <p:sldId id="379" r:id="rId21"/>
    <p:sldId id="380" r:id="rId22"/>
    <p:sldId id="382" r:id="rId23"/>
    <p:sldId id="381" r:id="rId24"/>
    <p:sldId id="383" r:id="rId25"/>
  </p:sldIdLst>
  <p:sldSz cx="9144000" cy="5143500" type="screen16x9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3">
          <p15:clr>
            <a:srgbClr val="A4A3A4"/>
          </p15:clr>
        </p15:guide>
        <p15:guide id="2" orient="horz" pos="420">
          <p15:clr>
            <a:srgbClr val="A4A3A4"/>
          </p15:clr>
        </p15:guide>
        <p15:guide id="3" orient="horz" pos="1003">
          <p15:clr>
            <a:srgbClr val="A4A3A4"/>
          </p15:clr>
        </p15:guide>
        <p15:guide id="4" pos="2458">
          <p15:clr>
            <a:srgbClr val="A4A3A4"/>
          </p15:clr>
        </p15:guide>
        <p15:guide id="5" pos="190">
          <p15:clr>
            <a:srgbClr val="A4A3A4"/>
          </p15:clr>
        </p15:guide>
        <p15:guide id="6" pos="337">
          <p15:clr>
            <a:srgbClr val="A4A3A4"/>
          </p15:clr>
        </p15:guide>
        <p15:guide id="7" pos="4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C2FF"/>
    <a:srgbClr val="FDC72F"/>
    <a:srgbClr val="9999FF"/>
    <a:srgbClr val="2DC8FF"/>
    <a:srgbClr val="FEFBE6"/>
    <a:srgbClr val="7DCEF0"/>
    <a:srgbClr val="B84213"/>
    <a:srgbClr val="E31C19"/>
    <a:srgbClr val="C2C2C2"/>
    <a:srgbClr val="B0CB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3370" autoAdjust="0"/>
  </p:normalViewPr>
  <p:slideViewPr>
    <p:cSldViewPr snapToGrid="0">
      <p:cViewPr varScale="1">
        <p:scale>
          <a:sx n="92" d="100"/>
          <a:sy n="92" d="100"/>
        </p:scale>
        <p:origin x="1002" y="72"/>
      </p:cViewPr>
      <p:guideLst>
        <p:guide orient="horz" pos="3093"/>
        <p:guide orient="horz" pos="420"/>
        <p:guide orient="horz" pos="1003"/>
        <p:guide pos="2458"/>
        <p:guide pos="190"/>
        <p:guide pos="337"/>
        <p:guide pos="480"/>
      </p:guideLst>
    </p:cSldViewPr>
  </p:slideViewPr>
  <p:outlineViewPr>
    <p:cViewPr>
      <p:scale>
        <a:sx n="33" d="100"/>
        <a:sy n="33" d="100"/>
      </p:scale>
      <p:origin x="0" y="37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v\silver\quantlib\CAL-SWIG\Python\notebooks\TP\&#23454;&#26102;&#25910;&#30410;&#29575;&#26354;&#32447;_&#25968;&#2545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v\silver\quantlib\CAL-SWIG\Python\notebooks\TP\&#23454;&#26102;&#25910;&#30410;&#29575;&#26354;&#32447;_&#25968;&#2545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v\silver\quantlib\CAL-SWIG\Python\notebooks\TP\&#23454;&#26102;&#25910;&#30410;&#29575;&#26354;&#32447;_&#25968;&#2545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v\silver\quantlib\CAL-SWIG\Python\notebooks\TP\&#23454;&#26102;&#25910;&#30410;&#29575;&#26354;&#32447;_&#25968;&#2545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v\silver\quantlib\CAL-SWIG\Python\notebooks\TP\&#23454;&#26102;&#25910;&#30410;&#29575;&#26354;&#32447;_&#25968;&#2545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v\silver\quantlib\CAL-SWIG\Python\notebooks\TP\&#23454;&#26102;&#25910;&#30410;&#29575;&#26354;&#32447;_&#25968;&#25454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v\silver\quantlib\CAL-SWIG\Python\notebooks\TP\&#23454;&#26102;&#25910;&#30410;&#29575;&#26354;&#32447;_&#25968;&#25454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v\silver\quantlib\CAL-SWIG\Python\notebooks\TP\&#23454;&#26102;&#25910;&#30410;&#29575;&#26354;&#32447;_&#25968;&#25454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r>
              <a:rPr lang="zh-CN" sz="1800">
                <a:latin typeface="华文楷体" panose="02010600040101010101" pitchFamily="2" charset="-122"/>
                <a:ea typeface="华文楷体" panose="02010600040101010101" pitchFamily="2" charset="-122"/>
              </a:rPr>
              <a:t>经纪商曲线与中债曲线对比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v>经纪商（标准差 bps）</c:v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'TP（收盘 Off OTR）'!$B$1:$J$1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'TP（收盘 Off OTR）'!$B$76:$J$76</c:f>
              <c:numCache>
                <c:formatCode>0.00</c:formatCode>
                <c:ptCount val="9"/>
                <c:pt idx="0">
                  <c:v>36.925132769537797</c:v>
                </c:pt>
                <c:pt idx="1">
                  <c:v>26.981726508435571</c:v>
                </c:pt>
                <c:pt idx="2">
                  <c:v>18.564736467149693</c:v>
                </c:pt>
                <c:pt idx="3">
                  <c:v>16.592862034627732</c:v>
                </c:pt>
                <c:pt idx="4">
                  <c:v>15.539949350717734</c:v>
                </c:pt>
                <c:pt idx="5">
                  <c:v>12.568157117396677</c:v>
                </c:pt>
                <c:pt idx="6">
                  <c:v>10.907355070733939</c:v>
                </c:pt>
                <c:pt idx="7">
                  <c:v>8.8126207352366688</c:v>
                </c:pt>
                <c:pt idx="8">
                  <c:v>7.7229371865885463</c:v>
                </c:pt>
              </c:numCache>
            </c:numRef>
          </c:val>
        </c:ser>
        <c:ser>
          <c:idx val="3"/>
          <c:order val="3"/>
          <c:tx>
            <c:v>中债（标准差 bps）</c:v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'TP（收盘 Off OTR）'!$B$1:$J$1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中债!$B$76:$J$76</c:f>
              <c:numCache>
                <c:formatCode>0.00</c:formatCode>
                <c:ptCount val="9"/>
                <c:pt idx="0">
                  <c:v>39.885809959321513</c:v>
                </c:pt>
                <c:pt idx="1">
                  <c:v>36.000641583789083</c:v>
                </c:pt>
                <c:pt idx="2">
                  <c:v>26.40651503154308</c:v>
                </c:pt>
                <c:pt idx="3">
                  <c:v>14.363880304016647</c:v>
                </c:pt>
                <c:pt idx="4">
                  <c:v>12.91491923663825</c:v>
                </c:pt>
                <c:pt idx="5">
                  <c:v>9.280241239813531</c:v>
                </c:pt>
                <c:pt idx="6">
                  <c:v>10.606784516420504</c:v>
                </c:pt>
                <c:pt idx="7">
                  <c:v>7.4728621976558873</c:v>
                </c:pt>
                <c:pt idx="8">
                  <c:v>5.0762766588711177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628712"/>
        <c:axId val="204629096"/>
      </c:barChart>
      <c:lineChart>
        <c:grouping val="standard"/>
        <c:varyColors val="0"/>
        <c:ser>
          <c:idx val="0"/>
          <c:order val="0"/>
          <c:tx>
            <c:v>经纪商（均值）</c:v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square"/>
            <c:size val="8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12700">
                <a:solidFill>
                  <a:schemeClr val="l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cat>
            <c:strRef>
              <c:f>'银行间现券(Off OTR)'!$B$1:$J$1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'TP（收盘 Off OTR）'!$B$75:$J$75</c:f>
              <c:numCache>
                <c:formatCode>0.00%</c:formatCode>
                <c:ptCount val="9"/>
                <c:pt idx="0">
                  <c:v>3.8612933762813627E-2</c:v>
                </c:pt>
                <c:pt idx="1">
                  <c:v>4.1320947978352326E-2</c:v>
                </c:pt>
                <c:pt idx="2">
                  <c:v>4.2480332135636178E-2</c:v>
                </c:pt>
                <c:pt idx="3">
                  <c:v>4.3073104329255527E-2</c:v>
                </c:pt>
                <c:pt idx="4">
                  <c:v>4.3645262224344589E-2</c:v>
                </c:pt>
                <c:pt idx="5">
                  <c:v>4.448664601683236E-2</c:v>
                </c:pt>
                <c:pt idx="6">
                  <c:v>4.5189392614564713E-2</c:v>
                </c:pt>
                <c:pt idx="7">
                  <c:v>4.5873257636640651E-2</c:v>
                </c:pt>
                <c:pt idx="8">
                  <c:v>4.6405529749254486E-2</c:v>
                </c:pt>
              </c:numCache>
            </c:numRef>
          </c:val>
          <c:smooth val="0"/>
        </c:ser>
        <c:ser>
          <c:idx val="1"/>
          <c:order val="1"/>
          <c:tx>
            <c:v>中债（均值）</c:v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square"/>
            <c:size val="8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12700">
                <a:solidFill>
                  <a:schemeClr val="l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cat>
            <c:strRef>
              <c:f>'银行间现券(Off OTR)'!$B$1:$J$1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中债!$B$75:$J$75</c:f>
              <c:numCache>
                <c:formatCode>0.00%</c:formatCode>
                <c:ptCount val="9"/>
                <c:pt idx="0">
                  <c:v>3.6168833333333317E-2</c:v>
                </c:pt>
                <c:pt idx="1">
                  <c:v>3.9235333333333344E-2</c:v>
                </c:pt>
                <c:pt idx="2">
                  <c:v>4.0773000000000004E-2</c:v>
                </c:pt>
                <c:pt idx="3">
                  <c:v>4.3764847222222208E-2</c:v>
                </c:pt>
                <c:pt idx="4">
                  <c:v>4.3435499999999995E-2</c:v>
                </c:pt>
                <c:pt idx="5">
                  <c:v>4.6309055555555562E-2</c:v>
                </c:pt>
                <c:pt idx="6">
                  <c:v>4.5303000000000003E-2</c:v>
                </c:pt>
                <c:pt idx="7">
                  <c:v>4.64104861111111E-2</c:v>
                </c:pt>
                <c:pt idx="8">
                  <c:v>4.6254743055555561E-2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631912"/>
        <c:axId val="204631528"/>
      </c:lineChart>
      <c:catAx>
        <c:axId val="204628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204629096"/>
        <c:crosses val="autoZero"/>
        <c:auto val="1"/>
        <c:lblAlgn val="ctr"/>
        <c:lblOffset val="100"/>
        <c:noMultiLvlLbl val="0"/>
      </c:catAx>
      <c:valAx>
        <c:axId val="204629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204628712"/>
        <c:crosses val="autoZero"/>
        <c:crossBetween val="between"/>
      </c:valAx>
      <c:valAx>
        <c:axId val="204631528"/>
        <c:scaling>
          <c:orientation val="minMax"/>
          <c:min val="3.5000000000000003E-2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204631912"/>
        <c:crosses val="max"/>
        <c:crossBetween val="between"/>
      </c:valAx>
      <c:catAx>
        <c:axId val="2046319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46315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r>
              <a:rPr lang="en-US" sz="1800"/>
              <a:t>5Y</a:t>
            </a:r>
            <a:r>
              <a:rPr lang="zh-CN" sz="1800"/>
              <a:t>以及</a:t>
            </a:r>
            <a:r>
              <a:rPr lang="en-US" sz="1800"/>
              <a:t>7Y</a:t>
            </a:r>
            <a:r>
              <a:rPr lang="zh-CN" sz="1800"/>
              <a:t>待偿期收益率时间序列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经纪商（5Y）</c:v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'TP（收盘 Off OTR）'!$A$2:$A$73</c:f>
              <c:numCache>
                <c:formatCode>[$-17804]yyyy\-m\-d;@</c:formatCode>
                <c:ptCount val="72"/>
                <c:pt idx="0">
                  <c:v>41624.875</c:v>
                </c:pt>
                <c:pt idx="1">
                  <c:v>41625.875</c:v>
                </c:pt>
                <c:pt idx="2">
                  <c:v>41626.875</c:v>
                </c:pt>
                <c:pt idx="3">
                  <c:v>41627.875</c:v>
                </c:pt>
                <c:pt idx="4">
                  <c:v>41628.875</c:v>
                </c:pt>
                <c:pt idx="5">
                  <c:v>41631.875</c:v>
                </c:pt>
                <c:pt idx="6">
                  <c:v>41632.875</c:v>
                </c:pt>
                <c:pt idx="7">
                  <c:v>41633.875</c:v>
                </c:pt>
                <c:pt idx="8">
                  <c:v>41634.875</c:v>
                </c:pt>
                <c:pt idx="9">
                  <c:v>41635.875</c:v>
                </c:pt>
                <c:pt idx="10">
                  <c:v>41638.875</c:v>
                </c:pt>
                <c:pt idx="11">
                  <c:v>41639.875</c:v>
                </c:pt>
                <c:pt idx="12">
                  <c:v>41641.875</c:v>
                </c:pt>
                <c:pt idx="13">
                  <c:v>41642.875</c:v>
                </c:pt>
                <c:pt idx="14">
                  <c:v>41645.875</c:v>
                </c:pt>
                <c:pt idx="15">
                  <c:v>41646.875</c:v>
                </c:pt>
                <c:pt idx="16">
                  <c:v>41647.875</c:v>
                </c:pt>
                <c:pt idx="17">
                  <c:v>41648.875</c:v>
                </c:pt>
                <c:pt idx="18">
                  <c:v>41649.875</c:v>
                </c:pt>
                <c:pt idx="19">
                  <c:v>41652.875</c:v>
                </c:pt>
                <c:pt idx="20">
                  <c:v>41653.875</c:v>
                </c:pt>
                <c:pt idx="21">
                  <c:v>41654.875</c:v>
                </c:pt>
                <c:pt idx="22">
                  <c:v>41655.875</c:v>
                </c:pt>
                <c:pt idx="23">
                  <c:v>41656.875</c:v>
                </c:pt>
                <c:pt idx="24">
                  <c:v>41659.875</c:v>
                </c:pt>
                <c:pt idx="25">
                  <c:v>41660.875</c:v>
                </c:pt>
                <c:pt idx="26">
                  <c:v>41661.875</c:v>
                </c:pt>
                <c:pt idx="27">
                  <c:v>41662.875</c:v>
                </c:pt>
                <c:pt idx="28">
                  <c:v>41663.875</c:v>
                </c:pt>
                <c:pt idx="29">
                  <c:v>41665.875</c:v>
                </c:pt>
                <c:pt idx="30">
                  <c:v>41666.875</c:v>
                </c:pt>
                <c:pt idx="31">
                  <c:v>41667.875</c:v>
                </c:pt>
                <c:pt idx="32">
                  <c:v>41668.875</c:v>
                </c:pt>
                <c:pt idx="33">
                  <c:v>41669.875</c:v>
                </c:pt>
                <c:pt idx="34">
                  <c:v>41677.875</c:v>
                </c:pt>
                <c:pt idx="35">
                  <c:v>41678.875</c:v>
                </c:pt>
                <c:pt idx="36">
                  <c:v>41680.875</c:v>
                </c:pt>
                <c:pt idx="37">
                  <c:v>41681.875</c:v>
                </c:pt>
                <c:pt idx="38">
                  <c:v>41682.875</c:v>
                </c:pt>
                <c:pt idx="39">
                  <c:v>41683.875</c:v>
                </c:pt>
                <c:pt idx="40">
                  <c:v>41684.875</c:v>
                </c:pt>
                <c:pt idx="41">
                  <c:v>41687.875</c:v>
                </c:pt>
                <c:pt idx="42">
                  <c:v>41688.875</c:v>
                </c:pt>
                <c:pt idx="43">
                  <c:v>41689.875</c:v>
                </c:pt>
                <c:pt idx="44">
                  <c:v>41690.875</c:v>
                </c:pt>
                <c:pt idx="45">
                  <c:v>41691.875</c:v>
                </c:pt>
                <c:pt idx="46">
                  <c:v>41694.875</c:v>
                </c:pt>
                <c:pt idx="47">
                  <c:v>41695.875</c:v>
                </c:pt>
                <c:pt idx="48">
                  <c:v>41696.875</c:v>
                </c:pt>
                <c:pt idx="49">
                  <c:v>41697.875</c:v>
                </c:pt>
                <c:pt idx="50">
                  <c:v>41698.875</c:v>
                </c:pt>
                <c:pt idx="51">
                  <c:v>41701.875</c:v>
                </c:pt>
                <c:pt idx="52">
                  <c:v>41702.875</c:v>
                </c:pt>
                <c:pt idx="53">
                  <c:v>41703.875</c:v>
                </c:pt>
                <c:pt idx="54">
                  <c:v>41704.875</c:v>
                </c:pt>
                <c:pt idx="55">
                  <c:v>41705.875</c:v>
                </c:pt>
                <c:pt idx="56">
                  <c:v>41708.875</c:v>
                </c:pt>
                <c:pt idx="57">
                  <c:v>41709.875</c:v>
                </c:pt>
                <c:pt idx="58">
                  <c:v>41710.875</c:v>
                </c:pt>
                <c:pt idx="59">
                  <c:v>41711.875</c:v>
                </c:pt>
                <c:pt idx="60">
                  <c:v>41712.875</c:v>
                </c:pt>
                <c:pt idx="61">
                  <c:v>41715.875</c:v>
                </c:pt>
                <c:pt idx="62">
                  <c:v>41716.875</c:v>
                </c:pt>
                <c:pt idx="63">
                  <c:v>41717.875</c:v>
                </c:pt>
                <c:pt idx="64">
                  <c:v>41718.875</c:v>
                </c:pt>
                <c:pt idx="65">
                  <c:v>41719.875</c:v>
                </c:pt>
                <c:pt idx="66">
                  <c:v>41722.875</c:v>
                </c:pt>
                <c:pt idx="67">
                  <c:v>41723.875</c:v>
                </c:pt>
                <c:pt idx="68">
                  <c:v>41724.875</c:v>
                </c:pt>
                <c:pt idx="69">
                  <c:v>41725.875</c:v>
                </c:pt>
                <c:pt idx="70">
                  <c:v>41726.875</c:v>
                </c:pt>
                <c:pt idx="71">
                  <c:v>41729.875</c:v>
                </c:pt>
              </c:numCache>
            </c:numRef>
          </c:cat>
          <c:val>
            <c:numRef>
              <c:f>'TP（收盘 Off OTR）'!$F$2:$F$73</c:f>
              <c:numCache>
                <c:formatCode>0.00%</c:formatCode>
                <c:ptCount val="72"/>
                <c:pt idx="0">
                  <c:v>4.5604435225059102E-2</c:v>
                </c:pt>
                <c:pt idx="1">
                  <c:v>4.5782623099795298E-2</c:v>
                </c:pt>
                <c:pt idx="2">
                  <c:v>4.56994534538748E-2</c:v>
                </c:pt>
                <c:pt idx="3">
                  <c:v>4.5196177994568702E-2</c:v>
                </c:pt>
                <c:pt idx="4">
                  <c:v>4.6173461763369297E-2</c:v>
                </c:pt>
                <c:pt idx="5">
                  <c:v>4.51933089316294E-2</c:v>
                </c:pt>
                <c:pt idx="6">
                  <c:v>4.5389514518878099E-2</c:v>
                </c:pt>
                <c:pt idx="7">
                  <c:v>4.5363847038720803E-2</c:v>
                </c:pt>
                <c:pt idx="8">
                  <c:v>4.53557562229625E-2</c:v>
                </c:pt>
                <c:pt idx="9">
                  <c:v>4.5705012034713999E-2</c:v>
                </c:pt>
                <c:pt idx="10">
                  <c:v>4.5222573394249302E-2</c:v>
                </c:pt>
                <c:pt idx="11">
                  <c:v>4.56606387377443E-2</c:v>
                </c:pt>
                <c:pt idx="12">
                  <c:v>4.5997639063501503E-2</c:v>
                </c:pt>
                <c:pt idx="13">
                  <c:v>4.6135328682323201E-2</c:v>
                </c:pt>
                <c:pt idx="14">
                  <c:v>4.69238752147869E-2</c:v>
                </c:pt>
                <c:pt idx="15">
                  <c:v>4.63967627005804E-2</c:v>
                </c:pt>
                <c:pt idx="16">
                  <c:v>4.6509438886691103E-2</c:v>
                </c:pt>
                <c:pt idx="17">
                  <c:v>4.52339887839142E-2</c:v>
                </c:pt>
                <c:pt idx="18">
                  <c:v>4.5428966561948302E-2</c:v>
                </c:pt>
                <c:pt idx="19">
                  <c:v>4.48963489507095E-2</c:v>
                </c:pt>
                <c:pt idx="20">
                  <c:v>4.4663625030363398E-2</c:v>
                </c:pt>
                <c:pt idx="21">
                  <c:v>4.4638224999457E-2</c:v>
                </c:pt>
                <c:pt idx="22">
                  <c:v>4.4540285262075499E-2</c:v>
                </c:pt>
                <c:pt idx="23">
                  <c:v>4.4232217328533698E-2</c:v>
                </c:pt>
                <c:pt idx="24">
                  <c:v>4.4162379579229E-2</c:v>
                </c:pt>
                <c:pt idx="25">
                  <c:v>4.4137143380751601E-2</c:v>
                </c:pt>
                <c:pt idx="26">
                  <c:v>4.25283626140378E-2</c:v>
                </c:pt>
                <c:pt idx="27">
                  <c:v>4.2477122597034803E-2</c:v>
                </c:pt>
                <c:pt idx="28">
                  <c:v>4.3216672411163101E-2</c:v>
                </c:pt>
                <c:pt idx="29">
                  <c:v>4.3176463417612797E-2</c:v>
                </c:pt>
                <c:pt idx="30">
                  <c:v>4.0520894503689203E-2</c:v>
                </c:pt>
                <c:pt idx="31">
                  <c:v>4.1154236736313597E-2</c:v>
                </c:pt>
                <c:pt idx="32">
                  <c:v>4.2258768238918797E-2</c:v>
                </c:pt>
                <c:pt idx="33">
                  <c:v>4.2213278716208599E-2</c:v>
                </c:pt>
                <c:pt idx="34">
                  <c:v>4.1947646623442997E-2</c:v>
                </c:pt>
                <c:pt idx="35">
                  <c:v>4.1928321826937502E-2</c:v>
                </c:pt>
                <c:pt idx="36">
                  <c:v>4.0681357592338797E-2</c:v>
                </c:pt>
                <c:pt idx="37">
                  <c:v>4.1324454078104998E-2</c:v>
                </c:pt>
                <c:pt idx="38">
                  <c:v>4.1963403671964501E-2</c:v>
                </c:pt>
                <c:pt idx="39">
                  <c:v>4.2115715485195701E-2</c:v>
                </c:pt>
                <c:pt idx="40">
                  <c:v>4.1211480156010803E-2</c:v>
                </c:pt>
                <c:pt idx="41">
                  <c:v>4.2006134051045599E-2</c:v>
                </c:pt>
                <c:pt idx="42">
                  <c:v>4.2616713449040902E-2</c:v>
                </c:pt>
                <c:pt idx="43">
                  <c:v>4.2435002000228199E-2</c:v>
                </c:pt>
                <c:pt idx="44">
                  <c:v>4.2506009195369697E-2</c:v>
                </c:pt>
                <c:pt idx="45">
                  <c:v>4.2170684822026898E-2</c:v>
                </c:pt>
                <c:pt idx="46">
                  <c:v>4.2888030512682203E-2</c:v>
                </c:pt>
                <c:pt idx="47">
                  <c:v>4.2863738398017902E-2</c:v>
                </c:pt>
                <c:pt idx="48">
                  <c:v>4.3334336745775699E-2</c:v>
                </c:pt>
                <c:pt idx="49">
                  <c:v>4.2676344269414197E-2</c:v>
                </c:pt>
                <c:pt idx="50">
                  <c:v>4.21960909597041E-2</c:v>
                </c:pt>
                <c:pt idx="51">
                  <c:v>4.3247683268596397E-2</c:v>
                </c:pt>
                <c:pt idx="52">
                  <c:v>4.4173343426244599E-2</c:v>
                </c:pt>
                <c:pt idx="53">
                  <c:v>4.4274643896112797E-2</c:v>
                </c:pt>
                <c:pt idx="54">
                  <c:v>4.5066299122398699E-2</c:v>
                </c:pt>
                <c:pt idx="55">
                  <c:v>4.3867223064552298E-2</c:v>
                </c:pt>
                <c:pt idx="56">
                  <c:v>4.3098904793152301E-2</c:v>
                </c:pt>
                <c:pt idx="57">
                  <c:v>4.3074243788294497E-2</c:v>
                </c:pt>
                <c:pt idx="58">
                  <c:v>4.3059480859993102E-2</c:v>
                </c:pt>
                <c:pt idx="59">
                  <c:v>4.3034865378627198E-2</c:v>
                </c:pt>
                <c:pt idx="60">
                  <c:v>4.1765032895584801E-2</c:v>
                </c:pt>
                <c:pt idx="61">
                  <c:v>4.2348258359361103E-2</c:v>
                </c:pt>
                <c:pt idx="62">
                  <c:v>4.3269696288524201E-2</c:v>
                </c:pt>
                <c:pt idx="63">
                  <c:v>4.32447546390438E-2</c:v>
                </c:pt>
                <c:pt idx="64">
                  <c:v>4.3063459563002802E-2</c:v>
                </c:pt>
                <c:pt idx="65">
                  <c:v>4.2480730453335003E-2</c:v>
                </c:pt>
                <c:pt idx="66">
                  <c:v>4.2470960782124798E-2</c:v>
                </c:pt>
                <c:pt idx="67">
                  <c:v>4.2689439980056802E-2</c:v>
                </c:pt>
                <c:pt idx="68">
                  <c:v>4.35482854628109E-2</c:v>
                </c:pt>
                <c:pt idx="69">
                  <c:v>4.3523321983646397E-2</c:v>
                </c:pt>
                <c:pt idx="70">
                  <c:v>4.3282158969557998E-2</c:v>
                </c:pt>
                <c:pt idx="71">
                  <c:v>4.3221803265080801E-2</c:v>
                </c:pt>
              </c:numCache>
            </c:numRef>
          </c:val>
          <c:smooth val="0"/>
        </c:ser>
        <c:ser>
          <c:idx val="1"/>
          <c:order val="1"/>
          <c:tx>
            <c:v>经纪商（7Y）</c:v>
          </c:tx>
          <c:spPr>
            <a:ln w="31750" cap="rnd">
              <a:solidFill>
                <a:schemeClr val="accent2"/>
              </a:solidFill>
              <a:prstDash val="sysDash"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'TP（收盘 Off OTR）'!$A$2:$A$73</c:f>
              <c:numCache>
                <c:formatCode>[$-17804]yyyy\-m\-d;@</c:formatCode>
                <c:ptCount val="72"/>
                <c:pt idx="0">
                  <c:v>41624.875</c:v>
                </c:pt>
                <c:pt idx="1">
                  <c:v>41625.875</c:v>
                </c:pt>
                <c:pt idx="2">
                  <c:v>41626.875</c:v>
                </c:pt>
                <c:pt idx="3">
                  <c:v>41627.875</c:v>
                </c:pt>
                <c:pt idx="4">
                  <c:v>41628.875</c:v>
                </c:pt>
                <c:pt idx="5">
                  <c:v>41631.875</c:v>
                </c:pt>
                <c:pt idx="6">
                  <c:v>41632.875</c:v>
                </c:pt>
                <c:pt idx="7">
                  <c:v>41633.875</c:v>
                </c:pt>
                <c:pt idx="8">
                  <c:v>41634.875</c:v>
                </c:pt>
                <c:pt idx="9">
                  <c:v>41635.875</c:v>
                </c:pt>
                <c:pt idx="10">
                  <c:v>41638.875</c:v>
                </c:pt>
                <c:pt idx="11">
                  <c:v>41639.875</c:v>
                </c:pt>
                <c:pt idx="12">
                  <c:v>41641.875</c:v>
                </c:pt>
                <c:pt idx="13">
                  <c:v>41642.875</c:v>
                </c:pt>
                <c:pt idx="14">
                  <c:v>41645.875</c:v>
                </c:pt>
                <c:pt idx="15">
                  <c:v>41646.875</c:v>
                </c:pt>
                <c:pt idx="16">
                  <c:v>41647.875</c:v>
                </c:pt>
                <c:pt idx="17">
                  <c:v>41648.875</c:v>
                </c:pt>
                <c:pt idx="18">
                  <c:v>41649.875</c:v>
                </c:pt>
                <c:pt idx="19">
                  <c:v>41652.875</c:v>
                </c:pt>
                <c:pt idx="20">
                  <c:v>41653.875</c:v>
                </c:pt>
                <c:pt idx="21">
                  <c:v>41654.875</c:v>
                </c:pt>
                <c:pt idx="22">
                  <c:v>41655.875</c:v>
                </c:pt>
                <c:pt idx="23">
                  <c:v>41656.875</c:v>
                </c:pt>
                <c:pt idx="24">
                  <c:v>41659.875</c:v>
                </c:pt>
                <c:pt idx="25">
                  <c:v>41660.875</c:v>
                </c:pt>
                <c:pt idx="26">
                  <c:v>41661.875</c:v>
                </c:pt>
                <c:pt idx="27">
                  <c:v>41662.875</c:v>
                </c:pt>
                <c:pt idx="28">
                  <c:v>41663.875</c:v>
                </c:pt>
                <c:pt idx="29">
                  <c:v>41665.875</c:v>
                </c:pt>
                <c:pt idx="30">
                  <c:v>41666.875</c:v>
                </c:pt>
                <c:pt idx="31">
                  <c:v>41667.875</c:v>
                </c:pt>
                <c:pt idx="32">
                  <c:v>41668.875</c:v>
                </c:pt>
                <c:pt idx="33">
                  <c:v>41669.875</c:v>
                </c:pt>
                <c:pt idx="34">
                  <c:v>41677.875</c:v>
                </c:pt>
                <c:pt idx="35">
                  <c:v>41678.875</c:v>
                </c:pt>
                <c:pt idx="36">
                  <c:v>41680.875</c:v>
                </c:pt>
                <c:pt idx="37">
                  <c:v>41681.875</c:v>
                </c:pt>
                <c:pt idx="38">
                  <c:v>41682.875</c:v>
                </c:pt>
                <c:pt idx="39">
                  <c:v>41683.875</c:v>
                </c:pt>
                <c:pt idx="40">
                  <c:v>41684.875</c:v>
                </c:pt>
                <c:pt idx="41">
                  <c:v>41687.875</c:v>
                </c:pt>
                <c:pt idx="42">
                  <c:v>41688.875</c:v>
                </c:pt>
                <c:pt idx="43">
                  <c:v>41689.875</c:v>
                </c:pt>
                <c:pt idx="44">
                  <c:v>41690.875</c:v>
                </c:pt>
                <c:pt idx="45">
                  <c:v>41691.875</c:v>
                </c:pt>
                <c:pt idx="46">
                  <c:v>41694.875</c:v>
                </c:pt>
                <c:pt idx="47">
                  <c:v>41695.875</c:v>
                </c:pt>
                <c:pt idx="48">
                  <c:v>41696.875</c:v>
                </c:pt>
                <c:pt idx="49">
                  <c:v>41697.875</c:v>
                </c:pt>
                <c:pt idx="50">
                  <c:v>41698.875</c:v>
                </c:pt>
                <c:pt idx="51">
                  <c:v>41701.875</c:v>
                </c:pt>
                <c:pt idx="52">
                  <c:v>41702.875</c:v>
                </c:pt>
                <c:pt idx="53">
                  <c:v>41703.875</c:v>
                </c:pt>
                <c:pt idx="54">
                  <c:v>41704.875</c:v>
                </c:pt>
                <c:pt idx="55">
                  <c:v>41705.875</c:v>
                </c:pt>
                <c:pt idx="56">
                  <c:v>41708.875</c:v>
                </c:pt>
                <c:pt idx="57">
                  <c:v>41709.875</c:v>
                </c:pt>
                <c:pt idx="58">
                  <c:v>41710.875</c:v>
                </c:pt>
                <c:pt idx="59">
                  <c:v>41711.875</c:v>
                </c:pt>
                <c:pt idx="60">
                  <c:v>41712.875</c:v>
                </c:pt>
                <c:pt idx="61">
                  <c:v>41715.875</c:v>
                </c:pt>
                <c:pt idx="62">
                  <c:v>41716.875</c:v>
                </c:pt>
                <c:pt idx="63">
                  <c:v>41717.875</c:v>
                </c:pt>
                <c:pt idx="64">
                  <c:v>41718.875</c:v>
                </c:pt>
                <c:pt idx="65">
                  <c:v>41719.875</c:v>
                </c:pt>
                <c:pt idx="66">
                  <c:v>41722.875</c:v>
                </c:pt>
                <c:pt idx="67">
                  <c:v>41723.875</c:v>
                </c:pt>
                <c:pt idx="68">
                  <c:v>41724.875</c:v>
                </c:pt>
                <c:pt idx="69">
                  <c:v>41725.875</c:v>
                </c:pt>
                <c:pt idx="70">
                  <c:v>41726.875</c:v>
                </c:pt>
                <c:pt idx="71">
                  <c:v>41729.875</c:v>
                </c:pt>
              </c:numCache>
            </c:numRef>
          </c:cat>
          <c:val>
            <c:numRef>
              <c:f>'TP（收盘 Off OTR）'!$H$2:$H$73</c:f>
              <c:numCache>
                <c:formatCode>0.00%</c:formatCode>
                <c:ptCount val="72"/>
                <c:pt idx="0">
                  <c:v>4.6205065417887402E-2</c:v>
                </c:pt>
                <c:pt idx="1">
                  <c:v>4.6762852069367498E-2</c:v>
                </c:pt>
                <c:pt idx="2">
                  <c:v>4.6709701964470197E-2</c:v>
                </c:pt>
                <c:pt idx="3">
                  <c:v>4.6431627695332899E-2</c:v>
                </c:pt>
                <c:pt idx="4">
                  <c:v>4.6538638684056097E-2</c:v>
                </c:pt>
                <c:pt idx="5">
                  <c:v>4.6048580399676201E-2</c:v>
                </c:pt>
                <c:pt idx="6">
                  <c:v>4.6089800990248203E-2</c:v>
                </c:pt>
                <c:pt idx="7">
                  <c:v>4.60710526032675E-2</c:v>
                </c:pt>
                <c:pt idx="8">
                  <c:v>4.6091488388584997E-2</c:v>
                </c:pt>
                <c:pt idx="9">
                  <c:v>4.6645437360572903E-2</c:v>
                </c:pt>
                <c:pt idx="10">
                  <c:v>4.6330904749154703E-2</c:v>
                </c:pt>
                <c:pt idx="11">
                  <c:v>4.6314230473887497E-2</c:v>
                </c:pt>
                <c:pt idx="12">
                  <c:v>4.6382023266461798E-2</c:v>
                </c:pt>
                <c:pt idx="13">
                  <c:v>4.7249972629615201E-2</c:v>
                </c:pt>
                <c:pt idx="14">
                  <c:v>4.7125516928383702E-2</c:v>
                </c:pt>
                <c:pt idx="15">
                  <c:v>4.7058933791388001E-2</c:v>
                </c:pt>
                <c:pt idx="16">
                  <c:v>4.7261959450530397E-2</c:v>
                </c:pt>
                <c:pt idx="17">
                  <c:v>4.61015930295701E-2</c:v>
                </c:pt>
                <c:pt idx="18">
                  <c:v>4.6731441657957201E-2</c:v>
                </c:pt>
                <c:pt idx="19">
                  <c:v>4.6487378368409903E-2</c:v>
                </c:pt>
                <c:pt idx="20">
                  <c:v>4.6664595405315999E-2</c:v>
                </c:pt>
                <c:pt idx="21">
                  <c:v>4.6645480740169901E-2</c:v>
                </c:pt>
                <c:pt idx="22">
                  <c:v>4.6573247050258698E-2</c:v>
                </c:pt>
                <c:pt idx="23">
                  <c:v>4.6225204774459801E-2</c:v>
                </c:pt>
                <c:pt idx="24">
                  <c:v>4.6173763205426002E-2</c:v>
                </c:pt>
                <c:pt idx="25">
                  <c:v>4.6154642432236798E-2</c:v>
                </c:pt>
                <c:pt idx="26">
                  <c:v>4.5400432827040101E-2</c:v>
                </c:pt>
                <c:pt idx="27">
                  <c:v>4.4862962751592399E-2</c:v>
                </c:pt>
                <c:pt idx="28">
                  <c:v>4.4779655162199901E-2</c:v>
                </c:pt>
                <c:pt idx="29">
                  <c:v>4.4750853882526503E-2</c:v>
                </c:pt>
                <c:pt idx="30">
                  <c:v>4.4621601068066202E-2</c:v>
                </c:pt>
                <c:pt idx="31">
                  <c:v>4.4508138459554702E-2</c:v>
                </c:pt>
                <c:pt idx="32">
                  <c:v>4.4627529489459403E-2</c:v>
                </c:pt>
                <c:pt idx="33">
                  <c:v>4.45845312343141E-2</c:v>
                </c:pt>
                <c:pt idx="34">
                  <c:v>4.4795238095056499E-2</c:v>
                </c:pt>
                <c:pt idx="35">
                  <c:v>4.4862826469529403E-2</c:v>
                </c:pt>
                <c:pt idx="36">
                  <c:v>4.4239742570765898E-2</c:v>
                </c:pt>
                <c:pt idx="37">
                  <c:v>4.4534453182749199E-2</c:v>
                </c:pt>
                <c:pt idx="38">
                  <c:v>4.4731702413197502E-2</c:v>
                </c:pt>
                <c:pt idx="39">
                  <c:v>4.4433357378197903E-2</c:v>
                </c:pt>
                <c:pt idx="40">
                  <c:v>4.4697017060918401E-2</c:v>
                </c:pt>
                <c:pt idx="41">
                  <c:v>4.4779357227624703E-2</c:v>
                </c:pt>
                <c:pt idx="42">
                  <c:v>4.47751672268955E-2</c:v>
                </c:pt>
                <c:pt idx="43">
                  <c:v>4.51633723149358E-2</c:v>
                </c:pt>
                <c:pt idx="44">
                  <c:v>4.52047364866488E-2</c:v>
                </c:pt>
                <c:pt idx="45">
                  <c:v>4.4671512453921002E-2</c:v>
                </c:pt>
                <c:pt idx="46">
                  <c:v>4.4564210771956998E-2</c:v>
                </c:pt>
                <c:pt idx="47">
                  <c:v>4.4545812353308199E-2</c:v>
                </c:pt>
                <c:pt idx="48">
                  <c:v>4.3699005091038898E-2</c:v>
                </c:pt>
                <c:pt idx="49">
                  <c:v>4.3001378266342503E-2</c:v>
                </c:pt>
                <c:pt idx="50">
                  <c:v>4.2812139776004197E-2</c:v>
                </c:pt>
                <c:pt idx="51">
                  <c:v>4.3621133492873797E-2</c:v>
                </c:pt>
                <c:pt idx="52">
                  <c:v>4.4316321293724099E-2</c:v>
                </c:pt>
                <c:pt idx="53">
                  <c:v>4.4799078918617903E-2</c:v>
                </c:pt>
                <c:pt idx="54">
                  <c:v>4.4893306896592697E-2</c:v>
                </c:pt>
                <c:pt idx="55">
                  <c:v>4.4540017413327498E-2</c:v>
                </c:pt>
                <c:pt idx="56">
                  <c:v>4.4139407197852497E-2</c:v>
                </c:pt>
                <c:pt idx="57">
                  <c:v>4.4128658117473102E-2</c:v>
                </c:pt>
                <c:pt idx="58">
                  <c:v>4.4919496739114897E-2</c:v>
                </c:pt>
                <c:pt idx="59">
                  <c:v>4.4900955116287597E-2</c:v>
                </c:pt>
                <c:pt idx="60">
                  <c:v>4.3670045849970397E-2</c:v>
                </c:pt>
                <c:pt idx="61">
                  <c:v>4.4180797106400799E-2</c:v>
                </c:pt>
                <c:pt idx="62">
                  <c:v>4.4654821467163201E-2</c:v>
                </c:pt>
                <c:pt idx="63">
                  <c:v>4.46363742097209E-2</c:v>
                </c:pt>
                <c:pt idx="64">
                  <c:v>4.4417141277264302E-2</c:v>
                </c:pt>
                <c:pt idx="65">
                  <c:v>4.4367336084213199E-2</c:v>
                </c:pt>
                <c:pt idx="66">
                  <c:v>4.4316843247481197E-2</c:v>
                </c:pt>
                <c:pt idx="67">
                  <c:v>4.3694920177862501E-2</c:v>
                </c:pt>
                <c:pt idx="68">
                  <c:v>4.44746449267686E-2</c:v>
                </c:pt>
                <c:pt idx="69">
                  <c:v>4.42493105787665E-2</c:v>
                </c:pt>
                <c:pt idx="70">
                  <c:v>4.4018759878786201E-2</c:v>
                </c:pt>
                <c:pt idx="71">
                  <c:v>4.39750307178624E-2</c:v>
                </c:pt>
              </c:numCache>
            </c:numRef>
          </c:val>
          <c:smooth val="0"/>
        </c:ser>
        <c:ser>
          <c:idx val="2"/>
          <c:order val="2"/>
          <c:tx>
            <c:v>中债（5Y）</c:v>
          </c:tx>
          <c:spPr>
            <a:ln w="31750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'TP（收盘 Off OTR）'!$A$2:$A$73</c:f>
              <c:numCache>
                <c:formatCode>[$-17804]yyyy\-m\-d;@</c:formatCode>
                <c:ptCount val="72"/>
                <c:pt idx="0">
                  <c:v>41624.875</c:v>
                </c:pt>
                <c:pt idx="1">
                  <c:v>41625.875</c:v>
                </c:pt>
                <c:pt idx="2">
                  <c:v>41626.875</c:v>
                </c:pt>
                <c:pt idx="3">
                  <c:v>41627.875</c:v>
                </c:pt>
                <c:pt idx="4">
                  <c:v>41628.875</c:v>
                </c:pt>
                <c:pt idx="5">
                  <c:v>41631.875</c:v>
                </c:pt>
                <c:pt idx="6">
                  <c:v>41632.875</c:v>
                </c:pt>
                <c:pt idx="7">
                  <c:v>41633.875</c:v>
                </c:pt>
                <c:pt idx="8">
                  <c:v>41634.875</c:v>
                </c:pt>
                <c:pt idx="9">
                  <c:v>41635.875</c:v>
                </c:pt>
                <c:pt idx="10">
                  <c:v>41638.875</c:v>
                </c:pt>
                <c:pt idx="11">
                  <c:v>41639.875</c:v>
                </c:pt>
                <c:pt idx="12">
                  <c:v>41641.875</c:v>
                </c:pt>
                <c:pt idx="13">
                  <c:v>41642.875</c:v>
                </c:pt>
                <c:pt idx="14">
                  <c:v>41645.875</c:v>
                </c:pt>
                <c:pt idx="15">
                  <c:v>41646.875</c:v>
                </c:pt>
                <c:pt idx="16">
                  <c:v>41647.875</c:v>
                </c:pt>
                <c:pt idx="17">
                  <c:v>41648.875</c:v>
                </c:pt>
                <c:pt idx="18">
                  <c:v>41649.875</c:v>
                </c:pt>
                <c:pt idx="19">
                  <c:v>41652.875</c:v>
                </c:pt>
                <c:pt idx="20">
                  <c:v>41653.875</c:v>
                </c:pt>
                <c:pt idx="21">
                  <c:v>41654.875</c:v>
                </c:pt>
                <c:pt idx="22">
                  <c:v>41655.875</c:v>
                </c:pt>
                <c:pt idx="23">
                  <c:v>41656.875</c:v>
                </c:pt>
                <c:pt idx="24">
                  <c:v>41659.875</c:v>
                </c:pt>
                <c:pt idx="25">
                  <c:v>41660.875</c:v>
                </c:pt>
                <c:pt idx="26">
                  <c:v>41661.875</c:v>
                </c:pt>
                <c:pt idx="27">
                  <c:v>41662.875</c:v>
                </c:pt>
                <c:pt idx="28">
                  <c:v>41663.875</c:v>
                </c:pt>
                <c:pt idx="29">
                  <c:v>41665.875</c:v>
                </c:pt>
                <c:pt idx="30">
                  <c:v>41666.875</c:v>
                </c:pt>
                <c:pt idx="31">
                  <c:v>41667.875</c:v>
                </c:pt>
                <c:pt idx="32">
                  <c:v>41668.875</c:v>
                </c:pt>
                <c:pt idx="33">
                  <c:v>41669.875</c:v>
                </c:pt>
                <c:pt idx="34">
                  <c:v>41677.875</c:v>
                </c:pt>
                <c:pt idx="35">
                  <c:v>41678.875</c:v>
                </c:pt>
                <c:pt idx="36">
                  <c:v>41680.875</c:v>
                </c:pt>
                <c:pt idx="37">
                  <c:v>41681.875</c:v>
                </c:pt>
                <c:pt idx="38">
                  <c:v>41682.875</c:v>
                </c:pt>
                <c:pt idx="39">
                  <c:v>41683.875</c:v>
                </c:pt>
                <c:pt idx="40">
                  <c:v>41684.875</c:v>
                </c:pt>
                <c:pt idx="41">
                  <c:v>41687.875</c:v>
                </c:pt>
                <c:pt idx="42">
                  <c:v>41688.875</c:v>
                </c:pt>
                <c:pt idx="43">
                  <c:v>41689.875</c:v>
                </c:pt>
                <c:pt idx="44">
                  <c:v>41690.875</c:v>
                </c:pt>
                <c:pt idx="45">
                  <c:v>41691.875</c:v>
                </c:pt>
                <c:pt idx="46">
                  <c:v>41694.875</c:v>
                </c:pt>
                <c:pt idx="47">
                  <c:v>41695.875</c:v>
                </c:pt>
                <c:pt idx="48">
                  <c:v>41696.875</c:v>
                </c:pt>
                <c:pt idx="49">
                  <c:v>41697.875</c:v>
                </c:pt>
                <c:pt idx="50">
                  <c:v>41698.875</c:v>
                </c:pt>
                <c:pt idx="51">
                  <c:v>41701.875</c:v>
                </c:pt>
                <c:pt idx="52">
                  <c:v>41702.875</c:v>
                </c:pt>
                <c:pt idx="53">
                  <c:v>41703.875</c:v>
                </c:pt>
                <c:pt idx="54">
                  <c:v>41704.875</c:v>
                </c:pt>
                <c:pt idx="55">
                  <c:v>41705.875</c:v>
                </c:pt>
                <c:pt idx="56">
                  <c:v>41708.875</c:v>
                </c:pt>
                <c:pt idx="57">
                  <c:v>41709.875</c:v>
                </c:pt>
                <c:pt idx="58">
                  <c:v>41710.875</c:v>
                </c:pt>
                <c:pt idx="59">
                  <c:v>41711.875</c:v>
                </c:pt>
                <c:pt idx="60">
                  <c:v>41712.875</c:v>
                </c:pt>
                <c:pt idx="61">
                  <c:v>41715.875</c:v>
                </c:pt>
                <c:pt idx="62">
                  <c:v>41716.875</c:v>
                </c:pt>
                <c:pt idx="63">
                  <c:v>41717.875</c:v>
                </c:pt>
                <c:pt idx="64">
                  <c:v>41718.875</c:v>
                </c:pt>
                <c:pt idx="65">
                  <c:v>41719.875</c:v>
                </c:pt>
                <c:pt idx="66">
                  <c:v>41722.875</c:v>
                </c:pt>
                <c:pt idx="67">
                  <c:v>41723.875</c:v>
                </c:pt>
                <c:pt idx="68">
                  <c:v>41724.875</c:v>
                </c:pt>
                <c:pt idx="69">
                  <c:v>41725.875</c:v>
                </c:pt>
                <c:pt idx="70">
                  <c:v>41726.875</c:v>
                </c:pt>
                <c:pt idx="71">
                  <c:v>41729.875</c:v>
                </c:pt>
              </c:numCache>
            </c:numRef>
          </c:cat>
          <c:val>
            <c:numRef>
              <c:f>中债!$F$2:$F$73</c:f>
              <c:numCache>
                <c:formatCode>0.00%</c:formatCode>
                <c:ptCount val="72"/>
                <c:pt idx="0">
                  <c:v>4.4909999999999999E-2</c:v>
                </c:pt>
                <c:pt idx="1">
                  <c:v>4.4905E-2</c:v>
                </c:pt>
                <c:pt idx="2">
                  <c:v>4.5056000000000006E-2</c:v>
                </c:pt>
                <c:pt idx="3">
                  <c:v>4.5247999999999997E-2</c:v>
                </c:pt>
                <c:pt idx="4">
                  <c:v>4.5361000000000005E-2</c:v>
                </c:pt>
                <c:pt idx="5">
                  <c:v>4.5370999999999995E-2</c:v>
                </c:pt>
                <c:pt idx="6">
                  <c:v>4.5095000000000003E-2</c:v>
                </c:pt>
                <c:pt idx="7">
                  <c:v>4.5102999999999997E-2</c:v>
                </c:pt>
                <c:pt idx="8">
                  <c:v>4.4957999999999998E-2</c:v>
                </c:pt>
                <c:pt idx="9">
                  <c:v>4.5019000000000003E-2</c:v>
                </c:pt>
                <c:pt idx="10">
                  <c:v>4.4923000000000005E-2</c:v>
                </c:pt>
                <c:pt idx="11">
                  <c:v>4.5121000000000001E-2</c:v>
                </c:pt>
                <c:pt idx="12">
                  <c:v>4.5648999999999995E-2</c:v>
                </c:pt>
                <c:pt idx="13">
                  <c:v>4.5763999999999999E-2</c:v>
                </c:pt>
                <c:pt idx="14">
                  <c:v>4.5900999999999997E-2</c:v>
                </c:pt>
                <c:pt idx="15">
                  <c:v>4.5747999999999997E-2</c:v>
                </c:pt>
                <c:pt idx="16">
                  <c:v>4.5297000000000004E-2</c:v>
                </c:pt>
                <c:pt idx="17">
                  <c:v>4.5083000000000005E-2</c:v>
                </c:pt>
                <c:pt idx="18">
                  <c:v>4.4974999999999994E-2</c:v>
                </c:pt>
                <c:pt idx="19">
                  <c:v>4.4957000000000004E-2</c:v>
                </c:pt>
                <c:pt idx="20">
                  <c:v>4.4721999999999998E-2</c:v>
                </c:pt>
                <c:pt idx="21">
                  <c:v>4.4200999999999997E-2</c:v>
                </c:pt>
                <c:pt idx="22">
                  <c:v>4.4273E-2</c:v>
                </c:pt>
                <c:pt idx="23">
                  <c:v>4.4305999999999998E-2</c:v>
                </c:pt>
                <c:pt idx="24">
                  <c:v>4.4396000000000005E-2</c:v>
                </c:pt>
                <c:pt idx="25">
                  <c:v>4.4093999999999994E-2</c:v>
                </c:pt>
                <c:pt idx="26">
                  <c:v>4.3476999999999995E-2</c:v>
                </c:pt>
                <c:pt idx="27">
                  <c:v>4.3875999999999998E-2</c:v>
                </c:pt>
                <c:pt idx="28">
                  <c:v>4.3779999999999999E-2</c:v>
                </c:pt>
                <c:pt idx="29">
                  <c:v>4.3425000000000005E-2</c:v>
                </c:pt>
                <c:pt idx="30">
                  <c:v>4.2930000000000003E-2</c:v>
                </c:pt>
                <c:pt idx="31">
                  <c:v>4.2775000000000001E-2</c:v>
                </c:pt>
                <c:pt idx="32">
                  <c:v>4.2899E-2</c:v>
                </c:pt>
                <c:pt idx="33">
                  <c:v>4.2807999999999999E-2</c:v>
                </c:pt>
                <c:pt idx="34">
                  <c:v>4.2526000000000001E-2</c:v>
                </c:pt>
                <c:pt idx="35">
                  <c:v>4.2515999999999998E-2</c:v>
                </c:pt>
                <c:pt idx="36">
                  <c:v>4.2769000000000001E-2</c:v>
                </c:pt>
                <c:pt idx="37">
                  <c:v>4.2751000000000004E-2</c:v>
                </c:pt>
                <c:pt idx="38">
                  <c:v>4.2567000000000001E-2</c:v>
                </c:pt>
                <c:pt idx="39">
                  <c:v>4.2529000000000004E-2</c:v>
                </c:pt>
                <c:pt idx="40">
                  <c:v>4.2617000000000002E-2</c:v>
                </c:pt>
                <c:pt idx="41">
                  <c:v>4.2821999999999999E-2</c:v>
                </c:pt>
                <c:pt idx="42">
                  <c:v>4.3193000000000002E-2</c:v>
                </c:pt>
                <c:pt idx="43">
                  <c:v>4.3219E-2</c:v>
                </c:pt>
                <c:pt idx="44">
                  <c:v>4.3033999999999996E-2</c:v>
                </c:pt>
                <c:pt idx="45">
                  <c:v>4.2662000000000005E-2</c:v>
                </c:pt>
                <c:pt idx="46">
                  <c:v>4.2264999999999997E-2</c:v>
                </c:pt>
                <c:pt idx="47">
                  <c:v>4.1736000000000002E-2</c:v>
                </c:pt>
                <c:pt idx="48">
                  <c:v>4.2179000000000001E-2</c:v>
                </c:pt>
                <c:pt idx="49">
                  <c:v>4.1302000000000005E-2</c:v>
                </c:pt>
                <c:pt idx="50">
                  <c:v>4.1612000000000003E-2</c:v>
                </c:pt>
                <c:pt idx="51">
                  <c:v>4.1978999999999995E-2</c:v>
                </c:pt>
                <c:pt idx="52">
                  <c:v>4.2714999999999996E-2</c:v>
                </c:pt>
                <c:pt idx="53">
                  <c:v>4.2845000000000001E-2</c:v>
                </c:pt>
                <c:pt idx="54">
                  <c:v>4.2803000000000008E-2</c:v>
                </c:pt>
                <c:pt idx="55">
                  <c:v>4.2569999999999997E-2</c:v>
                </c:pt>
                <c:pt idx="56">
                  <c:v>4.2478999999999996E-2</c:v>
                </c:pt>
                <c:pt idx="57">
                  <c:v>4.2411000000000004E-2</c:v>
                </c:pt>
                <c:pt idx="58">
                  <c:v>4.2245999999999999E-2</c:v>
                </c:pt>
                <c:pt idx="59">
                  <c:v>4.2253999999999993E-2</c:v>
                </c:pt>
                <c:pt idx="60">
                  <c:v>4.1929000000000001E-2</c:v>
                </c:pt>
                <c:pt idx="61">
                  <c:v>4.1755000000000007E-2</c:v>
                </c:pt>
                <c:pt idx="62">
                  <c:v>4.2185E-2</c:v>
                </c:pt>
                <c:pt idx="63">
                  <c:v>4.2377000000000005E-2</c:v>
                </c:pt>
                <c:pt idx="64">
                  <c:v>4.2340000000000003E-2</c:v>
                </c:pt>
                <c:pt idx="65">
                  <c:v>4.2049000000000003E-2</c:v>
                </c:pt>
                <c:pt idx="66">
                  <c:v>4.2190999999999999E-2</c:v>
                </c:pt>
                <c:pt idx="67">
                  <c:v>4.2215999999999997E-2</c:v>
                </c:pt>
                <c:pt idx="68">
                  <c:v>4.2207999999999996E-2</c:v>
                </c:pt>
                <c:pt idx="69">
                  <c:v>4.2222000000000003E-2</c:v>
                </c:pt>
                <c:pt idx="70">
                  <c:v>4.2537000000000005E-2</c:v>
                </c:pt>
                <c:pt idx="71">
                  <c:v>4.2340000000000003E-2</c:v>
                </c:pt>
              </c:numCache>
            </c:numRef>
          </c:val>
          <c:smooth val="0"/>
        </c:ser>
        <c:ser>
          <c:idx val="3"/>
          <c:order val="3"/>
          <c:tx>
            <c:v>中债（7Y）</c:v>
          </c:tx>
          <c:spPr>
            <a:ln w="31750" cap="rnd">
              <a:solidFill>
                <a:schemeClr val="accent4"/>
              </a:solidFill>
              <a:prstDash val="sysDash"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'TP（收盘 Off OTR）'!$A$2:$A$73</c:f>
              <c:numCache>
                <c:formatCode>[$-17804]yyyy\-m\-d;@</c:formatCode>
                <c:ptCount val="72"/>
                <c:pt idx="0">
                  <c:v>41624.875</c:v>
                </c:pt>
                <c:pt idx="1">
                  <c:v>41625.875</c:v>
                </c:pt>
                <c:pt idx="2">
                  <c:v>41626.875</c:v>
                </c:pt>
                <c:pt idx="3">
                  <c:v>41627.875</c:v>
                </c:pt>
                <c:pt idx="4">
                  <c:v>41628.875</c:v>
                </c:pt>
                <c:pt idx="5">
                  <c:v>41631.875</c:v>
                </c:pt>
                <c:pt idx="6">
                  <c:v>41632.875</c:v>
                </c:pt>
                <c:pt idx="7">
                  <c:v>41633.875</c:v>
                </c:pt>
                <c:pt idx="8">
                  <c:v>41634.875</c:v>
                </c:pt>
                <c:pt idx="9">
                  <c:v>41635.875</c:v>
                </c:pt>
                <c:pt idx="10">
                  <c:v>41638.875</c:v>
                </c:pt>
                <c:pt idx="11">
                  <c:v>41639.875</c:v>
                </c:pt>
                <c:pt idx="12">
                  <c:v>41641.875</c:v>
                </c:pt>
                <c:pt idx="13">
                  <c:v>41642.875</c:v>
                </c:pt>
                <c:pt idx="14">
                  <c:v>41645.875</c:v>
                </c:pt>
                <c:pt idx="15">
                  <c:v>41646.875</c:v>
                </c:pt>
                <c:pt idx="16">
                  <c:v>41647.875</c:v>
                </c:pt>
                <c:pt idx="17">
                  <c:v>41648.875</c:v>
                </c:pt>
                <c:pt idx="18">
                  <c:v>41649.875</c:v>
                </c:pt>
                <c:pt idx="19">
                  <c:v>41652.875</c:v>
                </c:pt>
                <c:pt idx="20">
                  <c:v>41653.875</c:v>
                </c:pt>
                <c:pt idx="21">
                  <c:v>41654.875</c:v>
                </c:pt>
                <c:pt idx="22">
                  <c:v>41655.875</c:v>
                </c:pt>
                <c:pt idx="23">
                  <c:v>41656.875</c:v>
                </c:pt>
                <c:pt idx="24">
                  <c:v>41659.875</c:v>
                </c:pt>
                <c:pt idx="25">
                  <c:v>41660.875</c:v>
                </c:pt>
                <c:pt idx="26">
                  <c:v>41661.875</c:v>
                </c:pt>
                <c:pt idx="27">
                  <c:v>41662.875</c:v>
                </c:pt>
                <c:pt idx="28">
                  <c:v>41663.875</c:v>
                </c:pt>
                <c:pt idx="29">
                  <c:v>41665.875</c:v>
                </c:pt>
                <c:pt idx="30">
                  <c:v>41666.875</c:v>
                </c:pt>
                <c:pt idx="31">
                  <c:v>41667.875</c:v>
                </c:pt>
                <c:pt idx="32">
                  <c:v>41668.875</c:v>
                </c:pt>
                <c:pt idx="33">
                  <c:v>41669.875</c:v>
                </c:pt>
                <c:pt idx="34">
                  <c:v>41677.875</c:v>
                </c:pt>
                <c:pt idx="35">
                  <c:v>41678.875</c:v>
                </c:pt>
                <c:pt idx="36">
                  <c:v>41680.875</c:v>
                </c:pt>
                <c:pt idx="37">
                  <c:v>41681.875</c:v>
                </c:pt>
                <c:pt idx="38">
                  <c:v>41682.875</c:v>
                </c:pt>
                <c:pt idx="39">
                  <c:v>41683.875</c:v>
                </c:pt>
                <c:pt idx="40">
                  <c:v>41684.875</c:v>
                </c:pt>
                <c:pt idx="41">
                  <c:v>41687.875</c:v>
                </c:pt>
                <c:pt idx="42">
                  <c:v>41688.875</c:v>
                </c:pt>
                <c:pt idx="43">
                  <c:v>41689.875</c:v>
                </c:pt>
                <c:pt idx="44">
                  <c:v>41690.875</c:v>
                </c:pt>
                <c:pt idx="45">
                  <c:v>41691.875</c:v>
                </c:pt>
                <c:pt idx="46">
                  <c:v>41694.875</c:v>
                </c:pt>
                <c:pt idx="47">
                  <c:v>41695.875</c:v>
                </c:pt>
                <c:pt idx="48">
                  <c:v>41696.875</c:v>
                </c:pt>
                <c:pt idx="49">
                  <c:v>41697.875</c:v>
                </c:pt>
                <c:pt idx="50">
                  <c:v>41698.875</c:v>
                </c:pt>
                <c:pt idx="51">
                  <c:v>41701.875</c:v>
                </c:pt>
                <c:pt idx="52">
                  <c:v>41702.875</c:v>
                </c:pt>
                <c:pt idx="53">
                  <c:v>41703.875</c:v>
                </c:pt>
                <c:pt idx="54">
                  <c:v>41704.875</c:v>
                </c:pt>
                <c:pt idx="55">
                  <c:v>41705.875</c:v>
                </c:pt>
                <c:pt idx="56">
                  <c:v>41708.875</c:v>
                </c:pt>
                <c:pt idx="57">
                  <c:v>41709.875</c:v>
                </c:pt>
                <c:pt idx="58">
                  <c:v>41710.875</c:v>
                </c:pt>
                <c:pt idx="59">
                  <c:v>41711.875</c:v>
                </c:pt>
                <c:pt idx="60">
                  <c:v>41712.875</c:v>
                </c:pt>
                <c:pt idx="61">
                  <c:v>41715.875</c:v>
                </c:pt>
                <c:pt idx="62">
                  <c:v>41716.875</c:v>
                </c:pt>
                <c:pt idx="63">
                  <c:v>41717.875</c:v>
                </c:pt>
                <c:pt idx="64">
                  <c:v>41718.875</c:v>
                </c:pt>
                <c:pt idx="65">
                  <c:v>41719.875</c:v>
                </c:pt>
                <c:pt idx="66">
                  <c:v>41722.875</c:v>
                </c:pt>
                <c:pt idx="67">
                  <c:v>41723.875</c:v>
                </c:pt>
                <c:pt idx="68">
                  <c:v>41724.875</c:v>
                </c:pt>
                <c:pt idx="69">
                  <c:v>41725.875</c:v>
                </c:pt>
                <c:pt idx="70">
                  <c:v>41726.875</c:v>
                </c:pt>
                <c:pt idx="71">
                  <c:v>41729.875</c:v>
                </c:pt>
              </c:numCache>
            </c:numRef>
          </c:cat>
          <c:val>
            <c:numRef>
              <c:f>中债!$H$2:$H$73</c:f>
              <c:numCache>
                <c:formatCode>0.00%</c:formatCode>
                <c:ptCount val="72"/>
                <c:pt idx="0">
                  <c:v>4.6315999999999996E-2</c:v>
                </c:pt>
                <c:pt idx="1">
                  <c:v>4.6527000000000006E-2</c:v>
                </c:pt>
                <c:pt idx="2">
                  <c:v>4.6597E-2</c:v>
                </c:pt>
                <c:pt idx="3">
                  <c:v>4.6792999999999994E-2</c:v>
                </c:pt>
                <c:pt idx="4">
                  <c:v>4.6691999999999997E-2</c:v>
                </c:pt>
                <c:pt idx="5">
                  <c:v>4.6822000000000003E-2</c:v>
                </c:pt>
                <c:pt idx="6">
                  <c:v>4.6273000000000002E-2</c:v>
                </c:pt>
                <c:pt idx="7">
                  <c:v>4.6357999999999996E-2</c:v>
                </c:pt>
                <c:pt idx="8">
                  <c:v>4.6321000000000001E-2</c:v>
                </c:pt>
                <c:pt idx="9">
                  <c:v>4.6497999999999998E-2</c:v>
                </c:pt>
                <c:pt idx="10">
                  <c:v>4.6432000000000001E-2</c:v>
                </c:pt>
                <c:pt idx="11">
                  <c:v>4.6482000000000002E-2</c:v>
                </c:pt>
                <c:pt idx="12">
                  <c:v>4.6790000000000005E-2</c:v>
                </c:pt>
                <c:pt idx="13">
                  <c:v>4.7126000000000001E-2</c:v>
                </c:pt>
                <c:pt idx="14">
                  <c:v>4.7449999999999999E-2</c:v>
                </c:pt>
                <c:pt idx="15">
                  <c:v>4.7041000000000006E-2</c:v>
                </c:pt>
                <c:pt idx="16">
                  <c:v>4.6521999999999994E-2</c:v>
                </c:pt>
                <c:pt idx="17">
                  <c:v>4.6433999999999996E-2</c:v>
                </c:pt>
                <c:pt idx="18">
                  <c:v>4.6386999999999998E-2</c:v>
                </c:pt>
                <c:pt idx="19">
                  <c:v>4.6568999999999999E-2</c:v>
                </c:pt>
                <c:pt idx="20">
                  <c:v>4.6595000000000004E-2</c:v>
                </c:pt>
                <c:pt idx="21">
                  <c:v>4.5961999999999996E-2</c:v>
                </c:pt>
                <c:pt idx="22">
                  <c:v>4.6246000000000002E-2</c:v>
                </c:pt>
                <c:pt idx="23">
                  <c:v>4.6403999999999994E-2</c:v>
                </c:pt>
                <c:pt idx="24">
                  <c:v>4.6315000000000002E-2</c:v>
                </c:pt>
                <c:pt idx="25">
                  <c:v>4.5675999999999994E-2</c:v>
                </c:pt>
                <c:pt idx="26">
                  <c:v>4.5591999999999994E-2</c:v>
                </c:pt>
                <c:pt idx="27">
                  <c:v>4.5575999999999998E-2</c:v>
                </c:pt>
                <c:pt idx="28">
                  <c:v>4.5776999999999998E-2</c:v>
                </c:pt>
                <c:pt idx="29">
                  <c:v>4.5220999999999997E-2</c:v>
                </c:pt>
                <c:pt idx="30">
                  <c:v>4.5101000000000002E-2</c:v>
                </c:pt>
                <c:pt idx="31">
                  <c:v>4.5293E-2</c:v>
                </c:pt>
                <c:pt idx="32">
                  <c:v>4.5161E-2</c:v>
                </c:pt>
                <c:pt idx="33">
                  <c:v>4.5166000000000005E-2</c:v>
                </c:pt>
                <c:pt idx="34">
                  <c:v>4.4866999999999997E-2</c:v>
                </c:pt>
                <c:pt idx="35">
                  <c:v>4.4938000000000006E-2</c:v>
                </c:pt>
                <c:pt idx="36">
                  <c:v>4.4968000000000001E-2</c:v>
                </c:pt>
                <c:pt idx="37">
                  <c:v>4.4866999999999997E-2</c:v>
                </c:pt>
                <c:pt idx="38">
                  <c:v>4.4938000000000006E-2</c:v>
                </c:pt>
                <c:pt idx="39">
                  <c:v>4.4878999999999995E-2</c:v>
                </c:pt>
                <c:pt idx="40">
                  <c:v>4.4877E-2</c:v>
                </c:pt>
                <c:pt idx="41">
                  <c:v>4.5114999999999995E-2</c:v>
                </c:pt>
                <c:pt idx="42">
                  <c:v>4.5281000000000002E-2</c:v>
                </c:pt>
                <c:pt idx="43">
                  <c:v>4.5416999999999999E-2</c:v>
                </c:pt>
                <c:pt idx="44">
                  <c:v>4.5343000000000001E-2</c:v>
                </c:pt>
                <c:pt idx="45">
                  <c:v>4.539E-2</c:v>
                </c:pt>
                <c:pt idx="46">
                  <c:v>4.5058000000000001E-2</c:v>
                </c:pt>
                <c:pt idx="47">
                  <c:v>4.3878E-2</c:v>
                </c:pt>
                <c:pt idx="48">
                  <c:v>4.3990999999999995E-2</c:v>
                </c:pt>
                <c:pt idx="49">
                  <c:v>4.3193999999999996E-2</c:v>
                </c:pt>
                <c:pt idx="50">
                  <c:v>4.3272999999999999E-2</c:v>
                </c:pt>
                <c:pt idx="51">
                  <c:v>4.3876999999999999E-2</c:v>
                </c:pt>
                <c:pt idx="52">
                  <c:v>4.4745E-2</c:v>
                </c:pt>
                <c:pt idx="53">
                  <c:v>4.4768000000000002E-2</c:v>
                </c:pt>
                <c:pt idx="54">
                  <c:v>4.4562999999999998E-2</c:v>
                </c:pt>
                <c:pt idx="55">
                  <c:v>4.4517000000000001E-2</c:v>
                </c:pt>
                <c:pt idx="56">
                  <c:v>4.4204E-2</c:v>
                </c:pt>
                <c:pt idx="57">
                  <c:v>4.4379999999999996E-2</c:v>
                </c:pt>
                <c:pt idx="58">
                  <c:v>4.4412E-2</c:v>
                </c:pt>
                <c:pt idx="59">
                  <c:v>4.4090999999999998E-2</c:v>
                </c:pt>
                <c:pt idx="60">
                  <c:v>4.3890000000000005E-2</c:v>
                </c:pt>
                <c:pt idx="61">
                  <c:v>4.3907999999999996E-2</c:v>
                </c:pt>
                <c:pt idx="62">
                  <c:v>4.4198000000000001E-2</c:v>
                </c:pt>
                <c:pt idx="63">
                  <c:v>4.4400000000000002E-2</c:v>
                </c:pt>
                <c:pt idx="64">
                  <c:v>4.4042000000000005E-2</c:v>
                </c:pt>
                <c:pt idx="65">
                  <c:v>4.4050000000000006E-2</c:v>
                </c:pt>
                <c:pt idx="66">
                  <c:v>4.4082999999999997E-2</c:v>
                </c:pt>
                <c:pt idx="67">
                  <c:v>4.4170000000000001E-2</c:v>
                </c:pt>
                <c:pt idx="68">
                  <c:v>4.4176E-2</c:v>
                </c:pt>
                <c:pt idx="69">
                  <c:v>4.4195999999999999E-2</c:v>
                </c:pt>
                <c:pt idx="70">
                  <c:v>4.4229999999999998E-2</c:v>
                </c:pt>
                <c:pt idx="71">
                  <c:v>4.4127E-2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804760"/>
        <c:axId val="204813848"/>
      </c:lineChart>
      <c:dateAx>
        <c:axId val="204804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[$-17804]yyyy\-m\-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204813848"/>
        <c:crosses val="autoZero"/>
        <c:auto val="1"/>
        <c:lblOffset val="100"/>
        <c:baseTimeUnit val="days"/>
      </c:dateAx>
      <c:valAx>
        <c:axId val="204813848"/>
        <c:scaling>
          <c:orientation val="minMax"/>
          <c:min val="4.0000000000000008E-2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204804760"/>
        <c:crosses val="autoZero"/>
        <c:crossBetween val="between"/>
        <c:majorUnit val="2.0000000000000005E-3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华文楷体" panose="02010600040101010101" pitchFamily="2" charset="-122"/>
          <a:ea typeface="华文楷体" panose="02010600040101010101" pitchFamily="2" charset="-122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r>
              <a:rPr lang="zh-CN"/>
              <a:t>银行间现券曲线与中债曲线对比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v>银行间现券（标准差 bps）</c:v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'TP（收盘 Off OTR）'!$B$1:$J$1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'银行间现券(Off OTR)'!$B$76:$J$76</c:f>
              <c:numCache>
                <c:formatCode>0.00</c:formatCode>
                <c:ptCount val="9"/>
                <c:pt idx="0">
                  <c:v>43.016692203011985</c:v>
                </c:pt>
                <c:pt idx="1">
                  <c:v>33.717900727653173</c:v>
                </c:pt>
                <c:pt idx="2">
                  <c:v>22.20314959096979</c:v>
                </c:pt>
                <c:pt idx="3">
                  <c:v>15.640876032123399</c:v>
                </c:pt>
                <c:pt idx="4">
                  <c:v>13.075448550560839</c:v>
                </c:pt>
                <c:pt idx="5">
                  <c:v>11.266117834294946</c:v>
                </c:pt>
                <c:pt idx="6">
                  <c:v>9.7476971983123306</c:v>
                </c:pt>
                <c:pt idx="7">
                  <c:v>7.7713960672551927</c:v>
                </c:pt>
                <c:pt idx="8">
                  <c:v>6.5914236146149037</c:v>
                </c:pt>
              </c:numCache>
            </c:numRef>
          </c:val>
        </c:ser>
        <c:ser>
          <c:idx val="3"/>
          <c:order val="3"/>
          <c:tx>
            <c:v>中债（标准差 bps）</c:v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'TP（收盘 Off OTR）'!$B$1:$J$1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中债!$B$76:$J$76</c:f>
              <c:numCache>
                <c:formatCode>0.00</c:formatCode>
                <c:ptCount val="9"/>
                <c:pt idx="0">
                  <c:v>39.885809959321513</c:v>
                </c:pt>
                <c:pt idx="1">
                  <c:v>36.000641583789083</c:v>
                </c:pt>
                <c:pt idx="2">
                  <c:v>26.40651503154308</c:v>
                </c:pt>
                <c:pt idx="3">
                  <c:v>14.363880304016647</c:v>
                </c:pt>
                <c:pt idx="4">
                  <c:v>12.91491923663825</c:v>
                </c:pt>
                <c:pt idx="5">
                  <c:v>9.280241239813531</c:v>
                </c:pt>
                <c:pt idx="6">
                  <c:v>10.606784516420504</c:v>
                </c:pt>
                <c:pt idx="7">
                  <c:v>7.4728621976558873</c:v>
                </c:pt>
                <c:pt idx="8">
                  <c:v>5.0762766588711177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4585880"/>
        <c:axId val="148614832"/>
      </c:barChart>
      <c:lineChart>
        <c:grouping val="standard"/>
        <c:varyColors val="0"/>
        <c:ser>
          <c:idx val="0"/>
          <c:order val="0"/>
          <c:tx>
            <c:v>银行间现券（均值）</c:v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square"/>
            <c:size val="8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12700">
                <a:solidFill>
                  <a:schemeClr val="l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cat>
            <c:strRef>
              <c:f>'银行间现券(Off OTR)'!$B$1:$J$1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'银行间现券(Off OTR)'!$B$75:$J$75</c:f>
              <c:numCache>
                <c:formatCode>0.00%</c:formatCode>
                <c:ptCount val="9"/>
                <c:pt idx="0">
                  <c:v>3.7378100327828685E-2</c:v>
                </c:pt>
                <c:pt idx="1">
                  <c:v>3.9250383544905183E-2</c:v>
                </c:pt>
                <c:pt idx="2">
                  <c:v>4.130968880080868E-2</c:v>
                </c:pt>
                <c:pt idx="3">
                  <c:v>4.247757198806236E-2</c:v>
                </c:pt>
                <c:pt idx="4">
                  <c:v>4.3389939376991433E-2</c:v>
                </c:pt>
                <c:pt idx="5">
                  <c:v>4.438419321593054E-2</c:v>
                </c:pt>
                <c:pt idx="6">
                  <c:v>4.5130077630782077E-2</c:v>
                </c:pt>
                <c:pt idx="7">
                  <c:v>4.5769435407200278E-2</c:v>
                </c:pt>
                <c:pt idx="8">
                  <c:v>4.6267032029548384E-2</c:v>
                </c:pt>
              </c:numCache>
            </c:numRef>
          </c:val>
          <c:smooth val="0"/>
        </c:ser>
        <c:ser>
          <c:idx val="1"/>
          <c:order val="1"/>
          <c:tx>
            <c:v>中债（均值）</c:v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square"/>
            <c:size val="8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12700">
                <a:solidFill>
                  <a:schemeClr val="l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cat>
            <c:strRef>
              <c:f>'银行间现券(Off OTR)'!$B$1:$J$1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中债!$B$75:$J$75</c:f>
              <c:numCache>
                <c:formatCode>0.00%</c:formatCode>
                <c:ptCount val="9"/>
                <c:pt idx="0">
                  <c:v>3.6168833333333317E-2</c:v>
                </c:pt>
                <c:pt idx="1">
                  <c:v>3.9235333333333344E-2</c:v>
                </c:pt>
                <c:pt idx="2">
                  <c:v>4.0773000000000004E-2</c:v>
                </c:pt>
                <c:pt idx="3">
                  <c:v>4.3764847222222208E-2</c:v>
                </c:pt>
                <c:pt idx="4">
                  <c:v>4.3435499999999995E-2</c:v>
                </c:pt>
                <c:pt idx="5">
                  <c:v>4.6309055555555562E-2</c:v>
                </c:pt>
                <c:pt idx="6">
                  <c:v>4.5303000000000003E-2</c:v>
                </c:pt>
                <c:pt idx="7">
                  <c:v>4.64104861111111E-2</c:v>
                </c:pt>
                <c:pt idx="8">
                  <c:v>4.6254743055555561E-2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615616"/>
        <c:axId val="148615224"/>
      </c:lineChart>
      <c:catAx>
        <c:axId val="20458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48614832"/>
        <c:crosses val="autoZero"/>
        <c:auto val="1"/>
        <c:lblAlgn val="ctr"/>
        <c:lblOffset val="100"/>
        <c:noMultiLvlLbl val="0"/>
      </c:catAx>
      <c:valAx>
        <c:axId val="14861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204585880"/>
        <c:crosses val="autoZero"/>
        <c:crossBetween val="between"/>
      </c:valAx>
      <c:valAx>
        <c:axId val="148615224"/>
        <c:scaling>
          <c:orientation val="minMax"/>
          <c:min val="3.5000000000000003E-2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48615616"/>
        <c:crosses val="max"/>
        <c:crossBetween val="between"/>
      </c:valAx>
      <c:catAx>
        <c:axId val="1486156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86152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华文楷体" panose="02010600040101010101" pitchFamily="2" charset="-122"/>
          <a:ea typeface="华文楷体" panose="02010600040101010101" pitchFamily="2" charset="-122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r>
              <a:rPr lang="en-US" sz="1800"/>
              <a:t>5Y</a:t>
            </a:r>
            <a:r>
              <a:rPr lang="zh-CN" sz="1800"/>
              <a:t>以及</a:t>
            </a:r>
            <a:r>
              <a:rPr lang="en-US" sz="1800"/>
              <a:t>7Y</a:t>
            </a:r>
            <a:r>
              <a:rPr lang="zh-CN" sz="1800"/>
              <a:t>待偿期收益率时间序列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银行间现券（5Y）</c:v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'TP（收盘 Off OTR）'!$A$2:$A$73</c:f>
              <c:numCache>
                <c:formatCode>[$-17804]yyyy\-m\-d;@</c:formatCode>
                <c:ptCount val="72"/>
                <c:pt idx="0">
                  <c:v>41624.875</c:v>
                </c:pt>
                <c:pt idx="1">
                  <c:v>41625.875</c:v>
                </c:pt>
                <c:pt idx="2">
                  <c:v>41626.875</c:v>
                </c:pt>
                <c:pt idx="3">
                  <c:v>41627.875</c:v>
                </c:pt>
                <c:pt idx="4">
                  <c:v>41628.875</c:v>
                </c:pt>
                <c:pt idx="5">
                  <c:v>41631.875</c:v>
                </c:pt>
                <c:pt idx="6">
                  <c:v>41632.875</c:v>
                </c:pt>
                <c:pt idx="7">
                  <c:v>41633.875</c:v>
                </c:pt>
                <c:pt idx="8">
                  <c:v>41634.875</c:v>
                </c:pt>
                <c:pt idx="9">
                  <c:v>41635.875</c:v>
                </c:pt>
                <c:pt idx="10">
                  <c:v>41638.875</c:v>
                </c:pt>
                <c:pt idx="11">
                  <c:v>41639.875</c:v>
                </c:pt>
                <c:pt idx="12">
                  <c:v>41641.875</c:v>
                </c:pt>
                <c:pt idx="13">
                  <c:v>41642.875</c:v>
                </c:pt>
                <c:pt idx="14">
                  <c:v>41645.875</c:v>
                </c:pt>
                <c:pt idx="15">
                  <c:v>41646.875</c:v>
                </c:pt>
                <c:pt idx="16">
                  <c:v>41647.875</c:v>
                </c:pt>
                <c:pt idx="17">
                  <c:v>41648.875</c:v>
                </c:pt>
                <c:pt idx="18">
                  <c:v>41649.875</c:v>
                </c:pt>
                <c:pt idx="19">
                  <c:v>41652.875</c:v>
                </c:pt>
                <c:pt idx="20">
                  <c:v>41653.875</c:v>
                </c:pt>
                <c:pt idx="21">
                  <c:v>41654.875</c:v>
                </c:pt>
                <c:pt idx="22">
                  <c:v>41655.875</c:v>
                </c:pt>
                <c:pt idx="23">
                  <c:v>41656.875</c:v>
                </c:pt>
                <c:pt idx="24">
                  <c:v>41659.875</c:v>
                </c:pt>
                <c:pt idx="25">
                  <c:v>41660.875</c:v>
                </c:pt>
                <c:pt idx="26">
                  <c:v>41661.875</c:v>
                </c:pt>
                <c:pt idx="27">
                  <c:v>41662.875</c:v>
                </c:pt>
                <c:pt idx="28">
                  <c:v>41663.875</c:v>
                </c:pt>
                <c:pt idx="29">
                  <c:v>41665.875</c:v>
                </c:pt>
                <c:pt idx="30">
                  <c:v>41666.875</c:v>
                </c:pt>
                <c:pt idx="31">
                  <c:v>41667.875</c:v>
                </c:pt>
                <c:pt idx="32">
                  <c:v>41668.875</c:v>
                </c:pt>
                <c:pt idx="33">
                  <c:v>41669.875</c:v>
                </c:pt>
                <c:pt idx="34">
                  <c:v>41677.875</c:v>
                </c:pt>
                <c:pt idx="35">
                  <c:v>41678.875</c:v>
                </c:pt>
                <c:pt idx="36">
                  <c:v>41680.875</c:v>
                </c:pt>
                <c:pt idx="37">
                  <c:v>41681.875</c:v>
                </c:pt>
                <c:pt idx="38">
                  <c:v>41682.875</c:v>
                </c:pt>
                <c:pt idx="39">
                  <c:v>41683.875</c:v>
                </c:pt>
                <c:pt idx="40">
                  <c:v>41684.875</c:v>
                </c:pt>
                <c:pt idx="41">
                  <c:v>41687.875</c:v>
                </c:pt>
                <c:pt idx="42">
                  <c:v>41688.875</c:v>
                </c:pt>
                <c:pt idx="43">
                  <c:v>41689.875</c:v>
                </c:pt>
                <c:pt idx="44">
                  <c:v>41690.875</c:v>
                </c:pt>
                <c:pt idx="45">
                  <c:v>41691.875</c:v>
                </c:pt>
                <c:pt idx="46">
                  <c:v>41694.875</c:v>
                </c:pt>
                <c:pt idx="47">
                  <c:v>41695.875</c:v>
                </c:pt>
                <c:pt idx="48">
                  <c:v>41696.875</c:v>
                </c:pt>
                <c:pt idx="49">
                  <c:v>41697.875</c:v>
                </c:pt>
                <c:pt idx="50">
                  <c:v>41698.875</c:v>
                </c:pt>
                <c:pt idx="51">
                  <c:v>41701.875</c:v>
                </c:pt>
                <c:pt idx="52">
                  <c:v>41702.875</c:v>
                </c:pt>
                <c:pt idx="53">
                  <c:v>41703.875</c:v>
                </c:pt>
                <c:pt idx="54">
                  <c:v>41704.875</c:v>
                </c:pt>
                <c:pt idx="55">
                  <c:v>41705.875</c:v>
                </c:pt>
                <c:pt idx="56">
                  <c:v>41708.875</c:v>
                </c:pt>
                <c:pt idx="57">
                  <c:v>41709.875</c:v>
                </c:pt>
                <c:pt idx="58">
                  <c:v>41710.875</c:v>
                </c:pt>
                <c:pt idx="59">
                  <c:v>41711.875</c:v>
                </c:pt>
                <c:pt idx="60">
                  <c:v>41712.875</c:v>
                </c:pt>
                <c:pt idx="61">
                  <c:v>41715.875</c:v>
                </c:pt>
                <c:pt idx="62">
                  <c:v>41716.875</c:v>
                </c:pt>
                <c:pt idx="63">
                  <c:v>41717.875</c:v>
                </c:pt>
                <c:pt idx="64">
                  <c:v>41718.875</c:v>
                </c:pt>
                <c:pt idx="65">
                  <c:v>41719.875</c:v>
                </c:pt>
                <c:pt idx="66">
                  <c:v>41722.875</c:v>
                </c:pt>
                <c:pt idx="67">
                  <c:v>41723.875</c:v>
                </c:pt>
                <c:pt idx="68">
                  <c:v>41724.875</c:v>
                </c:pt>
                <c:pt idx="69">
                  <c:v>41725.875</c:v>
                </c:pt>
                <c:pt idx="70">
                  <c:v>41726.875</c:v>
                </c:pt>
                <c:pt idx="71">
                  <c:v>41729.875</c:v>
                </c:pt>
              </c:numCache>
            </c:numRef>
          </c:cat>
          <c:val>
            <c:numRef>
              <c:f>'银行间现券(Off OTR)'!$F$2:$F$73</c:f>
              <c:numCache>
                <c:formatCode>0.00%</c:formatCode>
                <c:ptCount val="72"/>
                <c:pt idx="0">
                  <c:v>4.4834347378380497E-2</c:v>
                </c:pt>
                <c:pt idx="1">
                  <c:v>4.4998796734963202E-2</c:v>
                </c:pt>
                <c:pt idx="2">
                  <c:v>4.51825187885442E-2</c:v>
                </c:pt>
                <c:pt idx="3">
                  <c:v>4.5510498124004199E-2</c:v>
                </c:pt>
                <c:pt idx="4">
                  <c:v>4.5468803432178198E-2</c:v>
                </c:pt>
                <c:pt idx="5">
                  <c:v>4.5397097318552203E-2</c:v>
                </c:pt>
                <c:pt idx="6">
                  <c:v>4.5226437145598999E-2</c:v>
                </c:pt>
                <c:pt idx="7">
                  <c:v>4.5164618450619101E-2</c:v>
                </c:pt>
                <c:pt idx="8">
                  <c:v>4.4910244155240003E-2</c:v>
                </c:pt>
                <c:pt idx="9">
                  <c:v>4.50787151180558E-2</c:v>
                </c:pt>
                <c:pt idx="10">
                  <c:v>4.5197025676478403E-2</c:v>
                </c:pt>
                <c:pt idx="11">
                  <c:v>4.5314630964264697E-2</c:v>
                </c:pt>
                <c:pt idx="12">
                  <c:v>4.5419971910730703E-2</c:v>
                </c:pt>
                <c:pt idx="13">
                  <c:v>4.5960628896595503E-2</c:v>
                </c:pt>
                <c:pt idx="14">
                  <c:v>4.5732590778833501E-2</c:v>
                </c:pt>
                <c:pt idx="15">
                  <c:v>4.5694194691523499E-2</c:v>
                </c:pt>
                <c:pt idx="16">
                  <c:v>4.54210722424657E-2</c:v>
                </c:pt>
                <c:pt idx="17">
                  <c:v>4.5213224288100699E-2</c:v>
                </c:pt>
                <c:pt idx="18">
                  <c:v>4.5363910653275302E-2</c:v>
                </c:pt>
                <c:pt idx="19">
                  <c:v>4.5322286894009502E-2</c:v>
                </c:pt>
                <c:pt idx="20">
                  <c:v>4.4405837276124502E-2</c:v>
                </c:pt>
                <c:pt idx="21">
                  <c:v>4.4151694389125397E-2</c:v>
                </c:pt>
                <c:pt idx="22">
                  <c:v>4.3734344776313397E-2</c:v>
                </c:pt>
                <c:pt idx="23">
                  <c:v>4.3691462676717502E-2</c:v>
                </c:pt>
                <c:pt idx="24">
                  <c:v>4.39125532015145E-2</c:v>
                </c:pt>
                <c:pt idx="25">
                  <c:v>4.3050003254436503E-2</c:v>
                </c:pt>
                <c:pt idx="26">
                  <c:v>4.2560710685191301E-2</c:v>
                </c:pt>
                <c:pt idx="27">
                  <c:v>4.2739426472442103E-2</c:v>
                </c:pt>
                <c:pt idx="28">
                  <c:v>4.3519305798725802E-2</c:v>
                </c:pt>
                <c:pt idx="29">
                  <c:v>4.3211115795202898E-2</c:v>
                </c:pt>
                <c:pt idx="30">
                  <c:v>4.2787321518692703E-2</c:v>
                </c:pt>
                <c:pt idx="31">
                  <c:v>4.24986655737669E-2</c:v>
                </c:pt>
                <c:pt idx="32">
                  <c:v>4.2564108479644903E-2</c:v>
                </c:pt>
                <c:pt idx="33">
                  <c:v>4.26340767716182E-2</c:v>
                </c:pt>
                <c:pt idx="34">
                  <c:v>4.2274146525838101E-2</c:v>
                </c:pt>
                <c:pt idx="35">
                  <c:v>4.2027172167618899E-2</c:v>
                </c:pt>
                <c:pt idx="36">
                  <c:v>4.22986229560482E-2</c:v>
                </c:pt>
                <c:pt idx="37">
                  <c:v>4.2522062557710703E-2</c:v>
                </c:pt>
                <c:pt idx="38">
                  <c:v>4.2161972494556298E-2</c:v>
                </c:pt>
                <c:pt idx="39">
                  <c:v>4.2174498574831798E-2</c:v>
                </c:pt>
                <c:pt idx="40">
                  <c:v>4.18385783404263E-2</c:v>
                </c:pt>
                <c:pt idx="41">
                  <c:v>4.2039856295627502E-2</c:v>
                </c:pt>
                <c:pt idx="42">
                  <c:v>4.2240270059208801E-2</c:v>
                </c:pt>
                <c:pt idx="43">
                  <c:v>4.22678497939575E-2</c:v>
                </c:pt>
                <c:pt idx="44">
                  <c:v>4.2281637396942601E-2</c:v>
                </c:pt>
                <c:pt idx="45">
                  <c:v>4.2312157989996102E-2</c:v>
                </c:pt>
                <c:pt idx="46">
                  <c:v>4.2845421302591502E-2</c:v>
                </c:pt>
                <c:pt idx="47">
                  <c:v>4.24048458854904E-2</c:v>
                </c:pt>
                <c:pt idx="48">
                  <c:v>4.2194866326961102E-2</c:v>
                </c:pt>
                <c:pt idx="49">
                  <c:v>4.19232425742588E-2</c:v>
                </c:pt>
                <c:pt idx="50">
                  <c:v>4.16983384633434E-2</c:v>
                </c:pt>
                <c:pt idx="51">
                  <c:v>4.1871389435846902E-2</c:v>
                </c:pt>
                <c:pt idx="52">
                  <c:v>4.2457860406495997E-2</c:v>
                </c:pt>
                <c:pt idx="53">
                  <c:v>4.29152814933806E-2</c:v>
                </c:pt>
                <c:pt idx="54">
                  <c:v>4.3289428371034597E-2</c:v>
                </c:pt>
                <c:pt idx="55">
                  <c:v>4.3122109750251901E-2</c:v>
                </c:pt>
                <c:pt idx="56">
                  <c:v>4.2923068023459798E-2</c:v>
                </c:pt>
                <c:pt idx="57">
                  <c:v>4.2818801184763403E-2</c:v>
                </c:pt>
                <c:pt idx="58">
                  <c:v>4.23160709856025E-2</c:v>
                </c:pt>
                <c:pt idx="59">
                  <c:v>4.2232877783742601E-2</c:v>
                </c:pt>
                <c:pt idx="60">
                  <c:v>4.2345469297769597E-2</c:v>
                </c:pt>
                <c:pt idx="61">
                  <c:v>4.2131371710200101E-2</c:v>
                </c:pt>
                <c:pt idx="62">
                  <c:v>4.2077202436741998E-2</c:v>
                </c:pt>
                <c:pt idx="63">
                  <c:v>4.2254781039895002E-2</c:v>
                </c:pt>
                <c:pt idx="64">
                  <c:v>4.2443375232756701E-2</c:v>
                </c:pt>
                <c:pt idx="65">
                  <c:v>4.2235949189811002E-2</c:v>
                </c:pt>
                <c:pt idx="66">
                  <c:v>4.2332105276268399E-2</c:v>
                </c:pt>
                <c:pt idx="67">
                  <c:v>4.2983463967912701E-2</c:v>
                </c:pt>
                <c:pt idx="68">
                  <c:v>4.2988699988932802E-2</c:v>
                </c:pt>
                <c:pt idx="69">
                  <c:v>4.2925237973244497E-2</c:v>
                </c:pt>
                <c:pt idx="70">
                  <c:v>4.2964090538924402E-2</c:v>
                </c:pt>
                <c:pt idx="71">
                  <c:v>4.3069221039009301E-2</c:v>
                </c:pt>
              </c:numCache>
            </c:numRef>
          </c:val>
          <c:smooth val="0"/>
        </c:ser>
        <c:ser>
          <c:idx val="1"/>
          <c:order val="1"/>
          <c:tx>
            <c:v>银行间现券（7Y）</c:v>
          </c:tx>
          <c:spPr>
            <a:ln w="31750" cap="rnd">
              <a:solidFill>
                <a:schemeClr val="accent2"/>
              </a:solidFill>
              <a:prstDash val="sysDash"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'TP（收盘 Off OTR）'!$A$2:$A$73</c:f>
              <c:numCache>
                <c:formatCode>[$-17804]yyyy\-m\-d;@</c:formatCode>
                <c:ptCount val="72"/>
                <c:pt idx="0">
                  <c:v>41624.875</c:v>
                </c:pt>
                <c:pt idx="1">
                  <c:v>41625.875</c:v>
                </c:pt>
                <c:pt idx="2">
                  <c:v>41626.875</c:v>
                </c:pt>
                <c:pt idx="3">
                  <c:v>41627.875</c:v>
                </c:pt>
                <c:pt idx="4">
                  <c:v>41628.875</c:v>
                </c:pt>
                <c:pt idx="5">
                  <c:v>41631.875</c:v>
                </c:pt>
                <c:pt idx="6">
                  <c:v>41632.875</c:v>
                </c:pt>
                <c:pt idx="7">
                  <c:v>41633.875</c:v>
                </c:pt>
                <c:pt idx="8">
                  <c:v>41634.875</c:v>
                </c:pt>
                <c:pt idx="9">
                  <c:v>41635.875</c:v>
                </c:pt>
                <c:pt idx="10">
                  <c:v>41638.875</c:v>
                </c:pt>
                <c:pt idx="11">
                  <c:v>41639.875</c:v>
                </c:pt>
                <c:pt idx="12">
                  <c:v>41641.875</c:v>
                </c:pt>
                <c:pt idx="13">
                  <c:v>41642.875</c:v>
                </c:pt>
                <c:pt idx="14">
                  <c:v>41645.875</c:v>
                </c:pt>
                <c:pt idx="15">
                  <c:v>41646.875</c:v>
                </c:pt>
                <c:pt idx="16">
                  <c:v>41647.875</c:v>
                </c:pt>
                <c:pt idx="17">
                  <c:v>41648.875</c:v>
                </c:pt>
                <c:pt idx="18">
                  <c:v>41649.875</c:v>
                </c:pt>
                <c:pt idx="19">
                  <c:v>41652.875</c:v>
                </c:pt>
                <c:pt idx="20">
                  <c:v>41653.875</c:v>
                </c:pt>
                <c:pt idx="21">
                  <c:v>41654.875</c:v>
                </c:pt>
                <c:pt idx="22">
                  <c:v>41655.875</c:v>
                </c:pt>
                <c:pt idx="23">
                  <c:v>41656.875</c:v>
                </c:pt>
                <c:pt idx="24">
                  <c:v>41659.875</c:v>
                </c:pt>
                <c:pt idx="25">
                  <c:v>41660.875</c:v>
                </c:pt>
                <c:pt idx="26">
                  <c:v>41661.875</c:v>
                </c:pt>
                <c:pt idx="27">
                  <c:v>41662.875</c:v>
                </c:pt>
                <c:pt idx="28">
                  <c:v>41663.875</c:v>
                </c:pt>
                <c:pt idx="29">
                  <c:v>41665.875</c:v>
                </c:pt>
                <c:pt idx="30">
                  <c:v>41666.875</c:v>
                </c:pt>
                <c:pt idx="31">
                  <c:v>41667.875</c:v>
                </c:pt>
                <c:pt idx="32">
                  <c:v>41668.875</c:v>
                </c:pt>
                <c:pt idx="33">
                  <c:v>41669.875</c:v>
                </c:pt>
                <c:pt idx="34">
                  <c:v>41677.875</c:v>
                </c:pt>
                <c:pt idx="35">
                  <c:v>41678.875</c:v>
                </c:pt>
                <c:pt idx="36">
                  <c:v>41680.875</c:v>
                </c:pt>
                <c:pt idx="37">
                  <c:v>41681.875</c:v>
                </c:pt>
                <c:pt idx="38">
                  <c:v>41682.875</c:v>
                </c:pt>
                <c:pt idx="39">
                  <c:v>41683.875</c:v>
                </c:pt>
                <c:pt idx="40">
                  <c:v>41684.875</c:v>
                </c:pt>
                <c:pt idx="41">
                  <c:v>41687.875</c:v>
                </c:pt>
                <c:pt idx="42">
                  <c:v>41688.875</c:v>
                </c:pt>
                <c:pt idx="43">
                  <c:v>41689.875</c:v>
                </c:pt>
                <c:pt idx="44">
                  <c:v>41690.875</c:v>
                </c:pt>
                <c:pt idx="45">
                  <c:v>41691.875</c:v>
                </c:pt>
                <c:pt idx="46">
                  <c:v>41694.875</c:v>
                </c:pt>
                <c:pt idx="47">
                  <c:v>41695.875</c:v>
                </c:pt>
                <c:pt idx="48">
                  <c:v>41696.875</c:v>
                </c:pt>
                <c:pt idx="49">
                  <c:v>41697.875</c:v>
                </c:pt>
                <c:pt idx="50">
                  <c:v>41698.875</c:v>
                </c:pt>
                <c:pt idx="51">
                  <c:v>41701.875</c:v>
                </c:pt>
                <c:pt idx="52">
                  <c:v>41702.875</c:v>
                </c:pt>
                <c:pt idx="53">
                  <c:v>41703.875</c:v>
                </c:pt>
                <c:pt idx="54">
                  <c:v>41704.875</c:v>
                </c:pt>
                <c:pt idx="55">
                  <c:v>41705.875</c:v>
                </c:pt>
                <c:pt idx="56">
                  <c:v>41708.875</c:v>
                </c:pt>
                <c:pt idx="57">
                  <c:v>41709.875</c:v>
                </c:pt>
                <c:pt idx="58">
                  <c:v>41710.875</c:v>
                </c:pt>
                <c:pt idx="59">
                  <c:v>41711.875</c:v>
                </c:pt>
                <c:pt idx="60">
                  <c:v>41712.875</c:v>
                </c:pt>
                <c:pt idx="61">
                  <c:v>41715.875</c:v>
                </c:pt>
                <c:pt idx="62">
                  <c:v>41716.875</c:v>
                </c:pt>
                <c:pt idx="63">
                  <c:v>41717.875</c:v>
                </c:pt>
                <c:pt idx="64">
                  <c:v>41718.875</c:v>
                </c:pt>
                <c:pt idx="65">
                  <c:v>41719.875</c:v>
                </c:pt>
                <c:pt idx="66">
                  <c:v>41722.875</c:v>
                </c:pt>
                <c:pt idx="67">
                  <c:v>41723.875</c:v>
                </c:pt>
                <c:pt idx="68">
                  <c:v>41724.875</c:v>
                </c:pt>
                <c:pt idx="69">
                  <c:v>41725.875</c:v>
                </c:pt>
                <c:pt idx="70">
                  <c:v>41726.875</c:v>
                </c:pt>
                <c:pt idx="71">
                  <c:v>41729.875</c:v>
                </c:pt>
              </c:numCache>
            </c:numRef>
          </c:cat>
          <c:val>
            <c:numRef>
              <c:f>'银行间现券(Off OTR)'!$H$2:$H$73</c:f>
              <c:numCache>
                <c:formatCode>0.00%</c:formatCode>
                <c:ptCount val="72"/>
                <c:pt idx="0">
                  <c:v>4.5603134061549699E-2</c:v>
                </c:pt>
                <c:pt idx="1">
                  <c:v>4.5823355190334203E-2</c:v>
                </c:pt>
                <c:pt idx="2">
                  <c:v>4.6120564355032201E-2</c:v>
                </c:pt>
                <c:pt idx="3">
                  <c:v>4.6280550758608603E-2</c:v>
                </c:pt>
                <c:pt idx="4">
                  <c:v>4.6058339611568598E-2</c:v>
                </c:pt>
                <c:pt idx="5">
                  <c:v>4.6175347897791097E-2</c:v>
                </c:pt>
                <c:pt idx="6">
                  <c:v>4.6038224254749197E-2</c:v>
                </c:pt>
                <c:pt idx="7">
                  <c:v>4.5923267374183598E-2</c:v>
                </c:pt>
                <c:pt idx="8">
                  <c:v>4.56420153257584E-2</c:v>
                </c:pt>
                <c:pt idx="9">
                  <c:v>4.5971539374845903E-2</c:v>
                </c:pt>
                <c:pt idx="10">
                  <c:v>4.6472775879174297E-2</c:v>
                </c:pt>
                <c:pt idx="11">
                  <c:v>4.6457753032148802E-2</c:v>
                </c:pt>
                <c:pt idx="12">
                  <c:v>4.6549972258056897E-2</c:v>
                </c:pt>
                <c:pt idx="13">
                  <c:v>4.7172523769189602E-2</c:v>
                </c:pt>
                <c:pt idx="14">
                  <c:v>4.7082110237983497E-2</c:v>
                </c:pt>
                <c:pt idx="15">
                  <c:v>4.6931800483768001E-2</c:v>
                </c:pt>
                <c:pt idx="16">
                  <c:v>4.6643146553195097E-2</c:v>
                </c:pt>
                <c:pt idx="17">
                  <c:v>4.6501759024982998E-2</c:v>
                </c:pt>
                <c:pt idx="18">
                  <c:v>4.6484289955175603E-2</c:v>
                </c:pt>
                <c:pt idx="19">
                  <c:v>4.6476708396485399E-2</c:v>
                </c:pt>
                <c:pt idx="20">
                  <c:v>4.6488498260888002E-2</c:v>
                </c:pt>
                <c:pt idx="21">
                  <c:v>4.6365508444301103E-2</c:v>
                </c:pt>
                <c:pt idx="22">
                  <c:v>4.6234777505185003E-2</c:v>
                </c:pt>
                <c:pt idx="23">
                  <c:v>4.6379751589538103E-2</c:v>
                </c:pt>
                <c:pt idx="24">
                  <c:v>4.6291954616835197E-2</c:v>
                </c:pt>
                <c:pt idx="25">
                  <c:v>4.5411291280255103E-2</c:v>
                </c:pt>
                <c:pt idx="26">
                  <c:v>4.5056011565919998E-2</c:v>
                </c:pt>
                <c:pt idx="27">
                  <c:v>4.4867395994907501E-2</c:v>
                </c:pt>
                <c:pt idx="28">
                  <c:v>4.5046830295856398E-2</c:v>
                </c:pt>
                <c:pt idx="29">
                  <c:v>4.4768994630387998E-2</c:v>
                </c:pt>
                <c:pt idx="30">
                  <c:v>4.4423446046453201E-2</c:v>
                </c:pt>
                <c:pt idx="31">
                  <c:v>4.4534573409481103E-2</c:v>
                </c:pt>
                <c:pt idx="32">
                  <c:v>4.4507605701288998E-2</c:v>
                </c:pt>
                <c:pt idx="33">
                  <c:v>4.4207311390500797E-2</c:v>
                </c:pt>
                <c:pt idx="34">
                  <c:v>4.4776680730804298E-2</c:v>
                </c:pt>
                <c:pt idx="35">
                  <c:v>4.4658842432834002E-2</c:v>
                </c:pt>
                <c:pt idx="36">
                  <c:v>4.4532383848442603E-2</c:v>
                </c:pt>
                <c:pt idx="37">
                  <c:v>4.4850956561968601E-2</c:v>
                </c:pt>
                <c:pt idx="38">
                  <c:v>4.4658650292779302E-2</c:v>
                </c:pt>
                <c:pt idx="39">
                  <c:v>4.4676928898294901E-2</c:v>
                </c:pt>
                <c:pt idx="40">
                  <c:v>4.46148774972508E-2</c:v>
                </c:pt>
                <c:pt idx="41">
                  <c:v>4.4528906776578801E-2</c:v>
                </c:pt>
                <c:pt idx="42">
                  <c:v>4.4893097519404401E-2</c:v>
                </c:pt>
                <c:pt idx="43">
                  <c:v>4.4871615428063297E-2</c:v>
                </c:pt>
                <c:pt idx="44">
                  <c:v>4.5028246927338401E-2</c:v>
                </c:pt>
                <c:pt idx="45">
                  <c:v>4.4812286319390902E-2</c:v>
                </c:pt>
                <c:pt idx="46">
                  <c:v>4.4257081517581301E-2</c:v>
                </c:pt>
                <c:pt idx="47">
                  <c:v>4.3929924304985497E-2</c:v>
                </c:pt>
                <c:pt idx="48">
                  <c:v>4.3538586015818399E-2</c:v>
                </c:pt>
                <c:pt idx="49">
                  <c:v>4.31335715556804E-2</c:v>
                </c:pt>
                <c:pt idx="50">
                  <c:v>4.32743992198747E-2</c:v>
                </c:pt>
                <c:pt idx="51">
                  <c:v>4.3327521290203799E-2</c:v>
                </c:pt>
                <c:pt idx="52">
                  <c:v>4.3957357124292801E-2</c:v>
                </c:pt>
                <c:pt idx="53">
                  <c:v>4.44610229748756E-2</c:v>
                </c:pt>
                <c:pt idx="54">
                  <c:v>4.4909084448801803E-2</c:v>
                </c:pt>
                <c:pt idx="55">
                  <c:v>4.4791938425690701E-2</c:v>
                </c:pt>
                <c:pt idx="56">
                  <c:v>4.4578605224888199E-2</c:v>
                </c:pt>
                <c:pt idx="57">
                  <c:v>4.46355158523963E-2</c:v>
                </c:pt>
                <c:pt idx="58">
                  <c:v>4.4177925021908503E-2</c:v>
                </c:pt>
                <c:pt idx="59">
                  <c:v>4.4446108976785401E-2</c:v>
                </c:pt>
                <c:pt idx="60">
                  <c:v>4.4329166744974099E-2</c:v>
                </c:pt>
                <c:pt idx="61">
                  <c:v>4.4209215218585597E-2</c:v>
                </c:pt>
                <c:pt idx="62">
                  <c:v>4.4320052687838001E-2</c:v>
                </c:pt>
                <c:pt idx="63">
                  <c:v>4.4677051545559197E-2</c:v>
                </c:pt>
                <c:pt idx="64">
                  <c:v>4.4796974267779399E-2</c:v>
                </c:pt>
                <c:pt idx="65">
                  <c:v>4.4734169907267599E-2</c:v>
                </c:pt>
                <c:pt idx="66">
                  <c:v>4.4531854978233198E-2</c:v>
                </c:pt>
                <c:pt idx="67">
                  <c:v>4.4449526971262102E-2</c:v>
                </c:pt>
                <c:pt idx="68">
                  <c:v>4.4471643724429001E-2</c:v>
                </c:pt>
                <c:pt idx="69">
                  <c:v>4.4476693964633898E-2</c:v>
                </c:pt>
                <c:pt idx="70">
                  <c:v>4.4316907940222798E-2</c:v>
                </c:pt>
                <c:pt idx="71">
                  <c:v>4.4737087752212398E-2</c:v>
                </c:pt>
              </c:numCache>
            </c:numRef>
          </c:val>
          <c:smooth val="0"/>
        </c:ser>
        <c:ser>
          <c:idx val="2"/>
          <c:order val="2"/>
          <c:tx>
            <c:v>中债（5Y）</c:v>
          </c:tx>
          <c:spPr>
            <a:ln w="31750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'TP（收盘 Off OTR）'!$A$2:$A$73</c:f>
              <c:numCache>
                <c:formatCode>[$-17804]yyyy\-m\-d;@</c:formatCode>
                <c:ptCount val="72"/>
                <c:pt idx="0">
                  <c:v>41624.875</c:v>
                </c:pt>
                <c:pt idx="1">
                  <c:v>41625.875</c:v>
                </c:pt>
                <c:pt idx="2">
                  <c:v>41626.875</c:v>
                </c:pt>
                <c:pt idx="3">
                  <c:v>41627.875</c:v>
                </c:pt>
                <c:pt idx="4">
                  <c:v>41628.875</c:v>
                </c:pt>
                <c:pt idx="5">
                  <c:v>41631.875</c:v>
                </c:pt>
                <c:pt idx="6">
                  <c:v>41632.875</c:v>
                </c:pt>
                <c:pt idx="7">
                  <c:v>41633.875</c:v>
                </c:pt>
                <c:pt idx="8">
                  <c:v>41634.875</c:v>
                </c:pt>
                <c:pt idx="9">
                  <c:v>41635.875</c:v>
                </c:pt>
                <c:pt idx="10">
                  <c:v>41638.875</c:v>
                </c:pt>
                <c:pt idx="11">
                  <c:v>41639.875</c:v>
                </c:pt>
                <c:pt idx="12">
                  <c:v>41641.875</c:v>
                </c:pt>
                <c:pt idx="13">
                  <c:v>41642.875</c:v>
                </c:pt>
                <c:pt idx="14">
                  <c:v>41645.875</c:v>
                </c:pt>
                <c:pt idx="15">
                  <c:v>41646.875</c:v>
                </c:pt>
                <c:pt idx="16">
                  <c:v>41647.875</c:v>
                </c:pt>
                <c:pt idx="17">
                  <c:v>41648.875</c:v>
                </c:pt>
                <c:pt idx="18">
                  <c:v>41649.875</c:v>
                </c:pt>
                <c:pt idx="19">
                  <c:v>41652.875</c:v>
                </c:pt>
                <c:pt idx="20">
                  <c:v>41653.875</c:v>
                </c:pt>
                <c:pt idx="21">
                  <c:v>41654.875</c:v>
                </c:pt>
                <c:pt idx="22">
                  <c:v>41655.875</c:v>
                </c:pt>
                <c:pt idx="23">
                  <c:v>41656.875</c:v>
                </c:pt>
                <c:pt idx="24">
                  <c:v>41659.875</c:v>
                </c:pt>
                <c:pt idx="25">
                  <c:v>41660.875</c:v>
                </c:pt>
                <c:pt idx="26">
                  <c:v>41661.875</c:v>
                </c:pt>
                <c:pt idx="27">
                  <c:v>41662.875</c:v>
                </c:pt>
                <c:pt idx="28">
                  <c:v>41663.875</c:v>
                </c:pt>
                <c:pt idx="29">
                  <c:v>41665.875</c:v>
                </c:pt>
                <c:pt idx="30">
                  <c:v>41666.875</c:v>
                </c:pt>
                <c:pt idx="31">
                  <c:v>41667.875</c:v>
                </c:pt>
                <c:pt idx="32">
                  <c:v>41668.875</c:v>
                </c:pt>
                <c:pt idx="33">
                  <c:v>41669.875</c:v>
                </c:pt>
                <c:pt idx="34">
                  <c:v>41677.875</c:v>
                </c:pt>
                <c:pt idx="35">
                  <c:v>41678.875</c:v>
                </c:pt>
                <c:pt idx="36">
                  <c:v>41680.875</c:v>
                </c:pt>
                <c:pt idx="37">
                  <c:v>41681.875</c:v>
                </c:pt>
                <c:pt idx="38">
                  <c:v>41682.875</c:v>
                </c:pt>
                <c:pt idx="39">
                  <c:v>41683.875</c:v>
                </c:pt>
                <c:pt idx="40">
                  <c:v>41684.875</c:v>
                </c:pt>
                <c:pt idx="41">
                  <c:v>41687.875</c:v>
                </c:pt>
                <c:pt idx="42">
                  <c:v>41688.875</c:v>
                </c:pt>
                <c:pt idx="43">
                  <c:v>41689.875</c:v>
                </c:pt>
                <c:pt idx="44">
                  <c:v>41690.875</c:v>
                </c:pt>
                <c:pt idx="45">
                  <c:v>41691.875</c:v>
                </c:pt>
                <c:pt idx="46">
                  <c:v>41694.875</c:v>
                </c:pt>
                <c:pt idx="47">
                  <c:v>41695.875</c:v>
                </c:pt>
                <c:pt idx="48">
                  <c:v>41696.875</c:v>
                </c:pt>
                <c:pt idx="49">
                  <c:v>41697.875</c:v>
                </c:pt>
                <c:pt idx="50">
                  <c:v>41698.875</c:v>
                </c:pt>
                <c:pt idx="51">
                  <c:v>41701.875</c:v>
                </c:pt>
                <c:pt idx="52">
                  <c:v>41702.875</c:v>
                </c:pt>
                <c:pt idx="53">
                  <c:v>41703.875</c:v>
                </c:pt>
                <c:pt idx="54">
                  <c:v>41704.875</c:v>
                </c:pt>
                <c:pt idx="55">
                  <c:v>41705.875</c:v>
                </c:pt>
                <c:pt idx="56">
                  <c:v>41708.875</c:v>
                </c:pt>
                <c:pt idx="57">
                  <c:v>41709.875</c:v>
                </c:pt>
                <c:pt idx="58">
                  <c:v>41710.875</c:v>
                </c:pt>
                <c:pt idx="59">
                  <c:v>41711.875</c:v>
                </c:pt>
                <c:pt idx="60">
                  <c:v>41712.875</c:v>
                </c:pt>
                <c:pt idx="61">
                  <c:v>41715.875</c:v>
                </c:pt>
                <c:pt idx="62">
                  <c:v>41716.875</c:v>
                </c:pt>
                <c:pt idx="63">
                  <c:v>41717.875</c:v>
                </c:pt>
                <c:pt idx="64">
                  <c:v>41718.875</c:v>
                </c:pt>
                <c:pt idx="65">
                  <c:v>41719.875</c:v>
                </c:pt>
                <c:pt idx="66">
                  <c:v>41722.875</c:v>
                </c:pt>
                <c:pt idx="67">
                  <c:v>41723.875</c:v>
                </c:pt>
                <c:pt idx="68">
                  <c:v>41724.875</c:v>
                </c:pt>
                <c:pt idx="69">
                  <c:v>41725.875</c:v>
                </c:pt>
                <c:pt idx="70">
                  <c:v>41726.875</c:v>
                </c:pt>
                <c:pt idx="71">
                  <c:v>41729.875</c:v>
                </c:pt>
              </c:numCache>
            </c:numRef>
          </c:cat>
          <c:val>
            <c:numRef>
              <c:f>中债!$F$2:$F$73</c:f>
              <c:numCache>
                <c:formatCode>0.00%</c:formatCode>
                <c:ptCount val="72"/>
                <c:pt idx="0">
                  <c:v>4.4909999999999999E-2</c:v>
                </c:pt>
                <c:pt idx="1">
                  <c:v>4.4905E-2</c:v>
                </c:pt>
                <c:pt idx="2">
                  <c:v>4.5056000000000006E-2</c:v>
                </c:pt>
                <c:pt idx="3">
                  <c:v>4.5247999999999997E-2</c:v>
                </c:pt>
                <c:pt idx="4">
                  <c:v>4.5361000000000005E-2</c:v>
                </c:pt>
                <c:pt idx="5">
                  <c:v>4.5370999999999995E-2</c:v>
                </c:pt>
                <c:pt idx="6">
                  <c:v>4.5095000000000003E-2</c:v>
                </c:pt>
                <c:pt idx="7">
                  <c:v>4.5102999999999997E-2</c:v>
                </c:pt>
                <c:pt idx="8">
                  <c:v>4.4957999999999998E-2</c:v>
                </c:pt>
                <c:pt idx="9">
                  <c:v>4.5019000000000003E-2</c:v>
                </c:pt>
                <c:pt idx="10">
                  <c:v>4.4923000000000005E-2</c:v>
                </c:pt>
                <c:pt idx="11">
                  <c:v>4.5121000000000001E-2</c:v>
                </c:pt>
                <c:pt idx="12">
                  <c:v>4.5648999999999995E-2</c:v>
                </c:pt>
                <c:pt idx="13">
                  <c:v>4.5763999999999999E-2</c:v>
                </c:pt>
                <c:pt idx="14">
                  <c:v>4.5900999999999997E-2</c:v>
                </c:pt>
                <c:pt idx="15">
                  <c:v>4.5747999999999997E-2</c:v>
                </c:pt>
                <c:pt idx="16">
                  <c:v>4.5297000000000004E-2</c:v>
                </c:pt>
                <c:pt idx="17">
                  <c:v>4.5083000000000005E-2</c:v>
                </c:pt>
                <c:pt idx="18">
                  <c:v>4.4974999999999994E-2</c:v>
                </c:pt>
                <c:pt idx="19">
                  <c:v>4.4957000000000004E-2</c:v>
                </c:pt>
                <c:pt idx="20">
                  <c:v>4.4721999999999998E-2</c:v>
                </c:pt>
                <c:pt idx="21">
                  <c:v>4.4200999999999997E-2</c:v>
                </c:pt>
                <c:pt idx="22">
                  <c:v>4.4273E-2</c:v>
                </c:pt>
                <c:pt idx="23">
                  <c:v>4.4305999999999998E-2</c:v>
                </c:pt>
                <c:pt idx="24">
                  <c:v>4.4396000000000005E-2</c:v>
                </c:pt>
                <c:pt idx="25">
                  <c:v>4.4093999999999994E-2</c:v>
                </c:pt>
                <c:pt idx="26">
                  <c:v>4.3476999999999995E-2</c:v>
                </c:pt>
                <c:pt idx="27">
                  <c:v>4.3875999999999998E-2</c:v>
                </c:pt>
                <c:pt idx="28">
                  <c:v>4.3779999999999999E-2</c:v>
                </c:pt>
                <c:pt idx="29">
                  <c:v>4.3425000000000005E-2</c:v>
                </c:pt>
                <c:pt idx="30">
                  <c:v>4.2930000000000003E-2</c:v>
                </c:pt>
                <c:pt idx="31">
                  <c:v>4.2775000000000001E-2</c:v>
                </c:pt>
                <c:pt idx="32">
                  <c:v>4.2899E-2</c:v>
                </c:pt>
                <c:pt idx="33">
                  <c:v>4.2807999999999999E-2</c:v>
                </c:pt>
                <c:pt idx="34">
                  <c:v>4.2526000000000001E-2</c:v>
                </c:pt>
                <c:pt idx="35">
                  <c:v>4.2515999999999998E-2</c:v>
                </c:pt>
                <c:pt idx="36">
                  <c:v>4.2769000000000001E-2</c:v>
                </c:pt>
                <c:pt idx="37">
                  <c:v>4.2751000000000004E-2</c:v>
                </c:pt>
                <c:pt idx="38">
                  <c:v>4.2567000000000001E-2</c:v>
                </c:pt>
                <c:pt idx="39">
                  <c:v>4.2529000000000004E-2</c:v>
                </c:pt>
                <c:pt idx="40">
                  <c:v>4.2617000000000002E-2</c:v>
                </c:pt>
                <c:pt idx="41">
                  <c:v>4.2821999999999999E-2</c:v>
                </c:pt>
                <c:pt idx="42">
                  <c:v>4.3193000000000002E-2</c:v>
                </c:pt>
                <c:pt idx="43">
                  <c:v>4.3219E-2</c:v>
                </c:pt>
                <c:pt idx="44">
                  <c:v>4.3033999999999996E-2</c:v>
                </c:pt>
                <c:pt idx="45">
                  <c:v>4.2662000000000005E-2</c:v>
                </c:pt>
                <c:pt idx="46">
                  <c:v>4.2264999999999997E-2</c:v>
                </c:pt>
                <c:pt idx="47">
                  <c:v>4.1736000000000002E-2</c:v>
                </c:pt>
                <c:pt idx="48">
                  <c:v>4.2179000000000001E-2</c:v>
                </c:pt>
                <c:pt idx="49">
                  <c:v>4.1302000000000005E-2</c:v>
                </c:pt>
                <c:pt idx="50">
                  <c:v>4.1612000000000003E-2</c:v>
                </c:pt>
                <c:pt idx="51">
                  <c:v>4.1978999999999995E-2</c:v>
                </c:pt>
                <c:pt idx="52">
                  <c:v>4.2714999999999996E-2</c:v>
                </c:pt>
                <c:pt idx="53">
                  <c:v>4.2845000000000001E-2</c:v>
                </c:pt>
                <c:pt idx="54">
                  <c:v>4.2803000000000008E-2</c:v>
                </c:pt>
                <c:pt idx="55">
                  <c:v>4.2569999999999997E-2</c:v>
                </c:pt>
                <c:pt idx="56">
                  <c:v>4.2478999999999996E-2</c:v>
                </c:pt>
                <c:pt idx="57">
                  <c:v>4.2411000000000004E-2</c:v>
                </c:pt>
                <c:pt idx="58">
                  <c:v>4.2245999999999999E-2</c:v>
                </c:pt>
                <c:pt idx="59">
                  <c:v>4.2253999999999993E-2</c:v>
                </c:pt>
                <c:pt idx="60">
                  <c:v>4.1929000000000001E-2</c:v>
                </c:pt>
                <c:pt idx="61">
                  <c:v>4.1755000000000007E-2</c:v>
                </c:pt>
                <c:pt idx="62">
                  <c:v>4.2185E-2</c:v>
                </c:pt>
                <c:pt idx="63">
                  <c:v>4.2377000000000005E-2</c:v>
                </c:pt>
                <c:pt idx="64">
                  <c:v>4.2340000000000003E-2</c:v>
                </c:pt>
                <c:pt idx="65">
                  <c:v>4.2049000000000003E-2</c:v>
                </c:pt>
                <c:pt idx="66">
                  <c:v>4.2190999999999999E-2</c:v>
                </c:pt>
                <c:pt idx="67">
                  <c:v>4.2215999999999997E-2</c:v>
                </c:pt>
                <c:pt idx="68">
                  <c:v>4.2207999999999996E-2</c:v>
                </c:pt>
                <c:pt idx="69">
                  <c:v>4.2222000000000003E-2</c:v>
                </c:pt>
                <c:pt idx="70">
                  <c:v>4.2537000000000005E-2</c:v>
                </c:pt>
                <c:pt idx="71">
                  <c:v>4.2340000000000003E-2</c:v>
                </c:pt>
              </c:numCache>
            </c:numRef>
          </c:val>
          <c:smooth val="0"/>
        </c:ser>
        <c:ser>
          <c:idx val="3"/>
          <c:order val="3"/>
          <c:tx>
            <c:v>中债（7Y）</c:v>
          </c:tx>
          <c:spPr>
            <a:ln w="31750" cap="rnd">
              <a:solidFill>
                <a:schemeClr val="accent4"/>
              </a:solidFill>
              <a:prstDash val="sysDash"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'TP（收盘 Off OTR）'!$A$2:$A$73</c:f>
              <c:numCache>
                <c:formatCode>[$-17804]yyyy\-m\-d;@</c:formatCode>
                <c:ptCount val="72"/>
                <c:pt idx="0">
                  <c:v>41624.875</c:v>
                </c:pt>
                <c:pt idx="1">
                  <c:v>41625.875</c:v>
                </c:pt>
                <c:pt idx="2">
                  <c:v>41626.875</c:v>
                </c:pt>
                <c:pt idx="3">
                  <c:v>41627.875</c:v>
                </c:pt>
                <c:pt idx="4">
                  <c:v>41628.875</c:v>
                </c:pt>
                <c:pt idx="5">
                  <c:v>41631.875</c:v>
                </c:pt>
                <c:pt idx="6">
                  <c:v>41632.875</c:v>
                </c:pt>
                <c:pt idx="7">
                  <c:v>41633.875</c:v>
                </c:pt>
                <c:pt idx="8">
                  <c:v>41634.875</c:v>
                </c:pt>
                <c:pt idx="9">
                  <c:v>41635.875</c:v>
                </c:pt>
                <c:pt idx="10">
                  <c:v>41638.875</c:v>
                </c:pt>
                <c:pt idx="11">
                  <c:v>41639.875</c:v>
                </c:pt>
                <c:pt idx="12">
                  <c:v>41641.875</c:v>
                </c:pt>
                <c:pt idx="13">
                  <c:v>41642.875</c:v>
                </c:pt>
                <c:pt idx="14">
                  <c:v>41645.875</c:v>
                </c:pt>
                <c:pt idx="15">
                  <c:v>41646.875</c:v>
                </c:pt>
                <c:pt idx="16">
                  <c:v>41647.875</c:v>
                </c:pt>
                <c:pt idx="17">
                  <c:v>41648.875</c:v>
                </c:pt>
                <c:pt idx="18">
                  <c:v>41649.875</c:v>
                </c:pt>
                <c:pt idx="19">
                  <c:v>41652.875</c:v>
                </c:pt>
                <c:pt idx="20">
                  <c:v>41653.875</c:v>
                </c:pt>
                <c:pt idx="21">
                  <c:v>41654.875</c:v>
                </c:pt>
                <c:pt idx="22">
                  <c:v>41655.875</c:v>
                </c:pt>
                <c:pt idx="23">
                  <c:v>41656.875</c:v>
                </c:pt>
                <c:pt idx="24">
                  <c:v>41659.875</c:v>
                </c:pt>
                <c:pt idx="25">
                  <c:v>41660.875</c:v>
                </c:pt>
                <c:pt idx="26">
                  <c:v>41661.875</c:v>
                </c:pt>
                <c:pt idx="27">
                  <c:v>41662.875</c:v>
                </c:pt>
                <c:pt idx="28">
                  <c:v>41663.875</c:v>
                </c:pt>
                <c:pt idx="29">
                  <c:v>41665.875</c:v>
                </c:pt>
                <c:pt idx="30">
                  <c:v>41666.875</c:v>
                </c:pt>
                <c:pt idx="31">
                  <c:v>41667.875</c:v>
                </c:pt>
                <c:pt idx="32">
                  <c:v>41668.875</c:v>
                </c:pt>
                <c:pt idx="33">
                  <c:v>41669.875</c:v>
                </c:pt>
                <c:pt idx="34">
                  <c:v>41677.875</c:v>
                </c:pt>
                <c:pt idx="35">
                  <c:v>41678.875</c:v>
                </c:pt>
                <c:pt idx="36">
                  <c:v>41680.875</c:v>
                </c:pt>
                <c:pt idx="37">
                  <c:v>41681.875</c:v>
                </c:pt>
                <c:pt idx="38">
                  <c:v>41682.875</c:v>
                </c:pt>
                <c:pt idx="39">
                  <c:v>41683.875</c:v>
                </c:pt>
                <c:pt idx="40">
                  <c:v>41684.875</c:v>
                </c:pt>
                <c:pt idx="41">
                  <c:v>41687.875</c:v>
                </c:pt>
                <c:pt idx="42">
                  <c:v>41688.875</c:v>
                </c:pt>
                <c:pt idx="43">
                  <c:v>41689.875</c:v>
                </c:pt>
                <c:pt idx="44">
                  <c:v>41690.875</c:v>
                </c:pt>
                <c:pt idx="45">
                  <c:v>41691.875</c:v>
                </c:pt>
                <c:pt idx="46">
                  <c:v>41694.875</c:v>
                </c:pt>
                <c:pt idx="47">
                  <c:v>41695.875</c:v>
                </c:pt>
                <c:pt idx="48">
                  <c:v>41696.875</c:v>
                </c:pt>
                <c:pt idx="49">
                  <c:v>41697.875</c:v>
                </c:pt>
                <c:pt idx="50">
                  <c:v>41698.875</c:v>
                </c:pt>
                <c:pt idx="51">
                  <c:v>41701.875</c:v>
                </c:pt>
                <c:pt idx="52">
                  <c:v>41702.875</c:v>
                </c:pt>
                <c:pt idx="53">
                  <c:v>41703.875</c:v>
                </c:pt>
                <c:pt idx="54">
                  <c:v>41704.875</c:v>
                </c:pt>
                <c:pt idx="55">
                  <c:v>41705.875</c:v>
                </c:pt>
                <c:pt idx="56">
                  <c:v>41708.875</c:v>
                </c:pt>
                <c:pt idx="57">
                  <c:v>41709.875</c:v>
                </c:pt>
                <c:pt idx="58">
                  <c:v>41710.875</c:v>
                </c:pt>
                <c:pt idx="59">
                  <c:v>41711.875</c:v>
                </c:pt>
                <c:pt idx="60">
                  <c:v>41712.875</c:v>
                </c:pt>
                <c:pt idx="61">
                  <c:v>41715.875</c:v>
                </c:pt>
                <c:pt idx="62">
                  <c:v>41716.875</c:v>
                </c:pt>
                <c:pt idx="63">
                  <c:v>41717.875</c:v>
                </c:pt>
                <c:pt idx="64">
                  <c:v>41718.875</c:v>
                </c:pt>
                <c:pt idx="65">
                  <c:v>41719.875</c:v>
                </c:pt>
                <c:pt idx="66">
                  <c:v>41722.875</c:v>
                </c:pt>
                <c:pt idx="67">
                  <c:v>41723.875</c:v>
                </c:pt>
                <c:pt idx="68">
                  <c:v>41724.875</c:v>
                </c:pt>
                <c:pt idx="69">
                  <c:v>41725.875</c:v>
                </c:pt>
                <c:pt idx="70">
                  <c:v>41726.875</c:v>
                </c:pt>
                <c:pt idx="71">
                  <c:v>41729.875</c:v>
                </c:pt>
              </c:numCache>
            </c:numRef>
          </c:cat>
          <c:val>
            <c:numRef>
              <c:f>中债!$H$2:$H$73</c:f>
              <c:numCache>
                <c:formatCode>0.00%</c:formatCode>
                <c:ptCount val="72"/>
                <c:pt idx="0">
                  <c:v>4.6315999999999996E-2</c:v>
                </c:pt>
                <c:pt idx="1">
                  <c:v>4.6527000000000006E-2</c:v>
                </c:pt>
                <c:pt idx="2">
                  <c:v>4.6597E-2</c:v>
                </c:pt>
                <c:pt idx="3">
                  <c:v>4.6792999999999994E-2</c:v>
                </c:pt>
                <c:pt idx="4">
                  <c:v>4.6691999999999997E-2</c:v>
                </c:pt>
                <c:pt idx="5">
                  <c:v>4.6822000000000003E-2</c:v>
                </c:pt>
                <c:pt idx="6">
                  <c:v>4.6273000000000002E-2</c:v>
                </c:pt>
                <c:pt idx="7">
                  <c:v>4.6357999999999996E-2</c:v>
                </c:pt>
                <c:pt idx="8">
                  <c:v>4.6321000000000001E-2</c:v>
                </c:pt>
                <c:pt idx="9">
                  <c:v>4.6497999999999998E-2</c:v>
                </c:pt>
                <c:pt idx="10">
                  <c:v>4.6432000000000001E-2</c:v>
                </c:pt>
                <c:pt idx="11">
                  <c:v>4.6482000000000002E-2</c:v>
                </c:pt>
                <c:pt idx="12">
                  <c:v>4.6790000000000005E-2</c:v>
                </c:pt>
                <c:pt idx="13">
                  <c:v>4.7126000000000001E-2</c:v>
                </c:pt>
                <c:pt idx="14">
                  <c:v>4.7449999999999999E-2</c:v>
                </c:pt>
                <c:pt idx="15">
                  <c:v>4.7041000000000006E-2</c:v>
                </c:pt>
                <c:pt idx="16">
                  <c:v>4.6521999999999994E-2</c:v>
                </c:pt>
                <c:pt idx="17">
                  <c:v>4.6433999999999996E-2</c:v>
                </c:pt>
                <c:pt idx="18">
                  <c:v>4.6386999999999998E-2</c:v>
                </c:pt>
                <c:pt idx="19">
                  <c:v>4.6568999999999999E-2</c:v>
                </c:pt>
                <c:pt idx="20">
                  <c:v>4.6595000000000004E-2</c:v>
                </c:pt>
                <c:pt idx="21">
                  <c:v>4.5961999999999996E-2</c:v>
                </c:pt>
                <c:pt idx="22">
                  <c:v>4.6246000000000002E-2</c:v>
                </c:pt>
                <c:pt idx="23">
                  <c:v>4.6403999999999994E-2</c:v>
                </c:pt>
                <c:pt idx="24">
                  <c:v>4.6315000000000002E-2</c:v>
                </c:pt>
                <c:pt idx="25">
                  <c:v>4.5675999999999994E-2</c:v>
                </c:pt>
                <c:pt idx="26">
                  <c:v>4.5591999999999994E-2</c:v>
                </c:pt>
                <c:pt idx="27">
                  <c:v>4.5575999999999998E-2</c:v>
                </c:pt>
                <c:pt idx="28">
                  <c:v>4.5776999999999998E-2</c:v>
                </c:pt>
                <c:pt idx="29">
                  <c:v>4.5220999999999997E-2</c:v>
                </c:pt>
                <c:pt idx="30">
                  <c:v>4.5101000000000002E-2</c:v>
                </c:pt>
                <c:pt idx="31">
                  <c:v>4.5293E-2</c:v>
                </c:pt>
                <c:pt idx="32">
                  <c:v>4.5161E-2</c:v>
                </c:pt>
                <c:pt idx="33">
                  <c:v>4.5166000000000005E-2</c:v>
                </c:pt>
                <c:pt idx="34">
                  <c:v>4.4866999999999997E-2</c:v>
                </c:pt>
                <c:pt idx="35">
                  <c:v>4.4938000000000006E-2</c:v>
                </c:pt>
                <c:pt idx="36">
                  <c:v>4.4968000000000001E-2</c:v>
                </c:pt>
                <c:pt idx="37">
                  <c:v>4.4866999999999997E-2</c:v>
                </c:pt>
                <c:pt idx="38">
                  <c:v>4.4938000000000006E-2</c:v>
                </c:pt>
                <c:pt idx="39">
                  <c:v>4.4878999999999995E-2</c:v>
                </c:pt>
                <c:pt idx="40">
                  <c:v>4.4877E-2</c:v>
                </c:pt>
                <c:pt idx="41">
                  <c:v>4.5114999999999995E-2</c:v>
                </c:pt>
                <c:pt idx="42">
                  <c:v>4.5281000000000002E-2</c:v>
                </c:pt>
                <c:pt idx="43">
                  <c:v>4.5416999999999999E-2</c:v>
                </c:pt>
                <c:pt idx="44">
                  <c:v>4.5343000000000001E-2</c:v>
                </c:pt>
                <c:pt idx="45">
                  <c:v>4.539E-2</c:v>
                </c:pt>
                <c:pt idx="46">
                  <c:v>4.5058000000000001E-2</c:v>
                </c:pt>
                <c:pt idx="47">
                  <c:v>4.3878E-2</c:v>
                </c:pt>
                <c:pt idx="48">
                  <c:v>4.3990999999999995E-2</c:v>
                </c:pt>
                <c:pt idx="49">
                  <c:v>4.3193999999999996E-2</c:v>
                </c:pt>
                <c:pt idx="50">
                  <c:v>4.3272999999999999E-2</c:v>
                </c:pt>
                <c:pt idx="51">
                  <c:v>4.3876999999999999E-2</c:v>
                </c:pt>
                <c:pt idx="52">
                  <c:v>4.4745E-2</c:v>
                </c:pt>
                <c:pt idx="53">
                  <c:v>4.4768000000000002E-2</c:v>
                </c:pt>
                <c:pt idx="54">
                  <c:v>4.4562999999999998E-2</c:v>
                </c:pt>
                <c:pt idx="55">
                  <c:v>4.4517000000000001E-2</c:v>
                </c:pt>
                <c:pt idx="56">
                  <c:v>4.4204E-2</c:v>
                </c:pt>
                <c:pt idx="57">
                  <c:v>4.4379999999999996E-2</c:v>
                </c:pt>
                <c:pt idx="58">
                  <c:v>4.4412E-2</c:v>
                </c:pt>
                <c:pt idx="59">
                  <c:v>4.4090999999999998E-2</c:v>
                </c:pt>
                <c:pt idx="60">
                  <c:v>4.3890000000000005E-2</c:v>
                </c:pt>
                <c:pt idx="61">
                  <c:v>4.3907999999999996E-2</c:v>
                </c:pt>
                <c:pt idx="62">
                  <c:v>4.4198000000000001E-2</c:v>
                </c:pt>
                <c:pt idx="63">
                  <c:v>4.4400000000000002E-2</c:v>
                </c:pt>
                <c:pt idx="64">
                  <c:v>4.4042000000000005E-2</c:v>
                </c:pt>
                <c:pt idx="65">
                  <c:v>4.4050000000000006E-2</c:v>
                </c:pt>
                <c:pt idx="66">
                  <c:v>4.4082999999999997E-2</c:v>
                </c:pt>
                <c:pt idx="67">
                  <c:v>4.4170000000000001E-2</c:v>
                </c:pt>
                <c:pt idx="68">
                  <c:v>4.4176E-2</c:v>
                </c:pt>
                <c:pt idx="69">
                  <c:v>4.4195999999999999E-2</c:v>
                </c:pt>
                <c:pt idx="70">
                  <c:v>4.4229999999999998E-2</c:v>
                </c:pt>
                <c:pt idx="71">
                  <c:v>4.4127E-2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616400"/>
        <c:axId val="148616792"/>
      </c:lineChart>
      <c:dateAx>
        <c:axId val="148616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[$-17804]yyyy\-m\-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48616792"/>
        <c:crosses val="autoZero"/>
        <c:auto val="1"/>
        <c:lblOffset val="100"/>
        <c:baseTimeUnit val="days"/>
      </c:dateAx>
      <c:valAx>
        <c:axId val="148616792"/>
        <c:scaling>
          <c:orientation val="minMax"/>
          <c:min val="4.0000000000000008E-2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48616400"/>
        <c:crosses val="autoZero"/>
        <c:crossBetween val="between"/>
        <c:majorUnit val="2.0000000000000005E-3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华文楷体" panose="02010600040101010101" pitchFamily="2" charset="-122"/>
          <a:ea typeface="华文楷体" panose="02010600040101010101" pitchFamily="2" charset="-122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r>
              <a:rPr lang="zh-CN" sz="1800"/>
              <a:t>经纪商曲线流动性溢价（均值）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TP Off OTR</c:v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square"/>
            <c:size val="8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12700">
                <a:solidFill>
                  <a:schemeClr val="l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cat>
            <c:strRef>
              <c:f>'TP实时（Off OTR）'!$B$1:$J$1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'TP（收盘 Off OTR）'!$B$75:$J$75</c:f>
              <c:numCache>
                <c:formatCode>0.00%</c:formatCode>
                <c:ptCount val="9"/>
                <c:pt idx="0">
                  <c:v>3.8612933762813627E-2</c:v>
                </c:pt>
                <c:pt idx="1">
                  <c:v>4.1320947978352326E-2</c:v>
                </c:pt>
                <c:pt idx="2">
                  <c:v>4.2480332135636178E-2</c:v>
                </c:pt>
                <c:pt idx="3">
                  <c:v>4.3073104329255527E-2</c:v>
                </c:pt>
                <c:pt idx="4">
                  <c:v>4.3645262224344589E-2</c:v>
                </c:pt>
                <c:pt idx="5">
                  <c:v>4.448664601683236E-2</c:v>
                </c:pt>
                <c:pt idx="6">
                  <c:v>4.5189392614564713E-2</c:v>
                </c:pt>
                <c:pt idx="7">
                  <c:v>4.5873257636640651E-2</c:v>
                </c:pt>
                <c:pt idx="8">
                  <c:v>4.6405529749254486E-2</c:v>
                </c:pt>
              </c:numCache>
            </c:numRef>
          </c:val>
          <c:smooth val="0"/>
        </c:ser>
        <c:ser>
          <c:idx val="1"/>
          <c:order val="1"/>
          <c:tx>
            <c:v>TP Off Off OTR</c:v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square"/>
            <c:size val="8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12700">
                <a:solidFill>
                  <a:schemeClr val="l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cat>
            <c:strRef>
              <c:f>'TP实时（Off OTR）'!$B$1:$J$1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'TP（收盘 Off Off OTR） '!$B$75:$J$75</c:f>
              <c:numCache>
                <c:formatCode>0.00%</c:formatCode>
                <c:ptCount val="9"/>
                <c:pt idx="0">
                  <c:v>3.8270617209132746E-2</c:v>
                </c:pt>
                <c:pt idx="1">
                  <c:v>3.9951886811031109E-2</c:v>
                </c:pt>
                <c:pt idx="2">
                  <c:v>4.2087644808149673E-2</c:v>
                </c:pt>
                <c:pt idx="3">
                  <c:v>4.3157453096101216E-2</c:v>
                </c:pt>
                <c:pt idx="4">
                  <c:v>4.4433454038501685E-2</c:v>
                </c:pt>
                <c:pt idx="5">
                  <c:v>4.5390610477671213E-2</c:v>
                </c:pt>
                <c:pt idx="6">
                  <c:v>4.5941161331197279E-2</c:v>
                </c:pt>
                <c:pt idx="7">
                  <c:v>4.6339194117113791E-2</c:v>
                </c:pt>
                <c:pt idx="8">
                  <c:v>4.6649072183958695E-2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617576"/>
        <c:axId val="205598424"/>
      </c:lineChart>
      <c:catAx>
        <c:axId val="148617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205598424"/>
        <c:crosses val="autoZero"/>
        <c:auto val="1"/>
        <c:lblAlgn val="ctr"/>
        <c:lblOffset val="100"/>
        <c:noMultiLvlLbl val="0"/>
      </c:catAx>
      <c:valAx>
        <c:axId val="205598424"/>
        <c:scaling>
          <c:orientation val="minMax"/>
          <c:max val="4.8000000000000008E-2"/>
          <c:min val="3.5000000000000003E-2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48617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华文楷体" panose="02010600040101010101" pitchFamily="2" charset="-122"/>
          <a:ea typeface="华文楷体" panose="02010600040101010101" pitchFamily="2" charset="-122"/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r>
              <a:rPr lang="zh-CN" sz="1800" dirty="0" smtClean="0"/>
              <a:t>经纪商流动性</a:t>
            </a:r>
            <a:r>
              <a:rPr lang="zh-CN" sz="1800" dirty="0"/>
              <a:t>溢价（</a:t>
            </a:r>
            <a:r>
              <a:rPr lang="en-US" sz="1800" dirty="0"/>
              <a:t>Off </a:t>
            </a:r>
            <a:r>
              <a:rPr lang="en-US" sz="1800" dirty="0" err="1"/>
              <a:t>Off</a:t>
            </a:r>
            <a:r>
              <a:rPr lang="en-US" sz="1800" dirty="0"/>
              <a:t> OTR - Off OTR</a:t>
            </a:r>
            <a:r>
              <a:rPr lang="zh-CN" sz="1800" dirty="0"/>
              <a:t>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'TP（收盘 Off OTR）'!$L$1</c:f>
              <c:strCache>
                <c:ptCount val="1"/>
                <c:pt idx="0">
                  <c:v>5Y价差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'TP（收盘 Off OTR）'!$A$2:$A$73</c:f>
              <c:numCache>
                <c:formatCode>[$-17804]yyyy\-m\-d;@</c:formatCode>
                <c:ptCount val="72"/>
                <c:pt idx="0">
                  <c:v>41624.875</c:v>
                </c:pt>
                <c:pt idx="1">
                  <c:v>41625.875</c:v>
                </c:pt>
                <c:pt idx="2">
                  <c:v>41626.875</c:v>
                </c:pt>
                <c:pt idx="3">
                  <c:v>41627.875</c:v>
                </c:pt>
                <c:pt idx="4">
                  <c:v>41628.875</c:v>
                </c:pt>
                <c:pt idx="5">
                  <c:v>41631.875</c:v>
                </c:pt>
                <c:pt idx="6">
                  <c:v>41632.875</c:v>
                </c:pt>
                <c:pt idx="7">
                  <c:v>41633.875</c:v>
                </c:pt>
                <c:pt idx="8">
                  <c:v>41634.875</c:v>
                </c:pt>
                <c:pt idx="9">
                  <c:v>41635.875</c:v>
                </c:pt>
                <c:pt idx="10">
                  <c:v>41638.875</c:v>
                </c:pt>
                <c:pt idx="11">
                  <c:v>41639.875</c:v>
                </c:pt>
                <c:pt idx="12">
                  <c:v>41641.875</c:v>
                </c:pt>
                <c:pt idx="13">
                  <c:v>41642.875</c:v>
                </c:pt>
                <c:pt idx="14">
                  <c:v>41645.875</c:v>
                </c:pt>
                <c:pt idx="15">
                  <c:v>41646.875</c:v>
                </c:pt>
                <c:pt idx="16">
                  <c:v>41647.875</c:v>
                </c:pt>
                <c:pt idx="17">
                  <c:v>41648.875</c:v>
                </c:pt>
                <c:pt idx="18">
                  <c:v>41649.875</c:v>
                </c:pt>
                <c:pt idx="19">
                  <c:v>41652.875</c:v>
                </c:pt>
                <c:pt idx="20">
                  <c:v>41653.875</c:v>
                </c:pt>
                <c:pt idx="21">
                  <c:v>41654.875</c:v>
                </c:pt>
                <c:pt idx="22">
                  <c:v>41655.875</c:v>
                </c:pt>
                <c:pt idx="23">
                  <c:v>41656.875</c:v>
                </c:pt>
                <c:pt idx="24">
                  <c:v>41659.875</c:v>
                </c:pt>
                <c:pt idx="25">
                  <c:v>41660.875</c:v>
                </c:pt>
                <c:pt idx="26">
                  <c:v>41661.875</c:v>
                </c:pt>
                <c:pt idx="27">
                  <c:v>41662.875</c:v>
                </c:pt>
                <c:pt idx="28">
                  <c:v>41663.875</c:v>
                </c:pt>
                <c:pt idx="29">
                  <c:v>41665.875</c:v>
                </c:pt>
                <c:pt idx="30">
                  <c:v>41666.875</c:v>
                </c:pt>
                <c:pt idx="31">
                  <c:v>41667.875</c:v>
                </c:pt>
                <c:pt idx="32">
                  <c:v>41668.875</c:v>
                </c:pt>
                <c:pt idx="33">
                  <c:v>41669.875</c:v>
                </c:pt>
                <c:pt idx="34">
                  <c:v>41677.875</c:v>
                </c:pt>
                <c:pt idx="35">
                  <c:v>41678.875</c:v>
                </c:pt>
                <c:pt idx="36">
                  <c:v>41680.875</c:v>
                </c:pt>
                <c:pt idx="37">
                  <c:v>41681.875</c:v>
                </c:pt>
                <c:pt idx="38">
                  <c:v>41682.875</c:v>
                </c:pt>
                <c:pt idx="39">
                  <c:v>41683.875</c:v>
                </c:pt>
                <c:pt idx="40">
                  <c:v>41684.875</c:v>
                </c:pt>
                <c:pt idx="41">
                  <c:v>41687.875</c:v>
                </c:pt>
                <c:pt idx="42">
                  <c:v>41688.875</c:v>
                </c:pt>
                <c:pt idx="43">
                  <c:v>41689.875</c:v>
                </c:pt>
                <c:pt idx="44">
                  <c:v>41690.875</c:v>
                </c:pt>
                <c:pt idx="45">
                  <c:v>41691.875</c:v>
                </c:pt>
                <c:pt idx="46">
                  <c:v>41694.875</c:v>
                </c:pt>
                <c:pt idx="47">
                  <c:v>41695.875</c:v>
                </c:pt>
                <c:pt idx="48">
                  <c:v>41696.875</c:v>
                </c:pt>
                <c:pt idx="49">
                  <c:v>41697.875</c:v>
                </c:pt>
                <c:pt idx="50">
                  <c:v>41698.875</c:v>
                </c:pt>
                <c:pt idx="51">
                  <c:v>41701.875</c:v>
                </c:pt>
                <c:pt idx="52">
                  <c:v>41702.875</c:v>
                </c:pt>
                <c:pt idx="53">
                  <c:v>41703.875</c:v>
                </c:pt>
                <c:pt idx="54">
                  <c:v>41704.875</c:v>
                </c:pt>
                <c:pt idx="55">
                  <c:v>41705.875</c:v>
                </c:pt>
                <c:pt idx="56">
                  <c:v>41708.875</c:v>
                </c:pt>
                <c:pt idx="57">
                  <c:v>41709.875</c:v>
                </c:pt>
                <c:pt idx="58">
                  <c:v>41710.875</c:v>
                </c:pt>
                <c:pt idx="59">
                  <c:v>41711.875</c:v>
                </c:pt>
                <c:pt idx="60">
                  <c:v>41712.875</c:v>
                </c:pt>
                <c:pt idx="61">
                  <c:v>41715.875</c:v>
                </c:pt>
                <c:pt idx="62">
                  <c:v>41716.875</c:v>
                </c:pt>
                <c:pt idx="63">
                  <c:v>41717.875</c:v>
                </c:pt>
                <c:pt idx="64">
                  <c:v>41718.875</c:v>
                </c:pt>
                <c:pt idx="65">
                  <c:v>41719.875</c:v>
                </c:pt>
                <c:pt idx="66">
                  <c:v>41722.875</c:v>
                </c:pt>
                <c:pt idx="67">
                  <c:v>41723.875</c:v>
                </c:pt>
                <c:pt idx="68">
                  <c:v>41724.875</c:v>
                </c:pt>
                <c:pt idx="69">
                  <c:v>41725.875</c:v>
                </c:pt>
                <c:pt idx="70">
                  <c:v>41726.875</c:v>
                </c:pt>
                <c:pt idx="71">
                  <c:v>41729.875</c:v>
                </c:pt>
              </c:numCache>
            </c:numRef>
          </c:cat>
          <c:val>
            <c:numRef>
              <c:f>'TP（收盘 Off OTR）'!$L$2:$L$73</c:f>
              <c:numCache>
                <c:formatCode>0.00%</c:formatCode>
                <c:ptCount val="72"/>
                <c:pt idx="0">
                  <c:v>5.3386118547079503E-4</c:v>
                </c:pt>
                <c:pt idx="1">
                  <c:v>1.193563156995002E-3</c:v>
                </c:pt>
                <c:pt idx="2">
                  <c:v>1.2094192628328976E-3</c:v>
                </c:pt>
                <c:pt idx="3">
                  <c:v>1.0210711681578957E-3</c:v>
                </c:pt>
                <c:pt idx="4">
                  <c:v>9.0905702501590385E-4</c:v>
                </c:pt>
                <c:pt idx="5">
                  <c:v>8.1565358439859847E-4</c:v>
                </c:pt>
                <c:pt idx="6">
                  <c:v>7.335689186116004E-4</c:v>
                </c:pt>
                <c:pt idx="7">
                  <c:v>7.3271570574659495E-4</c:v>
                </c:pt>
                <c:pt idx="8">
                  <c:v>7.3443214545940161E-4</c:v>
                </c:pt>
                <c:pt idx="9">
                  <c:v>1.1421525954842041E-3</c:v>
                </c:pt>
                <c:pt idx="10">
                  <c:v>6.6607657300089829E-4</c:v>
                </c:pt>
                <c:pt idx="11">
                  <c:v>6.6467599818469808E-4</c:v>
                </c:pt>
                <c:pt idx="12">
                  <c:v>4.8661953547309705E-4</c:v>
                </c:pt>
                <c:pt idx="13">
                  <c:v>6.1660327265090215E-4</c:v>
                </c:pt>
                <c:pt idx="14">
                  <c:v>8.3630847802339953E-4</c:v>
                </c:pt>
                <c:pt idx="15">
                  <c:v>6.5057439282419777E-4</c:v>
                </c:pt>
                <c:pt idx="16">
                  <c:v>7.0429480676989509E-4</c:v>
                </c:pt>
                <c:pt idx="17">
                  <c:v>6.6916855298070066E-4</c:v>
                </c:pt>
                <c:pt idx="18">
                  <c:v>3.1530445832950171E-4</c:v>
                </c:pt>
                <c:pt idx="19">
                  <c:v>4.7498546224369886E-4</c:v>
                </c:pt>
                <c:pt idx="20">
                  <c:v>8.2814256414380505E-4</c:v>
                </c:pt>
                <c:pt idx="21">
                  <c:v>1.4254670201409997E-3</c:v>
                </c:pt>
                <c:pt idx="22">
                  <c:v>1.5064087059701997E-3</c:v>
                </c:pt>
                <c:pt idx="23">
                  <c:v>1.7604559825954019E-3</c:v>
                </c:pt>
                <c:pt idx="24">
                  <c:v>1.828728440391697E-3</c:v>
                </c:pt>
                <c:pt idx="25">
                  <c:v>1.8276359047164001E-3</c:v>
                </c:pt>
                <c:pt idx="26">
                  <c:v>2.5730773895897979E-3</c:v>
                </c:pt>
                <c:pt idx="27">
                  <c:v>1.9371878796967945E-3</c:v>
                </c:pt>
                <c:pt idx="28">
                  <c:v>1.1650134945144983E-3</c:v>
                </c:pt>
                <c:pt idx="29">
                  <c:v>1.2151290230149048E-3</c:v>
                </c:pt>
                <c:pt idx="30">
                  <c:v>2.6288479797999947E-3</c:v>
                </c:pt>
                <c:pt idx="31">
                  <c:v>2.5495395014503014E-3</c:v>
                </c:pt>
                <c:pt idx="32">
                  <c:v>2.2943482947653041E-3</c:v>
                </c:pt>
                <c:pt idx="33">
                  <c:v>2.2867017510655036E-3</c:v>
                </c:pt>
                <c:pt idx="34">
                  <c:v>1.7772510500049035E-3</c:v>
                </c:pt>
                <c:pt idx="35">
                  <c:v>1.7766423532321954E-3</c:v>
                </c:pt>
                <c:pt idx="36">
                  <c:v>1.8598735975977054E-3</c:v>
                </c:pt>
                <c:pt idx="37">
                  <c:v>1.7144999143286002E-3</c:v>
                </c:pt>
                <c:pt idx="38">
                  <c:v>8.7291644869309792E-4</c:v>
                </c:pt>
                <c:pt idx="39">
                  <c:v>7.60968435751401E-4</c:v>
                </c:pt>
                <c:pt idx="40">
                  <c:v>1.3233679119994957E-3</c:v>
                </c:pt>
                <c:pt idx="41">
                  <c:v>1.3192506703887039E-3</c:v>
                </c:pt>
                <c:pt idx="42">
                  <c:v>1.0070520450255957E-3</c:v>
                </c:pt>
                <c:pt idx="43">
                  <c:v>9.0238365637040213E-4</c:v>
                </c:pt>
                <c:pt idx="44">
                  <c:v>9.2486893468530368E-4</c:v>
                </c:pt>
                <c:pt idx="45">
                  <c:v>8.9811872866920467E-4</c:v>
                </c:pt>
                <c:pt idx="46">
                  <c:v>1.1847642239029565E-4</c:v>
                </c:pt>
                <c:pt idx="47">
                  <c:v>1.3591005660659738E-4</c:v>
                </c:pt>
                <c:pt idx="48">
                  <c:v>-2.5177736168460058E-4</c:v>
                </c:pt>
                <c:pt idx="49">
                  <c:v>7.8886703607304598E-5</c:v>
                </c:pt>
                <c:pt idx="50">
                  <c:v>1.5247852283550162E-4</c:v>
                </c:pt>
                <c:pt idx="51">
                  <c:v>-1.7708899944409578E-4</c:v>
                </c:pt>
                <c:pt idx="52">
                  <c:v>-1.7432250569539981E-4</c:v>
                </c:pt>
                <c:pt idx="53">
                  <c:v>-3.0081583547270085E-4</c:v>
                </c:pt>
                <c:pt idx="54">
                  <c:v>-3.6222120943099623E-4</c:v>
                </c:pt>
                <c:pt idx="55">
                  <c:v>-3.6078412661849635E-4</c:v>
                </c:pt>
                <c:pt idx="56">
                  <c:v>-4.0559101213100135E-4</c:v>
                </c:pt>
                <c:pt idx="57">
                  <c:v>-4.0548002711739833E-4</c:v>
                </c:pt>
                <c:pt idx="58">
                  <c:v>-8.1945415252103471E-5</c:v>
                </c:pt>
                <c:pt idx="59">
                  <c:v>-8.2017687330397659E-5</c:v>
                </c:pt>
                <c:pt idx="60">
                  <c:v>-1.8655624392029807E-4</c:v>
                </c:pt>
                <c:pt idx="61">
                  <c:v>3.68137972360294E-4</c:v>
                </c:pt>
                <c:pt idx="62">
                  <c:v>4.3694078864679742E-4</c:v>
                </c:pt>
                <c:pt idx="63">
                  <c:v>4.3677544343020264E-4</c:v>
                </c:pt>
                <c:pt idx="64">
                  <c:v>3.6245198972059689E-4</c:v>
                </c:pt>
                <c:pt idx="65">
                  <c:v>7.6551089589659699E-4</c:v>
                </c:pt>
                <c:pt idx="66">
                  <c:v>7.0602769639010327E-4</c:v>
                </c:pt>
                <c:pt idx="67">
                  <c:v>-8.7537615120099332E-5</c:v>
                </c:pt>
                <c:pt idx="68">
                  <c:v>-1.2378963296379858E-4</c:v>
                </c:pt>
                <c:pt idx="69">
                  <c:v>-1.0327098334599744E-4</c:v>
                </c:pt>
                <c:pt idx="70">
                  <c:v>-4.8457579183300292E-5</c:v>
                </c:pt>
                <c:pt idx="71">
                  <c:v>2.6588640487879706E-4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'TP（收盘 Off OTR）'!$M$1</c:f>
              <c:strCache>
                <c:ptCount val="1"/>
                <c:pt idx="0">
                  <c:v>7Y价差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'TP（收盘 Off OTR）'!$A$2:$A$73</c:f>
              <c:numCache>
                <c:formatCode>[$-17804]yyyy\-m\-d;@</c:formatCode>
                <c:ptCount val="72"/>
                <c:pt idx="0">
                  <c:v>41624.875</c:v>
                </c:pt>
                <c:pt idx="1">
                  <c:v>41625.875</c:v>
                </c:pt>
                <c:pt idx="2">
                  <c:v>41626.875</c:v>
                </c:pt>
                <c:pt idx="3">
                  <c:v>41627.875</c:v>
                </c:pt>
                <c:pt idx="4">
                  <c:v>41628.875</c:v>
                </c:pt>
                <c:pt idx="5">
                  <c:v>41631.875</c:v>
                </c:pt>
                <c:pt idx="6">
                  <c:v>41632.875</c:v>
                </c:pt>
                <c:pt idx="7">
                  <c:v>41633.875</c:v>
                </c:pt>
                <c:pt idx="8">
                  <c:v>41634.875</c:v>
                </c:pt>
                <c:pt idx="9">
                  <c:v>41635.875</c:v>
                </c:pt>
                <c:pt idx="10">
                  <c:v>41638.875</c:v>
                </c:pt>
                <c:pt idx="11">
                  <c:v>41639.875</c:v>
                </c:pt>
                <c:pt idx="12">
                  <c:v>41641.875</c:v>
                </c:pt>
                <c:pt idx="13">
                  <c:v>41642.875</c:v>
                </c:pt>
                <c:pt idx="14">
                  <c:v>41645.875</c:v>
                </c:pt>
                <c:pt idx="15">
                  <c:v>41646.875</c:v>
                </c:pt>
                <c:pt idx="16">
                  <c:v>41647.875</c:v>
                </c:pt>
                <c:pt idx="17">
                  <c:v>41648.875</c:v>
                </c:pt>
                <c:pt idx="18">
                  <c:v>41649.875</c:v>
                </c:pt>
                <c:pt idx="19">
                  <c:v>41652.875</c:v>
                </c:pt>
                <c:pt idx="20">
                  <c:v>41653.875</c:v>
                </c:pt>
                <c:pt idx="21">
                  <c:v>41654.875</c:v>
                </c:pt>
                <c:pt idx="22">
                  <c:v>41655.875</c:v>
                </c:pt>
                <c:pt idx="23">
                  <c:v>41656.875</c:v>
                </c:pt>
                <c:pt idx="24">
                  <c:v>41659.875</c:v>
                </c:pt>
                <c:pt idx="25">
                  <c:v>41660.875</c:v>
                </c:pt>
                <c:pt idx="26">
                  <c:v>41661.875</c:v>
                </c:pt>
                <c:pt idx="27">
                  <c:v>41662.875</c:v>
                </c:pt>
                <c:pt idx="28">
                  <c:v>41663.875</c:v>
                </c:pt>
                <c:pt idx="29">
                  <c:v>41665.875</c:v>
                </c:pt>
                <c:pt idx="30">
                  <c:v>41666.875</c:v>
                </c:pt>
                <c:pt idx="31">
                  <c:v>41667.875</c:v>
                </c:pt>
                <c:pt idx="32">
                  <c:v>41668.875</c:v>
                </c:pt>
                <c:pt idx="33">
                  <c:v>41669.875</c:v>
                </c:pt>
                <c:pt idx="34">
                  <c:v>41677.875</c:v>
                </c:pt>
                <c:pt idx="35">
                  <c:v>41678.875</c:v>
                </c:pt>
                <c:pt idx="36">
                  <c:v>41680.875</c:v>
                </c:pt>
                <c:pt idx="37">
                  <c:v>41681.875</c:v>
                </c:pt>
                <c:pt idx="38">
                  <c:v>41682.875</c:v>
                </c:pt>
                <c:pt idx="39">
                  <c:v>41683.875</c:v>
                </c:pt>
                <c:pt idx="40">
                  <c:v>41684.875</c:v>
                </c:pt>
                <c:pt idx="41">
                  <c:v>41687.875</c:v>
                </c:pt>
                <c:pt idx="42">
                  <c:v>41688.875</c:v>
                </c:pt>
                <c:pt idx="43">
                  <c:v>41689.875</c:v>
                </c:pt>
                <c:pt idx="44">
                  <c:v>41690.875</c:v>
                </c:pt>
                <c:pt idx="45">
                  <c:v>41691.875</c:v>
                </c:pt>
                <c:pt idx="46">
                  <c:v>41694.875</c:v>
                </c:pt>
                <c:pt idx="47">
                  <c:v>41695.875</c:v>
                </c:pt>
                <c:pt idx="48">
                  <c:v>41696.875</c:v>
                </c:pt>
                <c:pt idx="49">
                  <c:v>41697.875</c:v>
                </c:pt>
                <c:pt idx="50">
                  <c:v>41698.875</c:v>
                </c:pt>
                <c:pt idx="51">
                  <c:v>41701.875</c:v>
                </c:pt>
                <c:pt idx="52">
                  <c:v>41702.875</c:v>
                </c:pt>
                <c:pt idx="53">
                  <c:v>41703.875</c:v>
                </c:pt>
                <c:pt idx="54">
                  <c:v>41704.875</c:v>
                </c:pt>
                <c:pt idx="55">
                  <c:v>41705.875</c:v>
                </c:pt>
                <c:pt idx="56">
                  <c:v>41708.875</c:v>
                </c:pt>
                <c:pt idx="57">
                  <c:v>41709.875</c:v>
                </c:pt>
                <c:pt idx="58">
                  <c:v>41710.875</c:v>
                </c:pt>
                <c:pt idx="59">
                  <c:v>41711.875</c:v>
                </c:pt>
                <c:pt idx="60">
                  <c:v>41712.875</c:v>
                </c:pt>
                <c:pt idx="61">
                  <c:v>41715.875</c:v>
                </c:pt>
                <c:pt idx="62">
                  <c:v>41716.875</c:v>
                </c:pt>
                <c:pt idx="63">
                  <c:v>41717.875</c:v>
                </c:pt>
                <c:pt idx="64">
                  <c:v>41718.875</c:v>
                </c:pt>
                <c:pt idx="65">
                  <c:v>41719.875</c:v>
                </c:pt>
                <c:pt idx="66">
                  <c:v>41722.875</c:v>
                </c:pt>
                <c:pt idx="67">
                  <c:v>41723.875</c:v>
                </c:pt>
                <c:pt idx="68">
                  <c:v>41724.875</c:v>
                </c:pt>
                <c:pt idx="69">
                  <c:v>41725.875</c:v>
                </c:pt>
                <c:pt idx="70">
                  <c:v>41726.875</c:v>
                </c:pt>
                <c:pt idx="71">
                  <c:v>41729.875</c:v>
                </c:pt>
              </c:numCache>
            </c:numRef>
          </c:cat>
          <c:val>
            <c:numRef>
              <c:f>'TP（收盘 Off OTR）'!$M$2:$M$73</c:f>
              <c:numCache>
                <c:formatCode>0.00%</c:formatCode>
                <c:ptCount val="72"/>
                <c:pt idx="0">
                  <c:v>1.2023785022410166E-4</c:v>
                </c:pt>
                <c:pt idx="1">
                  <c:v>1.5770651239910005E-3</c:v>
                </c:pt>
                <c:pt idx="2">
                  <c:v>1.5853281528395019E-3</c:v>
                </c:pt>
                <c:pt idx="3">
                  <c:v>1.4409005694734009E-3</c:v>
                </c:pt>
                <c:pt idx="4">
                  <c:v>1.4633194941788066E-3</c:v>
                </c:pt>
                <c:pt idx="5">
                  <c:v>1.3531313376670961E-3</c:v>
                </c:pt>
                <c:pt idx="6">
                  <c:v>1.2788151849953966E-3</c:v>
                </c:pt>
                <c:pt idx="7">
                  <c:v>1.2782483488047031E-3</c:v>
                </c:pt>
                <c:pt idx="8">
                  <c:v>1.217592580327706E-3</c:v>
                </c:pt>
                <c:pt idx="9">
                  <c:v>1.1669638388307965E-3</c:v>
                </c:pt>
                <c:pt idx="10">
                  <c:v>5.0028246729989789E-4</c:v>
                </c:pt>
                <c:pt idx="11">
                  <c:v>5.5933686233780588E-4</c:v>
                </c:pt>
                <c:pt idx="12">
                  <c:v>6.0295293128700272E-4</c:v>
                </c:pt>
                <c:pt idx="13">
                  <c:v>6.6339315654159736E-4</c:v>
                </c:pt>
                <c:pt idx="14">
                  <c:v>1.2586822465347966E-3</c:v>
                </c:pt>
                <c:pt idx="15">
                  <c:v>1.2400568068730994E-3</c:v>
                </c:pt>
                <c:pt idx="16">
                  <c:v>1.2106084528140035E-3</c:v>
                </c:pt>
                <c:pt idx="17">
                  <c:v>1.0323001235882992E-3</c:v>
                </c:pt>
                <c:pt idx="18">
                  <c:v>6.5179476617079762E-4</c:v>
                </c:pt>
                <c:pt idx="19">
                  <c:v>7.3580135727869395E-4</c:v>
                </c:pt>
                <c:pt idx="20">
                  <c:v>7.2141311316870071E-4</c:v>
                </c:pt>
                <c:pt idx="21">
                  <c:v>6.6924215130549636E-4</c:v>
                </c:pt>
                <c:pt idx="22">
                  <c:v>7.2853454273830165E-4</c:v>
                </c:pt>
                <c:pt idx="23">
                  <c:v>7.138695542796003E-4</c:v>
                </c:pt>
                <c:pt idx="24">
                  <c:v>9.6013583082239784E-4</c:v>
                </c:pt>
                <c:pt idx="25">
                  <c:v>9.596852523008001E-4</c:v>
                </c:pt>
                <c:pt idx="26">
                  <c:v>1.1416915148612025E-3</c:v>
                </c:pt>
                <c:pt idx="27">
                  <c:v>5.8422476489929792E-4</c:v>
                </c:pt>
                <c:pt idx="28">
                  <c:v>6.4248577818709629E-4</c:v>
                </c:pt>
                <c:pt idx="29">
                  <c:v>7.3811532546179393E-4</c:v>
                </c:pt>
                <c:pt idx="30">
                  <c:v>7.0397892007359464E-4</c:v>
                </c:pt>
                <c:pt idx="31">
                  <c:v>6.5555947717509805E-4</c:v>
                </c:pt>
                <c:pt idx="32">
                  <c:v>7.9262858459909491E-4</c:v>
                </c:pt>
                <c:pt idx="33">
                  <c:v>7.9513193967550161E-4</c:v>
                </c:pt>
                <c:pt idx="34">
                  <c:v>1.8148587466509936E-4</c:v>
                </c:pt>
                <c:pt idx="35">
                  <c:v>2.3720800355400001E-4</c:v>
                </c:pt>
                <c:pt idx="36">
                  <c:v>2.8329199894080309E-4</c:v>
                </c:pt>
                <c:pt idx="37">
                  <c:v>2.3615356990420305E-4</c:v>
                </c:pt>
                <c:pt idx="38">
                  <c:v>2.8207026523569684E-4</c:v>
                </c:pt>
                <c:pt idx="39">
                  <c:v>3.6353914634029705E-4</c:v>
                </c:pt>
                <c:pt idx="40">
                  <c:v>2.8201489272790259E-4</c:v>
                </c:pt>
                <c:pt idx="41">
                  <c:v>3.3555848863289772E-4</c:v>
                </c:pt>
                <c:pt idx="42">
                  <c:v>5.2255188135309771E-4</c:v>
                </c:pt>
                <c:pt idx="43">
                  <c:v>4.3924080096240103E-4</c:v>
                </c:pt>
                <c:pt idx="44">
                  <c:v>4.7620641910350175E-4</c:v>
                </c:pt>
                <c:pt idx="45">
                  <c:v>5.046120161665002E-4</c:v>
                </c:pt>
                <c:pt idx="46">
                  <c:v>5.6645417670190407E-4</c:v>
                </c:pt>
                <c:pt idx="47">
                  <c:v>5.939186949232983E-4</c:v>
                </c:pt>
                <c:pt idx="48">
                  <c:v>8.1386998747260547E-4</c:v>
                </c:pt>
                <c:pt idx="49">
                  <c:v>1.2003104795441991E-3</c:v>
                </c:pt>
                <c:pt idx="50">
                  <c:v>1.474623686010805E-3</c:v>
                </c:pt>
                <c:pt idx="51">
                  <c:v>1.1136725217051058E-3</c:v>
                </c:pt>
                <c:pt idx="52">
                  <c:v>9.9665008161559793E-4</c:v>
                </c:pt>
                <c:pt idx="53">
                  <c:v>4.9530906586479906E-4</c:v>
                </c:pt>
                <c:pt idx="54">
                  <c:v>5.1557491181420528E-4</c:v>
                </c:pt>
                <c:pt idx="55">
                  <c:v>4.0182321243779906E-4</c:v>
                </c:pt>
                <c:pt idx="56">
                  <c:v>3.6342897608590552E-4</c:v>
                </c:pt>
                <c:pt idx="57">
                  <c:v>5.0186418940680044E-4</c:v>
                </c:pt>
                <c:pt idx="58">
                  <c:v>6.0021256676320162E-4</c:v>
                </c:pt>
                <c:pt idx="59">
                  <c:v>5.9992603237650488E-4</c:v>
                </c:pt>
                <c:pt idx="60">
                  <c:v>5.7037098999420527E-4</c:v>
                </c:pt>
                <c:pt idx="61">
                  <c:v>5.5995929372880393E-4</c:v>
                </c:pt>
                <c:pt idx="62">
                  <c:v>6.3515749147259604E-4</c:v>
                </c:pt>
                <c:pt idx="63">
                  <c:v>6.3483741891379869E-4</c:v>
                </c:pt>
                <c:pt idx="64">
                  <c:v>5.2535524535389511E-4</c:v>
                </c:pt>
                <c:pt idx="65">
                  <c:v>4.5630612792139924E-4</c:v>
                </c:pt>
                <c:pt idx="66">
                  <c:v>4.5669058369929988E-4</c:v>
                </c:pt>
                <c:pt idx="67">
                  <c:v>6.0049380867519681E-4</c:v>
                </c:pt>
                <c:pt idx="68">
                  <c:v>5.2563547013440015E-4</c:v>
                </c:pt>
                <c:pt idx="69">
                  <c:v>8.2128425286009943E-4</c:v>
                </c:pt>
                <c:pt idx="70">
                  <c:v>8.884980797577019E-4</c:v>
                </c:pt>
                <c:pt idx="71">
                  <c:v>1.3276784931190999E-3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599208"/>
        <c:axId val="205599600"/>
      </c:lineChart>
      <c:dateAx>
        <c:axId val="205599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[$-17804]yyyy\-m\-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205599600"/>
        <c:crosses val="autoZero"/>
        <c:auto val="1"/>
        <c:lblOffset val="100"/>
        <c:baseTimeUnit val="days"/>
        <c:majorUnit val="14"/>
        <c:majorTimeUnit val="days"/>
      </c:dateAx>
      <c:valAx>
        <c:axId val="205599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205599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华文楷体" panose="02010600040101010101" pitchFamily="2" charset="-122"/>
          <a:ea typeface="华文楷体" panose="02010600040101010101" pitchFamily="2" charset="-122"/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r>
              <a:rPr lang="zh-CN"/>
              <a:t>银行间曲线流动性溢价（均值）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银行间 Off OTR</c:v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square"/>
            <c:size val="8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12700">
                <a:solidFill>
                  <a:schemeClr val="l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cat>
            <c:strRef>
              <c:f>'银行间现券(Off OTR)'!$B$1:$J$1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'银行间现券(Off OTR)'!$B$75:$J$75</c:f>
              <c:numCache>
                <c:formatCode>0.00%</c:formatCode>
                <c:ptCount val="9"/>
                <c:pt idx="0">
                  <c:v>3.7378100327828685E-2</c:v>
                </c:pt>
                <c:pt idx="1">
                  <c:v>3.9250383544905183E-2</c:v>
                </c:pt>
                <c:pt idx="2">
                  <c:v>4.130968880080868E-2</c:v>
                </c:pt>
                <c:pt idx="3">
                  <c:v>4.247757198806236E-2</c:v>
                </c:pt>
                <c:pt idx="4">
                  <c:v>4.3389939376991433E-2</c:v>
                </c:pt>
                <c:pt idx="5">
                  <c:v>4.438419321593054E-2</c:v>
                </c:pt>
                <c:pt idx="6">
                  <c:v>4.5130077630782077E-2</c:v>
                </c:pt>
                <c:pt idx="7">
                  <c:v>4.5769435407200278E-2</c:v>
                </c:pt>
                <c:pt idx="8">
                  <c:v>4.6267032029548384E-2</c:v>
                </c:pt>
              </c:numCache>
            </c:numRef>
          </c:val>
          <c:smooth val="0"/>
        </c:ser>
        <c:ser>
          <c:idx val="1"/>
          <c:order val="1"/>
          <c:tx>
            <c:v>银行间 Off Off OTR</c:v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square"/>
            <c:size val="8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12700">
                <a:solidFill>
                  <a:schemeClr val="l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cat>
            <c:strRef>
              <c:f>'银行间现券(Off OTR)'!$B$1:$J$1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'银行间现券(Off Off OTR) '!$B$75:$J$75</c:f>
              <c:numCache>
                <c:formatCode>0.00%</c:formatCode>
                <c:ptCount val="9"/>
                <c:pt idx="0">
                  <c:v>4.0393739571137774E-2</c:v>
                </c:pt>
                <c:pt idx="1">
                  <c:v>4.1494399437346972E-2</c:v>
                </c:pt>
                <c:pt idx="2">
                  <c:v>4.2529493923458346E-2</c:v>
                </c:pt>
                <c:pt idx="3">
                  <c:v>4.3047948957525367E-2</c:v>
                </c:pt>
                <c:pt idx="4">
                  <c:v>4.406669406051246E-2</c:v>
                </c:pt>
                <c:pt idx="5">
                  <c:v>4.4919893824536046E-2</c:v>
                </c:pt>
                <c:pt idx="6">
                  <c:v>4.5430831261872043E-2</c:v>
                </c:pt>
                <c:pt idx="7">
                  <c:v>4.5785390796203702E-2</c:v>
                </c:pt>
                <c:pt idx="8">
                  <c:v>4.6061321141466306E-2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600384"/>
        <c:axId val="205600776"/>
      </c:lineChart>
      <c:catAx>
        <c:axId val="205600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205600776"/>
        <c:crosses val="autoZero"/>
        <c:auto val="1"/>
        <c:lblAlgn val="ctr"/>
        <c:lblOffset val="100"/>
        <c:noMultiLvlLbl val="0"/>
      </c:catAx>
      <c:valAx>
        <c:axId val="205600776"/>
        <c:scaling>
          <c:orientation val="minMax"/>
          <c:max val="4.7000000000000007E-2"/>
          <c:min val="3.5000000000000003E-2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20560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华文楷体" panose="02010600040101010101" pitchFamily="2" charset="-122"/>
          <a:ea typeface="华文楷体" panose="02010600040101010101" pitchFamily="2" charset="-122"/>
        </a:defRPr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r>
              <a:rPr lang="zh-CN" sz="1800" dirty="0"/>
              <a:t>银行</a:t>
            </a:r>
            <a:r>
              <a:rPr lang="zh-CN" sz="1800" dirty="0" smtClean="0"/>
              <a:t>间流动性</a:t>
            </a:r>
            <a:r>
              <a:rPr lang="zh-CN" sz="1800" dirty="0"/>
              <a:t>溢价（</a:t>
            </a:r>
            <a:r>
              <a:rPr lang="en-US" sz="1800" dirty="0"/>
              <a:t>Off </a:t>
            </a:r>
            <a:r>
              <a:rPr lang="en-US" sz="1800" dirty="0" err="1"/>
              <a:t>Off</a:t>
            </a:r>
            <a:r>
              <a:rPr lang="en-US" sz="1800" dirty="0"/>
              <a:t> OTR - Off OTR</a:t>
            </a:r>
            <a:r>
              <a:rPr lang="zh-CN" sz="1800" dirty="0"/>
              <a:t>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'银行间现券(OTR)'!$K$1</c:f>
              <c:strCache>
                <c:ptCount val="1"/>
                <c:pt idx="0">
                  <c:v>5Y价差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'银行间现券(OTR)'!$A$2:$A$73</c:f>
              <c:numCache>
                <c:formatCode>m/d/yyyy</c:formatCode>
                <c:ptCount val="72"/>
                <c:pt idx="0">
                  <c:v>41624</c:v>
                </c:pt>
                <c:pt idx="1">
                  <c:v>41625</c:v>
                </c:pt>
                <c:pt idx="2">
                  <c:v>41626</c:v>
                </c:pt>
                <c:pt idx="3">
                  <c:v>41627</c:v>
                </c:pt>
                <c:pt idx="4">
                  <c:v>41628</c:v>
                </c:pt>
                <c:pt idx="5">
                  <c:v>41631</c:v>
                </c:pt>
                <c:pt idx="6">
                  <c:v>41632</c:v>
                </c:pt>
                <c:pt idx="7">
                  <c:v>41633</c:v>
                </c:pt>
                <c:pt idx="8">
                  <c:v>41634</c:v>
                </c:pt>
                <c:pt idx="9">
                  <c:v>41635</c:v>
                </c:pt>
                <c:pt idx="10">
                  <c:v>41638</c:v>
                </c:pt>
                <c:pt idx="11">
                  <c:v>41639</c:v>
                </c:pt>
                <c:pt idx="12">
                  <c:v>41641</c:v>
                </c:pt>
                <c:pt idx="13">
                  <c:v>41642</c:v>
                </c:pt>
                <c:pt idx="14">
                  <c:v>41645</c:v>
                </c:pt>
                <c:pt idx="15">
                  <c:v>41646</c:v>
                </c:pt>
                <c:pt idx="16">
                  <c:v>41647</c:v>
                </c:pt>
                <c:pt idx="17">
                  <c:v>41648</c:v>
                </c:pt>
                <c:pt idx="18">
                  <c:v>41649</c:v>
                </c:pt>
                <c:pt idx="19">
                  <c:v>41652</c:v>
                </c:pt>
                <c:pt idx="20">
                  <c:v>41653</c:v>
                </c:pt>
                <c:pt idx="21">
                  <c:v>41654</c:v>
                </c:pt>
                <c:pt idx="22">
                  <c:v>41655</c:v>
                </c:pt>
                <c:pt idx="23">
                  <c:v>41656</c:v>
                </c:pt>
                <c:pt idx="24">
                  <c:v>41659</c:v>
                </c:pt>
                <c:pt idx="25">
                  <c:v>41660</c:v>
                </c:pt>
                <c:pt idx="26">
                  <c:v>41661</c:v>
                </c:pt>
                <c:pt idx="27">
                  <c:v>41662</c:v>
                </c:pt>
                <c:pt idx="28">
                  <c:v>41663</c:v>
                </c:pt>
                <c:pt idx="29">
                  <c:v>41665</c:v>
                </c:pt>
                <c:pt idx="30">
                  <c:v>41666</c:v>
                </c:pt>
                <c:pt idx="31">
                  <c:v>41667</c:v>
                </c:pt>
                <c:pt idx="32">
                  <c:v>41668</c:v>
                </c:pt>
                <c:pt idx="33">
                  <c:v>41669</c:v>
                </c:pt>
                <c:pt idx="34">
                  <c:v>41677</c:v>
                </c:pt>
                <c:pt idx="35">
                  <c:v>41678</c:v>
                </c:pt>
                <c:pt idx="36">
                  <c:v>41680</c:v>
                </c:pt>
                <c:pt idx="37">
                  <c:v>41681</c:v>
                </c:pt>
                <c:pt idx="38">
                  <c:v>41682</c:v>
                </c:pt>
                <c:pt idx="39">
                  <c:v>41683</c:v>
                </c:pt>
                <c:pt idx="40">
                  <c:v>41684</c:v>
                </c:pt>
                <c:pt idx="41">
                  <c:v>41687</c:v>
                </c:pt>
                <c:pt idx="42">
                  <c:v>41688</c:v>
                </c:pt>
                <c:pt idx="43">
                  <c:v>41689</c:v>
                </c:pt>
                <c:pt idx="44">
                  <c:v>41690</c:v>
                </c:pt>
                <c:pt idx="45">
                  <c:v>41691</c:v>
                </c:pt>
                <c:pt idx="46">
                  <c:v>41694</c:v>
                </c:pt>
                <c:pt idx="47">
                  <c:v>41695</c:v>
                </c:pt>
                <c:pt idx="48">
                  <c:v>41696</c:v>
                </c:pt>
                <c:pt idx="49">
                  <c:v>41697</c:v>
                </c:pt>
                <c:pt idx="50">
                  <c:v>41698</c:v>
                </c:pt>
                <c:pt idx="51">
                  <c:v>41701</c:v>
                </c:pt>
                <c:pt idx="52">
                  <c:v>41702</c:v>
                </c:pt>
                <c:pt idx="53">
                  <c:v>41703</c:v>
                </c:pt>
                <c:pt idx="54">
                  <c:v>41704</c:v>
                </c:pt>
                <c:pt idx="55">
                  <c:v>41705</c:v>
                </c:pt>
                <c:pt idx="56">
                  <c:v>41708</c:v>
                </c:pt>
                <c:pt idx="57">
                  <c:v>41709</c:v>
                </c:pt>
                <c:pt idx="58">
                  <c:v>41710</c:v>
                </c:pt>
                <c:pt idx="59">
                  <c:v>41711</c:v>
                </c:pt>
                <c:pt idx="60">
                  <c:v>41712</c:v>
                </c:pt>
                <c:pt idx="61">
                  <c:v>41715</c:v>
                </c:pt>
                <c:pt idx="62">
                  <c:v>41716</c:v>
                </c:pt>
                <c:pt idx="63">
                  <c:v>41717</c:v>
                </c:pt>
                <c:pt idx="64">
                  <c:v>41718</c:v>
                </c:pt>
                <c:pt idx="65">
                  <c:v>41719</c:v>
                </c:pt>
                <c:pt idx="66">
                  <c:v>41722</c:v>
                </c:pt>
                <c:pt idx="67">
                  <c:v>41723</c:v>
                </c:pt>
                <c:pt idx="68">
                  <c:v>41724</c:v>
                </c:pt>
                <c:pt idx="69">
                  <c:v>41725</c:v>
                </c:pt>
                <c:pt idx="70">
                  <c:v>41726</c:v>
                </c:pt>
                <c:pt idx="71">
                  <c:v>41729</c:v>
                </c:pt>
              </c:numCache>
            </c:numRef>
          </c:cat>
          <c:val>
            <c:numRef>
              <c:f>'银行间现券(Off OTR)'!$K$2:$K$73</c:f>
              <c:numCache>
                <c:formatCode>0.00%</c:formatCode>
                <c:ptCount val="72"/>
                <c:pt idx="0">
                  <c:v>4.0164911967389971E-4</c:v>
                </c:pt>
                <c:pt idx="1">
                  <c:v>4.2082580006620046E-4</c:v>
                </c:pt>
                <c:pt idx="2">
                  <c:v>5.2158763344339887E-4</c:v>
                </c:pt>
                <c:pt idx="3">
                  <c:v>3.8482642932290145E-4</c:v>
                </c:pt>
                <c:pt idx="4">
                  <c:v>6.0307935860690054E-4</c:v>
                </c:pt>
                <c:pt idx="5">
                  <c:v>2.9776062835539657E-4</c:v>
                </c:pt>
                <c:pt idx="6">
                  <c:v>4.8993372001950031E-4</c:v>
                </c:pt>
                <c:pt idx="7">
                  <c:v>3.4329697224439598E-4</c:v>
                </c:pt>
                <c:pt idx="8">
                  <c:v>7.1700708251539597E-4</c:v>
                </c:pt>
                <c:pt idx="9">
                  <c:v>8.6832364314440302E-4</c:v>
                </c:pt>
                <c:pt idx="10">
                  <c:v>5.5167971345749384E-4</c:v>
                </c:pt>
                <c:pt idx="11">
                  <c:v>6.7822044099299927E-4</c:v>
                </c:pt>
                <c:pt idx="12">
                  <c:v>5.2382697413559665E-4</c:v>
                </c:pt>
                <c:pt idx="13">
                  <c:v>-2.1656508631399951E-4</c:v>
                </c:pt>
                <c:pt idx="14">
                  <c:v>5.4846033688039919E-4</c:v>
                </c:pt>
                <c:pt idx="15">
                  <c:v>7.7667394473569795E-4</c:v>
                </c:pt>
                <c:pt idx="16">
                  <c:v>7.1715754875879834E-4</c:v>
                </c:pt>
                <c:pt idx="17">
                  <c:v>7.5377624589179765E-4</c:v>
                </c:pt>
                <c:pt idx="18">
                  <c:v>6.4407789098219759E-4</c:v>
                </c:pt>
                <c:pt idx="19">
                  <c:v>5.7097262021629791E-4</c:v>
                </c:pt>
                <c:pt idx="20">
                  <c:v>1.0381043987323993E-3</c:v>
                </c:pt>
                <c:pt idx="21">
                  <c:v>1.6887358830328034E-3</c:v>
                </c:pt>
                <c:pt idx="22">
                  <c:v>1.8836587112170053E-3</c:v>
                </c:pt>
                <c:pt idx="23">
                  <c:v>2.0650878825239014E-3</c:v>
                </c:pt>
                <c:pt idx="24">
                  <c:v>1.8259217397441005E-3</c:v>
                </c:pt>
                <c:pt idx="25">
                  <c:v>1.804619112897296E-3</c:v>
                </c:pt>
                <c:pt idx="26">
                  <c:v>1.860611747087397E-3</c:v>
                </c:pt>
                <c:pt idx="27">
                  <c:v>1.2800278911912974E-3</c:v>
                </c:pt>
                <c:pt idx="28">
                  <c:v>4.0393744153120054E-4</c:v>
                </c:pt>
                <c:pt idx="29">
                  <c:v>3.8923356934179865E-4</c:v>
                </c:pt>
                <c:pt idx="30">
                  <c:v>5.2978095613129966E-4</c:v>
                </c:pt>
                <c:pt idx="31">
                  <c:v>8.5647493890220194E-4</c:v>
                </c:pt>
                <c:pt idx="32">
                  <c:v>1.0266372589441963E-3</c:v>
                </c:pt>
                <c:pt idx="33">
                  <c:v>8.645119416609004E-4</c:v>
                </c:pt>
                <c:pt idx="34">
                  <c:v>8.2621187388570022E-4</c:v>
                </c:pt>
                <c:pt idx="35">
                  <c:v>1.0546877244390004E-3</c:v>
                </c:pt>
                <c:pt idx="36">
                  <c:v>7.6428739171779947E-4</c:v>
                </c:pt>
                <c:pt idx="37">
                  <c:v>5.679128673314951E-4</c:v>
                </c:pt>
                <c:pt idx="38">
                  <c:v>7.9162349890010003E-4</c:v>
                </c:pt>
                <c:pt idx="39">
                  <c:v>8.3444639914680152E-4</c:v>
                </c:pt>
                <c:pt idx="40">
                  <c:v>1.367696244401799E-3</c:v>
                </c:pt>
                <c:pt idx="41">
                  <c:v>1.227431955146796E-3</c:v>
                </c:pt>
                <c:pt idx="42">
                  <c:v>1.2100214977290996E-3</c:v>
                </c:pt>
                <c:pt idx="43">
                  <c:v>1.1243963773093016E-3</c:v>
                </c:pt>
                <c:pt idx="44">
                  <c:v>1.3198271767410966E-3</c:v>
                </c:pt>
                <c:pt idx="45">
                  <c:v>9.4985547820700122E-4</c:v>
                </c:pt>
                <c:pt idx="46">
                  <c:v>1.3823622567060018E-4</c:v>
                </c:pt>
                <c:pt idx="47">
                  <c:v>3.8139998345809722E-4</c:v>
                </c:pt>
                <c:pt idx="48">
                  <c:v>1.2108728717270117E-4</c:v>
                </c:pt>
                <c:pt idx="49">
                  <c:v>4.3619907501510347E-4</c:v>
                </c:pt>
                <c:pt idx="50">
                  <c:v>4.1977682262520077E-4</c:v>
                </c:pt>
                <c:pt idx="51">
                  <c:v>4.0179485499719503E-4</c:v>
                </c:pt>
                <c:pt idx="52">
                  <c:v>2.7779506920010133E-4</c:v>
                </c:pt>
                <c:pt idx="53">
                  <c:v>-1.9624035239360071E-4</c:v>
                </c:pt>
                <c:pt idx="54">
                  <c:v>-4.7980188576329796E-4</c:v>
                </c:pt>
                <c:pt idx="55">
                  <c:v>-4.1759083769597749E-5</c:v>
                </c:pt>
                <c:pt idx="56">
                  <c:v>-5.8557264345497628E-5</c:v>
                </c:pt>
                <c:pt idx="57">
                  <c:v>6.5349333111995589E-5</c:v>
                </c:pt>
                <c:pt idx="58">
                  <c:v>4.932834831649982E-4</c:v>
                </c:pt>
                <c:pt idx="59">
                  <c:v>1.74129655619297E-4</c:v>
                </c:pt>
                <c:pt idx="60">
                  <c:v>2.3003424458400284E-4</c:v>
                </c:pt>
                <c:pt idx="61">
                  <c:v>8.5212264804020166E-4</c:v>
                </c:pt>
                <c:pt idx="62">
                  <c:v>8.031135210966045E-4</c:v>
                </c:pt>
                <c:pt idx="63">
                  <c:v>9.4139943443289492E-4</c:v>
                </c:pt>
                <c:pt idx="64">
                  <c:v>6.9333265629940161E-4</c:v>
                </c:pt>
                <c:pt idx="65">
                  <c:v>8.8995517509069672E-4</c:v>
                </c:pt>
                <c:pt idx="66">
                  <c:v>7.4506957176519867E-4</c:v>
                </c:pt>
                <c:pt idx="67">
                  <c:v>1.2533245850650243E-4</c:v>
                </c:pt>
                <c:pt idx="68">
                  <c:v>2.075071803498002E-4</c:v>
                </c:pt>
                <c:pt idx="69">
                  <c:v>2.2097373548710109E-4</c:v>
                </c:pt>
                <c:pt idx="70">
                  <c:v>3.3397439298509662E-4</c:v>
                </c:pt>
                <c:pt idx="71">
                  <c:v>3.985160160897977E-4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'银行间现券(Off OTR)'!$L$1</c:f>
              <c:strCache>
                <c:ptCount val="1"/>
                <c:pt idx="0">
                  <c:v>7Y价差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'银行间现券(OTR)'!$A$2:$A$73</c:f>
              <c:numCache>
                <c:formatCode>m/d/yyyy</c:formatCode>
                <c:ptCount val="72"/>
                <c:pt idx="0">
                  <c:v>41624</c:v>
                </c:pt>
                <c:pt idx="1">
                  <c:v>41625</c:v>
                </c:pt>
                <c:pt idx="2">
                  <c:v>41626</c:v>
                </c:pt>
                <c:pt idx="3">
                  <c:v>41627</c:v>
                </c:pt>
                <c:pt idx="4">
                  <c:v>41628</c:v>
                </c:pt>
                <c:pt idx="5">
                  <c:v>41631</c:v>
                </c:pt>
                <c:pt idx="6">
                  <c:v>41632</c:v>
                </c:pt>
                <c:pt idx="7">
                  <c:v>41633</c:v>
                </c:pt>
                <c:pt idx="8">
                  <c:v>41634</c:v>
                </c:pt>
                <c:pt idx="9">
                  <c:v>41635</c:v>
                </c:pt>
                <c:pt idx="10">
                  <c:v>41638</c:v>
                </c:pt>
                <c:pt idx="11">
                  <c:v>41639</c:v>
                </c:pt>
                <c:pt idx="12">
                  <c:v>41641</c:v>
                </c:pt>
                <c:pt idx="13">
                  <c:v>41642</c:v>
                </c:pt>
                <c:pt idx="14">
                  <c:v>41645</c:v>
                </c:pt>
                <c:pt idx="15">
                  <c:v>41646</c:v>
                </c:pt>
                <c:pt idx="16">
                  <c:v>41647</c:v>
                </c:pt>
                <c:pt idx="17">
                  <c:v>41648</c:v>
                </c:pt>
                <c:pt idx="18">
                  <c:v>41649</c:v>
                </c:pt>
                <c:pt idx="19">
                  <c:v>41652</c:v>
                </c:pt>
                <c:pt idx="20">
                  <c:v>41653</c:v>
                </c:pt>
                <c:pt idx="21">
                  <c:v>41654</c:v>
                </c:pt>
                <c:pt idx="22">
                  <c:v>41655</c:v>
                </c:pt>
                <c:pt idx="23">
                  <c:v>41656</c:v>
                </c:pt>
                <c:pt idx="24">
                  <c:v>41659</c:v>
                </c:pt>
                <c:pt idx="25">
                  <c:v>41660</c:v>
                </c:pt>
                <c:pt idx="26">
                  <c:v>41661</c:v>
                </c:pt>
                <c:pt idx="27">
                  <c:v>41662</c:v>
                </c:pt>
                <c:pt idx="28">
                  <c:v>41663</c:v>
                </c:pt>
                <c:pt idx="29">
                  <c:v>41665</c:v>
                </c:pt>
                <c:pt idx="30">
                  <c:v>41666</c:v>
                </c:pt>
                <c:pt idx="31">
                  <c:v>41667</c:v>
                </c:pt>
                <c:pt idx="32">
                  <c:v>41668</c:v>
                </c:pt>
                <c:pt idx="33">
                  <c:v>41669</c:v>
                </c:pt>
                <c:pt idx="34">
                  <c:v>41677</c:v>
                </c:pt>
                <c:pt idx="35">
                  <c:v>41678</c:v>
                </c:pt>
                <c:pt idx="36">
                  <c:v>41680</c:v>
                </c:pt>
                <c:pt idx="37">
                  <c:v>41681</c:v>
                </c:pt>
                <c:pt idx="38">
                  <c:v>41682</c:v>
                </c:pt>
                <c:pt idx="39">
                  <c:v>41683</c:v>
                </c:pt>
                <c:pt idx="40">
                  <c:v>41684</c:v>
                </c:pt>
                <c:pt idx="41">
                  <c:v>41687</c:v>
                </c:pt>
                <c:pt idx="42">
                  <c:v>41688</c:v>
                </c:pt>
                <c:pt idx="43">
                  <c:v>41689</c:v>
                </c:pt>
                <c:pt idx="44">
                  <c:v>41690</c:v>
                </c:pt>
                <c:pt idx="45">
                  <c:v>41691</c:v>
                </c:pt>
                <c:pt idx="46">
                  <c:v>41694</c:v>
                </c:pt>
                <c:pt idx="47">
                  <c:v>41695</c:v>
                </c:pt>
                <c:pt idx="48">
                  <c:v>41696</c:v>
                </c:pt>
                <c:pt idx="49">
                  <c:v>41697</c:v>
                </c:pt>
                <c:pt idx="50">
                  <c:v>41698</c:v>
                </c:pt>
                <c:pt idx="51">
                  <c:v>41701</c:v>
                </c:pt>
                <c:pt idx="52">
                  <c:v>41702</c:v>
                </c:pt>
                <c:pt idx="53">
                  <c:v>41703</c:v>
                </c:pt>
                <c:pt idx="54">
                  <c:v>41704</c:v>
                </c:pt>
                <c:pt idx="55">
                  <c:v>41705</c:v>
                </c:pt>
                <c:pt idx="56">
                  <c:v>41708</c:v>
                </c:pt>
                <c:pt idx="57">
                  <c:v>41709</c:v>
                </c:pt>
                <c:pt idx="58">
                  <c:v>41710</c:v>
                </c:pt>
                <c:pt idx="59">
                  <c:v>41711</c:v>
                </c:pt>
                <c:pt idx="60">
                  <c:v>41712</c:v>
                </c:pt>
                <c:pt idx="61">
                  <c:v>41715</c:v>
                </c:pt>
                <c:pt idx="62">
                  <c:v>41716</c:v>
                </c:pt>
                <c:pt idx="63">
                  <c:v>41717</c:v>
                </c:pt>
                <c:pt idx="64">
                  <c:v>41718</c:v>
                </c:pt>
                <c:pt idx="65">
                  <c:v>41719</c:v>
                </c:pt>
                <c:pt idx="66">
                  <c:v>41722</c:v>
                </c:pt>
                <c:pt idx="67">
                  <c:v>41723</c:v>
                </c:pt>
                <c:pt idx="68">
                  <c:v>41724</c:v>
                </c:pt>
                <c:pt idx="69">
                  <c:v>41725</c:v>
                </c:pt>
                <c:pt idx="70">
                  <c:v>41726</c:v>
                </c:pt>
                <c:pt idx="71">
                  <c:v>41729</c:v>
                </c:pt>
              </c:numCache>
            </c:numRef>
          </c:cat>
          <c:val>
            <c:numRef>
              <c:f>'银行间现券(Off OTR)'!$L$2:$L$73</c:f>
              <c:numCache>
                <c:formatCode>0.00%</c:formatCode>
                <c:ptCount val="72"/>
                <c:pt idx="0">
                  <c:v>4.2825335777400136E-4</c:v>
                </c:pt>
                <c:pt idx="1">
                  <c:v>5.7987260173610056E-4</c:v>
                </c:pt>
                <c:pt idx="2">
                  <c:v>6.9743764233919786E-4</c:v>
                </c:pt>
                <c:pt idx="3">
                  <c:v>7.2410428640189844E-4</c:v>
                </c:pt>
                <c:pt idx="4">
                  <c:v>1.1891620424176047E-3</c:v>
                </c:pt>
                <c:pt idx="5">
                  <c:v>5.0515155235970194E-4</c:v>
                </c:pt>
                <c:pt idx="6">
                  <c:v>7.8907815291900246E-4</c:v>
                </c:pt>
                <c:pt idx="7">
                  <c:v>5.4047753478020377E-4</c:v>
                </c:pt>
                <c:pt idx="8">
                  <c:v>9.4143083034439745E-4</c:v>
                </c:pt>
                <c:pt idx="9">
                  <c:v>2.8486582839890029E-4</c:v>
                </c:pt>
                <c:pt idx="10">
                  <c:v>-4.0791827943299774E-4</c:v>
                </c:pt>
                <c:pt idx="11">
                  <c:v>-3.7767878926620035E-4</c:v>
                </c:pt>
                <c:pt idx="12">
                  <c:v>9.7697112900099747E-5</c:v>
                </c:pt>
                <c:pt idx="13">
                  <c:v>-8.9689810158360278E-4</c:v>
                </c:pt>
                <c:pt idx="14">
                  <c:v>-9.5371017115000734E-5</c:v>
                </c:pt>
                <c:pt idx="15">
                  <c:v>3.9303795064599828E-4</c:v>
                </c:pt>
                <c:pt idx="16">
                  <c:v>3.3063564958400044E-4</c:v>
                </c:pt>
                <c:pt idx="17">
                  <c:v>4.0544867732369982E-4</c:v>
                </c:pt>
                <c:pt idx="18">
                  <c:v>6.2330025500509367E-4</c:v>
                </c:pt>
                <c:pt idx="19">
                  <c:v>3.9950476724300021E-4</c:v>
                </c:pt>
                <c:pt idx="20">
                  <c:v>3.9860577710210121E-4</c:v>
                </c:pt>
                <c:pt idx="21">
                  <c:v>3.5287915504930017E-4</c:v>
                </c:pt>
                <c:pt idx="22">
                  <c:v>4.9833683568389908E-4</c:v>
                </c:pt>
                <c:pt idx="23">
                  <c:v>3.0845106157519758E-4</c:v>
                </c:pt>
                <c:pt idx="24">
                  <c:v>6.2908563399790424E-4</c:v>
                </c:pt>
                <c:pt idx="25">
                  <c:v>6.0892829477229848E-4</c:v>
                </c:pt>
                <c:pt idx="26">
                  <c:v>3.1765626123210489E-4</c:v>
                </c:pt>
                <c:pt idx="27">
                  <c:v>-1.2398136118203784E-5</c:v>
                </c:pt>
                <c:pt idx="28">
                  <c:v>1.0233041320020092E-4</c:v>
                </c:pt>
                <c:pt idx="29">
                  <c:v>1.0287715956480009E-4</c:v>
                </c:pt>
                <c:pt idx="30">
                  <c:v>5.2989305076559662E-4</c:v>
                </c:pt>
                <c:pt idx="31">
                  <c:v>4.5921499678369671E-4</c:v>
                </c:pt>
                <c:pt idx="32">
                  <c:v>8.1076460664220029E-4</c:v>
                </c:pt>
                <c:pt idx="33">
                  <c:v>8.1013071015090254E-4</c:v>
                </c:pt>
                <c:pt idx="34">
                  <c:v>5.1028036254280318E-4</c:v>
                </c:pt>
                <c:pt idx="35">
                  <c:v>6.4587722461519753E-4</c:v>
                </c:pt>
                <c:pt idx="36">
                  <c:v>5.1822270482929783E-4</c:v>
                </c:pt>
                <c:pt idx="37">
                  <c:v>2.0906405724410021E-4</c:v>
                </c:pt>
                <c:pt idx="38">
                  <c:v>3.0550927160529623E-4</c:v>
                </c:pt>
                <c:pt idx="39">
                  <c:v>6.2492174850260068E-4</c:v>
                </c:pt>
                <c:pt idx="40">
                  <c:v>2.3352633568409636E-4</c:v>
                </c:pt>
                <c:pt idx="41">
                  <c:v>2.4805348001889771E-4</c:v>
                </c:pt>
                <c:pt idx="42">
                  <c:v>7.0727161944963979E-6</c:v>
                </c:pt>
                <c:pt idx="43">
                  <c:v>2.6085124562605366E-5</c:v>
                </c:pt>
                <c:pt idx="44">
                  <c:v>-6.0195293974898978E-5</c:v>
                </c:pt>
                <c:pt idx="45">
                  <c:v>2.4293576512569859E-4</c:v>
                </c:pt>
                <c:pt idx="46">
                  <c:v>2.8838635494549819E-4</c:v>
                </c:pt>
                <c:pt idx="47">
                  <c:v>3.6801061160490062E-4</c:v>
                </c:pt>
                <c:pt idx="48">
                  <c:v>1.3920208221170072E-4</c:v>
                </c:pt>
                <c:pt idx="49">
                  <c:v>9.6639708734930219E-4</c:v>
                </c:pt>
                <c:pt idx="50">
                  <c:v>6.1959974625259984E-4</c:v>
                </c:pt>
                <c:pt idx="51">
                  <c:v>7.0031527431099749E-4</c:v>
                </c:pt>
                <c:pt idx="52">
                  <c:v>5.2203673063489636E-4</c:v>
                </c:pt>
                <c:pt idx="53">
                  <c:v>5.8212568216302329E-5</c:v>
                </c:pt>
                <c:pt idx="54">
                  <c:v>-3.040368041949057E-4</c:v>
                </c:pt>
                <c:pt idx="55">
                  <c:v>-1.8657340253989962E-4</c:v>
                </c:pt>
                <c:pt idx="56">
                  <c:v>-4.4998679813196274E-5</c:v>
                </c:pt>
                <c:pt idx="57">
                  <c:v>1.259840250866992E-4</c:v>
                </c:pt>
                <c:pt idx="58">
                  <c:v>3.9456078779979975E-4</c:v>
                </c:pt>
                <c:pt idx="59">
                  <c:v>-4.7714377600802105E-5</c:v>
                </c:pt>
                <c:pt idx="60">
                  <c:v>2.3946449416589743E-4</c:v>
                </c:pt>
                <c:pt idx="61">
                  <c:v>2.6563200805490572E-4</c:v>
                </c:pt>
                <c:pt idx="62">
                  <c:v>1.0612549548529721E-4</c:v>
                </c:pt>
                <c:pt idx="63">
                  <c:v>1.8142114649040419E-4</c:v>
                </c:pt>
                <c:pt idx="64">
                  <c:v>-1.8165921430179921E-4</c:v>
                </c:pt>
                <c:pt idx="65">
                  <c:v>-1.4897061772550096E-4</c:v>
                </c:pt>
                <c:pt idx="66">
                  <c:v>-1.4936392200397275E-5</c:v>
                </c:pt>
                <c:pt idx="67">
                  <c:v>3.2964190723301645E-5</c:v>
                </c:pt>
                <c:pt idx="68">
                  <c:v>-6.1742957252898523E-5</c:v>
                </c:pt>
                <c:pt idx="69">
                  <c:v>2.1911001200860397E-4</c:v>
                </c:pt>
                <c:pt idx="70">
                  <c:v>4.4891712092900299E-4</c:v>
                </c:pt>
                <c:pt idx="71">
                  <c:v>3.8885277570720189E-4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601560"/>
        <c:axId val="205601952"/>
      </c:lineChart>
      <c:dateAx>
        <c:axId val="205601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yyyy\-m\-d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205601952"/>
        <c:crosses val="autoZero"/>
        <c:auto val="1"/>
        <c:lblOffset val="100"/>
        <c:baseTimeUnit val="days"/>
        <c:majorUnit val="14"/>
        <c:majorTimeUnit val="days"/>
      </c:dateAx>
      <c:valAx>
        <c:axId val="205601952"/>
        <c:scaling>
          <c:orientation val="minMax"/>
          <c:min val="-1.0000000000000002E-3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205601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华文楷体" panose="02010600040101010101" pitchFamily="2" charset="-122"/>
          <a:ea typeface="华文楷体" panose="02010600040101010101" pitchFamily="2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A678B55-319B-2D4F-AE49-6C1B6E1A4DDA}" type="datetimeFigureOut">
              <a:rPr lang="en-US" smtClean="0"/>
              <a:t>6/20/2014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1B27340-60F0-7D46-BC5B-91B08A318A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D9CAF8C-0805-8440-B43D-DCCAAA4D80CE}" type="datetimeFigureOut">
              <a:rPr lang="en-US" smtClean="0"/>
              <a:t>6/20/2014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2A853E8-D85F-5D49-95D2-E1D96ABFE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62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93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首页－辅助形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07"/>
          <a:stretch/>
        </p:blipFill>
        <p:spPr>
          <a:xfrm>
            <a:off x="0" y="3184185"/>
            <a:ext cx="9144000" cy="1980000"/>
          </a:xfrm>
          <a:prstGeom prst="rect">
            <a:avLst/>
          </a:prstGeom>
        </p:spPr>
      </p:pic>
      <p:pic>
        <p:nvPicPr>
          <p:cNvPr id="1026" name="Picture 2" descr="D:\project\ppt\fo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7116" y="-40339"/>
            <a:ext cx="4301988" cy="55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 descr="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710" y="-64606"/>
            <a:ext cx="1923999" cy="9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4350" y="4834174"/>
            <a:ext cx="547211" cy="274637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617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430887"/>
          </a:xfr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4350" y="4834174"/>
            <a:ext cx="547211" cy="274637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665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 userDrawn="1"/>
        </p:nvSpPr>
        <p:spPr>
          <a:xfrm>
            <a:off x="4237316" y="2251004"/>
            <a:ext cx="1119877" cy="239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57200" rtl="0" eaLnBrk="1" latinLnBrk="0" hangingPunct="1">
              <a:lnSpc>
                <a:spcPts val="1750"/>
              </a:lnSpc>
              <a:spcBef>
                <a:spcPts val="0"/>
              </a:spcBef>
              <a:buSzPct val="100000"/>
              <a:buFont typeface="Lucida Grande"/>
              <a:buNone/>
              <a:defRPr sz="1400" kern="1200">
                <a:solidFill>
                  <a:srgbClr val="FFFFFF"/>
                </a:solidFill>
                <a:latin typeface="全新硬笔行书简" pitchFamily="2" charset="-122"/>
                <a:ea typeface="全新硬笔行书简" pitchFamily="2" charset="-122"/>
                <a:cs typeface="+mn-cs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SzPct val="120000"/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谢       谢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710" y="-64606"/>
            <a:ext cx="1923999" cy="924341"/>
          </a:xfrm>
          <a:prstGeom prst="rect">
            <a:avLst/>
          </a:prstGeom>
        </p:spPr>
      </p:pic>
      <p:pic>
        <p:nvPicPr>
          <p:cNvPr id="5" name="图片 4" descr="首页－辅助形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852"/>
            <a:ext cx="9144000" cy="233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0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660169"/>
            <a:ext cx="8229600" cy="37702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ts val="3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39241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1200" y="1458000"/>
            <a:ext cx="8466436" cy="295236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08514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660169"/>
            <a:ext cx="4019316" cy="3770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8"/>
            <a:ext cx="4013649" cy="77713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1200" y="1458000"/>
            <a:ext cx="4031345" cy="3020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37088" y="339725"/>
            <a:ext cx="4157662" cy="3943350"/>
          </a:xfrm>
          <a:prstGeom prst="rect">
            <a:avLst/>
          </a:prstGeom>
          <a:effectLst/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0759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660169"/>
            <a:ext cx="4019316" cy="3770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8"/>
            <a:ext cx="4013649" cy="77713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197186" y="1458000"/>
            <a:ext cx="5537932" cy="298102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  <a:latin typeface="Futura Hv"/>
                <a:cs typeface="Futura Hv"/>
              </a:defRPr>
            </a:lvl1pPr>
            <a:lvl2pPr marL="0" indent="0">
              <a:buNone/>
              <a:defRPr/>
            </a:lvl2pPr>
            <a:lvl3pPr marL="165600" indent="-165600">
              <a:buFont typeface="Lucida Grande"/>
              <a:buChar char="•"/>
              <a:defRPr sz="1800"/>
            </a:lvl3pPr>
            <a:lvl4pPr marL="298800" indent="-126000">
              <a:buSzPct val="100000"/>
              <a:buFont typeface="Lucida Grande"/>
              <a:buChar char="–"/>
              <a:defRPr/>
            </a:lvl4pPr>
            <a:lvl5pPr marL="410400" indent="-122400">
              <a:buSzPct val="80000"/>
              <a:buFont typeface="Courier New"/>
              <a:buChar char="o"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0200" y="1458000"/>
            <a:ext cx="2542125" cy="298102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  <a:latin typeface="Futura Hv"/>
                <a:cs typeface="Futura Hv"/>
              </a:defRPr>
            </a:lvl1pPr>
            <a:lvl2pPr marL="0" indent="0">
              <a:buNone/>
              <a:defRPr>
                <a:latin typeface="Futura Hv"/>
                <a:cs typeface="Futura Hv"/>
              </a:defRPr>
            </a:lvl2pPr>
            <a:lvl3pPr marL="165600" indent="-165600">
              <a:buFont typeface="Lucida Grande"/>
              <a:buChar char="•"/>
              <a:defRPr sz="1800"/>
            </a:lvl3pPr>
            <a:lvl4pPr marL="298800" indent="-126000">
              <a:buSzPct val="100000"/>
              <a:buFont typeface="Lucida Grande"/>
              <a:buChar char="–"/>
              <a:defRPr/>
            </a:lvl4pPr>
            <a:lvl5pPr marL="410400" indent="-122400">
              <a:buSzPct val="80000"/>
              <a:buFont typeface="Courier New"/>
              <a:buChar char="o"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0308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39241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989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660169"/>
            <a:ext cx="8229600" cy="37702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ts val="3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39241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54712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660169"/>
            <a:ext cx="4019316" cy="3770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8"/>
            <a:ext cx="4013649" cy="77713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1200" y="1483200"/>
            <a:ext cx="4031345" cy="3020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3783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629150" y="347663"/>
            <a:ext cx="4171950" cy="3942125"/>
          </a:xfrm>
          <a:solidFill>
            <a:schemeClr val="tx2"/>
          </a:solidFill>
        </p:spPr>
        <p:txBody>
          <a:bodyPr anchor="ctr" anchorCtr="0">
            <a:noAutofit/>
          </a:bodyPr>
          <a:lstStyle>
            <a:lvl1pPr algn="ctr">
              <a:lnSpc>
                <a:spcPts val="3000"/>
              </a:lnSpc>
              <a:defRPr sz="2000">
                <a:solidFill>
                  <a:schemeClr val="bg1"/>
                </a:solidFill>
                <a:latin typeface="Futura Hv"/>
                <a:cs typeface="Futura Hv"/>
              </a:defRPr>
            </a:lvl1pPr>
          </a:lstStyle>
          <a:p>
            <a:r>
              <a:rPr lang="en-US" noProof="0" smtClean="0"/>
              <a:t>Image Area</a:t>
            </a:r>
            <a:endParaRPr lang="en-US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339658" y="347022"/>
            <a:ext cx="8461915" cy="4562975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4890" y="605443"/>
            <a:ext cx="8476683" cy="0"/>
          </a:xfrm>
          <a:prstGeom prst="line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324890" y="974616"/>
            <a:ext cx="8476683" cy="0"/>
          </a:xfrm>
          <a:prstGeom prst="line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24890" y="1742495"/>
            <a:ext cx="8476683" cy="0"/>
          </a:xfrm>
          <a:prstGeom prst="line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24890" y="4289787"/>
            <a:ext cx="8476683" cy="0"/>
          </a:xfrm>
          <a:prstGeom prst="line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518929" y="347022"/>
            <a:ext cx="0" cy="4570360"/>
          </a:xfrm>
          <a:prstGeom prst="line">
            <a:avLst/>
          </a:prstGeom>
          <a:noFill/>
          <a:ln w="127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629687" y="347022"/>
            <a:ext cx="0" cy="4570360"/>
          </a:xfrm>
          <a:prstGeom prst="line">
            <a:avLst/>
          </a:prstGeom>
          <a:noFill/>
          <a:ln w="127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6" name="Group 15"/>
          <p:cNvGrpSpPr/>
          <p:nvPr userDrawn="1"/>
        </p:nvGrpSpPr>
        <p:grpSpPr>
          <a:xfrm>
            <a:off x="945136" y="347022"/>
            <a:ext cx="2975700" cy="4570360"/>
            <a:chOff x="945136" y="347022"/>
            <a:chExt cx="2975700" cy="457036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945136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5894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653988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64746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377607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488365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086459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197217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810078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920836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/>
          <p:cNvGrpSpPr/>
          <p:nvPr userDrawn="1"/>
        </p:nvGrpSpPr>
        <p:grpSpPr>
          <a:xfrm>
            <a:off x="5227781" y="347022"/>
            <a:ext cx="2975700" cy="4570360"/>
            <a:chOff x="945136" y="347022"/>
            <a:chExt cx="2975700" cy="457036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945136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55894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653988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764746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77607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488365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086459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197217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810078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920836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660169"/>
            <a:ext cx="8229600" cy="37702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ts val="3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39241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1200" y="1483200"/>
            <a:ext cx="8042400" cy="3020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73263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581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753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lang="en-GB" sz="4000" kern="1200" dirty="0" smtClean="0">
          <a:solidFill>
            <a:schemeClr val="bg1"/>
          </a:solidFill>
          <a:latin typeface="Futura Hv"/>
          <a:ea typeface="+mj-ea"/>
          <a:cs typeface="Futura"/>
        </a:defRPr>
      </a:lvl1pPr>
    </p:titleStyle>
    <p:bodyStyle>
      <a:lvl1pPr marL="177800" indent="-177800" algn="l" defTabSz="457200" rtl="0" eaLnBrk="1" latinLnBrk="0" hangingPunct="1">
        <a:lnSpc>
          <a:spcPts val="2500"/>
        </a:lnSpc>
        <a:spcBef>
          <a:spcPts val="0"/>
        </a:spcBef>
        <a:buSzPct val="100000"/>
        <a:buFont typeface="Lucida Grande"/>
        <a:buChar char="•"/>
        <a:defRPr sz="1800" kern="1200">
          <a:solidFill>
            <a:srgbClr val="FFFFFF"/>
          </a:solidFill>
          <a:latin typeface="Futura Bk"/>
          <a:ea typeface="+mn-ea"/>
          <a:cs typeface="+mn-cs"/>
        </a:defRPr>
      </a:lvl1pPr>
      <a:lvl2pPr marL="357188" indent="-179388" algn="l" defTabSz="457200" rtl="0" eaLnBrk="1" latinLnBrk="0" hangingPunct="1">
        <a:lnSpc>
          <a:spcPts val="2500"/>
        </a:lnSpc>
        <a:spcBef>
          <a:spcPts val="0"/>
        </a:spcBef>
        <a:buSzPct val="120000"/>
        <a:buFont typeface="Arial"/>
        <a:buChar char="–"/>
        <a:defRPr sz="1400" kern="1200">
          <a:solidFill>
            <a:srgbClr val="FFFFFF"/>
          </a:solidFill>
          <a:latin typeface="Futura Bk"/>
          <a:ea typeface="+mn-ea"/>
          <a:cs typeface="+mn-cs"/>
        </a:defRPr>
      </a:lvl2pPr>
      <a:lvl3pPr marL="635000" indent="-192088" algn="l" defTabSz="457200" rtl="0" eaLnBrk="1" latinLnBrk="0" hangingPunct="1">
        <a:lnSpc>
          <a:spcPts val="2500"/>
        </a:lnSpc>
        <a:spcBef>
          <a:spcPts val="0"/>
        </a:spcBef>
        <a:buFont typeface="Arial"/>
        <a:buChar char="•"/>
        <a:defRPr sz="1800" kern="1200">
          <a:solidFill>
            <a:srgbClr val="FFFFFF"/>
          </a:solidFill>
          <a:latin typeface="Futura Bk"/>
          <a:ea typeface="+mn-ea"/>
          <a:cs typeface="+mn-cs"/>
        </a:defRPr>
      </a:lvl3pPr>
      <a:lvl4pPr marL="0" indent="0" algn="l" defTabSz="457200" rtl="0" eaLnBrk="1" latinLnBrk="0" hangingPunct="1">
        <a:lnSpc>
          <a:spcPts val="2500"/>
        </a:lnSpc>
        <a:spcBef>
          <a:spcPts val="0"/>
        </a:spcBef>
        <a:buFont typeface="Arial"/>
        <a:buNone/>
        <a:defRPr lang="en-US" sz="1800" kern="1200" dirty="0" smtClean="0">
          <a:solidFill>
            <a:srgbClr val="FFFFFF"/>
          </a:solidFill>
          <a:latin typeface="Futura Bk"/>
          <a:ea typeface="+mn-ea"/>
          <a:cs typeface="+mn-cs"/>
        </a:defRPr>
      </a:lvl4pPr>
      <a:lvl5pPr marL="628650" indent="-185738" algn="l" defTabSz="457200" rtl="0" eaLnBrk="1" latinLnBrk="0" hangingPunct="1">
        <a:lnSpc>
          <a:spcPts val="2500"/>
        </a:lnSpc>
        <a:spcBef>
          <a:spcPts val="0"/>
        </a:spcBef>
        <a:buFont typeface="Arial"/>
        <a:buChar char="»"/>
        <a:defRPr sz="1800" kern="1200">
          <a:solidFill>
            <a:srgbClr val="FFFFFF"/>
          </a:solidFill>
          <a:latin typeface="Futura Bk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3924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30200" y="1458429"/>
            <a:ext cx="8042123" cy="30216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2606466" y="4859350"/>
            <a:ext cx="1070770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lang="en-US" sz="800" kern="12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保密文件，请勿外泄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2435093" y="4882862"/>
            <a:ext cx="81295" cy="8129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Subtitle 2"/>
          <p:cNvSpPr txBox="1">
            <a:spLocks/>
          </p:cNvSpPr>
          <p:nvPr userDrawn="1"/>
        </p:nvSpPr>
        <p:spPr>
          <a:xfrm>
            <a:off x="221893" y="4791742"/>
            <a:ext cx="2700211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57200" rtl="0" eaLnBrk="1" latinLnBrk="0" hangingPunct="1">
              <a:lnSpc>
                <a:spcPts val="1750"/>
              </a:lnSpc>
              <a:spcBef>
                <a:spcPts val="0"/>
              </a:spcBef>
              <a:buSzPct val="100000"/>
              <a:buFont typeface="Lucida Grande"/>
              <a:buNone/>
              <a:defRPr sz="1400" kern="1200">
                <a:solidFill>
                  <a:srgbClr val="FFFFFF"/>
                </a:solidFill>
                <a:latin typeface="全新硬笔行书简" pitchFamily="2" charset="-122"/>
                <a:ea typeface="全新硬笔行书简" pitchFamily="2" charset="-122"/>
                <a:cs typeface="+mn-cs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SzPct val="120000"/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Copyright © 2013 </a:t>
            </a:r>
            <a:r>
              <a:rPr lang="en-US" altLang="zh-CN" sz="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DataYes</a:t>
            </a:r>
            <a:r>
              <a:rPr lang="en-US" altLang="zh-CN" sz="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All rights reserved </a:t>
            </a:r>
            <a:endParaRPr lang="en-US" altLang="zh-CN" sz="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85" y="4603024"/>
            <a:ext cx="1334166" cy="64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8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69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spcAft>
          <a:spcPts val="0"/>
        </a:spcAft>
        <a:buNone/>
        <a:defRPr lang="en-GB" sz="2800" kern="1200" dirty="0" smtClean="0">
          <a:solidFill>
            <a:schemeClr val="bg1"/>
          </a:solidFill>
          <a:latin typeface="Futura Hv"/>
          <a:ea typeface="+mj-ea"/>
          <a:cs typeface="Futura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ts val="0"/>
        </a:spcBef>
        <a:spcAft>
          <a:spcPts val="140"/>
        </a:spcAft>
        <a:buSzPct val="100000"/>
        <a:buFont typeface="Arial"/>
        <a:buNone/>
        <a:defRPr sz="1800" kern="1200">
          <a:solidFill>
            <a:schemeClr val="bg1"/>
          </a:solidFill>
          <a:latin typeface="Futura Bk"/>
          <a:ea typeface="+mn-ea"/>
          <a:cs typeface="+mn-cs"/>
        </a:defRPr>
      </a:lvl1pPr>
      <a:lvl2pPr marL="165100" indent="-165100" algn="l" defTabSz="430213" rtl="0" eaLnBrk="1" latinLnBrk="0" hangingPunct="1">
        <a:lnSpc>
          <a:spcPct val="120000"/>
        </a:lnSpc>
        <a:spcBef>
          <a:spcPts val="0"/>
        </a:spcBef>
        <a:spcAft>
          <a:spcPts val="140"/>
        </a:spcAft>
        <a:buSzPct val="100000"/>
        <a:buFont typeface="Lucida Grande"/>
        <a:buChar char="•"/>
        <a:defRPr sz="1800" kern="1200">
          <a:solidFill>
            <a:schemeClr val="bg1"/>
          </a:solidFill>
          <a:latin typeface="Futura Bk"/>
          <a:ea typeface="+mn-ea"/>
          <a:cs typeface="+mn-cs"/>
        </a:defRPr>
      </a:lvl2pPr>
      <a:lvl3pPr marL="300038" indent="-125413" algn="l" defTabSz="457200" rtl="0" eaLnBrk="1" latinLnBrk="0" hangingPunct="1">
        <a:lnSpc>
          <a:spcPct val="120000"/>
        </a:lnSpc>
        <a:spcBef>
          <a:spcPts val="0"/>
        </a:spcBef>
        <a:spcAft>
          <a:spcPts val="140"/>
        </a:spcAft>
        <a:buFont typeface="Lucida Grande"/>
        <a:buChar char="–"/>
        <a:defRPr sz="1400" kern="1200">
          <a:solidFill>
            <a:schemeClr val="bg1"/>
          </a:solidFill>
          <a:latin typeface="Futura Bk"/>
          <a:ea typeface="+mn-ea"/>
          <a:cs typeface="+mn-cs"/>
        </a:defRPr>
      </a:lvl3pPr>
      <a:lvl4pPr marL="409575" indent="-123825" algn="l" defTabSz="457200" rtl="0" eaLnBrk="1" latinLnBrk="0" hangingPunct="1">
        <a:lnSpc>
          <a:spcPct val="120000"/>
        </a:lnSpc>
        <a:spcBef>
          <a:spcPts val="0"/>
        </a:spcBef>
        <a:spcAft>
          <a:spcPts val="140"/>
        </a:spcAft>
        <a:buSzPct val="80000"/>
        <a:buFont typeface="Courier New"/>
        <a:buChar char="o"/>
        <a:defRPr lang="en-US" sz="1400" kern="1200" dirty="0" smtClean="0">
          <a:solidFill>
            <a:schemeClr val="bg1"/>
          </a:solidFill>
          <a:latin typeface="Futura Bk"/>
          <a:ea typeface="+mn-ea"/>
          <a:cs typeface="+mn-cs"/>
        </a:defRPr>
      </a:lvl4pPr>
      <a:lvl5pPr marL="409575" indent="0" algn="l" defTabSz="457200" rtl="0" eaLnBrk="1" latinLnBrk="0" hangingPunct="1">
        <a:lnSpc>
          <a:spcPct val="120000"/>
        </a:lnSpc>
        <a:spcBef>
          <a:spcPts val="0"/>
        </a:spcBef>
        <a:spcAft>
          <a:spcPts val="140"/>
        </a:spcAft>
        <a:buFont typeface="Arial"/>
        <a:buNone/>
        <a:tabLst/>
        <a:defRPr sz="1400" kern="1200">
          <a:solidFill>
            <a:schemeClr val="bg1"/>
          </a:solidFill>
          <a:latin typeface="Futura Bk"/>
          <a:ea typeface="+mn-ea"/>
          <a:cs typeface="+mn-cs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3924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idx="1"/>
          </p:nvPr>
        </p:nvSpPr>
        <p:spPr>
          <a:xfrm>
            <a:off x="330200" y="1458429"/>
            <a:ext cx="8042123" cy="30216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7" name="Footer Placeholder 3"/>
          <p:cNvSpPr txBox="1">
            <a:spLocks/>
          </p:cNvSpPr>
          <p:nvPr userDrawn="1"/>
        </p:nvSpPr>
        <p:spPr>
          <a:xfrm>
            <a:off x="2606466" y="4859350"/>
            <a:ext cx="1070770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lang="en-US" sz="800" kern="12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保密文件，请勿外泄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 userDrawn="1"/>
        </p:nvSpPr>
        <p:spPr>
          <a:xfrm>
            <a:off x="2435093" y="4882862"/>
            <a:ext cx="81295" cy="8129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Subtitle 2"/>
          <p:cNvSpPr txBox="1">
            <a:spLocks/>
          </p:cNvSpPr>
          <p:nvPr userDrawn="1"/>
        </p:nvSpPr>
        <p:spPr>
          <a:xfrm>
            <a:off x="221893" y="4791742"/>
            <a:ext cx="2700211" cy="198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57200" rtl="0" eaLnBrk="1" latinLnBrk="0" hangingPunct="1">
              <a:lnSpc>
                <a:spcPts val="1750"/>
              </a:lnSpc>
              <a:spcBef>
                <a:spcPts val="0"/>
              </a:spcBef>
              <a:buSzPct val="100000"/>
              <a:buFont typeface="Lucida Grande"/>
              <a:buNone/>
              <a:defRPr sz="1400" kern="1200">
                <a:solidFill>
                  <a:srgbClr val="FFFFFF"/>
                </a:solidFill>
                <a:latin typeface="全新硬笔行书简" pitchFamily="2" charset="-122"/>
                <a:ea typeface="全新硬笔行书简" pitchFamily="2" charset="-122"/>
                <a:cs typeface="+mn-cs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SzPct val="120000"/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Copyright © 2013 </a:t>
            </a:r>
            <a:r>
              <a:rPr lang="en-US" altLang="zh-CN" sz="8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DataYes</a:t>
            </a:r>
            <a:r>
              <a:rPr lang="en-US" altLang="zh-CN" sz="8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All rights reserved </a:t>
            </a:r>
            <a:endParaRPr lang="en-US" altLang="zh-CN" sz="8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1" name="Picture 2" descr="D:\project\因为设计设计方案\中英文字体黑子中英文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012" y="4695264"/>
            <a:ext cx="1263558" cy="41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70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4294967295"/>
          </p:nvPr>
        </p:nvSpPr>
        <p:spPr>
          <a:xfrm>
            <a:off x="710921" y="3462140"/>
            <a:ext cx="7772400" cy="69249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>
                <a:latin typeface="Arial Rounded MT Bold" pitchFamily="34" charset="0"/>
                <a:ea typeface="微软雅黑" pitchFamily="34" charset="-122"/>
              </a:rPr>
              <a:t>李丞</a:t>
            </a:r>
            <a:endParaRPr lang="en-US" altLang="zh-CN" dirty="0" smtClean="0">
              <a:latin typeface="Arial Rounded MT Bold" pitchFamily="34" charset="0"/>
              <a:ea typeface="微软雅黑" pitchFamily="34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latin typeface="Arial Rounded MT Bold" pitchFamily="34" charset="0"/>
                <a:ea typeface="微软雅黑" pitchFamily="34" charset="-122"/>
              </a:rPr>
              <a:t>固定收益研究</a:t>
            </a:r>
            <a:endParaRPr lang="en-US" altLang="zh-CN" dirty="0" smtClean="0">
              <a:latin typeface="Arial Rounded MT Bold" pitchFamily="34" charset="0"/>
              <a:ea typeface="微软雅黑" pitchFamily="34" charset="-122"/>
            </a:endParaRPr>
          </a:p>
          <a:p>
            <a:pPr marL="0" indent="0" algn="ctr">
              <a:buNone/>
            </a:pPr>
            <a:r>
              <a:rPr lang="de-DE" dirty="0" smtClean="0">
                <a:latin typeface="Arial Rounded MT Bold" pitchFamily="34" charset="0"/>
                <a:ea typeface="微软雅黑" pitchFamily="34" charset="-122"/>
              </a:rPr>
              <a:t>5/5/2014</a:t>
            </a:r>
            <a:endParaRPr lang="en-US" dirty="0">
              <a:latin typeface="Arial Rounded MT Bold" pitchFamily="34" charset="0"/>
              <a:ea typeface="微软雅黑" pitchFamily="34" charset="-12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09030" y="2782306"/>
            <a:ext cx="6018328" cy="52200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r" defTabSz="457200" rtl="0" eaLnBrk="1" latinLnBrk="0" hangingPunct="1">
              <a:lnSpc>
                <a:spcPct val="106000"/>
              </a:lnSpc>
              <a:spcBef>
                <a:spcPct val="0"/>
              </a:spcBef>
              <a:buNone/>
              <a:defRPr lang="en-GB"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基于经纪商</a:t>
            </a:r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银行间现券报价方法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02138" y="1753154"/>
            <a:ext cx="6570261" cy="61144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l" defTabSz="457200" rtl="0" eaLnBrk="1" latinLnBrk="0" hangingPunct="1">
              <a:lnSpc>
                <a:spcPct val="106000"/>
              </a:lnSpc>
              <a:spcBef>
                <a:spcPct val="0"/>
              </a:spcBef>
              <a:buNone/>
              <a:defRPr lang="en-GB" sz="40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实时收益率曲线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430887"/>
          </a:xfrm>
        </p:spPr>
        <p:txBody>
          <a:bodyPr/>
          <a:lstStyle/>
          <a:p>
            <a:r>
              <a:rPr lang="zh-CN" altLang="en-US" dirty="0" smtClean="0"/>
              <a:t>建立曲线：经纪商曲线（样例）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26027" y="924791"/>
            <a:ext cx="273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收益率曲线*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19698"/>
              </p:ext>
            </p:extLst>
          </p:nvPr>
        </p:nvGraphicFramePr>
        <p:xfrm>
          <a:off x="426027" y="1402773"/>
          <a:ext cx="2826328" cy="263928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38081"/>
                <a:gridCol w="1588247"/>
              </a:tblGrid>
              <a:tr h="65321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曲线时点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21:00:00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</a:tr>
              <a:tr h="331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4.18%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</a:tr>
              <a:tr h="331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4.42%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</a:tr>
              <a:tr h="331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4.56%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</a:tr>
              <a:tr h="331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4.62%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</a:tr>
              <a:tr h="331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4.82%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</a:tr>
              <a:tr h="331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5.71%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26027" y="4208318"/>
            <a:ext cx="321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版面限制，删除了一部分点的数据这里没有列示。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32043" y="924791"/>
            <a:ext cx="347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样本券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958778"/>
              </p:ext>
            </p:extLst>
          </p:nvPr>
        </p:nvGraphicFramePr>
        <p:xfrm>
          <a:off x="3636818" y="1402774"/>
          <a:ext cx="5216236" cy="299021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07146"/>
                <a:gridCol w="754659"/>
                <a:gridCol w="1059881"/>
                <a:gridCol w="1794550"/>
              </a:tblGrid>
              <a:tr h="51378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曲线时点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ALIAS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代码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报价时间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127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21:00:00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O1Y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130014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20:15:29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127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21:00:00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O3Y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130004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20:15:29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127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21:00:00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O5Y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130013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20:15:29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127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21:00:00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O7Y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130015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20:15:29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127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21:00:00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O10Y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130011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20:15:29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127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21:00:00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O30Y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130019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20:15:33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46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曲线评估：基本统计分析（经纪商）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67350" y="838200"/>
            <a:ext cx="3390900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均值上，经纪商收益率曲线更加平滑单调，中债曲线的翻折比较多；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经纪商曲线各点的波动率随着代偿期上升严格递减，更加符合直观上短期利率相对于长期利率更不稳定的预期；经纪商收益率整体波动更大；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经纪商曲线在短端的收益率较中债基准高较多。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476420"/>
              </p:ext>
            </p:extLst>
          </p:nvPr>
        </p:nvGraphicFramePr>
        <p:xfrm>
          <a:off x="331470" y="949469"/>
          <a:ext cx="4695825" cy="328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9769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曲线评估：时间序列观测（经纪商）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1470" y="962025"/>
            <a:ext cx="282892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即期收益率曲线，经纪商曲线的波动性随市场变化更加剧烈；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即期收益率曲线，经纪商数据波动性下降，与中债收益率曲线的吻合性更好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5984995"/>
              </p:ext>
            </p:extLst>
          </p:nvPr>
        </p:nvGraphicFramePr>
        <p:xfrm>
          <a:off x="3750468" y="925305"/>
          <a:ext cx="5072063" cy="3667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142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曲线评估：基本统计分析</a:t>
            </a:r>
            <a:r>
              <a:rPr lang="zh-CN" altLang="en-US" dirty="0" smtClean="0"/>
              <a:t>（银行间现券）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67350" y="838200"/>
            <a:ext cx="3390900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均值上，银行间现券收益率曲线更加平滑单调，中债曲线的翻折比较多；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银行间现券曲线各点的波动率随着代偿期上升严格递减，更加符合直观上短期利率相对于长期利率更不稳定的预期；做市商收益率整体波动更大；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间现券曲线这里没有列示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年点。由于做市商极少对到期期限超过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年的债券报价。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930257"/>
              </p:ext>
            </p:extLst>
          </p:nvPr>
        </p:nvGraphicFramePr>
        <p:xfrm>
          <a:off x="331470" y="949469"/>
          <a:ext cx="4695825" cy="328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8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曲线评估：时间序列观测</a:t>
            </a:r>
            <a:r>
              <a:rPr lang="zh-CN" altLang="en-US" dirty="0"/>
              <a:t>（银行间现券）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1470" y="962025"/>
            <a:ext cx="282892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即期收益率曲线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，银行间现券结果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与中债的估值接近，波动性也较低；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即期收益率曲线，结果与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类似，波动率相对于经纪商曲线要低。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301105"/>
              </p:ext>
            </p:extLst>
          </p:nvPr>
        </p:nvGraphicFramePr>
        <p:xfrm>
          <a:off x="3792032" y="904524"/>
          <a:ext cx="5072063" cy="3667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77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曲线</a:t>
            </a:r>
            <a:r>
              <a:rPr lang="zh-CN" altLang="en-US" dirty="0" smtClean="0"/>
              <a:t>评估：经纪商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1470" y="997527"/>
            <a:ext cx="7929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实时曲线，每天至少可以早晚各一次；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曲线平滑性较好，经纪商会去除明显的不合理报价；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数据来源面广，包括各种类型参与者的报价信息；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劣势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报价次数不是特别频繁，主要集中在两个时刻；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经纪商的选择有一定主观性；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长期端报价不足，更新不及时。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44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曲线</a:t>
            </a:r>
            <a:r>
              <a:rPr lang="zh-CN" altLang="en-US" dirty="0" smtClean="0"/>
              <a:t>评估：银行间现券报价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1470" y="997527"/>
            <a:ext cx="7929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可以做成实时曲线，更新频繁；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曲线平滑性很好。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劣势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端报价严重不足；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排除不合理报价。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82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曲线</a:t>
            </a:r>
            <a:r>
              <a:rPr lang="zh-CN" altLang="en-US" dirty="0" smtClean="0"/>
              <a:t>评估：中债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1470" y="997527"/>
            <a:ext cx="792930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市场基准；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期限范围大。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劣势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每日只盘后更新，无法及时用于交易；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黑盒子，无法知悉其具体的基准券；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曲线的形状不够光滑，不符合直观。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80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流动性溢价：方法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1470" y="1018309"/>
            <a:ext cx="59550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使用经纪商以及银行间报价收益率曲线；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 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债券以及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债券的流动性溢价；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 OTR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OTR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流动性差距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显著；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债券经纪商报价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年以内的期限结构。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864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流动性溢价：经纪商（期限结构）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704609" y="883227"/>
            <a:ext cx="308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经纪商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曲线在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中等期限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明显的流动性溢价，在短端的形状不甚领人满意。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4980583"/>
              </p:ext>
            </p:extLst>
          </p:nvPr>
        </p:nvGraphicFramePr>
        <p:xfrm>
          <a:off x="331470" y="883227"/>
          <a:ext cx="5373139" cy="359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526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3"/>
          <p:cNvSpPr txBox="1"/>
          <p:nvPr/>
        </p:nvSpPr>
        <p:spPr>
          <a:xfrm>
            <a:off x="874347" y="68750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rPr>
              <a:t>目录</a:t>
            </a:r>
            <a:endParaRPr kumimoji="1"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3" name="图片 12" descr="目录 三条线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7874" y="1826353"/>
            <a:ext cx="2743200" cy="406400"/>
          </a:xfrm>
          <a:prstGeom prst="rect">
            <a:avLst/>
          </a:prstGeom>
        </p:spPr>
      </p:pic>
      <p:pic>
        <p:nvPicPr>
          <p:cNvPr id="15" name="图片 14" descr="目录 三条线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7874" y="2636228"/>
            <a:ext cx="2743200" cy="406400"/>
          </a:xfrm>
          <a:prstGeom prst="rect">
            <a:avLst/>
          </a:prstGeom>
        </p:spPr>
      </p:pic>
      <p:pic>
        <p:nvPicPr>
          <p:cNvPr id="16" name="图片 15" descr="目录 三条线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9633" y="3399567"/>
            <a:ext cx="2743200" cy="406400"/>
          </a:xfrm>
          <a:prstGeom prst="rect">
            <a:avLst/>
          </a:prstGeom>
        </p:spPr>
      </p:pic>
      <p:pic>
        <p:nvPicPr>
          <p:cNvPr id="17" name="图片 16" descr="目录－格挡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4" y="231864"/>
            <a:ext cx="313197" cy="1066827"/>
          </a:xfrm>
          <a:prstGeom prst="rect">
            <a:avLst/>
          </a:prstGeom>
        </p:spPr>
      </p:pic>
      <p:sp>
        <p:nvSpPr>
          <p:cNvPr id="19" name="文本框 41"/>
          <p:cNvSpPr txBox="1"/>
          <p:nvPr/>
        </p:nvSpPr>
        <p:spPr>
          <a:xfrm>
            <a:off x="1158772" y="2133410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BA2E"/>
                </a:solidFill>
                <a:latin typeface="Arial"/>
                <a:cs typeface="Arial"/>
              </a:rPr>
              <a:t>2</a:t>
            </a:r>
            <a:endParaRPr kumimoji="1" lang="zh-CN" altLang="en-US" sz="3200" dirty="0">
              <a:solidFill>
                <a:srgbClr val="FFBA2E"/>
              </a:solidFill>
              <a:latin typeface="Arial"/>
              <a:cs typeface="Arial"/>
            </a:endParaRPr>
          </a:p>
        </p:txBody>
      </p:sp>
      <p:sp>
        <p:nvSpPr>
          <p:cNvPr id="20" name="文本框 43"/>
          <p:cNvSpPr txBox="1"/>
          <p:nvPr/>
        </p:nvSpPr>
        <p:spPr>
          <a:xfrm>
            <a:off x="1158772" y="2909689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BA2E"/>
                </a:solidFill>
                <a:latin typeface="Arial"/>
                <a:cs typeface="Arial"/>
              </a:rPr>
              <a:t>3</a:t>
            </a:r>
            <a:endParaRPr kumimoji="1" lang="zh-CN" altLang="en-US" sz="3200" dirty="0">
              <a:solidFill>
                <a:srgbClr val="FFBA2E"/>
              </a:solidFill>
              <a:latin typeface="Arial"/>
              <a:cs typeface="Arial"/>
            </a:endParaRPr>
          </a:p>
        </p:txBody>
      </p:sp>
      <p:sp>
        <p:nvSpPr>
          <p:cNvPr id="22" name="文本框 45"/>
          <p:cNvSpPr txBox="1"/>
          <p:nvPr/>
        </p:nvSpPr>
        <p:spPr>
          <a:xfrm>
            <a:off x="2329283" y="150795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262626"/>
                </a:solidFill>
                <a:latin typeface="微软雅黑"/>
                <a:ea typeface="微软雅黑"/>
                <a:cs typeface="微软雅黑"/>
              </a:rPr>
              <a:t>市场分析</a:t>
            </a:r>
            <a:endParaRPr kumimoji="1" lang="zh-CN" altLang="en-US" sz="2000" dirty="0">
              <a:solidFill>
                <a:srgbClr val="262626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3" name="文本框 46"/>
          <p:cNvSpPr txBox="1"/>
          <p:nvPr/>
        </p:nvSpPr>
        <p:spPr>
          <a:xfrm>
            <a:off x="2329283" y="231370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262626"/>
                </a:solidFill>
                <a:latin typeface="微软雅黑"/>
                <a:ea typeface="微软雅黑"/>
                <a:cs typeface="微软雅黑"/>
              </a:rPr>
              <a:t>建立曲线</a:t>
            </a:r>
            <a:endParaRPr kumimoji="1" lang="zh-CN" altLang="en-US" sz="2000" dirty="0">
              <a:solidFill>
                <a:srgbClr val="262626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5" name="文本框 41"/>
          <p:cNvSpPr txBox="1"/>
          <p:nvPr/>
        </p:nvSpPr>
        <p:spPr>
          <a:xfrm>
            <a:off x="1158772" y="1373984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BA2E"/>
                </a:solidFill>
                <a:latin typeface="Arial"/>
                <a:cs typeface="Arial"/>
              </a:rPr>
              <a:t>1</a:t>
            </a:r>
            <a:endParaRPr kumimoji="1" lang="zh-CN" altLang="en-US" sz="3200" dirty="0">
              <a:solidFill>
                <a:srgbClr val="FFBA2E"/>
              </a:solidFill>
              <a:latin typeface="Arial"/>
              <a:cs typeface="Arial"/>
            </a:endParaRPr>
          </a:p>
        </p:txBody>
      </p:sp>
      <p:sp>
        <p:nvSpPr>
          <p:cNvPr id="14" name="文本框 46"/>
          <p:cNvSpPr txBox="1"/>
          <p:nvPr/>
        </p:nvSpPr>
        <p:spPr>
          <a:xfrm>
            <a:off x="2329283" y="30943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262626"/>
                </a:solidFill>
                <a:latin typeface="微软雅黑"/>
                <a:ea typeface="微软雅黑"/>
                <a:cs typeface="微软雅黑"/>
              </a:rPr>
              <a:t>曲线评估</a:t>
            </a:r>
            <a:endParaRPr kumimoji="1" lang="zh-CN" altLang="en-US" sz="2000" dirty="0">
              <a:solidFill>
                <a:srgbClr val="262626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8" name="图片 17" descr="目录 三条线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9633" y="4162906"/>
            <a:ext cx="2743200" cy="406400"/>
          </a:xfrm>
          <a:prstGeom prst="rect">
            <a:avLst/>
          </a:prstGeom>
        </p:spPr>
      </p:pic>
      <p:sp>
        <p:nvSpPr>
          <p:cNvPr id="21" name="文本框 43"/>
          <p:cNvSpPr txBox="1"/>
          <p:nvPr/>
        </p:nvSpPr>
        <p:spPr>
          <a:xfrm>
            <a:off x="1158772" y="3670463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BA2E"/>
                </a:solidFill>
                <a:latin typeface="Arial"/>
                <a:cs typeface="Arial"/>
              </a:rPr>
              <a:t>4</a:t>
            </a:r>
            <a:endParaRPr kumimoji="1" lang="zh-CN" altLang="en-US" sz="3200" dirty="0">
              <a:solidFill>
                <a:srgbClr val="FFBA2E"/>
              </a:solidFill>
              <a:latin typeface="Arial"/>
              <a:cs typeface="Arial"/>
            </a:endParaRPr>
          </a:p>
        </p:txBody>
      </p:sp>
      <p:sp>
        <p:nvSpPr>
          <p:cNvPr id="36" name="文本框 46"/>
          <p:cNvSpPr txBox="1"/>
          <p:nvPr/>
        </p:nvSpPr>
        <p:spPr>
          <a:xfrm>
            <a:off x="2329283" y="380596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262626"/>
                </a:solidFill>
                <a:latin typeface="微软雅黑"/>
                <a:ea typeface="微软雅黑"/>
                <a:cs typeface="微软雅黑"/>
              </a:rPr>
              <a:t>流动性溢价</a:t>
            </a:r>
            <a:endParaRPr kumimoji="1" lang="zh-CN" altLang="en-US" sz="2000" dirty="0">
              <a:solidFill>
                <a:srgbClr val="262626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770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流动性溢价：经纪商（时间序列）</a:t>
            </a:r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1213131"/>
              </p:ext>
            </p:extLst>
          </p:nvPr>
        </p:nvGraphicFramePr>
        <p:xfrm>
          <a:off x="331470" y="825725"/>
          <a:ext cx="6261606" cy="3850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930736" y="862445"/>
            <a:ext cx="19431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大多数情况下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流动性价差大于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，呈现出显著地流动性溢价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424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流动性溢价：银行间现券（期限结构）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04609" y="883227"/>
            <a:ext cx="30861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银行间现券曲线在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年以内整个期限结构都有比较明显的流动性溢价。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7172217"/>
              </p:ext>
            </p:extLst>
          </p:nvPr>
        </p:nvGraphicFramePr>
        <p:xfrm>
          <a:off x="329809" y="883227"/>
          <a:ext cx="5374800" cy="359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2014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流动性溢价：银行间现券（时间序列）</a:t>
            </a:r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1949"/>
              </p:ext>
            </p:extLst>
          </p:nvPr>
        </p:nvGraphicFramePr>
        <p:xfrm>
          <a:off x="331470" y="810491"/>
          <a:ext cx="6260400" cy="38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30736" y="862445"/>
            <a:ext cx="19431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期价差数次穿越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点，但流动性价差整体仍然运行于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之上。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01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市场分析：方法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4387" y="846186"/>
            <a:ext cx="70797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数据来源为经纪商实时报价以及同花顺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提供银行间现券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报价以及中债登结算数据；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段：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——2014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银行间固定利率国债；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关注最新发行债券（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On-The-Run)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”代表最新发行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年期债券（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On-The-Run 10Y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O10Y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”代表次新发行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年期债券（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 OTR 10Y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0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市场分析</a:t>
            </a:r>
            <a:r>
              <a:rPr lang="zh-CN" altLang="en-US" dirty="0"/>
              <a:t>：流动性分析（经纪商报价）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4627" y="945572"/>
            <a:ext cx="671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个关键期限债券（仅包含经纪商有报价日的交易量）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00538"/>
              </p:ext>
            </p:extLst>
          </p:nvPr>
        </p:nvGraphicFramePr>
        <p:xfrm>
          <a:off x="928543" y="2041550"/>
          <a:ext cx="6330950" cy="12784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0895"/>
                <a:gridCol w="930895"/>
                <a:gridCol w="1641996"/>
                <a:gridCol w="1413582"/>
                <a:gridCol w="1413582"/>
              </a:tblGrid>
              <a:tr h="10038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　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债券数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成交量（千万）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债券数（</a:t>
                      </a:r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%</a:t>
                      </a:r>
                      <a:r>
                        <a:rPr lang="zh-CN" alt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）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交易量（</a:t>
                      </a:r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%</a:t>
                      </a:r>
                      <a:r>
                        <a:rPr lang="zh-CN" alt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）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46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OTR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11299.6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9.59%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11.55%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46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Off OTR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20193.4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13.70%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20.64%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46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Total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73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97845.4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54627" y="3778827"/>
            <a:ext cx="671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债券以及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 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债券具有流动性优势，经纪商报价日的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 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债券成交量有显著优势。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5158" y="3420932"/>
            <a:ext cx="3119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数据来源：货币经纪商，同花顺</a:t>
            </a:r>
            <a:endParaRPr lang="zh-CN" altLang="en-US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76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市场分析：流动性分析（经纪商报价）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685259"/>
              </p:ext>
            </p:extLst>
          </p:nvPr>
        </p:nvGraphicFramePr>
        <p:xfrm>
          <a:off x="331469" y="959427"/>
          <a:ext cx="4635385" cy="348788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647763"/>
                <a:gridCol w="1987622"/>
              </a:tblGrid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Alias</a:t>
                      </a:r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报价</a:t>
                      </a:r>
                      <a:endParaRPr lang="zh-CN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b="1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On The Run</a:t>
                      </a:r>
                      <a:endParaRPr lang="en-US" sz="1500" b="1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1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389</a:t>
                      </a:r>
                      <a:endParaRPr lang="en-US" altLang="zh-CN" sz="1500" b="1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1Y</a:t>
                      </a:r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68</a:t>
                      </a:r>
                      <a:endParaRPr lang="en-US" altLang="zh-CN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3Y</a:t>
                      </a:r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8</a:t>
                      </a:r>
                      <a:endParaRPr lang="en-US" altLang="zh-CN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5Y</a:t>
                      </a:r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23</a:t>
                      </a:r>
                      <a:endParaRPr lang="en-US" altLang="zh-CN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7Y</a:t>
                      </a:r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80</a:t>
                      </a:r>
                      <a:endParaRPr lang="en-US" altLang="zh-CN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r>
                        <a:rPr lang="en-US" altLang="zh-CN" sz="15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Y</a:t>
                      </a:r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210</a:t>
                      </a:r>
                      <a:endParaRPr lang="en-US" altLang="zh-CN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b="1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Off On The Run</a:t>
                      </a:r>
                      <a:endParaRPr lang="en-US" sz="1500" b="1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1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1087</a:t>
                      </a:r>
                      <a:endParaRPr lang="en-US" altLang="zh-CN" sz="1500" b="1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O1Y</a:t>
                      </a:r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226</a:t>
                      </a:r>
                      <a:endParaRPr lang="en-US" altLang="zh-CN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O3Y</a:t>
                      </a:r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197</a:t>
                      </a:r>
                      <a:endParaRPr lang="en-US" altLang="zh-CN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O5Y</a:t>
                      </a:r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219</a:t>
                      </a:r>
                      <a:endParaRPr lang="en-US" altLang="zh-CN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O7Y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234</a:t>
                      </a:r>
                      <a:endParaRPr lang="en-US" altLang="zh-CN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O10Y</a:t>
                      </a:r>
                      <a:endParaRPr lang="en-US" sz="1500" u="none" strike="noStrike" kern="1200" dirty="0" smtClean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211</a:t>
                      </a:r>
                      <a:endParaRPr lang="en-US" altLang="zh-CN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465619" y="1153391"/>
            <a:ext cx="2826327" cy="253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经纪商方面，其对于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 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债券的报价更加频繁。综合分析成交数据与经纪商报价，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 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债券的流动性要优于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6669" y="4518212"/>
            <a:ext cx="3119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数据来源：货币经纪商</a:t>
            </a:r>
            <a:endParaRPr lang="zh-CN" altLang="en-US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8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市场分析：流动性分析（</a:t>
            </a:r>
            <a:r>
              <a:rPr lang="zh-CN" altLang="en-US" dirty="0"/>
              <a:t>银行</a:t>
            </a:r>
            <a:r>
              <a:rPr lang="zh-CN" altLang="en-US" dirty="0" smtClean="0"/>
              <a:t>间现券）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12014"/>
              </p:ext>
            </p:extLst>
          </p:nvPr>
        </p:nvGraphicFramePr>
        <p:xfrm>
          <a:off x="331469" y="959427"/>
          <a:ext cx="4635385" cy="348788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647763"/>
                <a:gridCol w="1987622"/>
              </a:tblGrid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Alias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500" u="none" strike="noStrike" kern="1200" dirty="0"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报价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On The Run</a:t>
                      </a:r>
                      <a:endParaRPr lang="en-US" sz="1500" b="1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17696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1Y</a:t>
                      </a: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928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3Y</a:t>
                      </a: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5518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5Y</a:t>
                      </a: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2960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7Y</a:t>
                      </a: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2902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10Y</a:t>
                      </a: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5388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Off </a:t>
                      </a:r>
                      <a:r>
                        <a:rPr lang="en-US" altLang="zh-CN" sz="15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On The Run</a:t>
                      </a:r>
                      <a:endParaRPr lang="en-US" sz="1500" b="1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15088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O1Y</a:t>
                      </a: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2660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O3Y</a:t>
                      </a: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2584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O5Y</a:t>
                      </a: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3528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O7Y</a:t>
                      </a: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5022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O10Y</a:t>
                      </a: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1294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465619" y="1153391"/>
            <a:ext cx="28263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银行间现券方面，其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 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债券报价数基本旗鼓相当。银行间现券由于参与者众多，报价数量显著高于经纪商。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6669" y="4518212"/>
            <a:ext cx="3119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数据来源：同花顺</a:t>
            </a:r>
            <a:endParaRPr lang="zh-CN" altLang="en-US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65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430887"/>
          </a:xfrm>
        </p:spPr>
        <p:txBody>
          <a:bodyPr/>
          <a:lstStyle/>
          <a:p>
            <a:r>
              <a:rPr lang="zh-CN" altLang="en-US" dirty="0"/>
              <a:t>市场分析：流动性分析</a:t>
            </a:r>
            <a:r>
              <a:rPr lang="zh-CN" altLang="en-US" dirty="0" smtClean="0"/>
              <a:t>（银行现券报价和全市场成交）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517895"/>
              </p:ext>
            </p:extLst>
          </p:nvPr>
        </p:nvGraphicFramePr>
        <p:xfrm>
          <a:off x="331470" y="839748"/>
          <a:ext cx="5009456" cy="338935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14400"/>
                <a:gridCol w="1697528"/>
                <a:gridCol w="1697528"/>
              </a:tblGrid>
              <a:tr h="677871">
                <a:tc>
                  <a:txBody>
                    <a:bodyPr/>
                    <a:lstStyle/>
                    <a:p>
                      <a:pPr algn="ctr" fontAlgn="b"/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报价数（求和）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成交量（千万）</a:t>
                      </a:r>
                      <a:endParaRPr lang="zh-CN" altLang="en-US" sz="1500" b="1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</a:tr>
              <a:tr h="677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OTR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17696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27239.5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</a:tr>
              <a:tr h="677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Off OTR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15088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24924.9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</a:tr>
              <a:tr h="677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Off-Off OTR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6734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7703.66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</a:tr>
              <a:tr h="67787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b="1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总计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39518</a:t>
                      </a:r>
                      <a:endParaRPr lang="en-US" altLang="zh-CN" sz="1500" b="1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59868.06</a:t>
                      </a:r>
                      <a:endParaRPr lang="en-US" altLang="zh-CN" sz="1500" b="1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724353" y="1153391"/>
            <a:ext cx="28367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从全市场观察，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OTR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债券与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Off OTR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债券流动性旗鼓相当，并且都显著优于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Off-Off OTR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债券。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6166" y="4561244"/>
            <a:ext cx="3119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数据来源：货币经纪商，同花顺</a:t>
            </a:r>
            <a:endParaRPr lang="zh-CN" altLang="en-US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35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建立曲线：时刻点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47340"/>
              </p:ext>
            </p:extLst>
          </p:nvPr>
        </p:nvGraphicFramePr>
        <p:xfrm>
          <a:off x="4655128" y="837935"/>
          <a:ext cx="2722418" cy="33461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20907"/>
                <a:gridCol w="1701511"/>
              </a:tblGrid>
              <a:tr h="30419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5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货币经纪报价时刻点</a:t>
                      </a:r>
                      <a:endParaRPr lang="zh-CN" alt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419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b="1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时刻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b="1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报价次数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41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41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en-US" altLang="zh-CN" sz="1500" b="1" i="0" u="none" strike="noStrike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504</a:t>
                      </a:r>
                      <a:endParaRPr lang="en-US" altLang="zh-CN" sz="1500" b="1" i="0" u="none" strike="noStrike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41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8</a:t>
                      </a:r>
                      <a:endParaRPr lang="en-US" altLang="zh-CN" sz="1500" b="1" i="0" u="none" strike="noStrike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568</a:t>
                      </a:r>
                      <a:endParaRPr lang="en-US" altLang="zh-CN" sz="1500" b="1" i="0" u="none" strike="noStrike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41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18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136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41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19</a:t>
                      </a:r>
                      <a:endParaRPr lang="en-US" altLang="zh-CN" sz="1500" b="1" i="0" u="none" strike="noStrike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918</a:t>
                      </a:r>
                      <a:endParaRPr lang="en-US" altLang="zh-CN" sz="1500" b="1" i="0" u="none" strike="noStrike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41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</a:t>
                      </a:r>
                      <a:endParaRPr lang="en-US" altLang="zh-CN" sz="1500" b="1" i="0" u="none" strike="noStrike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1414</a:t>
                      </a:r>
                      <a:endParaRPr lang="en-US" altLang="zh-CN" sz="1500" b="1" i="0" u="none" strike="noStrike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41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241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41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419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b="1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总计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3917</a:t>
                      </a:r>
                      <a:endParaRPr lang="en-US" altLang="zh-CN" sz="1500" b="1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31470" y="1132609"/>
            <a:ext cx="363785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货币经纪商经常在早上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时，晚上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时更新当天估计。所以我们选取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9:00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21:00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个时间点更新收益率曲线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间现券报价由于现阶段数据来源的限制，我们是在收盘以后更新。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13199" y="4376652"/>
            <a:ext cx="3119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数据来源：货币经纪商</a:t>
            </a:r>
            <a:endParaRPr lang="zh-CN" altLang="en-US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14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建立曲线：样本券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67591" y="852054"/>
            <a:ext cx="67540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 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债券作为样本券；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为了建立相对更长的曲线，我们加入了不十分活跃的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 OTR 30Y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估值分别使用货币经纪商的报价以及来自于同花顺的银行现券报价。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货币经纪商使用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indicative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价格；银行间现券使用报买卖中间价。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636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P Colour Theme 2010">
      <a:dk1>
        <a:sysClr val="windowText" lastClr="000000"/>
      </a:dk1>
      <a:lt1>
        <a:sysClr val="window" lastClr="FFFFFF"/>
      </a:lt1>
      <a:dk2>
        <a:srgbClr val="858689"/>
      </a:dk2>
      <a:lt2>
        <a:srgbClr val="DDDEDD"/>
      </a:lt2>
      <a:accent1>
        <a:srgbClr val="007FC5"/>
      </a:accent1>
      <a:accent2>
        <a:srgbClr val="00A145"/>
      </a:accent2>
      <a:accent3>
        <a:srgbClr val="FFDD00"/>
      </a:accent3>
      <a:accent4>
        <a:srgbClr val="F39900"/>
      </a:accent4>
      <a:accent5>
        <a:srgbClr val="E31C19"/>
      </a:accent5>
      <a:accent6>
        <a:srgbClr val="56378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2_Office Theme">
  <a:themeElements>
    <a:clrScheme name="HP Colour Theme 2010">
      <a:dk1>
        <a:sysClr val="windowText" lastClr="000000"/>
      </a:dk1>
      <a:lt1>
        <a:sysClr val="window" lastClr="FFFFFF"/>
      </a:lt1>
      <a:dk2>
        <a:srgbClr val="858689"/>
      </a:dk2>
      <a:lt2>
        <a:srgbClr val="DDDEDD"/>
      </a:lt2>
      <a:accent1>
        <a:srgbClr val="007FC5"/>
      </a:accent1>
      <a:accent2>
        <a:srgbClr val="00A145"/>
      </a:accent2>
      <a:accent3>
        <a:srgbClr val="FFDD00"/>
      </a:accent3>
      <a:accent4>
        <a:srgbClr val="F39900"/>
      </a:accent4>
      <a:accent5>
        <a:srgbClr val="E31C19"/>
      </a:accent5>
      <a:accent6>
        <a:srgbClr val="56378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3487</TotalTime>
  <Words>1365</Words>
  <Application>Microsoft Office PowerPoint</Application>
  <PresentationFormat>全屏显示(16:9)</PresentationFormat>
  <Paragraphs>258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 Unicode MS</vt:lpstr>
      <vt:lpstr>Futura</vt:lpstr>
      <vt:lpstr>Futura Bk</vt:lpstr>
      <vt:lpstr>Futura Hv</vt:lpstr>
      <vt:lpstr>Lucida Grande</vt:lpstr>
      <vt:lpstr>华文楷体</vt:lpstr>
      <vt:lpstr>宋体</vt:lpstr>
      <vt:lpstr>微软雅黑</vt:lpstr>
      <vt:lpstr>Arial</vt:lpstr>
      <vt:lpstr>Arial Rounded MT Bold</vt:lpstr>
      <vt:lpstr>Calibri</vt:lpstr>
      <vt:lpstr>Courier New</vt:lpstr>
      <vt:lpstr>Wingdings</vt:lpstr>
      <vt:lpstr>Office Theme</vt:lpstr>
      <vt:lpstr>12_Office Theme</vt:lpstr>
      <vt:lpstr>自定义设计方案</vt:lpstr>
      <vt:lpstr>PowerPoint 演示文稿</vt:lpstr>
      <vt:lpstr>PowerPoint 演示文稿</vt:lpstr>
      <vt:lpstr>市场分析：方法</vt:lpstr>
      <vt:lpstr>市场分析：流动性分析（经纪商报价）</vt:lpstr>
      <vt:lpstr>市场分析：流动性分析（经纪商报价）</vt:lpstr>
      <vt:lpstr>市场分析：流动性分析（银行间现券）</vt:lpstr>
      <vt:lpstr>市场分析：流动性分析（银行现券报价和全市场成交）</vt:lpstr>
      <vt:lpstr>建立曲线：时刻点</vt:lpstr>
      <vt:lpstr>建立曲线：样本券</vt:lpstr>
      <vt:lpstr>建立曲线：经纪商曲线（样例）</vt:lpstr>
      <vt:lpstr>曲线评估：基本统计分析（经纪商）</vt:lpstr>
      <vt:lpstr>曲线评估：时间序列观测（经纪商）</vt:lpstr>
      <vt:lpstr>曲线评估：基本统计分析（银行间现券）</vt:lpstr>
      <vt:lpstr>曲线评估：时间序列观测（银行间现券）</vt:lpstr>
      <vt:lpstr>曲线评估：经纪商</vt:lpstr>
      <vt:lpstr>曲线评估：银行间现券报价</vt:lpstr>
      <vt:lpstr>曲线评估：中债</vt:lpstr>
      <vt:lpstr>流动性溢价：方法</vt:lpstr>
      <vt:lpstr>流动性溢价：经纪商（期限结构）</vt:lpstr>
      <vt:lpstr>流动性溢价：经纪商（时间序列）</vt:lpstr>
      <vt:lpstr>流动性溢价：银行间现券（期限结构）</vt:lpstr>
      <vt:lpstr>流动性溢价：银行间现券（时间序列）</vt:lpstr>
    </vt:vector>
  </TitlesOfParts>
  <Company>GK Presentations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Min.Zhang</dc:creator>
  <cp:lastModifiedBy>李丞</cp:lastModifiedBy>
  <cp:revision>430</cp:revision>
  <cp:lastPrinted>2014-05-07T06:12:23Z</cp:lastPrinted>
  <dcterms:created xsi:type="dcterms:W3CDTF">2010-12-02T16:26:09Z</dcterms:created>
  <dcterms:modified xsi:type="dcterms:W3CDTF">2014-06-20T03:39:31Z</dcterms:modified>
</cp:coreProperties>
</file>