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  <p:sldMasterId id="2147483656" r:id="rId3"/>
    <p:sldMasterId id="2147483658" r:id="rId4"/>
    <p:sldMasterId id="2147483660" r:id="rId5"/>
  </p:sldMasterIdLst>
  <p:notesMasterIdLst>
    <p:notesMasterId r:id="rId15"/>
  </p:notesMasterIdLst>
  <p:sldIdLst>
    <p:sldId id="256" r:id="rId6"/>
    <p:sldId id="257" r:id="rId7"/>
    <p:sldId id="266" r:id="rId8"/>
    <p:sldId id="259" r:id="rId9"/>
    <p:sldId id="267" r:id="rId10"/>
    <p:sldId id="268" r:id="rId11"/>
    <p:sldId id="269" r:id="rId12"/>
    <p:sldId id="270" r:id="rId13"/>
    <p:sldId id="258" r:id="rId14"/>
  </p:sldIdLst>
  <p:sldSz cx="14630400" cy="8229600"/>
  <p:notesSz cx="8229600" cy="146304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492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5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53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4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5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D30FC43-F9E3-4CA9-A60B-F71FC31974F2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4CC4389-CE1C-4B25-930D-25B2BD96D3D8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E7418AA-3E8F-40C8-A908-778D95B21B27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D5B00-1849-4845-690E-7FEEE1907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>
            <a:extLst>
              <a:ext uri="{FF2B5EF4-FFF2-40B4-BE49-F238E27FC236}">
                <a16:creationId xmlns:a16="http://schemas.microsoft.com/office/drawing/2014/main" id="{F78E54DD-41C1-D629-69C7-DA9AD1FCAF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68" name="PlaceHolder 2">
            <a:extLst>
              <a:ext uri="{FF2B5EF4-FFF2-40B4-BE49-F238E27FC236}">
                <a16:creationId xmlns:a16="http://schemas.microsoft.com/office/drawing/2014/main" id="{D4704D94-952B-640A-C2EC-225C47D5F53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>
            <a:extLst>
              <a:ext uri="{FF2B5EF4-FFF2-40B4-BE49-F238E27FC236}">
                <a16:creationId xmlns:a16="http://schemas.microsoft.com/office/drawing/2014/main" id="{9FFC060A-EF5A-7074-83A7-01DCA11D46C8}"/>
              </a:ext>
            </a:extLst>
          </p:cNvPr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E7418AA-3E8F-40C8-A908-778D95B21B27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6966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4CA68BA-3F05-4C6A-9CBD-5C5F65BF4985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46B52-A615-A9BD-58DA-6D2FCA468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>
            <a:extLst>
              <a:ext uri="{FF2B5EF4-FFF2-40B4-BE49-F238E27FC236}">
                <a16:creationId xmlns:a16="http://schemas.microsoft.com/office/drawing/2014/main" id="{824A731A-0265-E1E2-D214-EFBDE9FB58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74" name="PlaceHolder 2">
            <a:extLst>
              <a:ext uri="{FF2B5EF4-FFF2-40B4-BE49-F238E27FC236}">
                <a16:creationId xmlns:a16="http://schemas.microsoft.com/office/drawing/2014/main" id="{B563186C-DE89-1589-FED3-9C2F469CF6E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>
            <a:extLst>
              <a:ext uri="{FF2B5EF4-FFF2-40B4-BE49-F238E27FC236}">
                <a16:creationId xmlns:a16="http://schemas.microsoft.com/office/drawing/2014/main" id="{48375A30-BF8C-FEBD-DAAA-95CE2D6A7799}"/>
              </a:ext>
            </a:extLst>
          </p:cNvPr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4CA68BA-3F05-4C6A-9CBD-5C5F65BF4985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6931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AC533-60B0-262E-9C92-528879A0B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>
            <a:extLst>
              <a:ext uri="{FF2B5EF4-FFF2-40B4-BE49-F238E27FC236}">
                <a16:creationId xmlns:a16="http://schemas.microsoft.com/office/drawing/2014/main" id="{6954928E-D1D2-98CE-8918-26A91DE3E4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74" name="PlaceHolder 2">
            <a:extLst>
              <a:ext uri="{FF2B5EF4-FFF2-40B4-BE49-F238E27FC236}">
                <a16:creationId xmlns:a16="http://schemas.microsoft.com/office/drawing/2014/main" id="{8A50B00F-17B9-69A3-5F6C-86AB4BB40BE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>
            <a:extLst>
              <a:ext uri="{FF2B5EF4-FFF2-40B4-BE49-F238E27FC236}">
                <a16:creationId xmlns:a16="http://schemas.microsoft.com/office/drawing/2014/main" id="{DCB1C8A7-B896-B8A2-462C-220AA77C70AE}"/>
              </a:ext>
            </a:extLst>
          </p:cNvPr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4CA68BA-3F05-4C6A-9CBD-5C5F65BF4985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5001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420AC-2838-BDE4-345A-FCB060D9E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>
            <a:extLst>
              <a:ext uri="{FF2B5EF4-FFF2-40B4-BE49-F238E27FC236}">
                <a16:creationId xmlns:a16="http://schemas.microsoft.com/office/drawing/2014/main" id="{BE12788D-BBF6-DF39-89AE-A20F0D7BBE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74" name="PlaceHolder 2">
            <a:extLst>
              <a:ext uri="{FF2B5EF4-FFF2-40B4-BE49-F238E27FC236}">
                <a16:creationId xmlns:a16="http://schemas.microsoft.com/office/drawing/2014/main" id="{F26F9BF7-CCAB-2242-9AD2-6C1A335E338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>
            <a:extLst>
              <a:ext uri="{FF2B5EF4-FFF2-40B4-BE49-F238E27FC236}">
                <a16:creationId xmlns:a16="http://schemas.microsoft.com/office/drawing/2014/main" id="{E10AC9C4-DBF2-0D78-9D5C-839010BC1B39}"/>
              </a:ext>
            </a:extLst>
          </p:cNvPr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4CA68BA-3F05-4C6A-9CBD-5C5F65BF4985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23024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06BCCFD-DBB8-4443-94FE-C8766307755C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110C1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24163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" name="Image 0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110C1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24163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" name="Image 0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110C1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24163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2" name="Image 0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110C1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24163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7" name="Image 0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0"/>
          <p:cNvSpPr/>
          <p:nvPr/>
        </p:nvSpPr>
        <p:spPr>
          <a:xfrm>
            <a:off x="716040" y="1443154"/>
            <a:ext cx="13197600" cy="12020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>
              <a:lnSpc>
                <a:spcPts val="6900"/>
              </a:lnSpc>
              <a:tabLst>
                <a:tab pos="0" algn="l"/>
              </a:tabLst>
            </a:pPr>
            <a:r>
              <a:rPr lang="en-US" sz="5550" b="1" strike="noStrike" spc="-1" dirty="0">
                <a:solidFill>
                  <a:srgbClr val="F94CAF"/>
                </a:solidFill>
                <a:latin typeface="Inconsolata Bold"/>
                <a:ea typeface="Inconsolata Bold"/>
              </a:rPr>
              <a:t>SMART SECURITY MONITORING WITH DRONES</a:t>
            </a:r>
            <a:endParaRPr lang="en-US" sz="555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Text 1"/>
          <p:cNvSpPr/>
          <p:nvPr/>
        </p:nvSpPr>
        <p:spPr>
          <a:xfrm>
            <a:off x="4864866" y="2640489"/>
            <a:ext cx="4856400" cy="31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500"/>
              </a:lnSpc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F94CAF"/>
                </a:solidFill>
                <a:latin typeface="Inconsolata Bold"/>
                <a:ea typeface="Inconsolata Bold"/>
              </a:rPr>
              <a:t>AI POWERED REAL-TIME SURVEILLANCE 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Text 3"/>
          <p:cNvSpPr/>
          <p:nvPr/>
        </p:nvSpPr>
        <p:spPr>
          <a:xfrm>
            <a:off x="6256869" y="3879403"/>
            <a:ext cx="2005388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551"/>
              </a:lnSpc>
              <a:tabLst>
                <a:tab pos="0" algn="l"/>
              </a:tabLst>
            </a:pPr>
            <a:r>
              <a:rPr lang="en-US" sz="1600" b="1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Group Members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 4"/>
          <p:cNvSpPr/>
          <p:nvPr/>
        </p:nvSpPr>
        <p:spPr>
          <a:xfrm>
            <a:off x="792240" y="5354376"/>
            <a:ext cx="13197600" cy="32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551"/>
              </a:lnSpc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DERICK RICHARD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Text 6"/>
          <p:cNvSpPr/>
          <p:nvPr/>
        </p:nvSpPr>
        <p:spPr>
          <a:xfrm>
            <a:off x="792240" y="6206966"/>
            <a:ext cx="13197600" cy="32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551"/>
              </a:lnSpc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JOHN MWEGA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Text 8"/>
          <p:cNvSpPr/>
          <p:nvPr/>
        </p:nvSpPr>
        <p:spPr>
          <a:xfrm>
            <a:off x="716040" y="4900860"/>
            <a:ext cx="13197600" cy="32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551"/>
              </a:lnSpc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    KENNEDY WANAKACHA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Text 10"/>
          <p:cNvSpPr/>
          <p:nvPr/>
        </p:nvSpPr>
        <p:spPr>
          <a:xfrm>
            <a:off x="660763" y="4473044"/>
            <a:ext cx="13197600" cy="32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551"/>
              </a:lnSpc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     PRINCETON MWACHALA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Text 12"/>
          <p:cNvSpPr/>
          <p:nvPr/>
        </p:nvSpPr>
        <p:spPr>
          <a:xfrm>
            <a:off x="792240" y="5787522"/>
            <a:ext cx="13197600" cy="32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551"/>
              </a:lnSpc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RONY MARUGA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Text 16"/>
          <p:cNvSpPr/>
          <p:nvPr/>
        </p:nvSpPr>
        <p:spPr>
          <a:xfrm>
            <a:off x="716040" y="7133760"/>
            <a:ext cx="13197600" cy="32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551"/>
              </a:lnSpc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" name="Picture 70"/>
          <p:cNvPicPr/>
          <p:nvPr/>
        </p:nvPicPr>
        <p:blipFill>
          <a:blip r:embed="rId3"/>
          <a:srcRect b="86212"/>
          <a:stretch/>
        </p:blipFill>
        <p:spPr>
          <a:xfrm>
            <a:off x="9868320" y="7772760"/>
            <a:ext cx="4761720" cy="456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0"/>
          <p:cNvSpPr/>
          <p:nvPr/>
        </p:nvSpPr>
        <p:spPr>
          <a:xfrm>
            <a:off x="891770" y="827777"/>
            <a:ext cx="5117144" cy="70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550"/>
              </a:lnSpc>
              <a:tabLst>
                <a:tab pos="0" algn="l"/>
              </a:tabLst>
            </a:pPr>
            <a:r>
              <a:rPr lang="en-US" sz="4450" b="1" spc="-1" dirty="0">
                <a:solidFill>
                  <a:srgbClr val="F94CAF"/>
                </a:solidFill>
                <a:latin typeface="Inconsolata Bold"/>
                <a:ea typeface="Inconsolata Bold"/>
              </a:rPr>
              <a:t>PROJECT OVERVIEW</a:t>
            </a:r>
            <a:endParaRPr lang="en-US" sz="445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Text 1"/>
          <p:cNvSpPr/>
          <p:nvPr/>
        </p:nvSpPr>
        <p:spPr>
          <a:xfrm>
            <a:off x="2557286" y="3231702"/>
            <a:ext cx="3658457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1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🔹 Why AI-Powered Surveillance?</a:t>
            </a:r>
            <a:endParaRPr lang="en-US" sz="175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Text 2"/>
          <p:cNvSpPr/>
          <p:nvPr/>
        </p:nvSpPr>
        <p:spPr>
          <a:xfrm>
            <a:off x="1637254" y="1773257"/>
            <a:ext cx="6108120" cy="11644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buClr>
                <a:srgbClr val="DAD1E6"/>
              </a:buClr>
            </a:pPr>
            <a:r>
              <a:rPr lang="en-US" sz="175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Developing an </a:t>
            </a:r>
            <a:r>
              <a:rPr lang="en-US" sz="1750" b="1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AI-powered</a:t>
            </a:r>
            <a:r>
              <a:rPr lang="en-US" sz="175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 drone surveillance system for </a:t>
            </a:r>
            <a:r>
              <a:rPr lang="en-US" sz="1750" b="1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real-time security monitoring</a:t>
            </a:r>
            <a:r>
              <a:rPr lang="en-US" sz="175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, anomaly detection, and automated alerts.</a:t>
            </a:r>
            <a:endParaRPr lang="en-US" sz="175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Text 3"/>
          <p:cNvSpPr/>
          <p:nvPr/>
        </p:nvSpPr>
        <p:spPr>
          <a:xfrm>
            <a:off x="4054140" y="4002401"/>
            <a:ext cx="6521400" cy="146677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buClr>
                <a:srgbClr val="DAD1E6"/>
              </a:buClr>
            </a:pPr>
            <a:r>
              <a:rPr lang="en-US" sz="175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✅ Traditional CCTV has limited coverage &amp; delayed response.</a:t>
            </a:r>
          </a:p>
          <a:p>
            <a:pPr>
              <a:lnSpc>
                <a:spcPts val="2849"/>
              </a:lnSpc>
              <a:buClr>
                <a:srgbClr val="DAD1E6"/>
              </a:buClr>
            </a:pPr>
            <a:r>
              <a:rPr lang="en-US" sz="175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✅ Drones provide autonomous, real-time monitoring.</a:t>
            </a:r>
          </a:p>
          <a:p>
            <a:pPr>
              <a:lnSpc>
                <a:spcPts val="2849"/>
              </a:lnSpc>
              <a:buClr>
                <a:srgbClr val="DAD1E6"/>
              </a:buClr>
            </a:pPr>
            <a:r>
              <a:rPr lang="en-US" sz="175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✅ AI enhances threat detection &amp; reduces human error.</a:t>
            </a:r>
            <a:endParaRPr lang="en-US" sz="175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Text 4"/>
          <p:cNvSpPr/>
          <p:nvPr/>
        </p:nvSpPr>
        <p:spPr>
          <a:xfrm>
            <a:off x="5242526" y="5383679"/>
            <a:ext cx="5403394" cy="390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1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🔹 Expected Outcomes &amp; Benefits</a:t>
            </a:r>
            <a:endParaRPr lang="en-US" sz="175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Text 5"/>
          <p:cNvSpPr/>
          <p:nvPr/>
        </p:nvSpPr>
        <p:spPr>
          <a:xfrm>
            <a:off x="7031417" y="6010459"/>
            <a:ext cx="6379920" cy="131446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buClr>
                <a:srgbClr val="DAD1E6"/>
              </a:buClr>
            </a:pPr>
            <a:r>
              <a:rPr lang="en-US" sz="175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✔️ </a:t>
            </a:r>
            <a:r>
              <a:rPr lang="en-US" sz="1750" b="1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Faster response time </a:t>
            </a:r>
            <a:r>
              <a:rPr lang="en-US" sz="175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to security threats.</a:t>
            </a:r>
          </a:p>
          <a:p>
            <a:pPr>
              <a:lnSpc>
                <a:spcPts val="2849"/>
              </a:lnSpc>
              <a:buClr>
                <a:srgbClr val="DAD1E6"/>
              </a:buClr>
            </a:pPr>
            <a:r>
              <a:rPr lang="en-US" sz="175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✔️ </a:t>
            </a:r>
            <a:r>
              <a:rPr lang="en-US" sz="1750" b="1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Improved coverage </a:t>
            </a:r>
            <a:r>
              <a:rPr lang="en-US" sz="175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compared to fixed security cameras.</a:t>
            </a:r>
          </a:p>
          <a:p>
            <a:pPr>
              <a:lnSpc>
                <a:spcPts val="2849"/>
              </a:lnSpc>
              <a:buClr>
                <a:srgbClr val="DAD1E6"/>
              </a:buClr>
            </a:pPr>
            <a:r>
              <a:rPr lang="en-US" sz="175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✔️ </a:t>
            </a:r>
            <a:r>
              <a:rPr lang="en-US" sz="1750" b="1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AI-driven detection </a:t>
            </a:r>
            <a:r>
              <a:rPr lang="en-US" sz="175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minimizes human monitoring effort.</a:t>
            </a:r>
          </a:p>
          <a:p>
            <a:pPr>
              <a:lnSpc>
                <a:spcPts val="2849"/>
              </a:lnSpc>
              <a:buClr>
                <a:srgbClr val="DAD1E6"/>
              </a:buClr>
            </a:pPr>
            <a:r>
              <a:rPr lang="en-US" sz="175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✔️ </a:t>
            </a:r>
            <a:r>
              <a:rPr lang="en-US" sz="1750" b="1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Scalable solution </a:t>
            </a:r>
            <a:r>
              <a:rPr lang="en-US" sz="175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for different security applications.</a:t>
            </a:r>
            <a:endParaRPr lang="en-US" sz="175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" name="Picture 80"/>
          <p:cNvPicPr/>
          <p:nvPr/>
        </p:nvPicPr>
        <p:blipFill>
          <a:blip r:embed="rId3"/>
          <a:srcRect b="86212"/>
          <a:stretch/>
        </p:blipFill>
        <p:spPr>
          <a:xfrm>
            <a:off x="9868320" y="7772760"/>
            <a:ext cx="4761720" cy="456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C3503-9C98-654F-F2CC-79AEFD8FA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0">
            <a:extLst>
              <a:ext uri="{FF2B5EF4-FFF2-40B4-BE49-F238E27FC236}">
                <a16:creationId xmlns:a16="http://schemas.microsoft.com/office/drawing/2014/main" id="{402D6F90-95FF-2315-1323-D58B7E9F5BFD}"/>
              </a:ext>
            </a:extLst>
          </p:cNvPr>
          <p:cNvSpPr/>
          <p:nvPr/>
        </p:nvSpPr>
        <p:spPr>
          <a:xfrm>
            <a:off x="590940" y="891809"/>
            <a:ext cx="2373944" cy="70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550"/>
              </a:lnSpc>
              <a:tabLst>
                <a:tab pos="0" algn="l"/>
              </a:tabLst>
            </a:pPr>
            <a:r>
              <a:rPr lang="en-US" sz="4400" b="1" spc="-1" dirty="0">
                <a:solidFill>
                  <a:srgbClr val="F94CAF"/>
                </a:solidFill>
                <a:latin typeface="Inconsolata Bold"/>
                <a:ea typeface="Inconsolata Bold"/>
              </a:rPr>
              <a:t>PROBLEM</a:t>
            </a:r>
            <a:endParaRPr lang="en-US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Text 2">
            <a:extLst>
              <a:ext uri="{FF2B5EF4-FFF2-40B4-BE49-F238E27FC236}">
                <a16:creationId xmlns:a16="http://schemas.microsoft.com/office/drawing/2014/main" id="{2B71F25A-4D1A-F3FA-4492-878745ACECB0}"/>
              </a:ext>
            </a:extLst>
          </p:cNvPr>
          <p:cNvSpPr/>
          <p:nvPr/>
        </p:nvSpPr>
        <p:spPr>
          <a:xfrm>
            <a:off x="590940" y="1790849"/>
            <a:ext cx="5867400" cy="308595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buClr>
                <a:srgbClr val="DAD1E6"/>
              </a:buClr>
            </a:pPr>
            <a:r>
              <a:rPr lang="en-US" sz="175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Security threats require continuous and adaptive monitoring </a:t>
            </a:r>
            <a:r>
              <a:rPr lang="en-US" sz="1750" spc="-1" dirty="0">
                <a:solidFill>
                  <a:srgbClr val="DAD1E6"/>
                </a:solidFill>
                <a:latin typeface="Fira Sans"/>
                <a:ea typeface="Fira Sans"/>
              </a:rPr>
              <a:t>WHERE </a:t>
            </a:r>
            <a:r>
              <a:rPr lang="en-US" sz="175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Traditional surveillance methods (CCTVs, security patrols) lack real-time intelligence more so for a wide area coverage.</a:t>
            </a:r>
          </a:p>
          <a:p>
            <a:pPr>
              <a:lnSpc>
                <a:spcPts val="2849"/>
              </a:lnSpc>
              <a:buClr>
                <a:srgbClr val="DAD1E6"/>
              </a:buClr>
            </a:pPr>
            <a:r>
              <a:rPr lang="en-US" sz="175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So, there is need for an autonomous, AI-powered solution that detects, analyzes, and alerts security teams instantly.</a:t>
            </a:r>
            <a:endParaRPr lang="en-US" sz="175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7AEB479-8024-710E-15ED-77B31C358A88}"/>
              </a:ext>
            </a:extLst>
          </p:cNvPr>
          <p:cNvPicPr/>
          <p:nvPr/>
        </p:nvPicPr>
        <p:blipFill>
          <a:blip r:embed="rId3"/>
          <a:srcRect b="86212"/>
          <a:stretch/>
        </p:blipFill>
        <p:spPr>
          <a:xfrm>
            <a:off x="9868320" y="7772760"/>
            <a:ext cx="4761720" cy="456480"/>
          </a:xfrm>
          <a:prstGeom prst="rect">
            <a:avLst/>
          </a:prstGeom>
          <a:ln w="0">
            <a:noFill/>
          </a:ln>
        </p:spPr>
      </p:pic>
      <p:sp>
        <p:nvSpPr>
          <p:cNvPr id="6" name="Text 0">
            <a:extLst>
              <a:ext uri="{FF2B5EF4-FFF2-40B4-BE49-F238E27FC236}">
                <a16:creationId xmlns:a16="http://schemas.microsoft.com/office/drawing/2014/main" id="{671CA88D-D67B-DFA2-0B06-AF0CD934FE3B}"/>
              </a:ext>
            </a:extLst>
          </p:cNvPr>
          <p:cNvSpPr/>
          <p:nvPr/>
        </p:nvSpPr>
        <p:spPr>
          <a:xfrm>
            <a:off x="12106806" y="535642"/>
            <a:ext cx="2373945" cy="70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550"/>
              </a:lnSpc>
              <a:tabLst>
                <a:tab pos="0" algn="l"/>
              </a:tabLst>
            </a:pPr>
            <a:r>
              <a:rPr lang="en-US" sz="3200" b="1" spc="-1" dirty="0">
                <a:solidFill>
                  <a:srgbClr val="F94CAF"/>
                </a:solidFill>
                <a:latin typeface="Inconsolata Bold"/>
                <a:ea typeface="Inconsolata Bold"/>
              </a:rPr>
              <a:t>OBJECTIVES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" name="Picture 7" descr="A diagram of a funnel&#10;&#10;AI-generated content may be incorrect.">
            <a:extLst>
              <a:ext uri="{FF2B5EF4-FFF2-40B4-BE49-F238E27FC236}">
                <a16:creationId xmlns:a16="http://schemas.microsoft.com/office/drawing/2014/main" id="{CFBE3D14-3B50-C6DD-4E66-F2C2D38CC7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629" y="1243762"/>
            <a:ext cx="7873122" cy="6748390"/>
          </a:xfrm>
          <a:prstGeom prst="rect">
            <a:avLst/>
          </a:prstGeom>
        </p:spPr>
      </p:pic>
      <p:sp>
        <p:nvSpPr>
          <p:cNvPr id="9" name="Text 0">
            <a:extLst>
              <a:ext uri="{FF2B5EF4-FFF2-40B4-BE49-F238E27FC236}">
                <a16:creationId xmlns:a16="http://schemas.microsoft.com/office/drawing/2014/main" id="{FBDFF6A7-0CF3-C53D-01FC-016CF14727D7}"/>
              </a:ext>
            </a:extLst>
          </p:cNvPr>
          <p:cNvSpPr/>
          <p:nvPr/>
        </p:nvSpPr>
        <p:spPr>
          <a:xfrm>
            <a:off x="616437" y="4314542"/>
            <a:ext cx="2896459" cy="70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550"/>
              </a:lnSpc>
              <a:tabLst>
                <a:tab pos="0" algn="l"/>
              </a:tabLst>
            </a:pPr>
            <a:r>
              <a:rPr lang="en-US" sz="3200" b="1" spc="-1" dirty="0">
                <a:solidFill>
                  <a:srgbClr val="F94CAF"/>
                </a:solidFill>
                <a:latin typeface="Inconsolata Bold"/>
                <a:ea typeface="Inconsolata Bold"/>
              </a:rPr>
              <a:t>CUSTOMER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331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19"/>
          <p:cNvPicPr/>
          <p:nvPr/>
        </p:nvPicPr>
        <p:blipFill>
          <a:blip r:embed="rId3"/>
          <a:srcRect b="86212"/>
          <a:stretch/>
        </p:blipFill>
        <p:spPr>
          <a:xfrm>
            <a:off x="9868320" y="7772400"/>
            <a:ext cx="4761720" cy="456480"/>
          </a:xfrm>
          <a:prstGeom prst="rect">
            <a:avLst/>
          </a:prstGeom>
          <a:ln w="0">
            <a:noFill/>
          </a:ln>
        </p:spPr>
      </p:pic>
      <p:pic>
        <p:nvPicPr>
          <p:cNvPr id="5" name="Picture 4" descr="A diagram of a business&#10;&#10;AI-generated content may be incorrect.">
            <a:extLst>
              <a:ext uri="{FF2B5EF4-FFF2-40B4-BE49-F238E27FC236}">
                <a16:creationId xmlns:a16="http://schemas.microsoft.com/office/drawing/2014/main" id="{780CBE2F-1F02-4118-59A4-9DF3FB5D15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016343" cy="8229600"/>
          </a:xfrm>
          <a:prstGeom prst="rect">
            <a:avLst/>
          </a:prstGeom>
        </p:spPr>
      </p:pic>
      <p:sp>
        <p:nvSpPr>
          <p:cNvPr id="6" name="Text 2">
            <a:extLst>
              <a:ext uri="{FF2B5EF4-FFF2-40B4-BE49-F238E27FC236}">
                <a16:creationId xmlns:a16="http://schemas.microsoft.com/office/drawing/2014/main" id="{FE966C04-9A0A-45C0-B618-96473D5EFF22}"/>
              </a:ext>
            </a:extLst>
          </p:cNvPr>
          <p:cNvSpPr/>
          <p:nvPr/>
        </p:nvSpPr>
        <p:spPr>
          <a:xfrm>
            <a:off x="11273644" y="3491341"/>
            <a:ext cx="3099094" cy="147095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buClr>
                <a:srgbClr val="DAD1E6"/>
              </a:buClr>
            </a:pPr>
            <a:r>
              <a:rPr lang="en-US" sz="175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These are the constraints we encountered during our research and talk with DR Eunice for this project that ultimately had a say in our choice</a:t>
            </a:r>
            <a:endParaRPr lang="en-US" sz="175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59D38-3F31-A8FB-AA6F-84C3BA144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 0">
            <a:extLst>
              <a:ext uri="{FF2B5EF4-FFF2-40B4-BE49-F238E27FC236}">
                <a16:creationId xmlns:a16="http://schemas.microsoft.com/office/drawing/2014/main" id="{9C631019-C666-B441-D704-2C4846C2FFBD}"/>
              </a:ext>
            </a:extLst>
          </p:cNvPr>
          <p:cNvSpPr/>
          <p:nvPr/>
        </p:nvSpPr>
        <p:spPr>
          <a:xfrm>
            <a:off x="1180458" y="937973"/>
            <a:ext cx="4327714" cy="684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349"/>
              </a:lnSpc>
              <a:tabLst>
                <a:tab pos="0" algn="l"/>
              </a:tabLst>
            </a:pPr>
            <a:r>
              <a:rPr lang="en-US" sz="4300" b="1" strike="noStrike" spc="-1" dirty="0">
                <a:solidFill>
                  <a:srgbClr val="F94CAF"/>
                </a:solidFill>
                <a:latin typeface="Inconsolata Bold"/>
                <a:ea typeface="Inconsolata Bold"/>
              </a:rPr>
              <a:t>OPTIONS WE GOT</a:t>
            </a:r>
            <a:endParaRPr lang="en-US" sz="4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 2">
            <a:extLst>
              <a:ext uri="{FF2B5EF4-FFF2-40B4-BE49-F238E27FC236}">
                <a16:creationId xmlns:a16="http://schemas.microsoft.com/office/drawing/2014/main" id="{3B3E2065-25C1-CDF2-04FC-9DBBE9133583}"/>
              </a:ext>
            </a:extLst>
          </p:cNvPr>
          <p:cNvSpPr/>
          <p:nvPr/>
        </p:nvSpPr>
        <p:spPr>
          <a:xfrm>
            <a:off x="2253363" y="2106083"/>
            <a:ext cx="8104814" cy="427294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1700" b="1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Option 1️⃣: Using Static CCTV Cameras  (</a:t>
            </a:r>
            <a:r>
              <a:rPr lang="en-US" sz="170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Suggested by Dr Eunice</a:t>
            </a:r>
            <a:r>
              <a:rPr lang="en-US" sz="1700" b="1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)</a:t>
            </a:r>
          </a:p>
          <a:p>
            <a:pPr>
              <a:lnSpc>
                <a:spcPts val="2750"/>
              </a:lnSpc>
              <a:tabLst>
                <a:tab pos="0" algn="l"/>
              </a:tabLst>
            </a:pPr>
            <a:endParaRPr lang="en-US" sz="1700" b="0" strike="noStrike" spc="-1" dirty="0">
              <a:solidFill>
                <a:srgbClr val="DAD1E6"/>
              </a:solidFill>
              <a:latin typeface="Fira Sans"/>
              <a:ea typeface="Fira Sans"/>
            </a:endParaRPr>
          </a:p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170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✅ </a:t>
            </a:r>
            <a:r>
              <a:rPr lang="en-US" sz="1700" b="1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Why we considered it?</a:t>
            </a:r>
          </a:p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170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Existing security systems already use CCTV cameras.</a:t>
            </a:r>
          </a:p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170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Easy to set up and requires no additional hardware.</a:t>
            </a:r>
          </a:p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170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Integration with AI-based anomaly detection could still be possible.</a:t>
            </a:r>
          </a:p>
          <a:p>
            <a:pPr>
              <a:lnSpc>
                <a:spcPts val="2750"/>
              </a:lnSpc>
              <a:tabLst>
                <a:tab pos="0" algn="l"/>
              </a:tabLst>
            </a:pPr>
            <a:endParaRPr lang="en-US" sz="1700" spc="-1" dirty="0">
              <a:solidFill>
                <a:srgbClr val="DAD1E6"/>
              </a:solidFill>
              <a:latin typeface="Fira Sans"/>
              <a:ea typeface="Fira Sans"/>
            </a:endParaRPr>
          </a:p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1700" b="1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❌ Why we rejected it?</a:t>
            </a:r>
          </a:p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170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CCTV cameras are stationary and have limited field of view.</a:t>
            </a:r>
          </a:p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170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They cannot actively track or follow moving objects.</a:t>
            </a:r>
          </a:p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170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Not suitable for real-time perimeter or outdoor security.</a:t>
            </a:r>
          </a:p>
          <a:p>
            <a:pPr>
              <a:lnSpc>
                <a:spcPts val="2750"/>
              </a:lnSpc>
              <a:tabLst>
                <a:tab pos="0" algn="l"/>
              </a:tabLst>
            </a:pPr>
            <a:endParaRPr lang="en-US" sz="1700" spc="-1" dirty="0">
              <a:solidFill>
                <a:srgbClr val="DAD1E6"/>
              </a:solidFill>
              <a:latin typeface="Fira Sans"/>
              <a:ea typeface="Fira Sans"/>
            </a:endParaRPr>
          </a:p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1700" b="1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Conclusion:</a:t>
            </a:r>
            <a:r>
              <a:rPr lang="en-US" sz="170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 This was not in line with the project’s goal of mobile surveillance.</a:t>
            </a:r>
            <a:endParaRPr lang="en-US" sz="17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B767FFFD-EA12-C417-5DF6-FB3F4E6DC6BE}"/>
              </a:ext>
            </a:extLst>
          </p:cNvPr>
          <p:cNvPicPr/>
          <p:nvPr/>
        </p:nvPicPr>
        <p:blipFill>
          <a:blip r:embed="rId3"/>
          <a:srcRect b="86212"/>
          <a:stretch/>
        </p:blipFill>
        <p:spPr>
          <a:xfrm>
            <a:off x="9868320" y="7772400"/>
            <a:ext cx="4761720" cy="45648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49173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07840-629E-FA2F-3A2A-DB4E78D6C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 0">
            <a:extLst>
              <a:ext uri="{FF2B5EF4-FFF2-40B4-BE49-F238E27FC236}">
                <a16:creationId xmlns:a16="http://schemas.microsoft.com/office/drawing/2014/main" id="{F749E48B-86A3-A0D3-A7A0-48AFAD59BB40}"/>
              </a:ext>
            </a:extLst>
          </p:cNvPr>
          <p:cNvSpPr/>
          <p:nvPr/>
        </p:nvSpPr>
        <p:spPr>
          <a:xfrm>
            <a:off x="1213115" y="1062854"/>
            <a:ext cx="4327714" cy="684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349"/>
              </a:lnSpc>
              <a:tabLst>
                <a:tab pos="0" algn="l"/>
              </a:tabLst>
            </a:pPr>
            <a:r>
              <a:rPr lang="en-US" sz="4300" b="1" strike="noStrike" spc="-1" dirty="0">
                <a:solidFill>
                  <a:srgbClr val="F94CAF"/>
                </a:solidFill>
                <a:latin typeface="Inconsolata Bold"/>
                <a:ea typeface="Inconsolata Bold"/>
              </a:rPr>
              <a:t>OPTIONS WE GOT</a:t>
            </a:r>
            <a:endParaRPr lang="en-US" sz="4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 2">
            <a:extLst>
              <a:ext uri="{FF2B5EF4-FFF2-40B4-BE49-F238E27FC236}">
                <a16:creationId xmlns:a16="http://schemas.microsoft.com/office/drawing/2014/main" id="{231460C5-A158-F5FE-2206-ACC042323089}"/>
              </a:ext>
            </a:extLst>
          </p:cNvPr>
          <p:cNvSpPr/>
          <p:nvPr/>
        </p:nvSpPr>
        <p:spPr>
          <a:xfrm>
            <a:off x="2024763" y="2334683"/>
            <a:ext cx="8969808" cy="48498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1700" b="1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Option 2️⃣: Building a Drone from Scratch</a:t>
            </a:r>
          </a:p>
          <a:p>
            <a:pPr>
              <a:lnSpc>
                <a:spcPts val="2750"/>
              </a:lnSpc>
              <a:tabLst>
                <a:tab pos="0" algn="l"/>
              </a:tabLst>
            </a:pPr>
            <a:endParaRPr lang="en-US" sz="1700" spc="-1" dirty="0">
              <a:solidFill>
                <a:srgbClr val="DAD1E6"/>
              </a:solidFill>
              <a:latin typeface="Fira Sans"/>
              <a:ea typeface="Fira Sans"/>
            </a:endParaRPr>
          </a:p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170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✅ </a:t>
            </a:r>
            <a:r>
              <a:rPr lang="en-US" sz="1700" b="1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Why we considered it?</a:t>
            </a:r>
          </a:p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170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Custom drone development gives full control over hardware and software.</a:t>
            </a:r>
          </a:p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170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Could be optimized for specific use cases, ensuring perfect compatibility.</a:t>
            </a:r>
          </a:p>
          <a:p>
            <a:pPr>
              <a:lnSpc>
                <a:spcPts val="2750"/>
              </a:lnSpc>
              <a:tabLst>
                <a:tab pos="0" algn="l"/>
              </a:tabLst>
            </a:pPr>
            <a:endParaRPr lang="en-US" sz="1700" spc="-1" dirty="0">
              <a:solidFill>
                <a:srgbClr val="DAD1E6"/>
              </a:solidFill>
              <a:latin typeface="Fira Sans"/>
              <a:ea typeface="Fira Sans"/>
            </a:endParaRPr>
          </a:p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170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❌ </a:t>
            </a:r>
            <a:r>
              <a:rPr lang="en-US" sz="1700" b="1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Why we rejected it?</a:t>
            </a:r>
          </a:p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170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High costs and long development time (frame design, motors, cameras, GPS).</a:t>
            </a:r>
          </a:p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170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Complex protocols for drone communication (PX4, </a:t>
            </a:r>
            <a:r>
              <a:rPr lang="en-US" sz="1700" b="0" strike="noStrike" spc="-1" dirty="0" err="1">
                <a:solidFill>
                  <a:srgbClr val="DAD1E6"/>
                </a:solidFill>
                <a:latin typeface="Fira Sans"/>
                <a:ea typeface="Fira Sans"/>
              </a:rPr>
              <a:t>MAVLink</a:t>
            </a:r>
            <a:r>
              <a:rPr lang="en-US" sz="170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, </a:t>
            </a:r>
            <a:r>
              <a:rPr lang="en-US" sz="1700" b="0" strike="noStrike" spc="-1" dirty="0" err="1">
                <a:solidFill>
                  <a:srgbClr val="DAD1E6"/>
                </a:solidFill>
                <a:latin typeface="Fira Sans"/>
                <a:ea typeface="Fira Sans"/>
              </a:rPr>
              <a:t>Ardupilot</a:t>
            </a:r>
            <a:r>
              <a:rPr lang="en-US" sz="170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).</a:t>
            </a:r>
          </a:p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170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Regulatory issues: Many countries restrict custom drones due to security risks.</a:t>
            </a:r>
          </a:p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170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Required intensive testing for stability and safety.</a:t>
            </a:r>
          </a:p>
          <a:p>
            <a:pPr>
              <a:lnSpc>
                <a:spcPts val="2750"/>
              </a:lnSpc>
              <a:tabLst>
                <a:tab pos="0" algn="l"/>
              </a:tabLst>
            </a:pPr>
            <a:endParaRPr lang="en-US" sz="1700" spc="-1" dirty="0">
              <a:solidFill>
                <a:srgbClr val="DAD1E6"/>
              </a:solidFill>
              <a:latin typeface="Fira Sans"/>
              <a:ea typeface="Fira Sans"/>
            </a:endParaRPr>
          </a:p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1700" b="1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Conclusion: </a:t>
            </a:r>
            <a:r>
              <a:rPr lang="en-US" sz="170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Given the tight constraints, this was not practical.</a:t>
            </a:r>
            <a:endParaRPr lang="en-US" sz="17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CBCDD8A7-897C-61AD-1DC9-22F83414E5B1}"/>
              </a:ext>
            </a:extLst>
          </p:cNvPr>
          <p:cNvPicPr/>
          <p:nvPr/>
        </p:nvPicPr>
        <p:blipFill>
          <a:blip r:embed="rId3"/>
          <a:srcRect b="86212"/>
          <a:stretch/>
        </p:blipFill>
        <p:spPr>
          <a:xfrm>
            <a:off x="9868320" y="7772400"/>
            <a:ext cx="4761720" cy="45648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865804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A21F5-037A-3DFD-37AB-587177D38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 0">
            <a:extLst>
              <a:ext uri="{FF2B5EF4-FFF2-40B4-BE49-F238E27FC236}">
                <a16:creationId xmlns:a16="http://schemas.microsoft.com/office/drawing/2014/main" id="{3C500B6C-9173-63F5-2A6B-7E6A37392284}"/>
              </a:ext>
            </a:extLst>
          </p:cNvPr>
          <p:cNvSpPr/>
          <p:nvPr/>
        </p:nvSpPr>
        <p:spPr>
          <a:xfrm>
            <a:off x="1213115" y="964287"/>
            <a:ext cx="4327714" cy="684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349"/>
              </a:lnSpc>
              <a:tabLst>
                <a:tab pos="0" algn="l"/>
              </a:tabLst>
            </a:pPr>
            <a:r>
              <a:rPr lang="en-US" sz="4300" b="1" strike="noStrike" spc="-1" dirty="0">
                <a:solidFill>
                  <a:srgbClr val="F94CAF"/>
                </a:solidFill>
                <a:latin typeface="Inconsolata Bold"/>
                <a:ea typeface="Inconsolata Bold"/>
              </a:rPr>
              <a:t>OPTIONS WE GOT</a:t>
            </a:r>
            <a:endParaRPr lang="en-US" sz="4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 2">
            <a:extLst>
              <a:ext uri="{FF2B5EF4-FFF2-40B4-BE49-F238E27FC236}">
                <a16:creationId xmlns:a16="http://schemas.microsoft.com/office/drawing/2014/main" id="{FD5BAED4-2B65-6AC5-0DBD-B87725F460EF}"/>
              </a:ext>
            </a:extLst>
          </p:cNvPr>
          <p:cNvSpPr/>
          <p:nvPr/>
        </p:nvSpPr>
        <p:spPr>
          <a:xfrm>
            <a:off x="1959448" y="1910140"/>
            <a:ext cx="11908951" cy="5470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1700" b="1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Option 3️⃣: Using an Existing Drone Platform (Final Choice)</a:t>
            </a:r>
          </a:p>
          <a:p>
            <a:pPr>
              <a:lnSpc>
                <a:spcPts val="2750"/>
              </a:lnSpc>
              <a:tabLst>
                <a:tab pos="0" algn="l"/>
              </a:tabLst>
            </a:pPr>
            <a:endParaRPr lang="en-US" sz="1700" spc="-1" dirty="0">
              <a:solidFill>
                <a:srgbClr val="DAD1E6"/>
              </a:solidFill>
              <a:latin typeface="Fira Sans"/>
              <a:ea typeface="Fira Sans"/>
            </a:endParaRPr>
          </a:p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170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✅ </a:t>
            </a:r>
            <a:r>
              <a:rPr lang="en-US" sz="1700" b="1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Why we chose this approach?</a:t>
            </a:r>
          </a:p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170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Most efficient use of resources – using pre-built drones ensures reliability.</a:t>
            </a:r>
          </a:p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170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Compatible with existing drone SDKs (DJI, </a:t>
            </a:r>
            <a:r>
              <a:rPr lang="en-US" sz="1700" b="0" strike="noStrike" spc="-1" dirty="0" err="1">
                <a:solidFill>
                  <a:srgbClr val="DAD1E6"/>
                </a:solidFill>
                <a:latin typeface="Fira Sans"/>
                <a:ea typeface="Fira Sans"/>
              </a:rPr>
              <a:t>Ardupilot</a:t>
            </a:r>
            <a:r>
              <a:rPr lang="en-US" sz="170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, PX4).</a:t>
            </a:r>
          </a:p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170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Faster development cycle – allows focus on AI model and app instead of drone hardware.</a:t>
            </a:r>
          </a:p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170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Allows real-time processing of live drone feeds while also storing footage for future AI analysis.</a:t>
            </a:r>
          </a:p>
          <a:p>
            <a:pPr>
              <a:lnSpc>
                <a:spcPts val="2750"/>
              </a:lnSpc>
              <a:tabLst>
                <a:tab pos="0" algn="l"/>
              </a:tabLst>
            </a:pPr>
            <a:endParaRPr lang="en-US" sz="1700" spc="-1" dirty="0">
              <a:solidFill>
                <a:srgbClr val="DAD1E6"/>
              </a:solidFill>
              <a:latin typeface="Fira Sans"/>
              <a:ea typeface="Fira Sans"/>
            </a:endParaRPr>
          </a:p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1700" b="1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❌</a:t>
            </a:r>
            <a:r>
              <a:rPr lang="en-US" sz="170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 </a:t>
            </a:r>
            <a:r>
              <a:rPr lang="en-US" sz="1700" b="1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Challenges with this approach?</a:t>
            </a:r>
          </a:p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170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Limited access to proprietary drone hardware APIs.</a:t>
            </a:r>
          </a:p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170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Some drones restrict real-time video feed access, requiring workarounds.</a:t>
            </a:r>
          </a:p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170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Data transmission constraints (Wi-Fi/5G, WebRTC, MQTT must be optimized).</a:t>
            </a:r>
          </a:p>
          <a:p>
            <a:pPr>
              <a:lnSpc>
                <a:spcPts val="2750"/>
              </a:lnSpc>
              <a:tabLst>
                <a:tab pos="0" algn="l"/>
              </a:tabLst>
            </a:pPr>
            <a:endParaRPr lang="en-US" sz="1700" spc="-1" dirty="0">
              <a:solidFill>
                <a:srgbClr val="DAD1E6"/>
              </a:solidFill>
              <a:latin typeface="Fira Sans"/>
              <a:ea typeface="Fira Sans"/>
            </a:endParaRPr>
          </a:p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1700" b="1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🎯 Final Decision: </a:t>
            </a:r>
          </a:p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170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This approach best balances efficiency, feasibility, and performance while meeting the project goals.</a:t>
            </a:r>
            <a:endParaRPr lang="en-US" sz="17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C7BEDE98-4784-22C1-0E18-2C14BCAF258A}"/>
              </a:ext>
            </a:extLst>
          </p:cNvPr>
          <p:cNvPicPr/>
          <p:nvPr/>
        </p:nvPicPr>
        <p:blipFill>
          <a:blip r:embed="rId3"/>
          <a:srcRect b="86212"/>
          <a:stretch/>
        </p:blipFill>
        <p:spPr>
          <a:xfrm>
            <a:off x="9868320" y="7772400"/>
            <a:ext cx="4761720" cy="45648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824227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security alert process">
            <a:extLst>
              <a:ext uri="{FF2B5EF4-FFF2-40B4-BE49-F238E27FC236}">
                <a16:creationId xmlns:a16="http://schemas.microsoft.com/office/drawing/2014/main" id="{9F903CAC-CB18-628F-17D9-B3B61DF92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311" y="0"/>
            <a:ext cx="10489778" cy="8229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D43C36-C63C-001E-408B-CC4295E34010}"/>
              </a:ext>
            </a:extLst>
          </p:cNvPr>
          <p:cNvSpPr txBox="1"/>
          <p:nvPr/>
        </p:nvSpPr>
        <p:spPr>
          <a:xfrm>
            <a:off x="805543" y="1861457"/>
            <a:ext cx="615553" cy="450668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SYSTEM ARCHITECTURE</a:t>
            </a:r>
            <a:endParaRPr lang="en-KE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44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 0" descr="preencoded.png"/>
          <p:cNvPicPr/>
          <p:nvPr/>
        </p:nvPicPr>
        <p:blipFill>
          <a:blip r:embed="rId3"/>
          <a:stretch/>
        </p:blipFill>
        <p:spPr>
          <a:xfrm>
            <a:off x="0" y="0"/>
            <a:ext cx="14629680" cy="2803320"/>
          </a:xfrm>
          <a:prstGeom prst="rect">
            <a:avLst/>
          </a:prstGeom>
          <a:ln w="0">
            <a:noFill/>
          </a:ln>
        </p:spPr>
      </p:pic>
      <p:sp>
        <p:nvSpPr>
          <p:cNvPr id="83" name="Text 0"/>
          <p:cNvSpPr/>
          <p:nvPr/>
        </p:nvSpPr>
        <p:spPr>
          <a:xfrm>
            <a:off x="785160" y="3421080"/>
            <a:ext cx="8130600" cy="70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499"/>
              </a:lnSpc>
              <a:tabLst>
                <a:tab pos="0" algn="l"/>
              </a:tabLst>
            </a:pPr>
            <a:r>
              <a:rPr lang="en-US" sz="4400" b="1" strike="noStrike" spc="-1">
                <a:solidFill>
                  <a:srgbClr val="F94CAF"/>
                </a:solidFill>
                <a:latin typeface="Inconsolata Bold"/>
                <a:ea typeface="Inconsolata Bold"/>
              </a:rPr>
              <a:t>Team Roles &amp; Responsibilities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 1"/>
          <p:cNvSpPr/>
          <p:nvPr/>
        </p:nvSpPr>
        <p:spPr>
          <a:xfrm>
            <a:off x="785160" y="4458240"/>
            <a:ext cx="13059360" cy="35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01"/>
              </a:lnSpc>
              <a:tabLst>
                <a:tab pos="0" algn="l"/>
              </a:tabLst>
            </a:pPr>
            <a:r>
              <a:rPr lang="en-US" sz="1750" b="1" strike="noStrike" spc="-1">
                <a:solidFill>
                  <a:srgbClr val="DAD1E6"/>
                </a:solidFill>
                <a:latin typeface="Fira Sans"/>
                <a:ea typeface="Fira Sans"/>
              </a:rPr>
              <a:t>Our project consists of six key roles, each contributing to a different aspect of the system:</a:t>
            </a:r>
            <a:endParaRPr lang="en-US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 2"/>
          <p:cNvSpPr/>
          <p:nvPr/>
        </p:nvSpPr>
        <p:spPr>
          <a:xfrm>
            <a:off x="785160" y="5069520"/>
            <a:ext cx="13059360" cy="35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01"/>
              </a:lnSpc>
              <a:tabLst>
                <a:tab pos="0" algn="l"/>
              </a:tabLst>
            </a:pPr>
            <a:r>
              <a:rPr lang="en-US" sz="1750" b="1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     AI &amp; Embedded Systems Engineer</a:t>
            </a:r>
            <a:r>
              <a:rPr lang="en-US" sz="175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 – Develops AI models for real-time detection.</a:t>
            </a:r>
            <a:endParaRPr lang="en-US" sz="175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Shape 3"/>
          <p:cNvSpPr/>
          <p:nvPr/>
        </p:nvSpPr>
        <p:spPr>
          <a:xfrm>
            <a:off x="785160" y="5136840"/>
            <a:ext cx="223560" cy="223560"/>
          </a:xfrm>
          <a:prstGeom prst="roundRect">
            <a:avLst>
              <a:gd name="adj" fmla="val 15001"/>
            </a:avLst>
          </a:prstGeom>
          <a:noFill/>
          <a:ln w="22860">
            <a:solidFill>
              <a:srgbClr val="F94CA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 4"/>
          <p:cNvSpPr/>
          <p:nvPr/>
        </p:nvSpPr>
        <p:spPr>
          <a:xfrm>
            <a:off x="785160" y="5506920"/>
            <a:ext cx="13059360" cy="35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01"/>
              </a:lnSpc>
              <a:tabLst>
                <a:tab pos="0" algn="l"/>
              </a:tabLst>
            </a:pPr>
            <a:r>
              <a:rPr lang="en-US" sz="1750" b="1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     Drone &amp; IoT Engineer - </a:t>
            </a:r>
            <a:r>
              <a:rPr lang="en-US" sz="175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Ensures seamless communication between drones and the app.</a:t>
            </a:r>
            <a:endParaRPr lang="en-US" sz="175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Shape 5"/>
          <p:cNvSpPr/>
          <p:nvPr/>
        </p:nvSpPr>
        <p:spPr>
          <a:xfrm>
            <a:off x="785160" y="5574240"/>
            <a:ext cx="223560" cy="223560"/>
          </a:xfrm>
          <a:prstGeom prst="roundRect">
            <a:avLst>
              <a:gd name="adj" fmla="val 15001"/>
            </a:avLst>
          </a:prstGeom>
          <a:noFill/>
          <a:ln w="22860">
            <a:solidFill>
              <a:srgbClr val="F94CA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 6"/>
          <p:cNvSpPr/>
          <p:nvPr/>
        </p:nvSpPr>
        <p:spPr>
          <a:xfrm>
            <a:off x="785160" y="5944320"/>
            <a:ext cx="13059360" cy="35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01"/>
              </a:lnSpc>
              <a:tabLst>
                <a:tab pos="0" algn="l"/>
              </a:tabLst>
            </a:pPr>
            <a:r>
              <a:rPr lang="en-US" sz="1750" b="1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     Mobile App Developer</a:t>
            </a:r>
            <a:r>
              <a:rPr lang="en-US" sz="175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 – Builds the Android/iOS app for real-time monitoring.</a:t>
            </a:r>
            <a:endParaRPr lang="en-US" sz="175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Shape 7"/>
          <p:cNvSpPr/>
          <p:nvPr/>
        </p:nvSpPr>
        <p:spPr>
          <a:xfrm>
            <a:off x="785160" y="6011640"/>
            <a:ext cx="223560" cy="223560"/>
          </a:xfrm>
          <a:prstGeom prst="roundRect">
            <a:avLst>
              <a:gd name="adj" fmla="val 15001"/>
            </a:avLst>
          </a:prstGeom>
          <a:noFill/>
          <a:ln w="22860">
            <a:solidFill>
              <a:srgbClr val="F94CA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 8"/>
          <p:cNvSpPr/>
          <p:nvPr/>
        </p:nvSpPr>
        <p:spPr>
          <a:xfrm>
            <a:off x="785160" y="6381360"/>
            <a:ext cx="13059360" cy="35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01"/>
              </a:lnSpc>
              <a:tabLst>
                <a:tab pos="0" algn="l"/>
              </a:tabLst>
            </a:pPr>
            <a:r>
              <a:rPr lang="en-US" sz="1750" b="1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     Cloud &amp; Backend Engineer</a:t>
            </a:r>
            <a:r>
              <a:rPr lang="en-US" sz="175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 – Handles data storage, APIs, and cloud processing.</a:t>
            </a:r>
            <a:endParaRPr lang="en-US" sz="175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Shape 9"/>
          <p:cNvSpPr/>
          <p:nvPr/>
        </p:nvSpPr>
        <p:spPr>
          <a:xfrm>
            <a:off x="785160" y="6448680"/>
            <a:ext cx="223560" cy="223560"/>
          </a:xfrm>
          <a:prstGeom prst="roundRect">
            <a:avLst>
              <a:gd name="adj" fmla="val 15001"/>
            </a:avLst>
          </a:prstGeom>
          <a:noFill/>
          <a:ln w="22860">
            <a:solidFill>
              <a:srgbClr val="F94CA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 10"/>
          <p:cNvSpPr/>
          <p:nvPr/>
        </p:nvSpPr>
        <p:spPr>
          <a:xfrm>
            <a:off x="785160" y="6818760"/>
            <a:ext cx="13059360" cy="35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01"/>
              </a:lnSpc>
              <a:tabLst>
                <a:tab pos="0" algn="l"/>
              </a:tabLst>
            </a:pPr>
            <a:r>
              <a:rPr lang="en-US" sz="1750" b="1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     Cybersecurity &amp; DevOps Engineer</a:t>
            </a:r>
            <a:r>
              <a:rPr lang="en-US" sz="175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 – Secures data, manages cloud deployment.</a:t>
            </a:r>
            <a:endParaRPr lang="en-US" sz="175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Shape 11"/>
          <p:cNvSpPr/>
          <p:nvPr/>
        </p:nvSpPr>
        <p:spPr>
          <a:xfrm>
            <a:off x="785160" y="6886080"/>
            <a:ext cx="223560" cy="223560"/>
          </a:xfrm>
          <a:prstGeom prst="roundRect">
            <a:avLst>
              <a:gd name="adj" fmla="val 15001"/>
            </a:avLst>
          </a:prstGeom>
          <a:noFill/>
          <a:ln w="22860">
            <a:solidFill>
              <a:srgbClr val="F94CA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 12"/>
          <p:cNvSpPr/>
          <p:nvPr/>
        </p:nvSpPr>
        <p:spPr>
          <a:xfrm>
            <a:off x="785160" y="7256160"/>
            <a:ext cx="13059360" cy="35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01"/>
              </a:lnSpc>
              <a:tabLst>
                <a:tab pos="0" algn="l"/>
              </a:tabLst>
            </a:pPr>
            <a:r>
              <a:rPr lang="en-US" sz="1750" b="1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     UI/UX Designer</a:t>
            </a:r>
            <a:r>
              <a:rPr lang="en-US" sz="1750" b="0" strike="noStrike" spc="-1" dirty="0">
                <a:solidFill>
                  <a:srgbClr val="DAD1E6"/>
                </a:solidFill>
                <a:latin typeface="Fira Sans"/>
                <a:ea typeface="Fira Sans"/>
              </a:rPr>
              <a:t> – Ensures intuitive app interface for operators.</a:t>
            </a:r>
            <a:endParaRPr lang="en-US" sz="175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Shape 13"/>
          <p:cNvSpPr/>
          <p:nvPr/>
        </p:nvSpPr>
        <p:spPr>
          <a:xfrm>
            <a:off x="785160" y="7323480"/>
            <a:ext cx="223560" cy="223560"/>
          </a:xfrm>
          <a:prstGeom prst="roundRect">
            <a:avLst>
              <a:gd name="adj" fmla="val 15001"/>
            </a:avLst>
          </a:prstGeom>
          <a:noFill/>
          <a:ln w="22860">
            <a:solidFill>
              <a:srgbClr val="F94CA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Picture 96"/>
          <p:cNvPicPr/>
          <p:nvPr/>
        </p:nvPicPr>
        <p:blipFill>
          <a:blip r:embed="rId4"/>
          <a:srcRect b="86212"/>
          <a:stretch/>
        </p:blipFill>
        <p:spPr>
          <a:xfrm>
            <a:off x="9868320" y="7772760"/>
            <a:ext cx="4761720" cy="456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655</Words>
  <Application>Microsoft Office PowerPoint</Application>
  <PresentationFormat>Custom</PresentationFormat>
  <Paragraphs>86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Fira Sans</vt:lpstr>
      <vt:lpstr>Inconsolata Bold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dc:description/>
  <cp:lastModifiedBy>Kelvin Wahome</cp:lastModifiedBy>
  <cp:revision>4</cp:revision>
  <dcterms:created xsi:type="dcterms:W3CDTF">2025-02-24T12:40:13Z</dcterms:created>
  <dcterms:modified xsi:type="dcterms:W3CDTF">2025-02-25T08:58:34Z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10</vt:i4>
  </property>
  <property fmtid="{D5CDD505-2E9C-101B-9397-08002B2CF9AE}" pid="3" name="PresentationFormat">
    <vt:lpwstr>On-screen Show (16:9)</vt:lpwstr>
  </property>
  <property fmtid="{D5CDD505-2E9C-101B-9397-08002B2CF9AE}" pid="4" name="Slides">
    <vt:i4>10</vt:i4>
  </property>
</Properties>
</file>