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layfair Displ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7b82051a7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7b82051a7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7b82051a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7b82051a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7b82051a7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7b82051a7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7b82051a7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7b82051a7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7b82051a7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7b82051a7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7b82051a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7b82051a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7b82051a7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7b82051a7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7b82051a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7b82051a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7b82051a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7b82051a7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7b82051a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7b82051a7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7b82051a7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7b82051a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7b82051a7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7b82051a7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7b82051a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7b82051a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7b82051a7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7b82051a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7b82051a7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7b82051a7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7b82051a7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7b82051a7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Evaluación de accesibilidad</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1000"/>
              <a:t>Sergio Manuel Rodríguez Vega</a:t>
            </a:r>
            <a:endParaRPr sz="1000"/>
          </a:p>
          <a:p>
            <a:pPr indent="0" lvl="0" marL="0" rtl="0" algn="ctr">
              <a:spcBef>
                <a:spcPts val="0"/>
              </a:spcBef>
              <a:spcAft>
                <a:spcPts val="0"/>
              </a:spcAft>
              <a:buNone/>
            </a:pPr>
            <a:r>
              <a:rPr lang="es" sz="1000"/>
              <a:t>Javier Rodríguez Alonso</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Estadísticas de criterios A</a:t>
            </a:r>
            <a:endParaRPr/>
          </a:p>
        </p:txBody>
      </p:sp>
      <p:pic>
        <p:nvPicPr>
          <p:cNvPr id="115" name="Google Shape;115;p22" title="Points scored"/>
          <p:cNvPicPr preferRelativeResize="0"/>
          <p:nvPr/>
        </p:nvPicPr>
        <p:blipFill>
          <a:blip r:embed="rId3">
            <a:alphaModFix/>
          </a:blip>
          <a:stretch>
            <a:fillRect/>
          </a:stretch>
        </p:blipFill>
        <p:spPr>
          <a:xfrm>
            <a:off x="1871997" y="1446000"/>
            <a:ext cx="5400000" cy="3240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Estadísticas criterio AA</a:t>
            </a:r>
            <a:endParaRPr/>
          </a:p>
        </p:txBody>
      </p:sp>
      <p:pic>
        <p:nvPicPr>
          <p:cNvPr id="121" name="Google Shape;121;p23" title="Points scored"/>
          <p:cNvPicPr preferRelativeResize="0"/>
          <p:nvPr/>
        </p:nvPicPr>
        <p:blipFill>
          <a:blip r:embed="rId3">
            <a:alphaModFix/>
          </a:blip>
          <a:stretch>
            <a:fillRect/>
          </a:stretch>
        </p:blipFill>
        <p:spPr>
          <a:xfrm>
            <a:off x="1872000" y="1437575"/>
            <a:ext cx="5400000" cy="3240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Problemas</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Problemas resueltos:</a:t>
            </a:r>
            <a:endParaRPr/>
          </a:p>
          <a:p>
            <a:pPr indent="-342900" lvl="0" marL="457200" rtl="0" algn="l">
              <a:spcBef>
                <a:spcPts val="1600"/>
              </a:spcBef>
              <a:spcAft>
                <a:spcPts val="0"/>
              </a:spcAft>
              <a:buSzPts val="1800"/>
              <a:buChar char="●"/>
            </a:pPr>
            <a:r>
              <a:rPr lang="es"/>
              <a:t>Modo para </a:t>
            </a:r>
            <a:r>
              <a:rPr lang="es"/>
              <a:t>daltónicos</a:t>
            </a:r>
            <a:endParaRPr/>
          </a:p>
          <a:p>
            <a:pPr indent="-342900" lvl="0" marL="457200" rtl="0" algn="l">
              <a:spcBef>
                <a:spcPts val="0"/>
              </a:spcBef>
              <a:spcAft>
                <a:spcPts val="0"/>
              </a:spcAft>
              <a:buSzPts val="1800"/>
              <a:buChar char="●"/>
            </a:pPr>
            <a:r>
              <a:rPr lang="es"/>
              <a:t>Audiodescripciones</a:t>
            </a:r>
            <a:endParaRPr/>
          </a:p>
          <a:p>
            <a:pPr indent="-342900" lvl="0" marL="457200" rtl="0" algn="l">
              <a:spcBef>
                <a:spcPts val="0"/>
              </a:spcBef>
              <a:spcAft>
                <a:spcPts val="0"/>
              </a:spcAft>
              <a:buSzPts val="1800"/>
              <a:buChar char="●"/>
            </a:pPr>
            <a:r>
              <a:rPr lang="es"/>
              <a:t>Modo navegación con foco</a:t>
            </a:r>
            <a:endParaRPr/>
          </a:p>
          <a:p>
            <a:pPr indent="-342900" lvl="0" marL="457200" rtl="0" algn="l">
              <a:spcBef>
                <a:spcPts val="0"/>
              </a:spcBef>
              <a:spcAft>
                <a:spcPts val="0"/>
              </a:spcAft>
              <a:buSzPts val="1800"/>
              <a:buChar char="●"/>
            </a:pPr>
            <a:r>
              <a:rPr lang="es"/>
              <a:t>Traducción a varios idiomas</a:t>
            </a:r>
            <a:endParaRPr/>
          </a:p>
          <a:p>
            <a:pPr indent="0" lvl="0" marL="0" rtl="0" algn="l">
              <a:spcBef>
                <a:spcPts val="1600"/>
              </a:spcBef>
              <a:spcAft>
                <a:spcPts val="0"/>
              </a:spcAft>
              <a:buNone/>
            </a:pPr>
            <a:r>
              <a:rPr lang="es"/>
              <a:t>Problemas a resolver:</a:t>
            </a:r>
            <a:endParaRPr/>
          </a:p>
          <a:p>
            <a:pPr indent="-342900" lvl="0" marL="457200" rtl="0" algn="l">
              <a:spcBef>
                <a:spcPts val="1600"/>
              </a:spcBef>
              <a:spcAft>
                <a:spcPts val="0"/>
              </a:spcAft>
              <a:buSzPts val="1800"/>
              <a:buChar char="●"/>
            </a:pPr>
            <a:r>
              <a:rPr lang="es"/>
              <a:t>Cancelación del puntero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ESIT</a:t>
            </a:r>
            <a:endParaRPr/>
          </a:p>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Estadísticas de criterios A</a:t>
            </a:r>
            <a:endParaRPr/>
          </a:p>
        </p:txBody>
      </p:sp>
      <p:pic>
        <p:nvPicPr>
          <p:cNvPr id="138" name="Google Shape;138;p26" title="Points scored"/>
          <p:cNvPicPr preferRelativeResize="0"/>
          <p:nvPr/>
        </p:nvPicPr>
        <p:blipFill>
          <a:blip r:embed="rId3">
            <a:alphaModFix/>
          </a:blip>
          <a:stretch>
            <a:fillRect/>
          </a:stretch>
        </p:blipFill>
        <p:spPr>
          <a:xfrm>
            <a:off x="1872000" y="1437600"/>
            <a:ext cx="5400000" cy="3240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Estadísticas criterio AA</a:t>
            </a:r>
            <a:endParaRPr/>
          </a:p>
        </p:txBody>
      </p:sp>
      <p:pic>
        <p:nvPicPr>
          <p:cNvPr id="144" name="Google Shape;144;p27" title="Points scored"/>
          <p:cNvPicPr preferRelativeResize="0"/>
          <p:nvPr/>
        </p:nvPicPr>
        <p:blipFill rotWithShape="1">
          <a:blip r:embed="rId3">
            <a:alphaModFix/>
          </a:blip>
          <a:srcRect b="0" l="-3900" r="3900" t="0"/>
          <a:stretch/>
        </p:blipFill>
        <p:spPr>
          <a:xfrm>
            <a:off x="1872000" y="1437600"/>
            <a:ext cx="5200824" cy="3120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Problemas</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Problemas resueltos:</a:t>
            </a:r>
            <a:endParaRPr/>
          </a:p>
          <a:p>
            <a:pPr indent="-342900" lvl="0" marL="457200" rtl="0" algn="l">
              <a:spcBef>
                <a:spcPts val="1600"/>
              </a:spcBef>
              <a:spcAft>
                <a:spcPts val="0"/>
              </a:spcAft>
              <a:buSzPts val="1800"/>
              <a:buChar char="●"/>
            </a:pPr>
            <a:r>
              <a:rPr lang="es"/>
              <a:t>Propósito</a:t>
            </a:r>
            <a:r>
              <a:rPr lang="es"/>
              <a:t> de los enlaces</a:t>
            </a:r>
            <a:endParaRPr/>
          </a:p>
          <a:p>
            <a:pPr indent="0" lvl="0" marL="0" rtl="0" algn="l">
              <a:spcBef>
                <a:spcPts val="1600"/>
              </a:spcBef>
              <a:spcAft>
                <a:spcPts val="0"/>
              </a:spcAft>
              <a:buNone/>
            </a:pPr>
            <a:r>
              <a:rPr lang="es"/>
              <a:t>Problemas a resolver:</a:t>
            </a:r>
            <a:endParaRPr/>
          </a:p>
          <a:p>
            <a:pPr indent="-342900" lvl="0" marL="457200" rtl="0" algn="l">
              <a:spcBef>
                <a:spcPts val="1600"/>
              </a:spcBef>
              <a:spcAft>
                <a:spcPts val="0"/>
              </a:spcAft>
              <a:buSzPts val="1800"/>
              <a:buChar char="●"/>
            </a:pPr>
            <a:r>
              <a:rPr lang="es"/>
              <a:t>Traducción a otros idiomas</a:t>
            </a:r>
            <a:endParaRPr/>
          </a:p>
          <a:p>
            <a:pPr indent="-342900" lvl="0" marL="457200" rtl="0" algn="l">
              <a:spcBef>
                <a:spcPts val="0"/>
              </a:spcBef>
              <a:spcAft>
                <a:spcPts val="0"/>
              </a:spcAft>
              <a:buSzPts val="1800"/>
              <a:buChar char="●"/>
            </a:pPr>
            <a:r>
              <a:rPr lang="es"/>
              <a:t>Modo para </a:t>
            </a:r>
            <a:r>
              <a:rPr lang="es"/>
              <a:t>daltónicos</a:t>
            </a:r>
            <a:endParaRPr/>
          </a:p>
          <a:p>
            <a:pPr indent="-342900" lvl="0" marL="457200" rtl="0" algn="l">
              <a:spcBef>
                <a:spcPts val="0"/>
              </a:spcBef>
              <a:spcAft>
                <a:spcPts val="0"/>
              </a:spcAft>
              <a:buSzPts val="1800"/>
              <a:buChar char="●"/>
            </a:pPr>
            <a:r>
              <a:rPr lang="es"/>
              <a:t>Modo de </a:t>
            </a:r>
            <a:r>
              <a:rPr lang="es"/>
              <a:t>navegación</a:t>
            </a:r>
            <a:r>
              <a:rPr lang="es"/>
              <a:t> con foco</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Comparativa final</a:t>
            </a:r>
            <a:endParaRPr/>
          </a:p>
        </p:txBody>
      </p:sp>
      <p:pic>
        <p:nvPicPr>
          <p:cNvPr id="156" name="Google Shape;156;p29" title="Points scored"/>
          <p:cNvPicPr preferRelativeResize="0"/>
          <p:nvPr/>
        </p:nvPicPr>
        <p:blipFill>
          <a:blip r:embed="rId3">
            <a:alphaModFix/>
          </a:blip>
          <a:stretch>
            <a:fillRect/>
          </a:stretch>
        </p:blipFill>
        <p:spPr>
          <a:xfrm>
            <a:off x="1482038" y="1169850"/>
            <a:ext cx="6179919" cy="3821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Introducción </a:t>
            </a:r>
            <a:endParaRPr/>
          </a:p>
        </p:txBody>
      </p:sp>
      <p:sp>
        <p:nvSpPr>
          <p:cNvPr id="66" name="Google Shape;66;p14"/>
          <p:cNvSpPr txBox="1"/>
          <p:nvPr>
            <p:ph idx="1" type="body"/>
          </p:nvPr>
        </p:nvSpPr>
        <p:spPr>
          <a:xfrm>
            <a:off x="311700" y="1427625"/>
            <a:ext cx="8520600" cy="3141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a:t>Para la evaluación de los criterios para las distintas páginas web hemos utilizado una herramienta de libre uso llamada</a:t>
            </a:r>
            <a:r>
              <a:rPr i="1" lang="es"/>
              <a:t> audit tool WCAG 2.1</a:t>
            </a:r>
            <a:r>
              <a:rPr lang="es"/>
              <a:t> la cual nos proporciona diferentes formas de comparar los resultados.</a:t>
            </a:r>
            <a:endParaRPr/>
          </a:p>
        </p:txBody>
      </p:sp>
      <p:pic>
        <p:nvPicPr>
          <p:cNvPr id="67" name="Google Shape;67;p14"/>
          <p:cNvPicPr preferRelativeResize="0"/>
          <p:nvPr/>
        </p:nvPicPr>
        <p:blipFill>
          <a:blip r:embed="rId3">
            <a:alphaModFix/>
          </a:blip>
          <a:stretch>
            <a:fillRect/>
          </a:stretch>
        </p:blipFill>
        <p:spPr>
          <a:xfrm>
            <a:off x="2643175" y="2482888"/>
            <a:ext cx="3857625" cy="2085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Páginas a evaluar</a:t>
            </a:r>
            <a:endParaRPr/>
          </a:p>
        </p:txBody>
      </p:sp>
      <p:pic>
        <p:nvPicPr>
          <p:cNvPr id="73" name="Google Shape;73;p15"/>
          <p:cNvPicPr preferRelativeResize="0"/>
          <p:nvPr/>
        </p:nvPicPr>
        <p:blipFill>
          <a:blip r:embed="rId3">
            <a:alphaModFix/>
          </a:blip>
          <a:stretch>
            <a:fillRect/>
          </a:stretch>
        </p:blipFill>
        <p:spPr>
          <a:xfrm>
            <a:off x="311700" y="1129552"/>
            <a:ext cx="3724926" cy="2884400"/>
          </a:xfrm>
          <a:prstGeom prst="rect">
            <a:avLst/>
          </a:prstGeom>
          <a:noFill/>
          <a:ln>
            <a:noFill/>
          </a:ln>
        </p:spPr>
      </p:pic>
      <p:pic>
        <p:nvPicPr>
          <p:cNvPr id="74" name="Google Shape;74;p15"/>
          <p:cNvPicPr preferRelativeResize="0"/>
          <p:nvPr/>
        </p:nvPicPr>
        <p:blipFill>
          <a:blip r:embed="rId4">
            <a:alphaModFix/>
          </a:blip>
          <a:stretch>
            <a:fillRect/>
          </a:stretch>
        </p:blipFill>
        <p:spPr>
          <a:xfrm>
            <a:off x="5061125" y="1129550"/>
            <a:ext cx="3771174" cy="3086399"/>
          </a:xfrm>
          <a:prstGeom prst="rect">
            <a:avLst/>
          </a:prstGeom>
          <a:noFill/>
          <a:ln>
            <a:noFill/>
          </a:ln>
        </p:spPr>
      </p:pic>
      <p:pic>
        <p:nvPicPr>
          <p:cNvPr id="75" name="Google Shape;75;p15"/>
          <p:cNvPicPr preferRelativeResize="0"/>
          <p:nvPr/>
        </p:nvPicPr>
        <p:blipFill>
          <a:blip r:embed="rId5">
            <a:alphaModFix/>
          </a:blip>
          <a:stretch>
            <a:fillRect/>
          </a:stretch>
        </p:blipFill>
        <p:spPr>
          <a:xfrm>
            <a:off x="2543138" y="1129550"/>
            <a:ext cx="4057734" cy="308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Problemas generales</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a:t>Debemos tener en cuenta que solo estamos evaluando la página principal, lo cual implica que hay gran cantidad de criterios que no aplican, como pueden ser formularios lo que puede dar lugar a unos datos un poco distorsionados de la accesibilidad real de la web.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Sinpromi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Estadísticas</a:t>
            </a:r>
            <a:r>
              <a:rPr lang="es"/>
              <a:t> de criterios A</a:t>
            </a:r>
            <a:endParaRPr/>
          </a:p>
        </p:txBody>
      </p:sp>
      <p:pic>
        <p:nvPicPr>
          <p:cNvPr id="92" name="Google Shape;92;p18" title="Points scored"/>
          <p:cNvPicPr preferRelativeResize="0"/>
          <p:nvPr/>
        </p:nvPicPr>
        <p:blipFill>
          <a:blip r:embed="rId3">
            <a:alphaModFix/>
          </a:blip>
          <a:stretch>
            <a:fillRect/>
          </a:stretch>
        </p:blipFill>
        <p:spPr>
          <a:xfrm>
            <a:off x="1872000" y="1465000"/>
            <a:ext cx="5400000" cy="3240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Estadísticas</a:t>
            </a:r>
            <a:r>
              <a:rPr lang="es"/>
              <a:t> de criterios AA</a:t>
            </a:r>
            <a:endParaRPr/>
          </a:p>
        </p:txBody>
      </p:sp>
      <p:pic>
        <p:nvPicPr>
          <p:cNvPr id="98" name="Google Shape;98;p19" title="Points scored"/>
          <p:cNvPicPr preferRelativeResize="0"/>
          <p:nvPr/>
        </p:nvPicPr>
        <p:blipFill rotWithShape="1">
          <a:blip r:embed="rId3">
            <a:alphaModFix/>
          </a:blip>
          <a:srcRect b="0" l="0" r="0" t="-644"/>
          <a:stretch/>
        </p:blipFill>
        <p:spPr>
          <a:xfrm>
            <a:off x="1872000" y="1454400"/>
            <a:ext cx="5400000" cy="3240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Problemas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Problemas resueltos:</a:t>
            </a:r>
            <a:endParaRPr/>
          </a:p>
          <a:p>
            <a:pPr indent="-342900" lvl="0" marL="457200" rtl="0" algn="l">
              <a:spcBef>
                <a:spcPts val="1600"/>
              </a:spcBef>
              <a:spcAft>
                <a:spcPts val="0"/>
              </a:spcAft>
              <a:buSzPts val="1800"/>
              <a:buChar char="●"/>
            </a:pPr>
            <a:r>
              <a:rPr lang="es"/>
              <a:t>Página</a:t>
            </a:r>
            <a:r>
              <a:rPr lang="es"/>
              <a:t> responsive</a:t>
            </a:r>
            <a:endParaRPr/>
          </a:p>
          <a:p>
            <a:pPr indent="-342900" lvl="0" marL="457200" rtl="0" algn="l">
              <a:spcBef>
                <a:spcPts val="0"/>
              </a:spcBef>
              <a:spcAft>
                <a:spcPts val="0"/>
              </a:spcAft>
              <a:buSzPts val="1800"/>
              <a:buChar char="●"/>
            </a:pPr>
            <a:r>
              <a:rPr lang="es"/>
              <a:t>Modo de navegación con foco</a:t>
            </a:r>
            <a:endParaRPr/>
          </a:p>
          <a:p>
            <a:pPr indent="-342900" lvl="0" marL="457200" rtl="0" algn="l">
              <a:spcBef>
                <a:spcPts val="0"/>
              </a:spcBef>
              <a:spcAft>
                <a:spcPts val="0"/>
              </a:spcAft>
              <a:buSzPts val="1800"/>
              <a:buChar char="●"/>
            </a:pPr>
            <a:r>
              <a:rPr lang="es"/>
              <a:t>Modo para </a:t>
            </a:r>
            <a:r>
              <a:rPr lang="es"/>
              <a:t>daltónicos</a:t>
            </a:r>
            <a:endParaRPr/>
          </a:p>
          <a:p>
            <a:pPr indent="0" lvl="0" marL="0" rtl="0" algn="l">
              <a:spcBef>
                <a:spcPts val="1600"/>
              </a:spcBef>
              <a:spcAft>
                <a:spcPts val="0"/>
              </a:spcAft>
              <a:buNone/>
            </a:pPr>
            <a:r>
              <a:rPr lang="es"/>
              <a:t>Problemas a resolver:</a:t>
            </a:r>
            <a:endParaRPr/>
          </a:p>
          <a:p>
            <a:pPr indent="-342900" lvl="0" marL="457200" rtl="0" algn="l">
              <a:spcBef>
                <a:spcPts val="1600"/>
              </a:spcBef>
              <a:spcAft>
                <a:spcPts val="0"/>
              </a:spcAft>
              <a:buSzPts val="1800"/>
              <a:buChar char="●"/>
            </a:pPr>
            <a:r>
              <a:rPr lang="es"/>
              <a:t>A</a:t>
            </a:r>
            <a:r>
              <a:rPr lang="es"/>
              <a:t>udiodescripciones en videos</a:t>
            </a:r>
            <a:endParaRPr/>
          </a:p>
          <a:p>
            <a:pPr indent="-342900" lvl="0" marL="457200" rtl="0" algn="l">
              <a:spcBef>
                <a:spcPts val="0"/>
              </a:spcBef>
              <a:spcAft>
                <a:spcPts val="0"/>
              </a:spcAft>
              <a:buSzPts val="1800"/>
              <a:buChar char="●"/>
            </a:pPr>
            <a:r>
              <a:rPr lang="es"/>
              <a:t>Autocompletado en</a:t>
            </a:r>
            <a:r>
              <a:rPr lang="es"/>
              <a:t> formularios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Once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