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260" r:id="rId5"/>
    <p:sldId id="259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80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38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27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39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35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8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3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57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70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CD16-0353-41AE-B48E-572B57096CE7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68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3BBA-72D4-4800-A667-ECB686A63F66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88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2FCC-DC13-4862-9656-12952C6B2769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288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4B2E-B594-4453-B173-90DD6488711C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86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5ECA-9601-404E-92F3-2EEBF0A68D6B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0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757-BF2C-432A-87D3-423F53EF914C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0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A675-FFB6-420B-91AC-CD35BB6C2482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50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3FD1-85A0-4283-A27E-3EA2950D59DF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16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DE5E-6570-41E3-8CC3-093D85723CD2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81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559E-23A8-4C1F-96CD-F3AD9647FCDF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8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5A39-A089-49DA-B8BB-6774D6C54B6A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7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9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0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70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83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22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76D3-D3EF-4461-9FB5-E902707DB295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DB884F-309D-42DE-8A33-49F3F38D3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55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2F7922-0906-4976-A9AF-8683E77F950F}" type="datetime1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2021/8/6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E4EA-8AD5-45B0-9896-84E7165AA8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3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資料探勘與機器學習實戰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張哲誠</a:t>
            </a:r>
          </a:p>
        </p:txBody>
      </p:sp>
    </p:spTree>
    <p:extLst>
      <p:ext uri="{BB962C8B-B14F-4D97-AF65-F5344CB8AC3E}">
        <p14:creationId xmlns:p14="http://schemas.microsoft.com/office/powerpoint/2010/main" val="251697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尿布與啤酒故事：</a:t>
            </a:r>
            <a:endParaRPr lang="en-US" altLang="zh-TW" sz="2400" dirty="0"/>
          </a:p>
          <a:p>
            <a:pPr lvl="1"/>
            <a:r>
              <a:rPr lang="zh-TW" altLang="en-US" sz="2000" dirty="0"/>
              <a:t>著名的</a:t>
            </a:r>
            <a:r>
              <a:rPr lang="en-US" altLang="zh-TW" sz="2000" dirty="0"/>
              <a:t>Data Mining(</a:t>
            </a:r>
            <a:r>
              <a:rPr lang="zh-TW" altLang="en-US" sz="2000" dirty="0"/>
              <a:t>關聯法則</a:t>
            </a:r>
            <a:r>
              <a:rPr lang="en-US" altLang="zh-TW" sz="2000" dirty="0"/>
              <a:t>)</a:t>
            </a:r>
            <a:r>
              <a:rPr lang="zh-TW" altLang="en-US" sz="2000" dirty="0"/>
              <a:t>案例：上個世紀在美國連鎖超市的數據分析結果，許多父親在下班嬰兒尿布同時，為犒賞自己也同時購買啤酒  這兩項產品之後就被放在賣場相鄰近位置，同時也帶來營收和顧客上店率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3424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尿布與啤酒故事：</a:t>
            </a:r>
            <a:endParaRPr lang="en-US" altLang="zh-TW" sz="2400" dirty="0"/>
          </a:p>
          <a:p>
            <a:pPr lvl="1"/>
            <a:r>
              <a:rPr lang="zh-TW" altLang="en-US" sz="2000" dirty="0"/>
              <a:t>著名的</a:t>
            </a:r>
            <a:r>
              <a:rPr lang="en-US" altLang="zh-TW" sz="2000" dirty="0"/>
              <a:t>Data Mining(</a:t>
            </a:r>
            <a:r>
              <a:rPr lang="zh-TW" altLang="en-US" sz="2000" dirty="0"/>
              <a:t>關聯法則</a:t>
            </a:r>
            <a:r>
              <a:rPr lang="en-US" altLang="zh-TW" sz="2000" dirty="0"/>
              <a:t>)</a:t>
            </a:r>
            <a:r>
              <a:rPr lang="zh-TW" altLang="en-US" sz="2000" dirty="0"/>
              <a:t>案例：上個世紀在美國連鎖超市的數據分析結果，許多父親在下班嬰兒尿布同時，為犒賞自己也同時購買啤酒  這兩項產品之後就被放在賣場相鄰近位置，同時也帶來營收和顧客上店率</a:t>
            </a:r>
            <a:endParaRPr lang="en-US" altLang="zh-TW" sz="2000" dirty="0"/>
          </a:p>
          <a:p>
            <a:pPr marL="800100" lvl="3" indent="-342900"/>
            <a:r>
              <a:rPr lang="zh-TW" altLang="en-US" sz="2000" dirty="0"/>
              <a:t>“烤肉架、月餅、中秋節”</a:t>
            </a:r>
            <a:endParaRPr lang="en-US" altLang="zh-TW" sz="2000" dirty="0"/>
          </a:p>
          <a:p>
            <a:pPr marL="800100" lvl="3" indent="-342900"/>
            <a:r>
              <a:rPr lang="zh-TW" altLang="en-US" sz="2000" dirty="0"/>
              <a:t>購物籃分析 </a:t>
            </a:r>
            <a:r>
              <a:rPr lang="en-US" altLang="zh-TW" sz="2000" dirty="0"/>
              <a:t>(Market Basket Analysis)</a:t>
            </a:r>
          </a:p>
          <a:p>
            <a:pPr marL="342900" lvl="2" indent="-342900"/>
            <a:endParaRPr lang="en-US" altLang="zh-TW" sz="2000" dirty="0"/>
          </a:p>
        </p:txBody>
      </p:sp>
      <p:pic>
        <p:nvPicPr>
          <p:cNvPr id="4" name="Picture 2" descr="https://i2.wp.com/kopu.chat/wp-content/uploads/2017/07/association-1-e1501250483239.png?resize=458%2C256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359" y="50800"/>
            <a:ext cx="43624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尿布與啤酒故事：</a:t>
            </a:r>
            <a:endParaRPr lang="en-US" altLang="zh-TW" sz="2400" dirty="0"/>
          </a:p>
          <a:p>
            <a:pPr lvl="1"/>
            <a:r>
              <a:rPr lang="zh-TW" altLang="en-US" sz="2000" dirty="0"/>
              <a:t>著名的</a:t>
            </a:r>
            <a:r>
              <a:rPr lang="en-US" altLang="zh-TW" sz="2000" dirty="0"/>
              <a:t>Data Mining(</a:t>
            </a:r>
            <a:r>
              <a:rPr lang="zh-TW" altLang="en-US" sz="2000" dirty="0"/>
              <a:t>關聯法則</a:t>
            </a:r>
            <a:r>
              <a:rPr lang="en-US" altLang="zh-TW" sz="2000" dirty="0"/>
              <a:t>)</a:t>
            </a:r>
            <a:r>
              <a:rPr lang="zh-TW" altLang="en-US" sz="2000" dirty="0"/>
              <a:t>案例：上個世紀在美國連鎖超市的數據分析結果，許多父親在下班嬰兒尿布同時，為犒賞自己也同時購買啤酒  這兩項產品之後就被放在賣場相鄰近位置，同時也帶來營收和顧客上店率</a:t>
            </a:r>
            <a:endParaRPr lang="en-US" altLang="zh-TW" sz="2000" dirty="0"/>
          </a:p>
          <a:p>
            <a:pPr marL="800100" lvl="3" indent="-342900"/>
            <a:r>
              <a:rPr lang="zh-TW" altLang="en-US" sz="2000" dirty="0"/>
              <a:t>“烤肉架、月餅、中秋節”</a:t>
            </a:r>
            <a:endParaRPr lang="en-US" altLang="zh-TW" sz="2000" dirty="0"/>
          </a:p>
          <a:p>
            <a:pPr marL="800100" lvl="3" indent="-342900"/>
            <a:r>
              <a:rPr lang="zh-TW" altLang="en-US" sz="2000" dirty="0"/>
              <a:t>購物籃分析 </a:t>
            </a:r>
            <a:r>
              <a:rPr lang="en-US" altLang="zh-TW" sz="2000" dirty="0"/>
              <a:t>(Market Basket Analysis)</a:t>
            </a:r>
          </a:p>
          <a:p>
            <a:pPr marL="342900" lvl="2" indent="-342900"/>
            <a:endParaRPr lang="en-US" altLang="zh-TW" sz="2000" dirty="0"/>
          </a:p>
        </p:txBody>
      </p:sp>
      <p:pic>
        <p:nvPicPr>
          <p:cNvPr id="4" name="Picture 2" descr="https://i2.wp.com/kopu.chat/wp-content/uploads/2017/07/association-1-e1501250483239.png?resize=458%2C256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359" y="50800"/>
            <a:ext cx="43624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14" y="3825466"/>
            <a:ext cx="3233928" cy="22158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64" y="5567398"/>
            <a:ext cx="3258312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大數據應用模式正逐漸改變人們生活模式</a:t>
            </a:r>
          </a:p>
          <a:p>
            <a:pPr lvl="1"/>
            <a:r>
              <a:rPr lang="en-US" altLang="zh-TW" sz="2000" dirty="0"/>
              <a:t>Google</a:t>
            </a:r>
            <a:r>
              <a:rPr lang="zh-TW" altLang="en-US" sz="2000" dirty="0"/>
              <a:t>、亞馬遜</a:t>
            </a:r>
            <a:r>
              <a:rPr lang="en-US" altLang="zh-TW" sz="2000" dirty="0"/>
              <a:t>(Amazon)</a:t>
            </a:r>
            <a:r>
              <a:rPr lang="zh-TW" altLang="en-US" sz="2000" dirty="0"/>
              <a:t>、臉書</a:t>
            </a:r>
            <a:r>
              <a:rPr lang="en-US" altLang="zh-TW" sz="2000" dirty="0"/>
              <a:t>(Facebook)</a:t>
            </a:r>
            <a:r>
              <a:rPr lang="zh-TW" altLang="en-US" sz="2000" dirty="0"/>
              <a:t>、推特</a:t>
            </a:r>
            <a:r>
              <a:rPr lang="en-US" altLang="zh-TW" sz="2000" dirty="0"/>
              <a:t>(Twitter)</a:t>
            </a:r>
            <a:r>
              <a:rPr lang="zh-TW" altLang="en-US" sz="2000" dirty="0"/>
              <a:t>與阿里巴巴</a:t>
            </a:r>
            <a:r>
              <a:rPr lang="en-US" altLang="zh-TW" sz="2000" dirty="0"/>
              <a:t>(</a:t>
            </a:r>
            <a:r>
              <a:rPr lang="zh-TW" altLang="en-US" sz="2000" dirty="0"/>
              <a:t>淘寶網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 lvl="1"/>
            <a:r>
              <a:rPr lang="zh-TW" altLang="en-US" sz="2000" dirty="0"/>
              <a:t>他們共同成功要素 </a:t>
            </a:r>
            <a:r>
              <a:rPr lang="zh-TW" altLang="en-US" sz="2000" dirty="0">
                <a:sym typeface="Symbol" panose="05050102010706020507" pitchFamily="18" charset="2"/>
              </a:rPr>
              <a:t> </a:t>
            </a:r>
            <a:r>
              <a:rPr lang="en-US" altLang="zh-TW" sz="2000" dirty="0"/>
              <a:t>Data Mining(</a:t>
            </a:r>
            <a:r>
              <a:rPr lang="zh-TW" altLang="en-US" sz="2000" dirty="0"/>
              <a:t>或稱</a:t>
            </a:r>
            <a:r>
              <a:rPr lang="en-US" altLang="zh-TW" sz="2000" dirty="0"/>
              <a:t>Big Data)</a:t>
            </a:r>
          </a:p>
        </p:txBody>
      </p:sp>
    </p:spTree>
    <p:extLst>
      <p:ext uri="{BB962C8B-B14F-4D97-AF65-F5344CB8AC3E}">
        <p14:creationId xmlns:p14="http://schemas.microsoft.com/office/powerpoint/2010/main" val="72296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資料的重要性：</a:t>
            </a:r>
            <a:r>
              <a:rPr lang="zh-TW" altLang="en-US" sz="2400" dirty="0">
                <a:solidFill>
                  <a:srgbClr val="FF0000"/>
                </a:solidFill>
              </a:rPr>
              <a:t>產生數據利用分析獲取商業利益</a:t>
            </a:r>
          </a:p>
          <a:p>
            <a:pPr lvl="1"/>
            <a:r>
              <a:rPr lang="en-US" altLang="zh-TW" sz="2000" dirty="0"/>
              <a:t>Google</a:t>
            </a:r>
            <a:r>
              <a:rPr lang="zh-TW" altLang="en-US" sz="2000" dirty="0"/>
              <a:t>每月可處理約</a:t>
            </a:r>
            <a:r>
              <a:rPr lang="en-US" altLang="zh-TW" sz="2000" dirty="0"/>
              <a:t>900</a:t>
            </a:r>
            <a:r>
              <a:rPr lang="zh-TW" altLang="en-US" sz="2000" dirty="0"/>
              <a:t>億筆網路搜尋記錄</a:t>
            </a:r>
            <a:endParaRPr lang="en-US" altLang="zh-TW" sz="2000" dirty="0"/>
          </a:p>
          <a:p>
            <a:pPr lvl="1"/>
            <a:r>
              <a:rPr lang="zh-TW" altLang="en-US" sz="2000" dirty="0"/>
              <a:t>亞馬遜</a:t>
            </a:r>
            <a:r>
              <a:rPr lang="en-US" altLang="zh-TW" sz="2000" dirty="0"/>
              <a:t>(Amazon)</a:t>
            </a:r>
            <a:r>
              <a:rPr lang="zh-TW" altLang="en-US" sz="2000" dirty="0"/>
              <a:t>有線上即時推薦系統，提高首購和回購機率</a:t>
            </a:r>
          </a:p>
          <a:p>
            <a:pPr lvl="1"/>
            <a:r>
              <a:rPr lang="zh-TW" altLang="en-US" sz="2000" dirty="0"/>
              <a:t>臉書</a:t>
            </a:r>
            <a:r>
              <a:rPr lang="en-US" altLang="zh-TW" sz="2000" dirty="0"/>
              <a:t>(Facebook)</a:t>
            </a:r>
            <a:r>
              <a:rPr lang="zh-TW" altLang="en-US" sz="2000" dirty="0"/>
              <a:t>的用戶們平均一個月花費約</a:t>
            </a:r>
            <a:r>
              <a:rPr lang="en-US" altLang="zh-TW" sz="2000" dirty="0"/>
              <a:t>7000</a:t>
            </a:r>
            <a:r>
              <a:rPr lang="zh-TW" altLang="en-US" sz="2000" dirty="0"/>
              <a:t>億小時使用</a:t>
            </a:r>
            <a:r>
              <a:rPr lang="en-US" altLang="zh-TW" sz="2000" dirty="0"/>
              <a:t>FB</a:t>
            </a:r>
            <a:r>
              <a:rPr lang="zh-TW" altLang="en-US" sz="2000" dirty="0"/>
              <a:t>，最著名案例</a:t>
            </a:r>
            <a:r>
              <a:rPr lang="en-US" altLang="zh-TW" sz="2000" dirty="0"/>
              <a:t>-[</a:t>
            </a:r>
            <a:r>
              <a:rPr lang="zh-TW" altLang="en-US" sz="2000" dirty="0"/>
              <a:t>你（妳）可能認識的人</a:t>
            </a:r>
            <a:r>
              <a:rPr lang="en-US" altLang="zh-TW" sz="2000" dirty="0"/>
              <a:t>……]</a:t>
            </a:r>
            <a:endParaRPr lang="zh-TW" altLang="en-US" sz="2000" dirty="0"/>
          </a:p>
          <a:p>
            <a:pPr lvl="1"/>
            <a:r>
              <a:rPr lang="zh-TW" altLang="en-US" sz="2000" dirty="0"/>
              <a:t>推特</a:t>
            </a:r>
            <a:r>
              <a:rPr lang="en-US" altLang="zh-TW" sz="2000" dirty="0"/>
              <a:t>(Twitter)</a:t>
            </a:r>
            <a:r>
              <a:rPr lang="zh-TW" altLang="en-US" sz="2000" dirty="0"/>
              <a:t>目前擁有約</a:t>
            </a:r>
            <a:r>
              <a:rPr lang="en-US" altLang="zh-TW" sz="2000" dirty="0"/>
              <a:t>1</a:t>
            </a:r>
            <a:r>
              <a:rPr lang="zh-TW" altLang="en-US" sz="2000" dirty="0"/>
              <a:t>億名活躍用戶，根據</a:t>
            </a:r>
            <a:r>
              <a:rPr lang="en-US" altLang="zh-TW" sz="2000" dirty="0"/>
              <a:t>2011/10</a:t>
            </a:r>
            <a:r>
              <a:rPr lang="zh-TW" altLang="en-US" sz="2000" dirty="0"/>
              <a:t>調查平均一天約有</a:t>
            </a:r>
            <a:r>
              <a:rPr lang="en-US" altLang="zh-TW" sz="2000" dirty="0"/>
              <a:t>2</a:t>
            </a:r>
            <a:r>
              <a:rPr lang="zh-TW" altLang="en-US" sz="2000" dirty="0"/>
              <a:t>億</a:t>
            </a:r>
            <a:r>
              <a:rPr lang="en-US" altLang="zh-TW" sz="2000" dirty="0"/>
              <a:t>5000</a:t>
            </a:r>
            <a:r>
              <a:rPr lang="zh-TW" altLang="en-US" sz="2000" dirty="0"/>
              <a:t>萬則推文</a:t>
            </a:r>
          </a:p>
        </p:txBody>
      </p:sp>
    </p:spTree>
    <p:extLst>
      <p:ext uri="{BB962C8B-B14F-4D97-AF65-F5344CB8AC3E}">
        <p14:creationId xmlns:p14="http://schemas.microsoft.com/office/powerpoint/2010/main" val="70868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986B3-1C58-4600-84DD-B32DE63B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BB0462-D6C8-4F1D-AEE6-F2105DA1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46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71A03-F136-4E81-9F8F-065133AB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 descr="一張含有 文字, 路面, 室外, 街道 的圖片&#10;&#10;自動產生的描述">
            <a:extLst>
              <a:ext uri="{FF2B5EF4-FFF2-40B4-BE49-F238E27FC236}">
                <a16:creationId xmlns:a16="http://schemas.microsoft.com/office/drawing/2014/main" id="{EA91AC66-CD41-451E-9932-C505BD41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44" y="2386806"/>
            <a:ext cx="7143750" cy="3429000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AAE4D0-DC45-43AA-B4EE-EA787F61301E}"/>
              </a:ext>
            </a:extLst>
          </p:cNvPr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https://www.analyticssteps.com/blogs/introduction-yolov4</a:t>
            </a:r>
          </a:p>
        </p:txBody>
      </p:sp>
    </p:spTree>
    <p:extLst>
      <p:ext uri="{BB962C8B-B14F-4D97-AF65-F5344CB8AC3E}">
        <p14:creationId xmlns:p14="http://schemas.microsoft.com/office/powerpoint/2010/main" val="272180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16" y="2160588"/>
            <a:ext cx="6414005" cy="3881437"/>
          </a:xfrm>
        </p:spPr>
      </p:pic>
    </p:spTree>
    <p:extLst>
      <p:ext uri="{BB962C8B-B14F-4D97-AF65-F5344CB8AC3E}">
        <p14:creationId xmlns:p14="http://schemas.microsoft.com/office/powerpoint/2010/main" val="100185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18" y="2160588"/>
            <a:ext cx="6443602" cy="3881437"/>
          </a:xfrm>
        </p:spPr>
      </p:pic>
    </p:spTree>
    <p:extLst>
      <p:ext uri="{BB962C8B-B14F-4D97-AF65-F5344CB8AC3E}">
        <p14:creationId xmlns:p14="http://schemas.microsoft.com/office/powerpoint/2010/main" val="314439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93" y="2160588"/>
            <a:ext cx="7119251" cy="3881437"/>
          </a:xfrm>
        </p:spPr>
      </p:pic>
    </p:spTree>
    <p:extLst>
      <p:ext uri="{BB962C8B-B14F-4D97-AF65-F5344CB8AC3E}">
        <p14:creationId xmlns:p14="http://schemas.microsoft.com/office/powerpoint/2010/main" val="31873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本課程主要培養學生基本邏輯觀念，做為爾後與專業課程相關之程式設計或應用之基礎</a:t>
            </a:r>
            <a:endParaRPr lang="en-US" altLang="zh-TW" sz="2400" dirty="0"/>
          </a:p>
          <a:p>
            <a:pPr lvl="1"/>
            <a:r>
              <a:rPr lang="zh-TW" altLang="en-US" sz="2000" dirty="0"/>
              <a:t>程式設計</a:t>
            </a:r>
            <a:r>
              <a:rPr lang="en-US" altLang="zh-TW" sz="2000" dirty="0"/>
              <a:t>?</a:t>
            </a:r>
          </a:p>
          <a:p>
            <a:pPr lvl="1"/>
            <a:r>
              <a:rPr lang="zh-TW" altLang="en-US" sz="2000" dirty="0"/>
              <a:t>邏輯觀念</a:t>
            </a:r>
            <a:r>
              <a:rPr lang="en-US" altLang="zh-TW" sz="2000" dirty="0"/>
              <a:t>?</a:t>
            </a:r>
          </a:p>
          <a:p>
            <a:pPr lvl="1"/>
            <a:r>
              <a:rPr lang="zh-TW" altLang="en-US" sz="2000" dirty="0"/>
              <a:t>應用</a:t>
            </a:r>
            <a:r>
              <a:rPr lang="en-US" altLang="zh-TW" sz="2000" dirty="0"/>
              <a:t>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351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91930-0354-4C70-BC68-F427788B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3B747B-9A30-4A68-BC63-52025BEEF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87" y="2160588"/>
            <a:ext cx="6728263" cy="3881437"/>
          </a:xfrm>
        </p:spPr>
      </p:pic>
    </p:spTree>
    <p:extLst>
      <p:ext uri="{BB962C8B-B14F-4D97-AF65-F5344CB8AC3E}">
        <p14:creationId xmlns:p14="http://schemas.microsoft.com/office/powerpoint/2010/main" val="394990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48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</a:t>
            </a:r>
          </a:p>
          <a:p>
            <a:r>
              <a:rPr lang="en-US" altLang="zh-TW" sz="2000" dirty="0"/>
              <a:t>C++</a:t>
            </a:r>
          </a:p>
          <a:p>
            <a:r>
              <a:rPr lang="en-US" altLang="zh-TW" sz="2000" dirty="0"/>
              <a:t>C#</a:t>
            </a:r>
          </a:p>
          <a:p>
            <a:r>
              <a:rPr lang="en-US" altLang="zh-TW" sz="2000" dirty="0"/>
              <a:t>Python</a:t>
            </a:r>
          </a:p>
          <a:p>
            <a:r>
              <a:rPr lang="en-US" altLang="zh-TW" sz="2000" dirty="0"/>
              <a:t>Java</a:t>
            </a:r>
          </a:p>
          <a:p>
            <a:r>
              <a:rPr lang="en-US" altLang="zh-TW" sz="2000" dirty="0" err="1"/>
              <a:t>Matlab</a:t>
            </a:r>
            <a:endParaRPr lang="en-US" altLang="zh-TW" sz="2000" dirty="0"/>
          </a:p>
          <a:p>
            <a:r>
              <a:rPr lang="en-US" altLang="zh-TW" sz="2000" dirty="0"/>
              <a:t>R</a:t>
            </a:r>
          </a:p>
          <a:p>
            <a:r>
              <a:rPr lang="en-US" altLang="zh-TW" sz="2000" dirty="0"/>
              <a:t>Excel</a:t>
            </a:r>
          </a:p>
          <a:p>
            <a:r>
              <a:rPr lang="en-US" altLang="zh-TW" sz="2000" dirty="0"/>
              <a:t>……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48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邏輯觀念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入門基礎</a:t>
            </a:r>
            <a:endParaRPr lang="en-US" altLang="zh-TW" sz="2400" dirty="0"/>
          </a:p>
          <a:p>
            <a:pPr lvl="1"/>
            <a:r>
              <a:rPr lang="zh-TW" altLang="en-US" sz="2000" dirty="0"/>
              <a:t>資料型態與變數</a:t>
            </a:r>
            <a:endParaRPr lang="en-US" altLang="zh-TW" sz="2000" dirty="0"/>
          </a:p>
          <a:p>
            <a:pPr lvl="1"/>
            <a:r>
              <a:rPr lang="zh-TW" altLang="en-US" sz="2000" dirty="0"/>
              <a:t>運算</a:t>
            </a:r>
            <a:endParaRPr lang="en-US" altLang="zh-TW" sz="2000" dirty="0"/>
          </a:p>
          <a:p>
            <a:pPr lvl="1"/>
            <a:r>
              <a:rPr lang="zh-TW" altLang="en-US" sz="2000" dirty="0"/>
              <a:t>流程控制</a:t>
            </a:r>
          </a:p>
        </p:txBody>
      </p:sp>
    </p:spTree>
    <p:extLst>
      <p:ext uri="{BB962C8B-B14F-4D97-AF65-F5344CB8AC3E}">
        <p14:creationId xmlns:p14="http://schemas.microsoft.com/office/powerpoint/2010/main" val="9462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資訊或統計界的發燒話題 </a:t>
            </a:r>
            <a:r>
              <a:rPr lang="zh-TW" altLang="en-US" sz="2000" dirty="0">
                <a:sym typeface="Symbol" panose="05050102010706020507" pitchFamily="18" charset="2"/>
              </a:rPr>
              <a:t> </a:t>
            </a:r>
            <a:r>
              <a:rPr lang="zh-TW" altLang="en-US" sz="2000" dirty="0"/>
              <a:t>大數據分析、物聯網到人工智慧（</a:t>
            </a:r>
            <a:r>
              <a:rPr lang="en-US" altLang="zh-TW" sz="2000" dirty="0"/>
              <a:t>Artificial intelligence</a:t>
            </a:r>
            <a:r>
              <a:rPr lang="zh-TW" altLang="en-US" sz="2000" dirty="0"/>
              <a:t>，簡稱</a:t>
            </a:r>
            <a:r>
              <a:rPr lang="en-US" altLang="zh-TW" sz="2000" dirty="0"/>
              <a:t>AI</a:t>
            </a:r>
            <a:r>
              <a:rPr lang="zh-TW" altLang="en-US" sz="2000" dirty="0"/>
              <a:t>）</a:t>
            </a:r>
          </a:p>
          <a:p>
            <a:r>
              <a:rPr lang="zh-TW" altLang="en-US" sz="2000" dirty="0"/>
              <a:t>許多學校跟企業不斷地投入資源進行各種模組研發與探勘研究</a:t>
            </a:r>
          </a:p>
          <a:p>
            <a:r>
              <a:rPr lang="zh-TW" altLang="en-US" sz="2000" dirty="0"/>
              <a:t>全民大數據是一個相當重要的觀念 </a:t>
            </a:r>
            <a:r>
              <a:rPr lang="zh-TW" altLang="en-US" sz="2000" dirty="0">
                <a:sym typeface="Symbol" panose="05050102010706020507" pitchFamily="18" charset="2"/>
              </a:rPr>
              <a:t></a:t>
            </a:r>
            <a:r>
              <a:rPr lang="zh-TW" altLang="en-US" sz="2000" dirty="0"/>
              <a:t> 大數據分析技術有深有淺，可以應用在不同的領域上</a:t>
            </a:r>
          </a:p>
        </p:txBody>
      </p:sp>
    </p:spTree>
    <p:extLst>
      <p:ext uri="{BB962C8B-B14F-4D97-AF65-F5344CB8AC3E}">
        <p14:creationId xmlns:p14="http://schemas.microsoft.com/office/powerpoint/2010/main" val="196308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資料及儲存工具（存</a:t>
            </a:r>
            <a:r>
              <a:rPr lang="en-US" altLang="zh-TW" sz="2400" dirty="0"/>
              <a:t>/</a:t>
            </a:r>
            <a:r>
              <a:rPr lang="zh-TW" altLang="en-US" sz="2400" dirty="0"/>
              <a:t>取）</a:t>
            </a:r>
            <a:endParaRPr lang="en-US" altLang="zh-TW" sz="2400" dirty="0"/>
          </a:p>
          <a:p>
            <a:r>
              <a:rPr lang="zh-TW" altLang="en-US" sz="2400" dirty="0"/>
              <a:t>程式能力（</a:t>
            </a:r>
            <a:r>
              <a:rPr lang="en-US" altLang="zh-TW" sz="2400" dirty="0"/>
              <a:t>C, C++, Python, ……</a:t>
            </a:r>
            <a:r>
              <a:rPr lang="zh-TW" altLang="en-US" sz="2400" dirty="0"/>
              <a:t>）、資料科學知識（人工智慧、機器學習、深度學習、增強學習</a:t>
            </a:r>
            <a:r>
              <a:rPr lang="en-US" altLang="zh-TW" sz="2400" dirty="0"/>
              <a:t>/</a:t>
            </a:r>
            <a:r>
              <a:rPr lang="zh-TW" altLang="en-US" sz="2400" dirty="0"/>
              <a:t>強化學習、</a:t>
            </a:r>
            <a:r>
              <a:rPr lang="en-US" altLang="zh-TW" sz="2400" dirty="0"/>
              <a:t>……</a:t>
            </a:r>
            <a:r>
              <a:rPr lang="zh-TW" altLang="en-US" sz="2400" dirty="0"/>
              <a:t>）</a:t>
            </a:r>
            <a:endParaRPr lang="en-US" altLang="zh-TW" sz="2400" dirty="0"/>
          </a:p>
          <a:p>
            <a:r>
              <a:rPr lang="zh-TW" altLang="en-US" sz="2400" dirty="0"/>
              <a:t>專業知識（材料科學、電機工程、資訊工程、</a:t>
            </a:r>
            <a:r>
              <a:rPr lang="en-US" altLang="zh-TW" sz="2400" dirty="0"/>
              <a:t>……</a:t>
            </a:r>
            <a:r>
              <a:rPr lang="zh-TW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0852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資料及儲存工具（存</a:t>
            </a:r>
            <a:r>
              <a:rPr lang="en-US" altLang="zh-TW" sz="2400" dirty="0"/>
              <a:t>/</a:t>
            </a:r>
            <a:r>
              <a:rPr lang="zh-TW" altLang="en-US" sz="2400" dirty="0"/>
              <a:t>取）</a:t>
            </a:r>
            <a:endParaRPr lang="en-US" altLang="zh-TW" sz="2400" dirty="0"/>
          </a:p>
          <a:p>
            <a:r>
              <a:rPr lang="zh-TW" altLang="en-US" sz="2400" dirty="0"/>
              <a:t>程式能力（</a:t>
            </a:r>
            <a:r>
              <a:rPr lang="en-US" altLang="zh-TW" sz="2400" dirty="0"/>
              <a:t>C, C++, Python, ……</a:t>
            </a:r>
            <a:r>
              <a:rPr lang="zh-TW" altLang="en-US" sz="2400" dirty="0"/>
              <a:t>）、資料科學知識（人工智慧、機器學習、深度學習、增強學習</a:t>
            </a:r>
            <a:r>
              <a:rPr lang="en-US" altLang="zh-TW" sz="2400" dirty="0"/>
              <a:t>/</a:t>
            </a:r>
            <a:r>
              <a:rPr lang="zh-TW" altLang="en-US" sz="2400" dirty="0"/>
              <a:t>強化學習、</a:t>
            </a:r>
            <a:r>
              <a:rPr lang="en-US" altLang="zh-TW" sz="2400" dirty="0"/>
              <a:t>……</a:t>
            </a:r>
            <a:r>
              <a:rPr lang="zh-TW" altLang="en-US" sz="2400" dirty="0"/>
              <a:t>）</a:t>
            </a:r>
            <a:endParaRPr lang="en-US" altLang="zh-TW" sz="2400" dirty="0"/>
          </a:p>
          <a:p>
            <a:r>
              <a:rPr lang="zh-TW" altLang="en-US" sz="2400" dirty="0"/>
              <a:t>專業知識（材料科學、電機工程、資訊工程、</a:t>
            </a:r>
            <a:r>
              <a:rPr lang="en-US" altLang="zh-TW" sz="2400" dirty="0"/>
              <a:t>……</a:t>
            </a:r>
            <a:r>
              <a:rPr lang="zh-TW" altLang="en-US" sz="2400" dirty="0"/>
              <a:t>）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4848225" y="1104900"/>
            <a:ext cx="1943100" cy="1055689"/>
          </a:xfrm>
          <a:prstGeom prst="wedgeRoundRectCallout">
            <a:avLst>
              <a:gd name="adj1" fmla="val -60539"/>
              <a:gd name="adj2" fmla="val 7422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8289838" y="1104899"/>
            <a:ext cx="3121112" cy="1055689"/>
          </a:xfrm>
          <a:prstGeom prst="wedgeRoundRectCallout">
            <a:avLst>
              <a:gd name="adj1" fmla="val -162500"/>
              <a:gd name="adj2" fmla="val 10580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Excel</a:t>
            </a:r>
          </a:p>
          <a:p>
            <a:pPr algn="ctr"/>
            <a:r>
              <a:rPr lang="zh-TW" altLang="en-US" dirty="0"/>
              <a:t>其它語言</a:t>
            </a:r>
            <a:r>
              <a:rPr lang="en-US" altLang="zh-TW" dirty="0"/>
              <a:t>, e.g., Python, ……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9070888" y="4200524"/>
            <a:ext cx="3016337" cy="1055689"/>
          </a:xfrm>
          <a:prstGeom prst="wedgeRoundRectCallout">
            <a:avLst>
              <a:gd name="adj1" fmla="val -69725"/>
              <a:gd name="adj2" fmla="val -14321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迴歸分析</a:t>
            </a:r>
            <a:r>
              <a:rPr lang="en-US" altLang="zh-TW" dirty="0"/>
              <a:t>, </a:t>
            </a:r>
            <a:r>
              <a:rPr lang="zh-TW" altLang="en-US" dirty="0"/>
              <a:t>神經網路</a:t>
            </a:r>
            <a:r>
              <a:rPr lang="en-US" altLang="zh-TW" dirty="0"/>
              <a:t>, …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5273501" y="4985673"/>
            <a:ext cx="3016337" cy="1055689"/>
          </a:xfrm>
          <a:prstGeom prst="wedgeRoundRectCallout">
            <a:avLst>
              <a:gd name="adj1" fmla="val -69725"/>
              <a:gd name="adj2" fmla="val -143214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學士</a:t>
            </a:r>
            <a:r>
              <a:rPr lang="en-US" altLang="zh-TW" dirty="0"/>
              <a:t>, </a:t>
            </a:r>
            <a:r>
              <a:rPr lang="zh-TW" altLang="en-US" dirty="0"/>
              <a:t>碩士</a:t>
            </a:r>
            <a:r>
              <a:rPr lang="en-US" altLang="zh-TW" dirty="0"/>
              <a:t>, </a:t>
            </a:r>
            <a:r>
              <a:rPr lang="zh-TW" altLang="en-US" dirty="0"/>
              <a:t>博士</a:t>
            </a:r>
            <a:r>
              <a:rPr lang="en-US" altLang="zh-TW" dirty="0"/>
              <a:t>, 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38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資料時代來臨</a:t>
            </a:r>
          </a:p>
          <a:p>
            <a:r>
              <a:rPr lang="zh-TW" altLang="en-US" sz="2400" dirty="0"/>
              <a:t>視覺時代興起：</a:t>
            </a:r>
            <a:r>
              <a:rPr lang="en-US" altLang="zh-TW" sz="2400" dirty="0"/>
              <a:t>【</a:t>
            </a:r>
            <a:r>
              <a:rPr lang="zh-TW" altLang="en-US" sz="2400" dirty="0"/>
              <a:t>可視化</a:t>
            </a:r>
            <a:r>
              <a:rPr lang="en-US" altLang="zh-TW" sz="2400" dirty="0"/>
              <a:t>】</a:t>
            </a:r>
            <a:r>
              <a:rPr lang="zh-TW" altLang="en-US" sz="2400" dirty="0"/>
              <a:t>到</a:t>
            </a:r>
            <a:r>
              <a:rPr lang="en-US" altLang="zh-TW" sz="2400" dirty="0"/>
              <a:t>【</a:t>
            </a:r>
            <a:r>
              <a:rPr lang="zh-TW" altLang="en-US" sz="2400" dirty="0"/>
              <a:t>預知未來</a:t>
            </a:r>
            <a:r>
              <a:rPr lang="en-US" altLang="zh-TW" sz="2400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46615408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692</Words>
  <Application>Microsoft Office PowerPoint</Application>
  <PresentationFormat>寬螢幕</PresentationFormat>
  <Paragraphs>57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Trebuchet MS</vt:lpstr>
      <vt:lpstr>Wingdings 2</vt:lpstr>
      <vt:lpstr>Wingdings 3</vt:lpstr>
      <vt:lpstr>多面向</vt:lpstr>
      <vt:lpstr>HDOfficeLightV0</vt:lpstr>
      <vt:lpstr>Python資料探勘與機器學習實戰</vt:lpstr>
      <vt:lpstr>PowerPoint 簡報</vt:lpstr>
      <vt:lpstr>程式設計</vt:lpstr>
      <vt:lpstr>邏輯觀念</vt:lpstr>
      <vt:lpstr>應用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程式設計邏輯與應用</dc:title>
  <dc:creator>Ray</dc:creator>
  <cp:lastModifiedBy>張哲誠</cp:lastModifiedBy>
  <cp:revision>13</cp:revision>
  <dcterms:created xsi:type="dcterms:W3CDTF">2021-02-23T06:07:19Z</dcterms:created>
  <dcterms:modified xsi:type="dcterms:W3CDTF">2021-08-06T03:55:59Z</dcterms:modified>
</cp:coreProperties>
</file>