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48"/>
  </p:notesMasterIdLst>
  <p:sldIdLst>
    <p:sldId id="474" r:id="rId2"/>
    <p:sldId id="472" r:id="rId3"/>
    <p:sldId id="473" r:id="rId4"/>
    <p:sldId id="265" r:id="rId5"/>
    <p:sldId id="261" r:id="rId6"/>
    <p:sldId id="489" r:id="rId7"/>
    <p:sldId id="490" r:id="rId8"/>
    <p:sldId id="491" r:id="rId9"/>
    <p:sldId id="333" r:id="rId10"/>
    <p:sldId id="334" r:id="rId11"/>
    <p:sldId id="335" r:id="rId12"/>
    <p:sldId id="336" r:id="rId13"/>
    <p:sldId id="337" r:id="rId14"/>
    <p:sldId id="492" r:id="rId15"/>
    <p:sldId id="493" r:id="rId16"/>
    <p:sldId id="494" r:id="rId17"/>
    <p:sldId id="495" r:id="rId18"/>
    <p:sldId id="496" r:id="rId19"/>
    <p:sldId id="271" r:id="rId20"/>
    <p:sldId id="479" r:id="rId21"/>
    <p:sldId id="270" r:id="rId22"/>
    <p:sldId id="480" r:id="rId23"/>
    <p:sldId id="481" r:id="rId24"/>
    <p:sldId id="482" r:id="rId25"/>
    <p:sldId id="483" r:id="rId26"/>
    <p:sldId id="484" r:id="rId27"/>
    <p:sldId id="485" r:id="rId28"/>
    <p:sldId id="486" r:id="rId29"/>
    <p:sldId id="487" r:id="rId30"/>
    <p:sldId id="488" r:id="rId31"/>
    <p:sldId id="497" r:id="rId32"/>
    <p:sldId id="498" r:id="rId33"/>
    <p:sldId id="499" r:id="rId34"/>
    <p:sldId id="500" r:id="rId35"/>
    <p:sldId id="501" r:id="rId36"/>
    <p:sldId id="502" r:id="rId37"/>
    <p:sldId id="503" r:id="rId38"/>
    <p:sldId id="504" r:id="rId39"/>
    <p:sldId id="505" r:id="rId40"/>
    <p:sldId id="506" r:id="rId41"/>
    <p:sldId id="507" r:id="rId42"/>
    <p:sldId id="508" r:id="rId43"/>
    <p:sldId id="509" r:id="rId44"/>
    <p:sldId id="511" r:id="rId45"/>
    <p:sldId id="510" r:id="rId46"/>
    <p:sldId id="512" r:id="rId4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語法-CH4 清單" id="{C351E6C8-65D4-4EA6-AEA6-595367586632}">
          <p14:sldIdLst>
            <p14:sldId id="474"/>
            <p14:sldId id="472"/>
            <p14:sldId id="473"/>
            <p14:sldId id="265"/>
            <p14:sldId id="261"/>
            <p14:sldId id="489"/>
            <p14:sldId id="490"/>
            <p14:sldId id="491"/>
            <p14:sldId id="333"/>
            <p14:sldId id="334"/>
            <p14:sldId id="335"/>
            <p14:sldId id="336"/>
            <p14:sldId id="337"/>
            <p14:sldId id="492"/>
            <p14:sldId id="493"/>
            <p14:sldId id="494"/>
            <p14:sldId id="495"/>
            <p14:sldId id="496"/>
            <p14:sldId id="271"/>
            <p14:sldId id="479"/>
            <p14:sldId id="270"/>
            <p14:sldId id="480"/>
          </p14:sldIdLst>
        </p14:section>
        <p14:section name="語法-CH5 函式與遞迴" id="{F7D7D80C-A0F4-45C1-BA81-794AA42F6126}">
          <p14:sldIdLst>
            <p14:sldId id="481"/>
            <p14:sldId id="482"/>
            <p14:sldId id="483"/>
            <p14:sldId id="484"/>
            <p14:sldId id="485"/>
            <p14:sldId id="486"/>
            <p14:sldId id="487"/>
            <p14:sldId id="488"/>
            <p14:sldId id="497"/>
            <p14:sldId id="498"/>
            <p14:sldId id="499"/>
            <p14:sldId id="500"/>
            <p14:sldId id="501"/>
            <p14:sldId id="502"/>
            <p14:sldId id="503"/>
            <p14:sldId id="504"/>
            <p14:sldId id="505"/>
            <p14:sldId id="506"/>
            <p14:sldId id="507"/>
            <p14:sldId id="508"/>
            <p14:sldId id="509"/>
          </p14:sldIdLst>
        </p14:section>
        <p14:section name="語法-CH6 Numpy、Pandas" id="{780D51FB-10F3-416F-AB5D-84C6FC6AA459}">
          <p14:sldIdLst>
            <p14:sldId id="511"/>
            <p14:sldId id="510"/>
            <p14:sldId id="51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537B"/>
    <a:srgbClr val="4FD093"/>
    <a:srgbClr val="FF0000"/>
    <a:srgbClr val="96D141"/>
    <a:srgbClr val="E78045"/>
    <a:srgbClr val="A262D0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667" autoAdjust="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C2E46C-1491-4BA9-92F0-B7A573D65F14}" type="datetimeFigureOut">
              <a:rPr lang="zh-TW" altLang="en-US" smtClean="0"/>
              <a:t>2021/7/29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D4DA1C-903D-4734-9FD4-63059C5936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17346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79CEC1-D064-484F-AC74-9780F06C2461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61784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79CEC1-D064-484F-AC74-9780F06C2461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39295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79CEC1-D064-484F-AC74-9780F06C2461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5382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79CEC1-D064-484F-AC74-9780F06C2461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33069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79CEC1-D064-484F-AC74-9780F06C2461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81843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假如今天有一個飼養狗狗的遊戲，玩家同時有多隻狗狗，而狗狗在遊戲中的動作都是一樣的，所以我們可以把狗狗的動作一一包成一個函式，要叫狗狗坐下的時候，直接使用</a:t>
            </a:r>
            <a:r>
              <a:rPr kumimoji="0" lang="en-US" altLang="zh-TW" sz="1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rbel" panose="020B0503020204020204"/>
                <a:ea typeface="微軟正黑體" panose="020B0604030504040204" pitchFamily="34" charset="-120"/>
              </a:rPr>
              <a:t>Jump</a:t>
            </a:r>
            <a:r>
              <a:rPr kumimoji="0" lang="zh-TW" altLang="en-US" sz="1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rbel" panose="020B0503020204020204"/>
                <a:ea typeface="微軟正黑體" panose="020B0604030504040204" pitchFamily="34" charset="-120"/>
              </a:rPr>
              <a:t>的函式，輸入想要命令的狗狗名字，就可以讓該狗狗坐下。其他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4DA1C-903D-4734-9FD4-63059C5936E9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10893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03872059-2B87-4DC7-8B67-4E1111268401}" type="datetimeFigureOut">
              <a:rPr lang="zh-TW" altLang="en-US" smtClean="0"/>
              <a:t>2021/7/29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3D9A1BCB-C2DF-4C22-BAA8-F276E63271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6139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72059-2B87-4DC7-8B67-4E1111268401}" type="datetimeFigureOut">
              <a:rPr lang="zh-TW" altLang="en-US" smtClean="0"/>
              <a:t>2021/7/29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A1BCB-C2DF-4C22-BAA8-F276E63271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3771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72059-2B87-4DC7-8B67-4E1111268401}" type="datetimeFigureOut">
              <a:rPr lang="zh-TW" altLang="en-US" smtClean="0"/>
              <a:t>2021/7/29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A1BCB-C2DF-4C22-BAA8-F276E63271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45484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72059-2B87-4DC7-8B67-4E1111268401}" type="datetimeFigureOut">
              <a:rPr lang="zh-TW" altLang="en-US" smtClean="0"/>
              <a:t>2021/7/29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A1BCB-C2DF-4C22-BAA8-F276E632711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946393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72059-2B87-4DC7-8B67-4E1111268401}" type="datetimeFigureOut">
              <a:rPr lang="zh-TW" altLang="en-US" smtClean="0"/>
              <a:t>2021/7/29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A1BCB-C2DF-4C22-BAA8-F276E63271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15913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72059-2B87-4DC7-8B67-4E1111268401}" type="datetimeFigureOut">
              <a:rPr lang="zh-TW" altLang="en-US" smtClean="0"/>
              <a:t>2021/7/29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A1BCB-C2DF-4C22-BAA8-F276E63271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61330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72059-2B87-4DC7-8B67-4E1111268401}" type="datetimeFigureOut">
              <a:rPr lang="zh-TW" altLang="en-US" smtClean="0"/>
              <a:t>2021/7/29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A1BCB-C2DF-4C22-BAA8-F276E63271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48239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72059-2B87-4DC7-8B67-4E1111268401}" type="datetimeFigureOut">
              <a:rPr lang="zh-TW" altLang="en-US" smtClean="0"/>
              <a:t>2021/7/29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A1BCB-C2DF-4C22-BAA8-F276E63271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75612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72059-2B87-4DC7-8B67-4E1111268401}" type="datetimeFigureOut">
              <a:rPr lang="zh-TW" altLang="en-US" smtClean="0"/>
              <a:t>2021/7/29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A1BCB-C2DF-4C22-BAA8-F276E63271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6386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72059-2B87-4DC7-8B67-4E1111268401}" type="datetimeFigureOut">
              <a:rPr lang="zh-TW" altLang="en-US" smtClean="0"/>
              <a:t>2021/7/29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A1BCB-C2DF-4C22-BAA8-F276E63271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5562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72059-2B87-4DC7-8B67-4E1111268401}" type="datetimeFigureOut">
              <a:rPr lang="zh-TW" altLang="en-US" smtClean="0"/>
              <a:t>2021/7/29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A1BCB-C2DF-4C22-BAA8-F276E63271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6496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72059-2B87-4DC7-8B67-4E1111268401}" type="datetimeFigureOut">
              <a:rPr lang="zh-TW" altLang="en-US" smtClean="0"/>
              <a:t>2021/7/29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A1BCB-C2DF-4C22-BAA8-F276E63271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8086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72059-2B87-4DC7-8B67-4E1111268401}" type="datetimeFigureOut">
              <a:rPr lang="zh-TW" altLang="en-US" smtClean="0"/>
              <a:t>2021/7/29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A1BCB-C2DF-4C22-BAA8-F276E63271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0202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72059-2B87-4DC7-8B67-4E1111268401}" type="datetimeFigureOut">
              <a:rPr lang="zh-TW" altLang="en-US" smtClean="0"/>
              <a:t>2021/7/29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A1BCB-C2DF-4C22-BAA8-F276E63271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7122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72059-2B87-4DC7-8B67-4E1111268401}" type="datetimeFigureOut">
              <a:rPr lang="zh-TW" altLang="en-US" smtClean="0"/>
              <a:t>2021/7/29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A1BCB-C2DF-4C22-BAA8-F276E63271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2966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72059-2B87-4DC7-8B67-4E1111268401}" type="datetimeFigureOut">
              <a:rPr lang="zh-TW" altLang="en-US" smtClean="0"/>
              <a:t>2021/7/29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A1BCB-C2DF-4C22-BAA8-F276E63271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072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72059-2B87-4DC7-8B67-4E1111268401}" type="datetimeFigureOut">
              <a:rPr lang="zh-TW" altLang="en-US" smtClean="0"/>
              <a:t>2021/7/29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A1BCB-C2DF-4C22-BAA8-F276E63271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987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872059-2B87-4DC7-8B67-4E1111268401}" type="datetimeFigureOut">
              <a:rPr lang="zh-TW" altLang="en-US" smtClean="0"/>
              <a:t>2021/7/29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9A1BCB-C2DF-4C22-BAA8-F276E63271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53222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url?sa=i&amp;url=http%3A%2F%2Fwww.huitu.com%2Ftopic-detail%2F3585.html%3FrecType%3D3&amp;psig=AOvVaw0uAnGKyTrhgCfN636hQOuV&amp;ust=1617892302580000&amp;source=images&amp;cd=vfe&amp;ved=0CA0QjhxqFwoTCPjQoNis7O8CFQAAAAAdAAAAABAD" TargetMode="External"/><Relationship Id="rId2" Type="http://schemas.openxmlformats.org/officeDocument/2006/relationships/hyperlink" Target="https://www.google.com/url?sa=i&amp;url=https%3A%2F%2Fpngss.com%2Fposts%2F8a46cdbe83768fbe4ad159db29f53db7&amp;psig=AOvVaw0GqgfA0sqTSN1J1o4cco9-&amp;ust=1617892166878000&amp;source=images&amp;cd=vfe&amp;ved=0CAMQjB1qFwoTCICctKSs7O8CFQAAAAAdAAAAABAE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svg"/><Relationship Id="rId4" Type="http://schemas.openxmlformats.org/officeDocument/2006/relationships/image" Target="../media/image3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svg"/><Relationship Id="rId4" Type="http://schemas.openxmlformats.org/officeDocument/2006/relationships/image" Target="../media/image37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5EE813-98A6-41D1-9BC0-8A9721AAE8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Python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基本介紹、環境、安裝、程式語法介紹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CA10E1-04F5-442B-BD41-A626650D9B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CH4 </a:t>
            </a:r>
            <a:r>
              <a:rPr lang="zh-TW" altLang="en-US" dirty="0"/>
              <a:t>清單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1ECA6B0-5CC0-4663-92FB-E4CB1ABE0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A1BCB-C2DF-4C22-BAA8-F276E632711F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97711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598A8650-FED5-462E-9405-5648A02A6E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3599" y="2052116"/>
            <a:ext cx="4838700" cy="287655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D99ACEFD-E4A4-4AEA-A1D0-9A08EF4B7D63}"/>
              </a:ext>
            </a:extLst>
          </p:cNvPr>
          <p:cNvSpPr/>
          <p:nvPr/>
        </p:nvSpPr>
        <p:spPr>
          <a:xfrm>
            <a:off x="4348480" y="2163977"/>
            <a:ext cx="833120" cy="3251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FBD5E4AD-1BCB-4636-9EBB-2140EECCCA29}"/>
              </a:ext>
            </a:extLst>
          </p:cNvPr>
          <p:cNvCxnSpPr/>
          <p:nvPr/>
        </p:nvCxnSpPr>
        <p:spPr>
          <a:xfrm>
            <a:off x="3322320" y="2905760"/>
            <a:ext cx="298704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標題 1">
            <a:extLst>
              <a:ext uri="{FF2B5EF4-FFF2-40B4-BE49-F238E27FC236}">
                <a16:creationId xmlns:a16="http://schemas.microsoft.com/office/drawing/2014/main" id="{9EA48E7F-BC16-442B-9632-3B6C04D90BD8}"/>
              </a:ext>
            </a:extLst>
          </p:cNvPr>
          <p:cNvSpPr txBox="1">
            <a:spLocks/>
          </p:cNvSpPr>
          <p:nvPr/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r>
              <a:rPr lang="en-US" altLang="zh-TW" dirty="0"/>
              <a:t>List </a:t>
            </a:r>
            <a:r>
              <a:rPr lang="zh-TW" altLang="en-US" dirty="0"/>
              <a:t>切片</a:t>
            </a:r>
          </a:p>
        </p:txBody>
      </p:sp>
    </p:spTree>
    <p:extLst>
      <p:ext uri="{BB962C8B-B14F-4D97-AF65-F5344CB8AC3E}">
        <p14:creationId xmlns:p14="http://schemas.microsoft.com/office/powerpoint/2010/main" val="323037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598A8650-FED5-462E-9405-5648A02A6E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3599" y="2052116"/>
            <a:ext cx="4838700" cy="287655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A60468F5-29F5-40E1-B0E8-DD3EA703D26B}"/>
              </a:ext>
            </a:extLst>
          </p:cNvPr>
          <p:cNvSpPr/>
          <p:nvPr/>
        </p:nvSpPr>
        <p:spPr>
          <a:xfrm>
            <a:off x="4318000" y="2130964"/>
            <a:ext cx="304800" cy="3149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27BDDEE1-0BE5-4955-B0D0-FCFCB5CDFA91}"/>
              </a:ext>
            </a:extLst>
          </p:cNvPr>
          <p:cNvCxnSpPr>
            <a:cxnSpLocks/>
          </p:cNvCxnSpPr>
          <p:nvPr/>
        </p:nvCxnSpPr>
        <p:spPr>
          <a:xfrm>
            <a:off x="3302000" y="3149600"/>
            <a:ext cx="412496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1D99392E-EEC3-490F-BCC7-56B00BF00450}"/>
              </a:ext>
            </a:extLst>
          </p:cNvPr>
          <p:cNvSpPr/>
          <p:nvPr/>
        </p:nvSpPr>
        <p:spPr>
          <a:xfrm>
            <a:off x="4888149" y="2130964"/>
            <a:ext cx="304800" cy="3149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A7D08E9-E5DD-4C32-B87F-0BB9426109C0}"/>
              </a:ext>
            </a:extLst>
          </p:cNvPr>
          <p:cNvSpPr/>
          <p:nvPr/>
        </p:nvSpPr>
        <p:spPr>
          <a:xfrm>
            <a:off x="5448733" y="2132599"/>
            <a:ext cx="304800" cy="3149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8379F79-06E3-4030-B382-CD12EFD2F66D}"/>
              </a:ext>
            </a:extLst>
          </p:cNvPr>
          <p:cNvSpPr/>
          <p:nvPr/>
        </p:nvSpPr>
        <p:spPr>
          <a:xfrm>
            <a:off x="5998562" y="2128418"/>
            <a:ext cx="304800" cy="3149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DF7514D-745D-49D7-830E-96D1C7E9119A}"/>
              </a:ext>
            </a:extLst>
          </p:cNvPr>
          <p:cNvSpPr/>
          <p:nvPr/>
        </p:nvSpPr>
        <p:spPr>
          <a:xfrm>
            <a:off x="6548986" y="2128418"/>
            <a:ext cx="304800" cy="3149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標題 1">
            <a:extLst>
              <a:ext uri="{FF2B5EF4-FFF2-40B4-BE49-F238E27FC236}">
                <a16:creationId xmlns:a16="http://schemas.microsoft.com/office/drawing/2014/main" id="{47319DC0-58A9-4C2D-8260-89B112F6CD4B}"/>
              </a:ext>
            </a:extLst>
          </p:cNvPr>
          <p:cNvSpPr txBox="1">
            <a:spLocks/>
          </p:cNvSpPr>
          <p:nvPr/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r>
              <a:rPr lang="en-US" altLang="zh-TW" dirty="0"/>
              <a:t>List </a:t>
            </a:r>
            <a:r>
              <a:rPr lang="zh-TW" altLang="en-US" dirty="0"/>
              <a:t>切片</a:t>
            </a:r>
          </a:p>
        </p:txBody>
      </p:sp>
    </p:spTree>
    <p:extLst>
      <p:ext uri="{BB962C8B-B14F-4D97-AF65-F5344CB8AC3E}">
        <p14:creationId xmlns:p14="http://schemas.microsoft.com/office/powerpoint/2010/main" val="780056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598A8650-FED5-462E-9405-5648A02A6E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3599" y="2052116"/>
            <a:ext cx="4838700" cy="287655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51F591D0-1426-43BD-9044-A3A8B343198B}"/>
              </a:ext>
            </a:extLst>
          </p:cNvPr>
          <p:cNvSpPr/>
          <p:nvPr/>
        </p:nvSpPr>
        <p:spPr>
          <a:xfrm>
            <a:off x="5192948" y="2185446"/>
            <a:ext cx="1939371" cy="3251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C4C0246F-F679-4EDF-BB58-1760B6C8A791}"/>
              </a:ext>
            </a:extLst>
          </p:cNvPr>
          <p:cNvCxnSpPr>
            <a:cxnSpLocks/>
          </p:cNvCxnSpPr>
          <p:nvPr/>
        </p:nvCxnSpPr>
        <p:spPr>
          <a:xfrm>
            <a:off x="3322320" y="3352800"/>
            <a:ext cx="33528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標題 1">
            <a:extLst>
              <a:ext uri="{FF2B5EF4-FFF2-40B4-BE49-F238E27FC236}">
                <a16:creationId xmlns:a16="http://schemas.microsoft.com/office/drawing/2014/main" id="{C21744C4-C0BB-4689-8682-E8B6AB550862}"/>
              </a:ext>
            </a:extLst>
          </p:cNvPr>
          <p:cNvSpPr txBox="1">
            <a:spLocks/>
          </p:cNvSpPr>
          <p:nvPr/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r>
              <a:rPr lang="en-US" altLang="zh-TW" dirty="0"/>
              <a:t>List </a:t>
            </a:r>
            <a:r>
              <a:rPr lang="zh-TW" altLang="en-US" dirty="0"/>
              <a:t>切片</a:t>
            </a:r>
          </a:p>
        </p:txBody>
      </p:sp>
    </p:spTree>
    <p:extLst>
      <p:ext uri="{BB962C8B-B14F-4D97-AF65-F5344CB8AC3E}">
        <p14:creationId xmlns:p14="http://schemas.microsoft.com/office/powerpoint/2010/main" val="2838015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598A8650-FED5-462E-9405-5648A02A6E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3599" y="2052116"/>
            <a:ext cx="4838700" cy="287655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7FCBE1BD-31F0-401F-AD58-671A16FEAFBF}"/>
              </a:ext>
            </a:extLst>
          </p:cNvPr>
          <p:cNvSpPr/>
          <p:nvPr/>
        </p:nvSpPr>
        <p:spPr>
          <a:xfrm>
            <a:off x="4348480" y="2163977"/>
            <a:ext cx="833120" cy="3251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17F65F24-DF73-4872-98C4-8E933693C138}"/>
              </a:ext>
            </a:extLst>
          </p:cNvPr>
          <p:cNvCxnSpPr/>
          <p:nvPr/>
        </p:nvCxnSpPr>
        <p:spPr>
          <a:xfrm>
            <a:off x="3322320" y="3616960"/>
            <a:ext cx="298704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標題 1">
            <a:extLst>
              <a:ext uri="{FF2B5EF4-FFF2-40B4-BE49-F238E27FC236}">
                <a16:creationId xmlns:a16="http://schemas.microsoft.com/office/drawing/2014/main" id="{864F8674-4B99-4391-9A77-06CE4FA46DFE}"/>
              </a:ext>
            </a:extLst>
          </p:cNvPr>
          <p:cNvSpPr txBox="1">
            <a:spLocks/>
          </p:cNvSpPr>
          <p:nvPr/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r>
              <a:rPr lang="en-US" altLang="zh-TW" dirty="0"/>
              <a:t>List </a:t>
            </a:r>
            <a:r>
              <a:rPr lang="zh-TW" altLang="en-US" dirty="0"/>
              <a:t>切片</a:t>
            </a:r>
          </a:p>
        </p:txBody>
      </p:sp>
    </p:spTree>
    <p:extLst>
      <p:ext uri="{BB962C8B-B14F-4D97-AF65-F5344CB8AC3E}">
        <p14:creationId xmlns:p14="http://schemas.microsoft.com/office/powerpoint/2010/main" val="3986328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85ABE3-D972-43FB-B3D7-3ED5F7C32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 dirty="0"/>
              <a:t>List </a:t>
            </a:r>
            <a:r>
              <a:rPr lang="zh-TW" altLang="en-US" sz="3600" dirty="0"/>
              <a:t>檢查</a:t>
            </a:r>
            <a:br>
              <a:rPr lang="zh-TW" altLang="en-US" sz="3600" dirty="0"/>
            </a:b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0B8C911-9CD1-4BC8-A7E4-3936B9BFFF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988A312-89F5-4D18-AC64-4C35CBCDA9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3599" y="2052116"/>
            <a:ext cx="5427218" cy="1376884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D0E96624-CC56-4116-AF7D-32B3CB1948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3598" y="3429000"/>
            <a:ext cx="5484395" cy="1376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0388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CA8DB2-EB69-4585-8A79-6EC72DDA5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 dirty="0"/>
              <a:t>List</a:t>
            </a:r>
            <a:r>
              <a:rPr lang="zh-TW" altLang="en-US" sz="3600" dirty="0"/>
              <a:t>新增刪除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BC88A6E-FA02-4D0E-9712-4C29A2C787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2894C3F-0E93-40AA-AEA6-1C6D5F673B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0399" y="1857568"/>
            <a:ext cx="7609799" cy="179798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accent3">
                <a:lumMod val="75000"/>
              </a:schemeClr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18BBB24F-648D-4953-9EEF-559004E09786}"/>
              </a:ext>
            </a:extLst>
          </p:cNvPr>
          <p:cNvSpPr txBox="1"/>
          <p:nvPr/>
        </p:nvSpPr>
        <p:spPr>
          <a:xfrm>
            <a:off x="1344633" y="257189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新增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ADD8B30-BF08-4BDD-9D09-12732277A268}"/>
              </a:ext>
            </a:extLst>
          </p:cNvPr>
          <p:cNvSpPr txBox="1"/>
          <p:nvPr/>
        </p:nvSpPr>
        <p:spPr>
          <a:xfrm>
            <a:off x="1344632" y="520128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刪除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D2853741-FDE0-413E-A68E-2BC0467333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0399" y="3777865"/>
            <a:ext cx="7493123" cy="29206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accent6">
                <a:lumMod val="75000"/>
              </a:schemeClr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7887336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825B62-844A-441B-9913-F63C6696D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 dirty="0"/>
              <a:t>List </a:t>
            </a:r>
            <a:r>
              <a:rPr lang="zh-TW" altLang="en-US" sz="3600" dirty="0"/>
              <a:t>長度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904AAEE-E998-4F56-BD85-E48601195D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可以知道</a:t>
            </a:r>
            <a:r>
              <a:rPr lang="en-US" altLang="zh-TW" dirty="0"/>
              <a:t>list</a:t>
            </a:r>
            <a:r>
              <a:rPr lang="zh-TW" altLang="en-US" dirty="0"/>
              <a:t>裡面有幾個元素</a:t>
            </a:r>
          </a:p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EE47B0C-A294-4BC2-A24E-D3FC246A3A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4669" y="3087225"/>
            <a:ext cx="4526072" cy="1356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3726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BCA420-D767-4386-B9D5-4309D55CC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 dirty="0"/>
              <a:t>List </a:t>
            </a:r>
            <a:r>
              <a:rPr lang="zh-TW" altLang="en-US" sz="3600" dirty="0"/>
              <a:t>合併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201802B-9235-4C4B-9068-56F51D7AD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一次想加入很多個值</a:t>
            </a:r>
            <a:br>
              <a:rPr lang="en-US" altLang="zh-TW" dirty="0"/>
            </a:br>
            <a:r>
              <a:rPr lang="zh-TW" altLang="en-US" dirty="0"/>
              <a:t>將某個 </a:t>
            </a:r>
            <a:r>
              <a:rPr lang="en-US" altLang="zh-TW" dirty="0"/>
              <a:t>list </a:t>
            </a:r>
            <a:r>
              <a:rPr lang="zh-TW" altLang="en-US" dirty="0"/>
              <a:t>中的元素加到另一個 </a:t>
            </a:r>
            <a:r>
              <a:rPr lang="en-US" altLang="zh-TW" dirty="0"/>
              <a:t>list </a:t>
            </a:r>
            <a:endParaRPr lang="zh-TW" altLang="en-US" dirty="0"/>
          </a:p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EF1558D-7F58-49A6-8573-213732DD6F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9289" y="3764804"/>
            <a:ext cx="7581900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2109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1A5D9A-2A6F-4F6D-8021-14325804D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For example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BF5F1F2-3A5D-4203-9860-EA714BF033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計算成績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0BB6624-8B8D-49B9-BCC0-49D03B20D5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6046" y="3023000"/>
            <a:ext cx="5949370" cy="292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7536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A9CD41-C6D3-47F3-8186-0097AEEE9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清單的值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5E1EDF6-7AA3-49B8-9CBB-83C590C1BB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可以是任何一種資料型態，例如：</a:t>
            </a:r>
            <a:r>
              <a:rPr lang="en-US" altLang="zh-TW" dirty="0"/>
              <a:t>str</a:t>
            </a:r>
            <a:r>
              <a:rPr lang="zh-TW" altLang="en-US" dirty="0"/>
              <a:t>、</a:t>
            </a:r>
            <a:r>
              <a:rPr lang="en-US" altLang="zh-TW" dirty="0"/>
              <a:t>int</a:t>
            </a:r>
            <a:r>
              <a:rPr lang="zh-TW" altLang="en-US" dirty="0"/>
              <a:t>、</a:t>
            </a:r>
            <a:r>
              <a:rPr lang="en-US" altLang="zh-TW" dirty="0"/>
              <a:t>float</a:t>
            </a:r>
            <a:r>
              <a:rPr lang="zh-TW" altLang="en-US" dirty="0"/>
              <a:t>、</a:t>
            </a:r>
            <a:r>
              <a:rPr lang="en-US" altLang="zh-TW" dirty="0" err="1"/>
              <a:t>boolean</a:t>
            </a:r>
            <a:r>
              <a:rPr lang="zh-TW" altLang="en-US" dirty="0"/>
              <a:t>、</a:t>
            </a:r>
            <a:r>
              <a:rPr lang="en-US" altLang="zh-TW" dirty="0"/>
              <a:t>list….</a:t>
            </a:r>
          </a:p>
          <a:p>
            <a:r>
              <a:rPr lang="zh-TW" altLang="en-US" dirty="0"/>
              <a:t>找尋一個清單裡面，最小的值的方法，呼叫</a:t>
            </a:r>
            <a:r>
              <a:rPr lang="en-US" altLang="zh-TW" dirty="0"/>
              <a:t>min()</a:t>
            </a:r>
            <a:r>
              <a:rPr lang="zh-TW" altLang="en-US" dirty="0"/>
              <a:t>函式：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用值找到他在哪一個索引值：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	</a:t>
            </a:r>
            <a:endParaRPr lang="zh-TW" altLang="en-US" dirty="0"/>
          </a:p>
        </p:txBody>
      </p:sp>
      <p:sp>
        <p:nvSpPr>
          <p:cNvPr id="8" name="文字方塊 5">
            <a:extLst>
              <a:ext uri="{FF2B5EF4-FFF2-40B4-BE49-F238E27FC236}">
                <a16:creationId xmlns:a16="http://schemas.microsoft.com/office/drawing/2014/main" id="{6D267C88-488B-4337-A389-5C2C4464E04A}"/>
              </a:ext>
            </a:extLst>
          </p:cNvPr>
          <p:cNvSpPr txBox="1"/>
          <p:nvPr/>
        </p:nvSpPr>
        <p:spPr>
          <a:xfrm>
            <a:off x="1760116" y="3422254"/>
            <a:ext cx="6744460" cy="830997"/>
          </a:xfrm>
          <a:prstGeom prst="rect">
            <a:avLst/>
          </a:prstGeom>
          <a:solidFill>
            <a:srgbClr val="19232D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400" dirty="0">
                <a:solidFill>
                  <a:prstClr val="white"/>
                </a:solidFill>
                <a:latin typeface="Consolas" panose="020B0609020204030204" pitchFamily="49" charset="0"/>
                <a:ea typeface="標楷體"/>
              </a:rPr>
              <a:t>numbers = [</a:t>
            </a:r>
            <a:r>
              <a:rPr lang="en-US" altLang="zh-TW" sz="2400" dirty="0">
                <a:solidFill>
                  <a:srgbClr val="FFF25E"/>
                </a:solidFill>
                <a:latin typeface="Consolas" panose="020B0609020204030204" pitchFamily="49" charset="0"/>
                <a:ea typeface="標楷體"/>
              </a:rPr>
              <a:t>1</a:t>
            </a:r>
            <a:r>
              <a:rPr lang="en-US" altLang="zh-TW" sz="2400" dirty="0">
                <a:solidFill>
                  <a:prstClr val="white"/>
                </a:solidFill>
                <a:latin typeface="Consolas" panose="020B0609020204030204" pitchFamily="49" charset="0"/>
                <a:ea typeface="標楷體"/>
              </a:rPr>
              <a:t>,</a:t>
            </a:r>
            <a:r>
              <a:rPr lang="en-US" altLang="zh-TW" sz="2400" dirty="0">
                <a:solidFill>
                  <a:srgbClr val="FFF25E"/>
                </a:solidFill>
                <a:latin typeface="Consolas" panose="020B0609020204030204" pitchFamily="49" charset="0"/>
                <a:ea typeface="標楷體"/>
              </a:rPr>
              <a:t> 2</a:t>
            </a:r>
            <a:r>
              <a:rPr lang="en-US" altLang="zh-TW" sz="2400" dirty="0">
                <a:solidFill>
                  <a:prstClr val="white"/>
                </a:solidFill>
                <a:latin typeface="Consolas" panose="020B0609020204030204" pitchFamily="49" charset="0"/>
                <a:ea typeface="標楷體"/>
              </a:rPr>
              <a:t>,</a:t>
            </a:r>
            <a:r>
              <a:rPr lang="en-US" altLang="zh-TW" sz="2400" dirty="0">
                <a:solidFill>
                  <a:srgbClr val="FFF25E"/>
                </a:solidFill>
                <a:latin typeface="Consolas" panose="020B0609020204030204" pitchFamily="49" charset="0"/>
                <a:ea typeface="標楷體"/>
              </a:rPr>
              <a:t> 3</a:t>
            </a:r>
            <a:r>
              <a:rPr lang="en-US" altLang="zh-TW" sz="2400" dirty="0">
                <a:solidFill>
                  <a:prstClr val="white"/>
                </a:solidFill>
                <a:latin typeface="Consolas" panose="020B0609020204030204" pitchFamily="49" charset="0"/>
                <a:ea typeface="標楷體"/>
              </a:rPr>
              <a:t>]  </a:t>
            </a:r>
          </a:p>
          <a:p>
            <a:r>
              <a:rPr lang="en-US" altLang="zh-TW" sz="2400" dirty="0">
                <a:solidFill>
                  <a:prstClr val="white"/>
                </a:solidFill>
                <a:latin typeface="Consolas" panose="020B0609020204030204" pitchFamily="49" charset="0"/>
                <a:ea typeface="標楷體"/>
              </a:rPr>
              <a:t>min(numbers)</a:t>
            </a:r>
            <a:r>
              <a:rPr lang="zh-TW" altLang="en-US" sz="2400" dirty="0">
                <a:solidFill>
                  <a:prstClr val="white"/>
                </a:solidFill>
                <a:latin typeface="Consolas" panose="020B0609020204030204" pitchFamily="49" charset="0"/>
                <a:ea typeface="標楷體"/>
              </a:rPr>
              <a:t>             </a:t>
            </a:r>
            <a:r>
              <a:rPr lang="en-US" altLang="zh-TW" sz="2400" dirty="0">
                <a:solidFill>
                  <a:prstClr val="white"/>
                </a:solidFill>
                <a:latin typeface="Consolas" panose="020B0609020204030204" pitchFamily="49" charset="0"/>
                <a:ea typeface="標楷體"/>
              </a:rPr>
              <a:t>&gt;&gt;&gt;</a:t>
            </a:r>
            <a:r>
              <a:rPr lang="zh-TW" altLang="en-US" sz="2400" dirty="0">
                <a:solidFill>
                  <a:prstClr val="white"/>
                </a:solidFill>
                <a:latin typeface="Consolas" panose="020B0609020204030204" pitchFamily="49" charset="0"/>
                <a:ea typeface="標楷體"/>
              </a:rPr>
              <a:t> </a:t>
            </a:r>
            <a:r>
              <a:rPr lang="en-US" altLang="zh-TW" sz="2400" dirty="0">
                <a:solidFill>
                  <a:prstClr val="white"/>
                </a:solidFill>
                <a:latin typeface="Consolas" panose="020B0609020204030204" pitchFamily="49" charset="0"/>
                <a:ea typeface="標楷體"/>
              </a:rPr>
              <a:t>1</a:t>
            </a:r>
          </a:p>
        </p:txBody>
      </p:sp>
      <p:sp>
        <p:nvSpPr>
          <p:cNvPr id="9" name="文字方塊 5">
            <a:extLst>
              <a:ext uri="{FF2B5EF4-FFF2-40B4-BE49-F238E27FC236}">
                <a16:creationId xmlns:a16="http://schemas.microsoft.com/office/drawing/2014/main" id="{9260A7AC-F93C-44C6-B11C-76C9937B0173}"/>
              </a:ext>
            </a:extLst>
          </p:cNvPr>
          <p:cNvSpPr txBox="1"/>
          <p:nvPr/>
        </p:nvSpPr>
        <p:spPr>
          <a:xfrm>
            <a:off x="1760116" y="5126402"/>
            <a:ext cx="6744460" cy="830997"/>
          </a:xfrm>
          <a:prstGeom prst="rect">
            <a:avLst/>
          </a:prstGeom>
          <a:solidFill>
            <a:srgbClr val="19232D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400" dirty="0">
                <a:solidFill>
                  <a:prstClr val="white"/>
                </a:solidFill>
                <a:latin typeface="Consolas" panose="020B0609020204030204" pitchFamily="49" charset="0"/>
                <a:ea typeface="標楷體"/>
              </a:rPr>
              <a:t>numbers = [</a:t>
            </a:r>
            <a:r>
              <a:rPr lang="en-US" altLang="zh-TW" sz="2400" dirty="0">
                <a:solidFill>
                  <a:srgbClr val="FFF25E"/>
                </a:solidFill>
                <a:latin typeface="Consolas" panose="020B0609020204030204" pitchFamily="49" charset="0"/>
                <a:ea typeface="標楷體"/>
              </a:rPr>
              <a:t>1</a:t>
            </a:r>
            <a:r>
              <a:rPr lang="en-US" altLang="zh-TW" sz="2400" dirty="0">
                <a:solidFill>
                  <a:prstClr val="white"/>
                </a:solidFill>
                <a:latin typeface="Consolas" panose="020B0609020204030204" pitchFamily="49" charset="0"/>
                <a:ea typeface="標楷體"/>
              </a:rPr>
              <a:t>,</a:t>
            </a:r>
            <a:r>
              <a:rPr lang="en-US" altLang="zh-TW" sz="2400" dirty="0">
                <a:solidFill>
                  <a:srgbClr val="FFF25E"/>
                </a:solidFill>
                <a:latin typeface="Consolas" panose="020B0609020204030204" pitchFamily="49" charset="0"/>
                <a:ea typeface="標楷體"/>
              </a:rPr>
              <a:t> 2</a:t>
            </a:r>
            <a:r>
              <a:rPr lang="en-US" altLang="zh-TW" sz="2400" dirty="0">
                <a:solidFill>
                  <a:prstClr val="white"/>
                </a:solidFill>
                <a:latin typeface="Consolas" panose="020B0609020204030204" pitchFamily="49" charset="0"/>
                <a:ea typeface="標楷體"/>
              </a:rPr>
              <a:t>,</a:t>
            </a:r>
            <a:r>
              <a:rPr lang="en-US" altLang="zh-TW" sz="2400" dirty="0">
                <a:solidFill>
                  <a:srgbClr val="FFF25E"/>
                </a:solidFill>
                <a:latin typeface="Consolas" panose="020B0609020204030204" pitchFamily="49" charset="0"/>
                <a:ea typeface="標楷體"/>
              </a:rPr>
              <a:t> 3</a:t>
            </a:r>
            <a:r>
              <a:rPr lang="en-US" altLang="zh-TW" sz="2400" dirty="0">
                <a:solidFill>
                  <a:prstClr val="white"/>
                </a:solidFill>
                <a:latin typeface="Consolas" panose="020B0609020204030204" pitchFamily="49" charset="0"/>
                <a:ea typeface="標楷體"/>
              </a:rPr>
              <a:t>]  </a:t>
            </a:r>
          </a:p>
          <a:p>
            <a:r>
              <a:rPr lang="en-US" altLang="zh-TW" sz="2400" dirty="0" err="1">
                <a:solidFill>
                  <a:prstClr val="white"/>
                </a:solidFill>
                <a:latin typeface="Consolas" panose="020B0609020204030204" pitchFamily="49" charset="0"/>
                <a:ea typeface="標楷體"/>
              </a:rPr>
              <a:t>numbers.index</a:t>
            </a:r>
            <a:r>
              <a:rPr lang="en-US" altLang="zh-TW" sz="2400" dirty="0">
                <a:solidFill>
                  <a:prstClr val="white"/>
                </a:solidFill>
                <a:latin typeface="Consolas" panose="020B0609020204030204" pitchFamily="49" charset="0"/>
                <a:ea typeface="標楷體"/>
              </a:rPr>
              <a:t>(2)</a:t>
            </a:r>
            <a:r>
              <a:rPr lang="zh-TW" altLang="en-US" sz="2400" dirty="0">
                <a:solidFill>
                  <a:prstClr val="white"/>
                </a:solidFill>
                <a:latin typeface="Consolas" panose="020B0609020204030204" pitchFamily="49" charset="0"/>
                <a:ea typeface="標楷體"/>
              </a:rPr>
              <a:t>         </a:t>
            </a:r>
            <a:r>
              <a:rPr lang="en-US" altLang="zh-TW" sz="2400" dirty="0">
                <a:solidFill>
                  <a:prstClr val="white"/>
                </a:solidFill>
                <a:latin typeface="Consolas" panose="020B0609020204030204" pitchFamily="49" charset="0"/>
                <a:ea typeface="標楷體"/>
              </a:rPr>
              <a:t>&gt;&gt;&gt;</a:t>
            </a:r>
            <a:r>
              <a:rPr lang="zh-TW" altLang="en-US" sz="2400" dirty="0">
                <a:solidFill>
                  <a:prstClr val="white"/>
                </a:solidFill>
                <a:latin typeface="Consolas" panose="020B0609020204030204" pitchFamily="49" charset="0"/>
                <a:ea typeface="標楷體"/>
              </a:rPr>
              <a:t> </a:t>
            </a:r>
            <a:r>
              <a:rPr lang="en-US" altLang="zh-TW" sz="2400" dirty="0">
                <a:solidFill>
                  <a:prstClr val="white"/>
                </a:solidFill>
                <a:latin typeface="Consolas" panose="020B0609020204030204" pitchFamily="49" charset="0"/>
                <a:ea typeface="標楷體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005885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F2984FB-8220-4CA9-A076-E8E39F55B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清單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7756A42-C8E4-43EA-836E-DB22DBE73C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主要由</a:t>
            </a:r>
            <a:r>
              <a:rPr lang="en-US" altLang="zh-TW" dirty="0"/>
              <a:t>key</a:t>
            </a:r>
            <a:r>
              <a:rPr lang="zh-TW" altLang="en-US" dirty="0"/>
              <a:t>和</a:t>
            </a:r>
            <a:r>
              <a:rPr lang="en-US" altLang="zh-TW" dirty="0"/>
              <a:t>value</a:t>
            </a:r>
            <a:r>
              <a:rPr lang="zh-TW" altLang="en-US" dirty="0"/>
              <a:t>組成</a:t>
            </a:r>
            <a:endParaRPr lang="en-US" altLang="zh-TW" dirty="0"/>
          </a:p>
          <a:p>
            <a:r>
              <a:rPr lang="en-US" altLang="zh-TW" dirty="0"/>
              <a:t>Key </a:t>
            </a:r>
            <a:r>
              <a:rPr lang="zh-TW" altLang="en-US" dirty="0"/>
              <a:t>就是指清單中的</a:t>
            </a:r>
            <a:r>
              <a:rPr lang="en-US" altLang="zh-TW" dirty="0"/>
              <a:t>index(</a:t>
            </a:r>
            <a:r>
              <a:rPr lang="zh-TW" altLang="en-US" dirty="0"/>
              <a:t>索引值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endParaRPr lang="zh-TW" altLang="en-US" dirty="0"/>
          </a:p>
          <a:p>
            <a:endParaRPr lang="zh-TW" altLang="en-US" dirty="0"/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A30C7ADD-5D9B-49AF-A4E8-A697CC1BFC57}"/>
              </a:ext>
            </a:extLst>
          </p:cNvPr>
          <p:cNvGrpSpPr/>
          <p:nvPr/>
        </p:nvGrpSpPr>
        <p:grpSpPr>
          <a:xfrm>
            <a:off x="2985810" y="4206091"/>
            <a:ext cx="6244763" cy="1077218"/>
            <a:chOff x="1795993" y="2937518"/>
            <a:chExt cx="6244763" cy="1077218"/>
          </a:xfrm>
        </p:grpSpPr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D89A0DEF-DA95-471B-AF31-058DC49290B1}"/>
                </a:ext>
              </a:extLst>
            </p:cNvPr>
            <p:cNvSpPr txBox="1"/>
            <p:nvPr/>
          </p:nvSpPr>
          <p:spPr>
            <a:xfrm>
              <a:off x="1795993" y="2937518"/>
              <a:ext cx="6244763" cy="1077218"/>
            </a:xfrm>
            <a:prstGeom prst="rect">
              <a:avLst/>
            </a:prstGeom>
            <a:solidFill>
              <a:srgbClr val="19232D"/>
            </a:solidFill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32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標楷體"/>
                  <a:cs typeface="+mn-cs"/>
                </a:rPr>
                <a:t>listo</a:t>
              </a:r>
              <a:r>
                <a:rPr kumimoji="0" lang="en-US" altLang="zh-TW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標楷體"/>
                  <a:cs typeface="+mn-cs"/>
                </a:rPr>
                <a:t> = [</a:t>
              </a:r>
              <a:r>
                <a:rPr kumimoji="0" lang="en-US" altLang="zh-TW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25E"/>
                  </a:solidFill>
                  <a:effectLst/>
                  <a:uLnTx/>
                  <a:uFillTx/>
                  <a:latin typeface="Consolas" panose="020B0609020204030204" pitchFamily="49" charset="0"/>
                  <a:ea typeface="標楷體"/>
                  <a:cs typeface="+mn-cs"/>
                </a:rPr>
                <a:t> 1</a:t>
              </a:r>
              <a:r>
                <a:rPr kumimoji="0" lang="en-US" altLang="zh-TW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標楷體"/>
                  <a:cs typeface="+mn-cs"/>
                </a:rPr>
                <a:t>, </a:t>
              </a:r>
              <a:r>
                <a:rPr kumimoji="0" lang="en-US" altLang="zh-TW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25E"/>
                  </a:solidFill>
                  <a:effectLst/>
                  <a:uLnTx/>
                  <a:uFillTx/>
                  <a:latin typeface="Consolas" panose="020B0609020204030204" pitchFamily="49" charset="0"/>
                  <a:ea typeface="標楷體"/>
                  <a:cs typeface="+mn-cs"/>
                </a:rPr>
                <a:t>2</a:t>
              </a:r>
              <a:r>
                <a:rPr kumimoji="0" lang="en-US" altLang="zh-TW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標楷體"/>
                  <a:cs typeface="+mn-cs"/>
                </a:rPr>
                <a:t>, </a:t>
              </a:r>
              <a:r>
                <a:rPr kumimoji="0" lang="en-US" altLang="zh-TW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25E"/>
                  </a:solidFill>
                  <a:effectLst/>
                  <a:uLnTx/>
                  <a:uFillTx/>
                  <a:latin typeface="Consolas" panose="020B0609020204030204" pitchFamily="49" charset="0"/>
                  <a:ea typeface="標楷體"/>
                  <a:cs typeface="+mn-cs"/>
                </a:rPr>
                <a:t>3</a:t>
              </a:r>
              <a:r>
                <a:rPr kumimoji="0" lang="en-US" altLang="zh-TW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標楷體"/>
                  <a:cs typeface="+mn-cs"/>
                </a:rPr>
                <a:t>]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32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標楷體"/>
                  <a:cs typeface="+mn-cs"/>
                </a:rPr>
                <a:t>listo</a:t>
              </a:r>
              <a:r>
                <a:rPr kumimoji="0" lang="en-US" altLang="zh-TW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標楷體"/>
                  <a:cs typeface="+mn-cs"/>
                </a:rPr>
                <a:t>[</a:t>
              </a:r>
              <a:r>
                <a:rPr kumimoji="0" lang="en-US" altLang="zh-TW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25E"/>
                  </a:solidFill>
                  <a:effectLst/>
                  <a:uLnTx/>
                  <a:uFillTx/>
                  <a:latin typeface="Consolas" panose="020B0609020204030204" pitchFamily="49" charset="0"/>
                  <a:ea typeface="標楷體"/>
                  <a:cs typeface="+mn-cs"/>
                </a:rPr>
                <a:t>0</a:t>
              </a:r>
              <a:r>
                <a:rPr kumimoji="0" lang="en-US" altLang="zh-TW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標楷體"/>
                  <a:cs typeface="+mn-cs"/>
                </a:rPr>
                <a:t>]</a:t>
              </a: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6E27E782-5086-46CC-BE99-245E7262FDE8}"/>
                </a:ext>
              </a:extLst>
            </p:cNvPr>
            <p:cNvSpPr/>
            <p:nvPr/>
          </p:nvSpPr>
          <p:spPr>
            <a:xfrm>
              <a:off x="3995529" y="2993692"/>
              <a:ext cx="1749288" cy="491482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D3BA296E-01ED-4FA7-9956-20D413B2F0FF}"/>
                </a:ext>
              </a:extLst>
            </p:cNvPr>
            <p:cNvSpPr/>
            <p:nvPr/>
          </p:nvSpPr>
          <p:spPr>
            <a:xfrm>
              <a:off x="3169086" y="3485174"/>
              <a:ext cx="359305" cy="491482"/>
            </a:xfrm>
            <a:prstGeom prst="rect">
              <a:avLst/>
            </a:prstGeom>
            <a:noFill/>
            <a:ln w="38100" cap="flat" cmpd="sng" algn="ctr">
              <a:solidFill>
                <a:srgbClr val="FFFF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endParaRPr>
            </a:p>
          </p:txBody>
        </p:sp>
      </p:grpSp>
      <p:sp>
        <p:nvSpPr>
          <p:cNvPr id="14" name="文字方塊 5">
            <a:extLst>
              <a:ext uri="{FF2B5EF4-FFF2-40B4-BE49-F238E27FC236}">
                <a16:creationId xmlns:a16="http://schemas.microsoft.com/office/drawing/2014/main" id="{3D7CC24C-B6D5-463F-BF8A-DE726FC7B281}"/>
              </a:ext>
            </a:extLst>
          </p:cNvPr>
          <p:cNvSpPr txBox="1"/>
          <p:nvPr/>
        </p:nvSpPr>
        <p:spPr>
          <a:xfrm>
            <a:off x="3855682" y="5442849"/>
            <a:ext cx="2485483" cy="461665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400" dirty="0">
                <a:solidFill>
                  <a:srgbClr val="FFF25E"/>
                </a:solidFill>
                <a:latin typeface="Consolas" panose="020B0609020204030204" pitchFamily="49" charset="0"/>
                <a:ea typeface="標楷體"/>
              </a:rPr>
              <a:t>Index:</a:t>
            </a:r>
            <a:r>
              <a:rPr lang="zh-TW" altLang="en-US" sz="2400" dirty="0">
                <a:solidFill>
                  <a:srgbClr val="FFF25E"/>
                </a:solidFill>
                <a:latin typeface="Consolas" panose="020B0609020204030204" pitchFamily="49" charset="0"/>
                <a:ea typeface="標楷體"/>
              </a:rPr>
              <a:t> 索引值</a:t>
            </a:r>
            <a:endParaRPr lang="zh-TW" altLang="en-US" sz="2400" dirty="0">
              <a:solidFill>
                <a:prstClr val="white"/>
              </a:solidFill>
              <a:latin typeface="Consolas" panose="020B0609020204030204" pitchFamily="49" charset="0"/>
              <a:ea typeface="標楷體"/>
            </a:endParaRPr>
          </a:p>
        </p:txBody>
      </p:sp>
      <p:sp>
        <p:nvSpPr>
          <p:cNvPr id="15" name="文字方塊 5">
            <a:extLst>
              <a:ext uri="{FF2B5EF4-FFF2-40B4-BE49-F238E27FC236}">
                <a16:creationId xmlns:a16="http://schemas.microsoft.com/office/drawing/2014/main" id="{DF523193-D2AF-47E7-BB8E-BB0ACDA7C48E}"/>
              </a:ext>
            </a:extLst>
          </p:cNvPr>
          <p:cNvSpPr txBox="1"/>
          <p:nvPr/>
        </p:nvSpPr>
        <p:spPr>
          <a:xfrm>
            <a:off x="4817248" y="3606948"/>
            <a:ext cx="3213569" cy="461665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400" dirty="0">
                <a:solidFill>
                  <a:srgbClr val="FFF25E"/>
                </a:solidFill>
                <a:latin typeface="Consolas" panose="020B0609020204030204" pitchFamily="49" charset="0"/>
                <a:ea typeface="標楷體"/>
              </a:rPr>
              <a:t>values:</a:t>
            </a:r>
            <a:r>
              <a:rPr lang="zh-TW" altLang="en-US" sz="2400" dirty="0">
                <a:solidFill>
                  <a:srgbClr val="FFF25E"/>
                </a:solidFill>
                <a:latin typeface="Consolas" panose="020B0609020204030204" pitchFamily="49" charset="0"/>
                <a:ea typeface="標楷體"/>
              </a:rPr>
              <a:t> 清單中的值</a:t>
            </a:r>
            <a:endParaRPr lang="zh-TW" altLang="en-US" sz="2400" dirty="0">
              <a:solidFill>
                <a:prstClr val="white"/>
              </a:solidFill>
              <a:latin typeface="Consolas" panose="020B0609020204030204" pitchFamily="49" charset="0"/>
              <a:ea typeface="標楷體"/>
            </a:endParaRPr>
          </a:p>
        </p:txBody>
      </p:sp>
    </p:spTree>
    <p:extLst>
      <p:ext uri="{BB962C8B-B14F-4D97-AF65-F5344CB8AC3E}">
        <p14:creationId xmlns:p14="http://schemas.microsoft.com/office/powerpoint/2010/main" val="1496329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BCC6E2-1DBA-410D-A849-71788D9F5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630C9A32-4C46-47BE-BE09-4F2D013B23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graphicFrame>
        <p:nvGraphicFramePr>
          <p:cNvPr id="6" name="內容版面配置區 3">
            <a:extLst>
              <a:ext uri="{FF2B5EF4-FFF2-40B4-BE49-F238E27FC236}">
                <a16:creationId xmlns:a16="http://schemas.microsoft.com/office/drawing/2014/main" id="{F86C2CF0-C382-4CDF-B64E-6913BFC7C8A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05318013"/>
              </p:ext>
            </p:extLst>
          </p:nvPr>
        </p:nvGraphicFramePr>
        <p:xfrm>
          <a:off x="1780855" y="2244722"/>
          <a:ext cx="8078459" cy="2398248"/>
        </p:xfrm>
        <a:graphic>
          <a:graphicData uri="http://schemas.openxmlformats.org/drawingml/2006/table">
            <a:tbl>
              <a:tblPr/>
              <a:tblGrid>
                <a:gridCol w="2407698">
                  <a:extLst>
                    <a:ext uri="{9D8B030D-6E8A-4147-A177-3AD203B41FA5}">
                      <a16:colId xmlns:a16="http://schemas.microsoft.com/office/drawing/2014/main" val="4232142211"/>
                    </a:ext>
                  </a:extLst>
                </a:gridCol>
                <a:gridCol w="3511980">
                  <a:extLst>
                    <a:ext uri="{9D8B030D-6E8A-4147-A177-3AD203B41FA5}">
                      <a16:colId xmlns:a16="http://schemas.microsoft.com/office/drawing/2014/main" val="3958779213"/>
                    </a:ext>
                  </a:extLst>
                </a:gridCol>
                <a:gridCol w="977561">
                  <a:extLst>
                    <a:ext uri="{9D8B030D-6E8A-4147-A177-3AD203B41FA5}">
                      <a16:colId xmlns:a16="http://schemas.microsoft.com/office/drawing/2014/main" val="2328409050"/>
                    </a:ext>
                  </a:extLst>
                </a:gridCol>
                <a:gridCol w="1181220">
                  <a:extLst>
                    <a:ext uri="{9D8B030D-6E8A-4147-A177-3AD203B41FA5}">
                      <a16:colId xmlns:a16="http://schemas.microsoft.com/office/drawing/2014/main" val="645216477"/>
                    </a:ext>
                  </a:extLst>
                </a:gridCol>
              </a:tblGrid>
              <a:tr h="39970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l" fontAlgn="ctr"/>
                      <a:r>
                        <a:rPr lang="zh-TW" altLang="en-US" sz="2000" b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書名</a:t>
                      </a:r>
                      <a:endParaRPr lang="zh-TW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l" fontAlgn="ctr"/>
                      <a:r>
                        <a:rPr lang="zh-TW" altLang="en-US" sz="2000" b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作者</a:t>
                      </a:r>
                      <a:endParaRPr lang="zh-TW" altLang="en-US" sz="2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l" fontAlgn="ctr"/>
                      <a:r>
                        <a:rPr lang="zh-TW" altLang="en-US" sz="2000" b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發行地</a:t>
                      </a:r>
                      <a:endParaRPr lang="zh-TW" altLang="en-US" sz="2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l" fontAlgn="ctr"/>
                      <a:r>
                        <a:rPr lang="zh-TW" altLang="en-US" sz="2000" b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發行日期</a:t>
                      </a:r>
                      <a:endParaRPr lang="zh-TW" altLang="en-US" sz="2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8748933"/>
                  </a:ext>
                </a:extLst>
              </a:tr>
              <a:tr h="39970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l" fontAlgn="ctr"/>
                      <a:r>
                        <a:rPr lang="zh-TW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人生人生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l" fontAlgn="ctr"/>
                      <a:r>
                        <a:rPr lang="en-US" sz="2000" b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AA ; CC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l" fontAlgn="ctr"/>
                      <a:r>
                        <a:rPr lang="zh-TW" altLang="en-US" sz="2000" b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微風市</a:t>
                      </a:r>
                      <a:endParaRPr lang="zh-TW" altLang="en-US" sz="2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r" fontAlgn="ctr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2013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9290083"/>
                  </a:ext>
                </a:extLst>
              </a:tr>
              <a:tr h="39970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l" fontAlgn="ctr"/>
                      <a:r>
                        <a:rPr lang="zh-TW" altLang="en-US" sz="2000" b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黑夜問白天</a:t>
                      </a:r>
                      <a:endParaRPr lang="zh-TW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l" fontAlgn="ctr"/>
                      <a:r>
                        <a:rPr lang="en-US" sz="2000" b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EE ; FF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l" fontAlgn="ctr"/>
                      <a:r>
                        <a:rPr lang="zh-TW" altLang="en-US" sz="2000" b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微風市</a:t>
                      </a:r>
                      <a:endParaRPr lang="zh-TW" altLang="en-US" sz="2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r" fontAlgn="ctr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2020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9036850"/>
                  </a:ext>
                </a:extLst>
              </a:tr>
              <a:tr h="39970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l" fontAlgn="ctr"/>
                      <a:r>
                        <a:rPr lang="zh-TW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看見未來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l" fontAlgn="ctr"/>
                      <a:r>
                        <a:rPr lang="en-US" sz="2000" b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GG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l" fontAlgn="ctr"/>
                      <a:r>
                        <a:rPr lang="zh-TW" altLang="en-US" sz="2000" b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晴天市</a:t>
                      </a:r>
                      <a:endParaRPr lang="zh-TW" altLang="en-US" sz="2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r" fontAlgn="ctr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2018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1747112"/>
                  </a:ext>
                </a:extLst>
              </a:tr>
              <a:tr h="39970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l" fontAlgn="ctr"/>
                      <a:r>
                        <a:rPr lang="zh-TW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衛星的秘密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l" fontAlgn="ctr"/>
                      <a:r>
                        <a:rPr lang="en-US" sz="2000" b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AA ; DD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l" fontAlgn="ctr"/>
                      <a:r>
                        <a:rPr lang="zh-TW" altLang="en-US" sz="2000" b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青草市</a:t>
                      </a:r>
                      <a:endParaRPr lang="zh-TW" altLang="en-US" sz="2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r" fontAlgn="ctr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2020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5937699"/>
                  </a:ext>
                </a:extLst>
              </a:tr>
              <a:tr h="39970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l" fontAlgn="ctr"/>
                      <a:r>
                        <a:rPr lang="zh-TW" altLang="en-US" sz="2000" b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白夜</a:t>
                      </a:r>
                      <a:endParaRPr lang="zh-TW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l" fontAlgn="ctr"/>
                      <a:r>
                        <a:rPr lang="en-US" sz="2000" b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EE ; DD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l" fontAlgn="ctr"/>
                      <a:r>
                        <a:rPr lang="zh-TW" altLang="en-US" sz="2000" b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青草市</a:t>
                      </a:r>
                      <a:endParaRPr lang="zh-TW" altLang="en-US" sz="2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r" fontAlgn="ctr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2014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78527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11001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BCC6E2-1DBA-410D-A849-71788D9F5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</a:t>
            </a:r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EF0739E3-60D1-470D-B83C-BD048FAED008}"/>
              </a:ext>
            </a:extLst>
          </p:cNvPr>
          <p:cNvSpPr txBox="1">
            <a:spLocks/>
          </p:cNvSpPr>
          <p:nvPr/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spc="1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/>
              <a:t>自行將此表格的內容依照你自己的方式存入清單中。下列幾題請寫程式並用清單找出來，</a:t>
            </a:r>
            <a:r>
              <a:rPr lang="en-US" altLang="zh-TW" dirty="0"/>
              <a:t>print</a:t>
            </a:r>
            <a:r>
              <a:rPr lang="zh-TW" altLang="en-US" dirty="0"/>
              <a:t>出來答案</a:t>
            </a:r>
            <a:endParaRPr lang="en-US" altLang="zh-TW" dirty="0"/>
          </a:p>
          <a:p>
            <a:r>
              <a:rPr lang="en-US" altLang="zh-TW" dirty="0"/>
              <a:t>1.</a:t>
            </a:r>
            <a:r>
              <a:rPr lang="zh-TW" altLang="en-US" dirty="0"/>
              <a:t> 作者</a:t>
            </a:r>
            <a:r>
              <a:rPr lang="en-US" altLang="zh-TW" dirty="0"/>
              <a:t>AA</a:t>
            </a:r>
            <a:r>
              <a:rPr lang="zh-TW" altLang="en-US" dirty="0"/>
              <a:t>寫了哪些書？</a:t>
            </a:r>
            <a:endParaRPr lang="en-US" altLang="zh-TW" dirty="0"/>
          </a:p>
          <a:p>
            <a:r>
              <a:rPr lang="en-US" altLang="zh-TW" dirty="0"/>
              <a:t>2.</a:t>
            </a:r>
            <a:r>
              <a:rPr lang="zh-TW" altLang="en-US" dirty="0"/>
              <a:t> 哪一本書最早出版？</a:t>
            </a:r>
            <a:endParaRPr lang="en-US" altLang="zh-TW" dirty="0"/>
          </a:p>
          <a:p>
            <a:r>
              <a:rPr lang="en-US" altLang="zh-TW" dirty="0"/>
              <a:t>3.</a:t>
            </a:r>
            <a:r>
              <a:rPr lang="zh-TW" altLang="en-US" dirty="0"/>
              <a:t> 新增一筆資料：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zh-TW" altLang="en-US" dirty="0"/>
              <a:t>書名：天竺鼠鼠  作者：</a:t>
            </a:r>
            <a:r>
              <a:rPr lang="en-US" altLang="zh-TW" dirty="0"/>
              <a:t>Gary </a:t>
            </a:r>
            <a:r>
              <a:rPr lang="zh-TW" altLang="en-US" dirty="0"/>
              <a:t> 發行地：微風市 日期：</a:t>
            </a:r>
            <a:r>
              <a:rPr lang="en-US" altLang="zh-TW" dirty="0"/>
              <a:t>2019</a:t>
            </a:r>
          </a:p>
          <a:p>
            <a:r>
              <a:rPr lang="en-US" altLang="zh-TW" dirty="0"/>
              <a:t>4.</a:t>
            </a:r>
            <a:r>
              <a:rPr lang="zh-TW" altLang="en-US" dirty="0"/>
              <a:t>  </a:t>
            </a:r>
            <a:r>
              <a:rPr lang="en-US" altLang="zh-TW" dirty="0"/>
              <a:t>(</a:t>
            </a:r>
            <a:r>
              <a:rPr lang="zh-TW" altLang="en-US" dirty="0"/>
              <a:t>延續第</a:t>
            </a:r>
            <a:r>
              <a:rPr lang="en-US" altLang="zh-TW" dirty="0"/>
              <a:t>3</a:t>
            </a:r>
            <a:r>
              <a:rPr lang="zh-TW" altLang="en-US" dirty="0"/>
              <a:t>題</a:t>
            </a:r>
            <a:r>
              <a:rPr lang="en-US" altLang="zh-TW" dirty="0"/>
              <a:t>)</a:t>
            </a:r>
            <a:r>
              <a:rPr lang="zh-TW" altLang="en-US" dirty="0"/>
              <a:t> 哪一個城市出版了最多書？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119782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259DD6-AC85-4B2C-81B3-13735242E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參考資料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8CBB5AC-A32E-49A7-9824-17AEFE0510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hlinkClick r:id="rId2"/>
              </a:rPr>
              <a:t>富士山插畫</a:t>
            </a:r>
            <a:endParaRPr lang="en-US" altLang="zh-TW" dirty="0"/>
          </a:p>
          <a:p>
            <a:r>
              <a:rPr lang="zh-TW" altLang="en-US" dirty="0">
                <a:hlinkClick r:id="rId3"/>
              </a:rPr>
              <a:t>日本旅遊插畫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9851060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5EE813-98A6-41D1-9BC0-8A9721AAE8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Python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基本介紹、環境、安裝、程式語法介紹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CA10E1-04F5-442B-BD41-A626650D9B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CH5 </a:t>
            </a:r>
            <a:r>
              <a:rPr lang="zh-TW" altLang="en-US" dirty="0"/>
              <a:t>函式與遞迴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1ECA6B0-5CC0-4663-92FB-E4CB1ABE0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A1BCB-C2DF-4C22-BAA8-F276E632711F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48568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75C70B-41C4-4202-9A4D-65BE93593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函式</a:t>
            </a:r>
            <a:r>
              <a:rPr lang="en-US" altLang="zh-TW" sz="3600" dirty="0"/>
              <a:t>Function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CC9A77-D629-440C-9F6A-84054909E2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dirty="0"/>
              <a:t>什麼是</a:t>
            </a:r>
            <a:r>
              <a:rPr lang="en-US" altLang="zh-TW" sz="2400" dirty="0"/>
              <a:t>Function : </a:t>
            </a:r>
            <a:r>
              <a:rPr lang="zh-TW" altLang="en-US" sz="2400" dirty="0"/>
              <a:t>像是一台機器，可以自行指定功能、輸入、輸出</a:t>
            </a:r>
            <a:endParaRPr lang="en-US" altLang="zh-TW" sz="2400" dirty="0"/>
          </a:p>
          <a:p>
            <a:endParaRPr lang="en-US" altLang="zh-TW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dirty="0"/>
              <a:t>使用時機 </a:t>
            </a:r>
            <a:r>
              <a:rPr lang="en-US" altLang="zh-TW" sz="2400" dirty="0"/>
              <a:t>:</a:t>
            </a:r>
            <a:r>
              <a:rPr lang="zh-TW" altLang="en-US" sz="2400" dirty="0"/>
              <a:t> 需要用到同樣的操作時，不用將程式碼重複貼上，只要呼叫這個</a:t>
            </a:r>
            <a:r>
              <a:rPr lang="en-US" altLang="zh-TW" sz="2400" dirty="0"/>
              <a:t>function</a:t>
            </a:r>
            <a:r>
              <a:rPr lang="zh-TW" altLang="en-US" sz="2400" dirty="0"/>
              <a:t>就能執行該操作</a:t>
            </a:r>
          </a:p>
          <a:p>
            <a:endParaRPr lang="zh-TW" altLang="en-US" dirty="0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6D87266B-0874-45AC-BC91-B4F06AE2A6F6}"/>
              </a:ext>
            </a:extLst>
          </p:cNvPr>
          <p:cNvGrpSpPr/>
          <p:nvPr/>
        </p:nvGrpSpPr>
        <p:grpSpPr>
          <a:xfrm>
            <a:off x="3371345" y="4743938"/>
            <a:ext cx="5202408" cy="1360170"/>
            <a:chOff x="3371345" y="3807767"/>
            <a:chExt cx="5202408" cy="1360170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C442B90A-8E15-47BB-8932-6F84119CCB63}"/>
                </a:ext>
              </a:extLst>
            </p:cNvPr>
            <p:cNvSpPr/>
            <p:nvPr/>
          </p:nvSpPr>
          <p:spPr>
            <a:xfrm>
              <a:off x="4676722" y="3807767"/>
              <a:ext cx="2743200" cy="13601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chemeClr val="bg1"/>
                  </a:solidFill>
                </a:rPr>
                <a:t>機器本人</a:t>
              </a:r>
              <a:endParaRPr lang="en-US" altLang="zh-TW" dirty="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dirty="0">
                  <a:solidFill>
                    <a:schemeClr val="bg1"/>
                  </a:solidFill>
                </a:rPr>
                <a:t>我的內部有你寫的功能</a:t>
              </a:r>
            </a:p>
          </p:txBody>
        </p:sp>
        <p:sp>
          <p:nvSpPr>
            <p:cNvPr id="6" name="箭號: 向右 5">
              <a:extLst>
                <a:ext uri="{FF2B5EF4-FFF2-40B4-BE49-F238E27FC236}">
                  <a16:creationId xmlns:a16="http://schemas.microsoft.com/office/drawing/2014/main" id="{1903E8F0-45DE-490B-AB2B-56FEB840649A}"/>
                </a:ext>
              </a:extLst>
            </p:cNvPr>
            <p:cNvSpPr/>
            <p:nvPr/>
          </p:nvSpPr>
          <p:spPr>
            <a:xfrm>
              <a:off x="3510861" y="4270682"/>
              <a:ext cx="785287" cy="61150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F8A6116C-6833-47C6-BACD-277973EDF188}"/>
                </a:ext>
              </a:extLst>
            </p:cNvPr>
            <p:cNvSpPr/>
            <p:nvPr/>
          </p:nvSpPr>
          <p:spPr>
            <a:xfrm>
              <a:off x="3371345" y="4391768"/>
              <a:ext cx="95806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dirty="0">
                  <a:solidFill>
                    <a:schemeClr val="bg1"/>
                  </a:solidFill>
                </a:rPr>
                <a:t>輸入</a:t>
              </a:r>
            </a:p>
          </p:txBody>
        </p:sp>
        <p:sp>
          <p:nvSpPr>
            <p:cNvPr id="8" name="箭號: 向右 7">
              <a:extLst>
                <a:ext uri="{FF2B5EF4-FFF2-40B4-BE49-F238E27FC236}">
                  <a16:creationId xmlns:a16="http://schemas.microsoft.com/office/drawing/2014/main" id="{03B52F4F-59F5-4A6C-AF69-08867354E60B}"/>
                </a:ext>
              </a:extLst>
            </p:cNvPr>
            <p:cNvSpPr/>
            <p:nvPr/>
          </p:nvSpPr>
          <p:spPr>
            <a:xfrm>
              <a:off x="7755201" y="4270682"/>
              <a:ext cx="785287" cy="61150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39B777B8-DECE-4018-AB79-B35CFD31841A}"/>
                </a:ext>
              </a:extLst>
            </p:cNvPr>
            <p:cNvSpPr/>
            <p:nvPr/>
          </p:nvSpPr>
          <p:spPr>
            <a:xfrm>
              <a:off x="7615685" y="4391768"/>
              <a:ext cx="95806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dirty="0">
                  <a:solidFill>
                    <a:schemeClr val="bg1"/>
                  </a:solidFill>
                </a:rPr>
                <a:t>輸出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984721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E6DC46-8F6C-42BA-B04E-CCE3C066D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函式</a:t>
            </a:r>
            <a:r>
              <a:rPr lang="en-US" altLang="zh-TW" sz="3600" dirty="0"/>
              <a:t>Function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A8BD205-E98B-4FFE-B6B1-BB729A05AB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dirty="0"/>
              <a:t>重複利用性</a:t>
            </a:r>
            <a:r>
              <a:rPr lang="en-US" altLang="zh-TW" sz="2400" dirty="0"/>
              <a:t>:</a:t>
            </a:r>
            <a:r>
              <a:rPr lang="zh-TW" altLang="en-US" sz="2400" dirty="0"/>
              <a:t> 呼叫即可使用、減少複製貼上失誤的機率</a:t>
            </a:r>
            <a:endParaRPr lang="en-US" altLang="zh-TW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dirty="0"/>
              <a:t>易讀性</a:t>
            </a:r>
            <a:r>
              <a:rPr lang="en-US" altLang="zh-TW" sz="2400" dirty="0"/>
              <a:t>&amp;</a:t>
            </a:r>
            <a:r>
              <a:rPr lang="zh-TW" altLang="en-US" sz="2400" dirty="0"/>
              <a:t>易除錯性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TW" altLang="en-US" sz="2400" dirty="0"/>
          </a:p>
          <a:p>
            <a:endParaRPr lang="zh-TW" altLang="en-US" dirty="0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D70BEDAD-CAA7-45B5-B6A3-28E263380433}"/>
              </a:ext>
            </a:extLst>
          </p:cNvPr>
          <p:cNvGrpSpPr/>
          <p:nvPr/>
        </p:nvGrpSpPr>
        <p:grpSpPr>
          <a:xfrm>
            <a:off x="5553344" y="3080583"/>
            <a:ext cx="4263197" cy="2641839"/>
            <a:chOff x="2673307" y="3221788"/>
            <a:chExt cx="4263197" cy="2641839"/>
          </a:xfrm>
        </p:grpSpPr>
        <p:sp>
          <p:nvSpPr>
            <p:cNvPr id="5" name="立方體 4">
              <a:extLst>
                <a:ext uri="{FF2B5EF4-FFF2-40B4-BE49-F238E27FC236}">
                  <a16:creationId xmlns:a16="http://schemas.microsoft.com/office/drawing/2014/main" id="{AEF522BB-24D1-45E3-8142-9E4218F8FDF7}"/>
                </a:ext>
              </a:extLst>
            </p:cNvPr>
            <p:cNvSpPr/>
            <p:nvPr/>
          </p:nvSpPr>
          <p:spPr>
            <a:xfrm>
              <a:off x="3405673" y="3900196"/>
              <a:ext cx="905070" cy="858416"/>
            </a:xfrm>
            <a:prstGeom prst="cube">
              <a:avLst/>
            </a:prstGeom>
            <a:solidFill>
              <a:srgbClr val="40BAD2"/>
            </a:solidFill>
            <a:ln w="10795" cap="flat" cmpd="sng" algn="ctr">
              <a:solidFill>
                <a:srgbClr val="40BAD2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rbel" panose="020B0503020204020204"/>
                  <a:ea typeface="微軟正黑體" panose="020B0604030504040204" pitchFamily="34" charset="-120"/>
                  <a:cs typeface="+mn-cs"/>
                </a:rPr>
                <a:t>跑</a:t>
              </a:r>
            </a:p>
          </p:txBody>
        </p:sp>
        <p:sp>
          <p:nvSpPr>
            <p:cNvPr id="6" name="立方體 5">
              <a:extLst>
                <a:ext uri="{FF2B5EF4-FFF2-40B4-BE49-F238E27FC236}">
                  <a16:creationId xmlns:a16="http://schemas.microsoft.com/office/drawing/2014/main" id="{D17500D2-1370-4927-BE1F-E04A77B8E711}"/>
                </a:ext>
              </a:extLst>
            </p:cNvPr>
            <p:cNvSpPr/>
            <p:nvPr/>
          </p:nvSpPr>
          <p:spPr>
            <a:xfrm>
              <a:off x="4441529" y="3900196"/>
              <a:ext cx="905070" cy="858416"/>
            </a:xfrm>
            <a:prstGeom prst="cube">
              <a:avLst/>
            </a:prstGeom>
            <a:solidFill>
              <a:srgbClr val="FAB900"/>
            </a:solidFill>
            <a:ln w="10795" cap="flat" cmpd="sng" algn="ctr">
              <a:solidFill>
                <a:srgbClr val="FAB900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rbel" panose="020B0503020204020204"/>
                  <a:ea typeface="微軟正黑體" panose="020B0604030504040204" pitchFamily="34" charset="-120"/>
                  <a:cs typeface="+mn-cs"/>
                </a:rPr>
                <a:t>跳</a:t>
              </a:r>
            </a:p>
          </p:txBody>
        </p:sp>
        <p:sp>
          <p:nvSpPr>
            <p:cNvPr id="7" name="立方體 6">
              <a:extLst>
                <a:ext uri="{FF2B5EF4-FFF2-40B4-BE49-F238E27FC236}">
                  <a16:creationId xmlns:a16="http://schemas.microsoft.com/office/drawing/2014/main" id="{D2547EF9-C238-4077-8249-7D1F7A5DD6A9}"/>
                </a:ext>
              </a:extLst>
            </p:cNvPr>
            <p:cNvSpPr/>
            <p:nvPr/>
          </p:nvSpPr>
          <p:spPr>
            <a:xfrm>
              <a:off x="5477385" y="3900196"/>
              <a:ext cx="905070" cy="858416"/>
            </a:xfrm>
            <a:prstGeom prst="cube">
              <a:avLst/>
            </a:prstGeom>
            <a:solidFill>
              <a:srgbClr val="90BB23"/>
            </a:solidFill>
            <a:ln w="10795" cap="flat" cmpd="sng" algn="ctr">
              <a:solidFill>
                <a:srgbClr val="90BB23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rbel" panose="020B0503020204020204"/>
                  <a:ea typeface="微軟正黑體" panose="020B0604030504040204" pitchFamily="34" charset="-120"/>
                  <a:cs typeface="+mn-cs"/>
                </a:rPr>
                <a:t>叫</a:t>
              </a: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8C51A1C2-61D1-452B-A668-7536C6A5730B}"/>
                </a:ext>
              </a:extLst>
            </p:cNvPr>
            <p:cNvSpPr txBox="1"/>
            <p:nvPr/>
          </p:nvSpPr>
          <p:spPr>
            <a:xfrm>
              <a:off x="4441529" y="3221788"/>
              <a:ext cx="9797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orbel" panose="020B0503020204020204"/>
                  <a:ea typeface="微軟正黑體" panose="020B0604030504040204" pitchFamily="34" charset="-120"/>
                </a:rPr>
                <a:t>function</a:t>
              </a:r>
              <a:endParaRPr kumimoji="0" lang="zh-TW" alt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rbel" panose="020B0503020204020204"/>
                <a:ea typeface="微軟正黑體" panose="020B0604030504040204" pitchFamily="34" charset="-120"/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44D718DF-CD06-41DA-906D-C7FABDEC8E50}"/>
                </a:ext>
              </a:extLst>
            </p:cNvPr>
            <p:cNvSpPr txBox="1"/>
            <p:nvPr/>
          </p:nvSpPr>
          <p:spPr>
            <a:xfrm>
              <a:off x="2673307" y="4883023"/>
              <a:ext cx="16374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orbel" panose="020B0503020204020204"/>
                  <a:ea typeface="微軟正黑體" panose="020B0604030504040204" pitchFamily="34" charset="-120"/>
                </a:rPr>
                <a:t>Run(</a:t>
              </a:r>
              <a:r>
                <a:rPr kumimoji="0" lang="en-US" altLang="zh-TW" sz="1800" b="0" i="0" u="none" strike="noStrike" kern="0" cap="none" spc="0" normalizeH="0" baseline="0" noProof="0" dirty="0" err="1">
                  <a:ln>
                    <a:noFill/>
                  </a:ln>
                  <a:effectLst/>
                  <a:uLnTx/>
                  <a:uFillTx/>
                  <a:latin typeface="Corbel" panose="020B0503020204020204"/>
                  <a:ea typeface="微軟正黑體" panose="020B0604030504040204" pitchFamily="34" charset="-120"/>
                </a:rPr>
                <a:t>dogName</a:t>
              </a:r>
              <a:r>
                <a:rPr kumimoji="0" lang="en-US" altLang="zh-TW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orbel" panose="020B0503020204020204"/>
                  <a:ea typeface="微軟正黑體" panose="020B0604030504040204" pitchFamily="34" charset="-120"/>
                </a:rPr>
                <a:t>)</a:t>
              </a: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D07DBE72-1ABE-4E6B-ACD0-05720A3091D9}"/>
                </a:ext>
              </a:extLst>
            </p:cNvPr>
            <p:cNvSpPr txBox="1"/>
            <p:nvPr/>
          </p:nvSpPr>
          <p:spPr>
            <a:xfrm>
              <a:off x="4040457" y="5192102"/>
              <a:ext cx="17818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orbel" panose="020B0503020204020204"/>
                  <a:ea typeface="微軟正黑體" panose="020B0604030504040204" pitchFamily="34" charset="-120"/>
                </a:rPr>
                <a:t>Jump(</a:t>
              </a:r>
              <a:r>
                <a:rPr kumimoji="0" lang="en-US" altLang="zh-TW" sz="1800" b="0" i="0" u="none" strike="noStrike" kern="0" cap="none" spc="0" normalizeH="0" baseline="0" noProof="0" dirty="0" err="1">
                  <a:ln>
                    <a:noFill/>
                  </a:ln>
                  <a:effectLst/>
                  <a:uLnTx/>
                  <a:uFillTx/>
                  <a:latin typeface="Corbel" panose="020B0503020204020204"/>
                  <a:ea typeface="微軟正黑體" panose="020B0604030504040204" pitchFamily="34" charset="-120"/>
                </a:rPr>
                <a:t>dogName</a:t>
              </a:r>
              <a:r>
                <a:rPr kumimoji="0" lang="en-US" altLang="zh-TW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orbel" panose="020B0503020204020204"/>
                  <a:ea typeface="微軟正黑體" panose="020B0604030504040204" pitchFamily="34" charset="-120"/>
                </a:rPr>
                <a:t>)</a:t>
              </a: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3B586FE8-B39E-41D8-ACCF-02C687F4CA38}"/>
                </a:ext>
              </a:extLst>
            </p:cNvPr>
            <p:cNvSpPr txBox="1"/>
            <p:nvPr/>
          </p:nvSpPr>
          <p:spPr>
            <a:xfrm>
              <a:off x="5247580" y="5494295"/>
              <a:ext cx="16889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orbel" panose="020B0503020204020204"/>
                  <a:ea typeface="微軟正黑體" panose="020B0604030504040204" pitchFamily="34" charset="-120"/>
                </a:rPr>
                <a:t>bark(</a:t>
              </a:r>
              <a:r>
                <a:rPr kumimoji="0" lang="en-US" altLang="zh-TW" sz="1800" b="0" i="0" u="none" strike="noStrike" kern="0" cap="none" spc="0" normalizeH="0" baseline="0" noProof="0" dirty="0" err="1">
                  <a:ln>
                    <a:noFill/>
                  </a:ln>
                  <a:effectLst/>
                  <a:uLnTx/>
                  <a:uFillTx/>
                  <a:latin typeface="Corbel" panose="020B0503020204020204"/>
                  <a:ea typeface="微軟正黑體" panose="020B0604030504040204" pitchFamily="34" charset="-120"/>
                </a:rPr>
                <a:t>dogName</a:t>
              </a:r>
              <a:r>
                <a:rPr kumimoji="0" lang="en-US" altLang="zh-TW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orbel" panose="020B0503020204020204"/>
                  <a:ea typeface="微軟正黑體" panose="020B0604030504040204" pitchFamily="34" charset="-120"/>
                </a:rPr>
                <a:t>)</a:t>
              </a:r>
            </a:p>
          </p:txBody>
        </p:sp>
        <p:cxnSp>
          <p:nvCxnSpPr>
            <p:cNvPr id="12" name="直線單箭頭接點 11">
              <a:extLst>
                <a:ext uri="{FF2B5EF4-FFF2-40B4-BE49-F238E27FC236}">
                  <a16:creationId xmlns:a16="http://schemas.microsoft.com/office/drawing/2014/main" id="{FB63382D-9A2C-4572-85F6-9AFB34E5D89D}"/>
                </a:ext>
              </a:extLst>
            </p:cNvPr>
            <p:cNvCxnSpPr/>
            <p:nvPr/>
          </p:nvCxnSpPr>
          <p:spPr>
            <a:xfrm>
              <a:off x="3760237" y="4756508"/>
              <a:ext cx="0" cy="185279"/>
            </a:xfrm>
            <a:prstGeom prst="straightConnector1">
              <a:avLst/>
            </a:prstGeom>
            <a:noFill/>
            <a:ln w="9525" cap="flat" cmpd="sng" algn="ctr">
              <a:solidFill>
                <a:srgbClr val="40BAD2"/>
              </a:solidFill>
              <a:prstDash val="solid"/>
              <a:tailEnd type="triangle"/>
            </a:ln>
            <a:effectLst/>
          </p:spPr>
        </p:cxnSp>
        <p:cxnSp>
          <p:nvCxnSpPr>
            <p:cNvPr id="13" name="直線單箭頭接點 12">
              <a:extLst>
                <a:ext uri="{FF2B5EF4-FFF2-40B4-BE49-F238E27FC236}">
                  <a16:creationId xmlns:a16="http://schemas.microsoft.com/office/drawing/2014/main" id="{DD92FF10-2EBE-451A-A2E6-96560B456D98}"/>
                </a:ext>
              </a:extLst>
            </p:cNvPr>
            <p:cNvCxnSpPr>
              <a:cxnSpLocks/>
            </p:cNvCxnSpPr>
            <p:nvPr/>
          </p:nvCxnSpPr>
          <p:spPr>
            <a:xfrm>
              <a:off x="4894064" y="4756508"/>
              <a:ext cx="0" cy="476847"/>
            </a:xfrm>
            <a:prstGeom prst="straightConnector1">
              <a:avLst/>
            </a:prstGeom>
            <a:noFill/>
            <a:ln w="9525" cap="flat" cmpd="sng" algn="ctr">
              <a:solidFill>
                <a:srgbClr val="FAB900"/>
              </a:solidFill>
              <a:prstDash val="solid"/>
              <a:tailEnd type="triangle"/>
            </a:ln>
            <a:effectLst/>
          </p:spPr>
        </p:cxnSp>
        <p:cxnSp>
          <p:nvCxnSpPr>
            <p:cNvPr id="14" name="直線單箭頭接點 13">
              <a:extLst>
                <a:ext uri="{FF2B5EF4-FFF2-40B4-BE49-F238E27FC236}">
                  <a16:creationId xmlns:a16="http://schemas.microsoft.com/office/drawing/2014/main" id="{D78BF762-E9B9-4AFA-8AAC-F286739E2A3E}"/>
                </a:ext>
              </a:extLst>
            </p:cNvPr>
            <p:cNvCxnSpPr>
              <a:cxnSpLocks/>
            </p:cNvCxnSpPr>
            <p:nvPr/>
          </p:nvCxnSpPr>
          <p:spPr>
            <a:xfrm>
              <a:off x="5947184" y="4775508"/>
              <a:ext cx="0" cy="718787"/>
            </a:xfrm>
            <a:prstGeom prst="straightConnector1">
              <a:avLst/>
            </a:prstGeom>
            <a:noFill/>
            <a:ln w="9525" cap="flat" cmpd="sng" algn="ctr">
              <a:solidFill>
                <a:srgbClr val="90BB23"/>
              </a:solidFill>
              <a:prstDash val="soli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3763824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EF0865-5F48-4C71-A34A-1066F8D8E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3600" dirty="0"/>
              <a:t>如何撰寫</a:t>
            </a:r>
            <a:r>
              <a:rPr lang="en-US" altLang="zh-TW" sz="3600" dirty="0"/>
              <a:t>function</a:t>
            </a:r>
            <a:br>
              <a:rPr lang="zh-TW" altLang="en-US" sz="3600" dirty="0"/>
            </a:b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8115AA-E317-416B-AFEC-EDFA8891C5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D20152D-7B0E-433A-A5EE-E088B9A919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6279" y="1593555"/>
            <a:ext cx="4155400" cy="1712096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6AD16E04-5A47-46B9-A016-5DA905AE1AED}"/>
              </a:ext>
            </a:extLst>
          </p:cNvPr>
          <p:cNvSpPr txBox="1"/>
          <p:nvPr/>
        </p:nvSpPr>
        <p:spPr>
          <a:xfrm>
            <a:off x="1955649" y="1593555"/>
            <a:ext cx="1200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Definition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9D8AA06-C02A-4D45-97C0-C931D823B739}"/>
              </a:ext>
            </a:extLst>
          </p:cNvPr>
          <p:cNvSpPr/>
          <p:nvPr/>
        </p:nvSpPr>
        <p:spPr>
          <a:xfrm>
            <a:off x="2195679" y="1962887"/>
            <a:ext cx="720090" cy="5208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C246FA41-B5C7-4281-84D5-D363B05B2D93}"/>
              </a:ext>
            </a:extLst>
          </p:cNvPr>
          <p:cNvGrpSpPr/>
          <p:nvPr/>
        </p:nvGrpSpPr>
        <p:grpSpPr>
          <a:xfrm>
            <a:off x="5553344" y="3080583"/>
            <a:ext cx="4263197" cy="2641839"/>
            <a:chOff x="2673307" y="3221788"/>
            <a:chExt cx="4263197" cy="2641839"/>
          </a:xfrm>
        </p:grpSpPr>
        <p:sp>
          <p:nvSpPr>
            <p:cNvPr id="8" name="立方體 7">
              <a:extLst>
                <a:ext uri="{FF2B5EF4-FFF2-40B4-BE49-F238E27FC236}">
                  <a16:creationId xmlns:a16="http://schemas.microsoft.com/office/drawing/2014/main" id="{A367FD89-EFD8-4880-8E4E-AD1F55398C45}"/>
                </a:ext>
              </a:extLst>
            </p:cNvPr>
            <p:cNvSpPr/>
            <p:nvPr/>
          </p:nvSpPr>
          <p:spPr>
            <a:xfrm>
              <a:off x="3405673" y="3900196"/>
              <a:ext cx="905070" cy="858416"/>
            </a:xfrm>
            <a:prstGeom prst="cube">
              <a:avLst/>
            </a:prstGeom>
            <a:solidFill>
              <a:srgbClr val="40BAD2"/>
            </a:solidFill>
            <a:ln w="10795" cap="flat" cmpd="sng" algn="ctr">
              <a:solidFill>
                <a:srgbClr val="40BAD2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rbel" panose="020B0503020204020204"/>
                  <a:ea typeface="微軟正黑體" panose="020B0604030504040204" pitchFamily="34" charset="-120"/>
                  <a:cs typeface="+mn-cs"/>
                </a:rPr>
                <a:t>跑</a:t>
              </a:r>
            </a:p>
          </p:txBody>
        </p:sp>
        <p:sp>
          <p:nvSpPr>
            <p:cNvPr id="9" name="立方體 8">
              <a:extLst>
                <a:ext uri="{FF2B5EF4-FFF2-40B4-BE49-F238E27FC236}">
                  <a16:creationId xmlns:a16="http://schemas.microsoft.com/office/drawing/2014/main" id="{F4963936-9806-4512-BC4B-3165513109AE}"/>
                </a:ext>
              </a:extLst>
            </p:cNvPr>
            <p:cNvSpPr/>
            <p:nvPr/>
          </p:nvSpPr>
          <p:spPr>
            <a:xfrm>
              <a:off x="4441529" y="3900196"/>
              <a:ext cx="905070" cy="858416"/>
            </a:xfrm>
            <a:prstGeom prst="cube">
              <a:avLst/>
            </a:prstGeom>
            <a:solidFill>
              <a:srgbClr val="FAB900"/>
            </a:solidFill>
            <a:ln w="10795" cap="flat" cmpd="sng" algn="ctr">
              <a:solidFill>
                <a:srgbClr val="FAB900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rbel" panose="020B0503020204020204"/>
                  <a:ea typeface="微軟正黑體" panose="020B0604030504040204" pitchFamily="34" charset="-120"/>
                  <a:cs typeface="+mn-cs"/>
                </a:rPr>
                <a:t>跳</a:t>
              </a:r>
            </a:p>
          </p:txBody>
        </p:sp>
        <p:sp>
          <p:nvSpPr>
            <p:cNvPr id="10" name="立方體 9">
              <a:extLst>
                <a:ext uri="{FF2B5EF4-FFF2-40B4-BE49-F238E27FC236}">
                  <a16:creationId xmlns:a16="http://schemas.microsoft.com/office/drawing/2014/main" id="{3AF52F5F-A3C4-413E-ADF2-070108A99CB0}"/>
                </a:ext>
              </a:extLst>
            </p:cNvPr>
            <p:cNvSpPr/>
            <p:nvPr/>
          </p:nvSpPr>
          <p:spPr>
            <a:xfrm>
              <a:off x="5477385" y="3900196"/>
              <a:ext cx="905070" cy="858416"/>
            </a:xfrm>
            <a:prstGeom prst="cube">
              <a:avLst/>
            </a:prstGeom>
            <a:solidFill>
              <a:srgbClr val="90BB23"/>
            </a:solidFill>
            <a:ln w="10795" cap="flat" cmpd="sng" algn="ctr">
              <a:solidFill>
                <a:srgbClr val="90BB23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rbel" panose="020B0503020204020204"/>
                  <a:ea typeface="微軟正黑體" panose="020B0604030504040204" pitchFamily="34" charset="-120"/>
                  <a:cs typeface="+mn-cs"/>
                </a:rPr>
                <a:t>叫</a:t>
              </a: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CEEEC4ED-64A5-440F-AEA8-38D4C6E3AE98}"/>
                </a:ext>
              </a:extLst>
            </p:cNvPr>
            <p:cNvSpPr txBox="1"/>
            <p:nvPr/>
          </p:nvSpPr>
          <p:spPr>
            <a:xfrm>
              <a:off x="4441529" y="3221788"/>
              <a:ext cx="9797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orbel" panose="020B0503020204020204"/>
                  <a:ea typeface="微軟正黑體" panose="020B0604030504040204" pitchFamily="34" charset="-120"/>
                </a:rPr>
                <a:t>function</a:t>
              </a:r>
              <a:endParaRPr kumimoji="0" lang="zh-TW" alt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rbel" panose="020B0503020204020204"/>
                <a:ea typeface="微軟正黑體" panose="020B0604030504040204" pitchFamily="34" charset="-120"/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1038ECBA-C1A9-476C-9753-2689D568B862}"/>
                </a:ext>
              </a:extLst>
            </p:cNvPr>
            <p:cNvSpPr txBox="1"/>
            <p:nvPr/>
          </p:nvSpPr>
          <p:spPr>
            <a:xfrm>
              <a:off x="2673307" y="4883023"/>
              <a:ext cx="16374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orbel" panose="020B0503020204020204"/>
                  <a:ea typeface="微軟正黑體" panose="020B0604030504040204" pitchFamily="34" charset="-120"/>
                </a:rPr>
                <a:t>Run(</a:t>
              </a:r>
              <a:r>
                <a:rPr kumimoji="0" lang="en-US" altLang="zh-TW" sz="1800" b="0" i="0" u="none" strike="noStrike" kern="0" cap="none" spc="0" normalizeH="0" baseline="0" noProof="0" dirty="0" err="1">
                  <a:ln>
                    <a:noFill/>
                  </a:ln>
                  <a:effectLst/>
                  <a:uLnTx/>
                  <a:uFillTx/>
                  <a:latin typeface="Corbel" panose="020B0503020204020204"/>
                  <a:ea typeface="微軟正黑體" panose="020B0604030504040204" pitchFamily="34" charset="-120"/>
                </a:rPr>
                <a:t>dogName</a:t>
              </a:r>
              <a:r>
                <a:rPr kumimoji="0" lang="en-US" altLang="zh-TW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orbel" panose="020B0503020204020204"/>
                  <a:ea typeface="微軟正黑體" panose="020B0604030504040204" pitchFamily="34" charset="-120"/>
                </a:rPr>
                <a:t>)</a:t>
              </a: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6636C2EE-DAEF-4488-AFBC-0FC0A87676B3}"/>
                </a:ext>
              </a:extLst>
            </p:cNvPr>
            <p:cNvSpPr txBox="1"/>
            <p:nvPr/>
          </p:nvSpPr>
          <p:spPr>
            <a:xfrm>
              <a:off x="4040457" y="5192102"/>
              <a:ext cx="17818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orbel" panose="020B0503020204020204"/>
                  <a:ea typeface="微軟正黑體" panose="020B0604030504040204" pitchFamily="34" charset="-120"/>
                </a:rPr>
                <a:t>Jump(</a:t>
              </a:r>
              <a:r>
                <a:rPr kumimoji="0" lang="en-US" altLang="zh-TW" sz="1800" b="0" i="0" u="none" strike="noStrike" kern="0" cap="none" spc="0" normalizeH="0" baseline="0" noProof="0" dirty="0" err="1">
                  <a:ln>
                    <a:noFill/>
                  </a:ln>
                  <a:effectLst/>
                  <a:uLnTx/>
                  <a:uFillTx/>
                  <a:latin typeface="Corbel" panose="020B0503020204020204"/>
                  <a:ea typeface="微軟正黑體" panose="020B0604030504040204" pitchFamily="34" charset="-120"/>
                </a:rPr>
                <a:t>dogName</a:t>
              </a:r>
              <a:r>
                <a:rPr kumimoji="0" lang="en-US" altLang="zh-TW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orbel" panose="020B0503020204020204"/>
                  <a:ea typeface="微軟正黑體" panose="020B0604030504040204" pitchFamily="34" charset="-120"/>
                </a:rPr>
                <a:t>)</a:t>
              </a: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D86998F7-51A4-4FF7-9E26-F28C6C1997E2}"/>
                </a:ext>
              </a:extLst>
            </p:cNvPr>
            <p:cNvSpPr txBox="1"/>
            <p:nvPr/>
          </p:nvSpPr>
          <p:spPr>
            <a:xfrm>
              <a:off x="5247580" y="5494295"/>
              <a:ext cx="16889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orbel" panose="020B0503020204020204"/>
                  <a:ea typeface="微軟正黑體" panose="020B0604030504040204" pitchFamily="34" charset="-120"/>
                </a:rPr>
                <a:t>bark(</a:t>
              </a:r>
              <a:r>
                <a:rPr kumimoji="0" lang="en-US" altLang="zh-TW" sz="1800" b="0" i="0" u="none" strike="noStrike" kern="0" cap="none" spc="0" normalizeH="0" baseline="0" noProof="0" dirty="0" err="1">
                  <a:ln>
                    <a:noFill/>
                  </a:ln>
                  <a:effectLst/>
                  <a:uLnTx/>
                  <a:uFillTx/>
                  <a:latin typeface="Corbel" panose="020B0503020204020204"/>
                  <a:ea typeface="微軟正黑體" panose="020B0604030504040204" pitchFamily="34" charset="-120"/>
                </a:rPr>
                <a:t>dogName</a:t>
              </a:r>
              <a:r>
                <a:rPr kumimoji="0" lang="en-US" altLang="zh-TW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orbel" panose="020B0503020204020204"/>
                  <a:ea typeface="微軟正黑體" panose="020B0604030504040204" pitchFamily="34" charset="-120"/>
                </a:rPr>
                <a:t>)</a:t>
              </a:r>
            </a:p>
          </p:txBody>
        </p:sp>
        <p:cxnSp>
          <p:nvCxnSpPr>
            <p:cNvPr id="15" name="直線單箭頭接點 14">
              <a:extLst>
                <a:ext uri="{FF2B5EF4-FFF2-40B4-BE49-F238E27FC236}">
                  <a16:creationId xmlns:a16="http://schemas.microsoft.com/office/drawing/2014/main" id="{919EA05E-4C2C-4028-A044-B61FBF98B1EE}"/>
                </a:ext>
              </a:extLst>
            </p:cNvPr>
            <p:cNvCxnSpPr/>
            <p:nvPr/>
          </p:nvCxnSpPr>
          <p:spPr>
            <a:xfrm>
              <a:off x="3760237" y="4756508"/>
              <a:ext cx="0" cy="185279"/>
            </a:xfrm>
            <a:prstGeom prst="straightConnector1">
              <a:avLst/>
            </a:prstGeom>
            <a:noFill/>
            <a:ln w="9525" cap="flat" cmpd="sng" algn="ctr">
              <a:solidFill>
                <a:srgbClr val="40BAD2"/>
              </a:solidFill>
              <a:prstDash val="solid"/>
              <a:tailEnd type="triangle"/>
            </a:ln>
            <a:effectLst/>
          </p:spPr>
        </p:cxnSp>
        <p:cxnSp>
          <p:nvCxnSpPr>
            <p:cNvPr id="16" name="直線單箭頭接點 15">
              <a:extLst>
                <a:ext uri="{FF2B5EF4-FFF2-40B4-BE49-F238E27FC236}">
                  <a16:creationId xmlns:a16="http://schemas.microsoft.com/office/drawing/2014/main" id="{FB69C641-7DF8-4EDD-9B93-63DB5A1792CF}"/>
                </a:ext>
              </a:extLst>
            </p:cNvPr>
            <p:cNvCxnSpPr>
              <a:cxnSpLocks/>
            </p:cNvCxnSpPr>
            <p:nvPr/>
          </p:nvCxnSpPr>
          <p:spPr>
            <a:xfrm>
              <a:off x="4894064" y="4756508"/>
              <a:ext cx="0" cy="476847"/>
            </a:xfrm>
            <a:prstGeom prst="straightConnector1">
              <a:avLst/>
            </a:prstGeom>
            <a:noFill/>
            <a:ln w="9525" cap="flat" cmpd="sng" algn="ctr">
              <a:solidFill>
                <a:srgbClr val="FAB900"/>
              </a:solidFill>
              <a:prstDash val="solid"/>
              <a:tailEnd type="triangle"/>
            </a:ln>
            <a:effectLst/>
          </p:spPr>
        </p:cxnSp>
        <p:cxnSp>
          <p:nvCxnSpPr>
            <p:cNvPr id="17" name="直線單箭頭接點 16">
              <a:extLst>
                <a:ext uri="{FF2B5EF4-FFF2-40B4-BE49-F238E27FC236}">
                  <a16:creationId xmlns:a16="http://schemas.microsoft.com/office/drawing/2014/main" id="{A4522DDC-8627-41EC-93E2-A0ACBAD26FE1}"/>
                </a:ext>
              </a:extLst>
            </p:cNvPr>
            <p:cNvCxnSpPr>
              <a:cxnSpLocks/>
            </p:cNvCxnSpPr>
            <p:nvPr/>
          </p:nvCxnSpPr>
          <p:spPr>
            <a:xfrm>
              <a:off x="5947184" y="4775508"/>
              <a:ext cx="0" cy="718787"/>
            </a:xfrm>
            <a:prstGeom prst="straightConnector1">
              <a:avLst/>
            </a:prstGeom>
            <a:noFill/>
            <a:ln w="9525" cap="flat" cmpd="sng" algn="ctr">
              <a:solidFill>
                <a:srgbClr val="90BB23"/>
              </a:solidFill>
              <a:prstDash val="soli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927608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C67C89-4B12-4C93-9D5E-580FE4ACE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 dirty="0"/>
              <a:t>For example : </a:t>
            </a:r>
            <a:r>
              <a:rPr lang="zh-TW" altLang="en-US" sz="3600" dirty="0"/>
              <a:t>判斷閏年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58D41D1-C43B-4D95-BAA0-CF1C4A88D4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400" dirty="0"/>
              <a:t>公元年分除以</a:t>
            </a:r>
            <a:r>
              <a:rPr lang="en-US" altLang="zh-TW" sz="2400" dirty="0"/>
              <a:t>4</a:t>
            </a:r>
            <a:r>
              <a:rPr lang="zh-TW" altLang="en-US" sz="2400" dirty="0"/>
              <a:t>不可整除，為平年。</a:t>
            </a:r>
            <a:endParaRPr lang="en-US" altLang="zh-TW" sz="2400" dirty="0"/>
          </a:p>
          <a:p>
            <a:r>
              <a:rPr lang="zh-TW" altLang="en-US" sz="2400" dirty="0"/>
              <a:t>公元年分除以</a:t>
            </a:r>
            <a:r>
              <a:rPr lang="en-US" altLang="zh-TW" sz="2400" dirty="0"/>
              <a:t>4</a:t>
            </a:r>
            <a:r>
              <a:rPr lang="zh-TW" altLang="en-US" sz="2400" dirty="0"/>
              <a:t>可整除但除以</a:t>
            </a:r>
            <a:r>
              <a:rPr lang="en-US" altLang="zh-TW" sz="2400" dirty="0"/>
              <a:t>100</a:t>
            </a:r>
            <a:r>
              <a:rPr lang="zh-TW" altLang="en-US" sz="2400" dirty="0"/>
              <a:t>不可整除，為閏年。</a:t>
            </a:r>
            <a:endParaRPr lang="en-US" altLang="zh-TW" sz="2400" dirty="0"/>
          </a:p>
          <a:p>
            <a:r>
              <a:rPr lang="zh-TW" altLang="en-US" sz="2400" dirty="0"/>
              <a:t>公元年分除以</a:t>
            </a:r>
            <a:r>
              <a:rPr lang="en-US" altLang="zh-TW" sz="2400" dirty="0"/>
              <a:t>100</a:t>
            </a:r>
            <a:r>
              <a:rPr lang="zh-TW" altLang="en-US" sz="2400" dirty="0"/>
              <a:t>可整除但除以</a:t>
            </a:r>
            <a:r>
              <a:rPr lang="en-US" altLang="zh-TW" sz="2400" dirty="0"/>
              <a:t>400</a:t>
            </a:r>
            <a:r>
              <a:rPr lang="zh-TW" altLang="en-US" sz="2400" dirty="0"/>
              <a:t>不可整除，為平年。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899613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5F2707-53FB-4F33-B5D9-C005C0177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 dirty="0"/>
              <a:t>For example : </a:t>
            </a:r>
            <a:r>
              <a:rPr lang="zh-TW" altLang="en-US" sz="3600" dirty="0"/>
              <a:t>判斷閏年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2111BB6-8625-4BAE-AD6C-C42E53C2DE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400" dirty="0"/>
              <a:t>公元年分除以</a:t>
            </a:r>
            <a:r>
              <a:rPr lang="en-US" altLang="zh-TW" sz="2400" dirty="0"/>
              <a:t>4</a:t>
            </a:r>
            <a:r>
              <a:rPr lang="zh-TW" altLang="en-US" sz="2400" dirty="0"/>
              <a:t>不可整除，為平年。</a:t>
            </a:r>
            <a:endParaRPr lang="en-US" altLang="zh-TW" sz="2400" dirty="0"/>
          </a:p>
          <a:p>
            <a:r>
              <a:rPr lang="zh-TW" altLang="en-US" sz="2400" dirty="0"/>
              <a:t>公元年分除以</a:t>
            </a:r>
            <a:r>
              <a:rPr lang="en-US" altLang="zh-TW" sz="2400" dirty="0"/>
              <a:t>4</a:t>
            </a:r>
            <a:r>
              <a:rPr lang="zh-TW" altLang="en-US" sz="2400" dirty="0"/>
              <a:t>可整除但除以</a:t>
            </a:r>
            <a:r>
              <a:rPr lang="en-US" altLang="zh-TW" sz="2400" dirty="0"/>
              <a:t>100</a:t>
            </a:r>
            <a:r>
              <a:rPr lang="zh-TW" altLang="en-US" sz="2400" dirty="0"/>
              <a:t>不可整除，為閏年。</a:t>
            </a:r>
            <a:endParaRPr lang="en-US" altLang="zh-TW" sz="2400" dirty="0"/>
          </a:p>
          <a:p>
            <a:r>
              <a:rPr lang="zh-TW" altLang="en-US" sz="2400" dirty="0"/>
              <a:t>公元年分除以</a:t>
            </a:r>
            <a:r>
              <a:rPr lang="en-US" altLang="zh-TW" sz="2400" dirty="0"/>
              <a:t>100</a:t>
            </a:r>
            <a:r>
              <a:rPr lang="zh-TW" altLang="en-US" sz="2400" dirty="0"/>
              <a:t>可整除但除以</a:t>
            </a:r>
            <a:r>
              <a:rPr lang="en-US" altLang="zh-TW" sz="2400" dirty="0"/>
              <a:t>400</a:t>
            </a:r>
            <a:r>
              <a:rPr lang="zh-TW" altLang="en-US" sz="2400" dirty="0"/>
              <a:t>不可整除，為平年。</a:t>
            </a:r>
          </a:p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2DD3CD8-AF8D-45AE-AFB1-24E4F00150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3714" y="4147456"/>
            <a:ext cx="7108259" cy="1473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6547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5F2707-53FB-4F33-B5D9-C005C0177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 dirty="0"/>
              <a:t>For example : </a:t>
            </a:r>
            <a:r>
              <a:rPr lang="zh-TW" altLang="en-US" sz="3600" dirty="0"/>
              <a:t>判斷閏年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2111BB6-8625-4BAE-AD6C-C42E53C2DE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400" dirty="0"/>
              <a:t>公元年分除以</a:t>
            </a:r>
            <a:r>
              <a:rPr lang="en-US" altLang="zh-TW" sz="2400" dirty="0"/>
              <a:t>4</a:t>
            </a:r>
            <a:r>
              <a:rPr lang="zh-TW" altLang="en-US" sz="2400" dirty="0"/>
              <a:t>不可整除，為平年。</a:t>
            </a:r>
            <a:endParaRPr lang="en-US" altLang="zh-TW" sz="2400" dirty="0"/>
          </a:p>
          <a:p>
            <a:r>
              <a:rPr lang="zh-TW" altLang="en-US" sz="2400" dirty="0"/>
              <a:t>公元年分除以</a:t>
            </a:r>
            <a:r>
              <a:rPr lang="en-US" altLang="zh-TW" sz="2400" dirty="0"/>
              <a:t>4</a:t>
            </a:r>
            <a:r>
              <a:rPr lang="zh-TW" altLang="en-US" sz="2400" dirty="0"/>
              <a:t>可整除但除以</a:t>
            </a:r>
            <a:r>
              <a:rPr lang="en-US" altLang="zh-TW" sz="2400" dirty="0"/>
              <a:t>100</a:t>
            </a:r>
            <a:r>
              <a:rPr lang="zh-TW" altLang="en-US" sz="2400" dirty="0"/>
              <a:t>不可整除，為閏年。</a:t>
            </a:r>
            <a:endParaRPr lang="en-US" altLang="zh-TW" sz="2400" dirty="0"/>
          </a:p>
          <a:p>
            <a:r>
              <a:rPr lang="zh-TW" altLang="en-US" sz="2400" dirty="0"/>
              <a:t>公元年分除以</a:t>
            </a:r>
            <a:r>
              <a:rPr lang="en-US" altLang="zh-TW" sz="2400" dirty="0"/>
              <a:t>100</a:t>
            </a:r>
            <a:r>
              <a:rPr lang="zh-TW" altLang="en-US" sz="2400" dirty="0"/>
              <a:t>可整除但除以</a:t>
            </a:r>
            <a:r>
              <a:rPr lang="en-US" altLang="zh-TW" sz="2400" dirty="0"/>
              <a:t>400</a:t>
            </a:r>
            <a:r>
              <a:rPr lang="zh-TW" altLang="en-US" sz="2400" dirty="0"/>
              <a:t>不可整除，為平年。</a:t>
            </a:r>
          </a:p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0A71C9D-8F7C-4E54-851D-BF398DD7BD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5085" y="4528457"/>
            <a:ext cx="7108259" cy="1473663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EB47AC26-9DF4-4FD2-9BAC-64EBA4716D71}"/>
              </a:ext>
            </a:extLst>
          </p:cNvPr>
          <p:cNvSpPr txBox="1"/>
          <p:nvPr/>
        </p:nvSpPr>
        <p:spPr>
          <a:xfrm>
            <a:off x="3506756" y="4884225"/>
            <a:ext cx="5878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solidFill>
                  <a:schemeClr val="accent6"/>
                </a:solidFill>
                <a:highlight>
                  <a:srgbClr val="C0C0C0"/>
                </a:highlight>
              </a:rPr>
              <a:t>2020</a:t>
            </a:r>
            <a:endParaRPr lang="zh-TW" altLang="en-US" sz="1400" dirty="0">
              <a:solidFill>
                <a:schemeClr val="accent6"/>
              </a:solidFill>
              <a:highlight>
                <a:srgbClr val="C0C0C0"/>
              </a:highlight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969AD2F4-635B-402B-8538-89FD3F087F32}"/>
              </a:ext>
            </a:extLst>
          </p:cNvPr>
          <p:cNvSpPr txBox="1"/>
          <p:nvPr/>
        </p:nvSpPr>
        <p:spPr>
          <a:xfrm>
            <a:off x="5618584" y="4884225"/>
            <a:ext cx="5878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solidFill>
                  <a:schemeClr val="accent6"/>
                </a:solidFill>
                <a:highlight>
                  <a:srgbClr val="C0C0C0"/>
                </a:highlight>
              </a:rPr>
              <a:t>2020</a:t>
            </a:r>
            <a:endParaRPr lang="zh-TW" altLang="en-US" sz="1400" dirty="0">
              <a:solidFill>
                <a:schemeClr val="accent6"/>
              </a:solidFill>
              <a:highlight>
                <a:srgbClr val="C0C0C0"/>
              </a:highlight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7E41B0C2-0F6C-4EE8-95D2-12543914CD9B}"/>
              </a:ext>
            </a:extLst>
          </p:cNvPr>
          <p:cNvSpPr txBox="1"/>
          <p:nvPr/>
        </p:nvSpPr>
        <p:spPr>
          <a:xfrm>
            <a:off x="7655964" y="4884224"/>
            <a:ext cx="5878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solidFill>
                  <a:schemeClr val="accent6"/>
                </a:solidFill>
                <a:highlight>
                  <a:srgbClr val="C0C0C0"/>
                </a:highlight>
              </a:rPr>
              <a:t>2020</a:t>
            </a:r>
            <a:endParaRPr lang="zh-TW" altLang="en-US" sz="1400" dirty="0">
              <a:solidFill>
                <a:schemeClr val="accent6"/>
              </a:solidFill>
              <a:highlight>
                <a:srgbClr val="C0C0C0"/>
              </a:highlight>
            </a:endParaRPr>
          </a:p>
        </p:txBody>
      </p: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B9057DAB-7ABB-46AF-9B79-3BE580CF1E4E}"/>
              </a:ext>
            </a:extLst>
          </p:cNvPr>
          <p:cNvCxnSpPr/>
          <p:nvPr/>
        </p:nvCxnSpPr>
        <p:spPr>
          <a:xfrm>
            <a:off x="3506756" y="5137156"/>
            <a:ext cx="167951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DBC1BD84-5D98-4852-9010-40C1736ADD4B}"/>
              </a:ext>
            </a:extLst>
          </p:cNvPr>
          <p:cNvCxnSpPr/>
          <p:nvPr/>
        </p:nvCxnSpPr>
        <p:spPr>
          <a:xfrm>
            <a:off x="5618584" y="5137809"/>
            <a:ext cx="1679510" cy="0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50951230-5CD9-4427-B3FA-62F6385B1A9E}"/>
              </a:ext>
            </a:extLst>
          </p:cNvPr>
          <p:cNvCxnSpPr/>
          <p:nvPr/>
        </p:nvCxnSpPr>
        <p:spPr>
          <a:xfrm>
            <a:off x="7562462" y="5137156"/>
            <a:ext cx="1679510" cy="0"/>
          </a:xfrm>
          <a:prstGeom prst="line">
            <a:avLst/>
          </a:prstGeom>
          <a:ln w="571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53241CF5-75C9-426B-BB75-E67F373A9573}"/>
              </a:ext>
            </a:extLst>
          </p:cNvPr>
          <p:cNvSpPr txBox="1"/>
          <p:nvPr/>
        </p:nvSpPr>
        <p:spPr>
          <a:xfrm>
            <a:off x="3506756" y="4501144"/>
            <a:ext cx="1443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5……20 -&gt; F</a:t>
            </a:r>
            <a:endParaRPr lang="zh-TW" altLang="en-US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F0F14DAC-DB36-45E7-8674-F95538B162A9}"/>
              </a:ext>
            </a:extLst>
          </p:cNvPr>
          <p:cNvSpPr txBox="1"/>
          <p:nvPr/>
        </p:nvSpPr>
        <p:spPr>
          <a:xfrm>
            <a:off x="5576569" y="4501144"/>
            <a:ext cx="1509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20……20-&gt; T</a:t>
            </a:r>
            <a:endParaRPr lang="zh-TW" altLang="en-US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3FE1644C-390D-462F-8F1C-E6EB4C8D8921}"/>
              </a:ext>
            </a:extLst>
          </p:cNvPr>
          <p:cNvSpPr txBox="1"/>
          <p:nvPr/>
        </p:nvSpPr>
        <p:spPr>
          <a:xfrm>
            <a:off x="7547204" y="4505009"/>
            <a:ext cx="1567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505…….0-&gt; T</a:t>
            </a:r>
            <a:endParaRPr lang="zh-TW" altLang="en-US" dirty="0">
              <a:solidFill>
                <a:schemeClr val="accent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FB65E1DB-B071-4D58-A4DF-A8926F7263E1}"/>
              </a:ext>
            </a:extLst>
          </p:cNvPr>
          <p:cNvSpPr txBox="1"/>
          <p:nvPr/>
        </p:nvSpPr>
        <p:spPr>
          <a:xfrm>
            <a:off x="4722341" y="4701219"/>
            <a:ext cx="5878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solidFill>
                  <a:schemeClr val="accent6"/>
                </a:solidFill>
                <a:highlight>
                  <a:srgbClr val="C0C0C0"/>
                </a:highlight>
              </a:rPr>
              <a:t>2020</a:t>
            </a:r>
            <a:endParaRPr lang="zh-TW" altLang="en-US" sz="1400" dirty="0">
              <a:solidFill>
                <a:schemeClr val="accent6"/>
              </a:solidFill>
              <a:highlight>
                <a:srgbClr val="C0C0C0"/>
              </a:highlight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C437F1BD-DAB5-4ABA-BF83-24A8374BC56A}"/>
              </a:ext>
            </a:extLst>
          </p:cNvPr>
          <p:cNvSpPr txBox="1"/>
          <p:nvPr/>
        </p:nvSpPr>
        <p:spPr>
          <a:xfrm>
            <a:off x="1212548" y="4670441"/>
            <a:ext cx="1574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ym typeface="Wingdings" panose="05000000000000000000" pitchFamily="2" charset="2"/>
              </a:rPr>
              <a:t>(</a:t>
            </a:r>
            <a:r>
              <a:rPr lang="zh-TW" altLang="en-US" dirty="0">
                <a:sym typeface="Wingdings" panose="05000000000000000000" pitchFamily="2" charset="2"/>
              </a:rPr>
              <a:t>宣告</a:t>
            </a:r>
            <a:r>
              <a:rPr lang="en-US" altLang="zh-TW" dirty="0">
                <a:sym typeface="Wingdings" panose="05000000000000000000" pitchFamily="2" charset="2"/>
              </a:rPr>
              <a:t>function)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76330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2" grpId="0"/>
      <p:bldP spid="13" grpId="0"/>
      <p:bldP spid="14" grpId="0"/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1187F7-B8C1-415F-9EA5-5EC0D80EF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9957" y="618518"/>
            <a:ext cx="4747088" cy="1478570"/>
          </a:xfrm>
        </p:spPr>
        <p:txBody>
          <a:bodyPr>
            <a:normAutofit/>
          </a:bodyPr>
          <a:lstStyle/>
          <a:p>
            <a:r>
              <a:rPr lang="zh-TW" altLang="en-US"/>
              <a:t>清單</a:t>
            </a:r>
            <a:endParaRPr lang="zh-TW" altLang="en-US" dirty="0"/>
          </a:p>
        </p:txBody>
      </p:sp>
      <p:sp>
        <p:nvSpPr>
          <p:cNvPr id="9" name="Round Diagonal Corner Rectangle 9">
            <a:extLst>
              <a:ext uri="{FF2B5EF4-FFF2-40B4-BE49-F238E27FC236}">
                <a16:creationId xmlns:a16="http://schemas.microsoft.com/office/drawing/2014/main" id="{14436AD2-BD0F-4545-B2E9-06007B35B8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50" y="808057"/>
            <a:ext cx="5286376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 descr="富士山美食装饰插画PNG搜索网- 精选免抠素材_透明PNG图片分享下载_pngss.com">
            <a:extLst>
              <a:ext uri="{FF2B5EF4-FFF2-40B4-BE49-F238E27FC236}">
                <a16:creationId xmlns:a16="http://schemas.microsoft.com/office/drawing/2014/main" id="{FE8C035F-8770-4A71-B21C-4A416F372C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10" r="16927" b="1"/>
          <a:stretch/>
        </p:blipFill>
        <p:spPr bwMode="auto">
          <a:xfrm>
            <a:off x="1820617" y="1147145"/>
            <a:ext cx="3232325" cy="4567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778684A-F8AE-4A50-874B-962BF511D1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9957" y="2249487"/>
            <a:ext cx="4747087" cy="354171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zh-TW" altLang="en-US"/>
              <a:t>今天有一個部落客寫了好幾篇文章放在網路上給網友瀏覽，這名部落客針對日本觀光景點寫了一系列的日本旅遊文章。</a:t>
            </a:r>
            <a:endParaRPr lang="en-US" altLang="zh-TW"/>
          </a:p>
          <a:p>
            <a:pPr>
              <a:lnSpc>
                <a:spcPct val="110000"/>
              </a:lnSpc>
            </a:pPr>
            <a:r>
              <a:rPr lang="zh-TW" altLang="en-US"/>
              <a:t>每一個文章都有標題和內容，但這些文章由於都是同一個系列的，因此作者每一篇文章標題都以編號</a:t>
            </a:r>
            <a:r>
              <a:rPr lang="en-US" altLang="zh-TW"/>
              <a:t>1,2,3,….10</a:t>
            </a:r>
            <a:r>
              <a:rPr lang="zh-TW" altLang="en-US"/>
              <a:t>命名。</a:t>
            </a:r>
            <a:endParaRPr lang="en-US" altLang="zh-TW"/>
          </a:p>
          <a:p>
            <a:pPr>
              <a:lnSpc>
                <a:spcPct val="110000"/>
              </a:lnSpc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44935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50A25C-FD6B-4091-A8C2-F05E26730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 dirty="0"/>
              <a:t>For example : </a:t>
            </a:r>
            <a:r>
              <a:rPr lang="zh-TW" altLang="en-US" sz="3600" dirty="0"/>
              <a:t>判斷閏年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C191DDB-B69F-4338-A3F7-421EB2D88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呼叫函式</a:t>
            </a:r>
          </a:p>
          <a:p>
            <a:endParaRPr lang="zh-TW" altLang="en-US" dirty="0"/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00AEEDE7-7401-4E0B-9411-50BE9C0197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1654" y="2924370"/>
            <a:ext cx="5948455" cy="1901887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194E8665-B4DE-4DDF-B16C-E274FB4D895A}"/>
              </a:ext>
            </a:extLst>
          </p:cNvPr>
          <p:cNvSpPr/>
          <p:nvPr/>
        </p:nvSpPr>
        <p:spPr>
          <a:xfrm>
            <a:off x="2764612" y="3893364"/>
            <a:ext cx="3657600" cy="5143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89112CB9-25F1-44AE-9927-20F5D8E8AFC9}"/>
              </a:ext>
            </a:extLst>
          </p:cNvPr>
          <p:cNvSpPr txBox="1"/>
          <p:nvPr/>
        </p:nvSpPr>
        <p:spPr>
          <a:xfrm>
            <a:off x="4021912" y="4411286"/>
            <a:ext cx="2926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函數名稱</a:t>
            </a: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5251856E-26F7-4C1E-BC2D-69DA692E01E5}"/>
              </a:ext>
            </a:extLst>
          </p:cNvPr>
          <p:cNvSpPr txBox="1"/>
          <p:nvPr/>
        </p:nvSpPr>
        <p:spPr>
          <a:xfrm>
            <a:off x="6776100" y="4407714"/>
            <a:ext cx="1040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參數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C3C25BAB-E54F-484A-8451-4F5615CE4221}"/>
              </a:ext>
            </a:extLst>
          </p:cNvPr>
          <p:cNvSpPr txBox="1"/>
          <p:nvPr/>
        </p:nvSpPr>
        <p:spPr>
          <a:xfrm>
            <a:off x="2174097" y="5084912"/>
            <a:ext cx="7231159" cy="830997"/>
          </a:xfrm>
          <a:prstGeom prst="rect">
            <a:avLst/>
          </a:prstGeom>
          <a:solidFill>
            <a:schemeClr val="accent2"/>
          </a:solidFill>
          <a:ln w="508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*盡量取一個看得懂的名字</a:t>
            </a:r>
            <a:r>
              <a:rPr lang="en-US" altLang="zh-TW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!</a:t>
            </a:r>
            <a:br>
              <a:rPr lang="en-US" altLang="zh-TW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方便自己閱讀程式碼，也方便其他人幫忙</a:t>
            </a:r>
            <a:r>
              <a:rPr lang="en-US" altLang="zh-TW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debug</a:t>
            </a:r>
          </a:p>
        </p:txBody>
      </p:sp>
    </p:spTree>
    <p:extLst>
      <p:ext uri="{BB962C8B-B14F-4D97-AF65-F5344CB8AC3E}">
        <p14:creationId xmlns:p14="http://schemas.microsoft.com/office/powerpoint/2010/main" val="2559772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/>
      <p:bldP spid="18" grpId="0"/>
      <p:bldP spid="2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5D73928-7A2F-4C20-85D3-8CFF1AB40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 dirty="0"/>
              <a:t>Function</a:t>
            </a:r>
            <a:r>
              <a:rPr lang="zh-TW" altLang="en-US" sz="3600" dirty="0"/>
              <a:t>回傳值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4CECD19-6D6D-46DE-A4D9-F98F7F3052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400" dirty="0"/>
              <a:t>使用時機 </a:t>
            </a:r>
            <a:r>
              <a:rPr lang="en-US" altLang="zh-TW" sz="2400" dirty="0"/>
              <a:t>:</a:t>
            </a:r>
            <a:r>
              <a:rPr lang="zh-TW" altLang="en-US" sz="2400" dirty="0"/>
              <a:t> 需要</a:t>
            </a:r>
            <a:r>
              <a:rPr lang="en-US" altLang="zh-TW" sz="2400" dirty="0"/>
              <a:t>function</a:t>
            </a:r>
            <a:r>
              <a:rPr lang="zh-TW" altLang="en-US" sz="2400" dirty="0"/>
              <a:t>執行完的結果</a:t>
            </a:r>
            <a:endParaRPr lang="en-US" altLang="zh-TW" sz="2400" dirty="0"/>
          </a:p>
          <a:p>
            <a:r>
              <a:rPr lang="zh-TW" altLang="en-US" sz="2400" dirty="0"/>
              <a:t>利用</a:t>
            </a:r>
            <a:r>
              <a:rPr lang="en-US" altLang="zh-TW" sz="2400" dirty="0"/>
              <a:t>return</a:t>
            </a:r>
            <a:r>
              <a:rPr lang="zh-TW" altLang="en-US" sz="2400" dirty="0"/>
              <a:t>回傳</a:t>
            </a:r>
          </a:p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E0959AA-B654-42C1-9E6F-465FE82DE7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0868" y="3326000"/>
            <a:ext cx="9867085" cy="3017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0163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2C09D9-3BCC-434E-A481-316A16CBC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 dirty="0"/>
              <a:t>Function</a:t>
            </a:r>
            <a:r>
              <a:rPr lang="zh-TW" altLang="en-US" sz="3600" dirty="0"/>
              <a:t>回傳值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6754BFA-8B4C-4BFC-9762-3722326012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/>
              <a:t>Return </a:t>
            </a:r>
            <a:r>
              <a:rPr lang="zh-TW" altLang="en-US" sz="2400" dirty="0"/>
              <a:t>只能回傳單一的值</a:t>
            </a:r>
            <a:endParaRPr lang="en-US" altLang="zh-TW" sz="2400" dirty="0"/>
          </a:p>
          <a:p>
            <a:r>
              <a:rPr lang="zh-TW" altLang="en-US" sz="2400" dirty="0"/>
              <a:t>想要回傳多個值→包成一個</a:t>
            </a:r>
            <a:r>
              <a:rPr lang="en-US" altLang="zh-TW" sz="2400" dirty="0"/>
              <a:t>tuple</a:t>
            </a:r>
            <a:endParaRPr lang="zh-TW" altLang="en-US" sz="2400" dirty="0"/>
          </a:p>
          <a:p>
            <a:endParaRPr lang="zh-TW" altLang="en-US" dirty="0"/>
          </a:p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3CDB585-BD4D-4418-ABF1-78A766BEDC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1861" y="3429000"/>
            <a:ext cx="9113433" cy="1825041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B961A49C-DF8C-4FDE-8D09-22938A48FAC0}"/>
              </a:ext>
            </a:extLst>
          </p:cNvPr>
          <p:cNvSpPr/>
          <p:nvPr/>
        </p:nvSpPr>
        <p:spPr>
          <a:xfrm>
            <a:off x="3948496" y="4146753"/>
            <a:ext cx="659757" cy="38953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B00B071-1F9A-4B7A-A86E-5D9964912EAD}"/>
              </a:ext>
            </a:extLst>
          </p:cNvPr>
          <p:cNvSpPr/>
          <p:nvPr/>
        </p:nvSpPr>
        <p:spPr>
          <a:xfrm>
            <a:off x="4760026" y="4146753"/>
            <a:ext cx="659757" cy="38953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18450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4BAF78-A658-4CBA-BBF4-257268494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遞迴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FA1B70A-5AB5-4A00-8084-6CE898ACB6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以下三種不同程式碼，請想一下輸出結果，再自行打在</a:t>
            </a:r>
            <a:r>
              <a:rPr lang="en-US" altLang="zh-TW" dirty="0"/>
              <a:t>IDE</a:t>
            </a:r>
            <a:r>
              <a:rPr lang="zh-TW" altLang="en-US" dirty="0"/>
              <a:t>上檢視輸出結果與自己的想法是否一樣：</a:t>
            </a:r>
          </a:p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834E842-881F-4384-9056-D91972167E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364" y="3661481"/>
            <a:ext cx="2133647" cy="1908429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6C05342F-2D26-4646-9F08-C37C20A01B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5292" y="3661481"/>
            <a:ext cx="2181061" cy="1292042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A8FB60FE-AA08-4FD6-876B-62E60FA253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7273" y="3661481"/>
            <a:ext cx="2109940" cy="2453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8932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400F46-7F05-4104-B34D-89BBCD459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3600" dirty="0"/>
              <a:t>遞迴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BA465C9-DD84-4B4D-9BAD-89C4318E0D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741714"/>
            <a:ext cx="5934302" cy="4735285"/>
          </a:xfrm>
        </p:spPr>
        <p:txBody>
          <a:bodyPr>
            <a:normAutofit lnSpcReduction="10000"/>
          </a:bodyPr>
          <a:lstStyle/>
          <a:p>
            <a:r>
              <a:rPr lang="zh-TW" altLang="en-US" dirty="0"/>
              <a:t>遞迴跟迴圈很相似，遞迴都可以改寫成迴圈，反之亦然。但其底層運作實際上是不同的。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>
                <a:highlight>
                  <a:srgbClr val="D7537B"/>
                </a:highlight>
              </a:rPr>
              <a:t>遞迴的意思就是，在一個函式中呼叫自己。</a:t>
            </a:r>
            <a:r>
              <a:rPr lang="zh-TW" altLang="en-US" dirty="0"/>
              <a:t>因為持續呼叫自己，就會像迴圈一樣持續運行同樣的程式碼。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而一般在使用遞迴時，都會</a:t>
            </a:r>
            <a:r>
              <a:rPr lang="zh-TW" altLang="en-US" dirty="0">
                <a:highlight>
                  <a:srgbClr val="D7537B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搭配</a:t>
            </a:r>
            <a:r>
              <a:rPr lang="en-US" altLang="zh-TW" dirty="0">
                <a:highlight>
                  <a:srgbClr val="D7537B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zh-TW" altLang="en-US" dirty="0">
                <a:highlight>
                  <a:srgbClr val="D7537B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條件</a:t>
            </a:r>
            <a:r>
              <a:rPr lang="zh-TW" altLang="en-US" dirty="0">
                <a:highlight>
                  <a:srgbClr val="D7537B"/>
                </a:highlight>
              </a:rPr>
              <a:t>式來設定遞迴的中止條件</a:t>
            </a:r>
            <a:r>
              <a:rPr lang="zh-TW" altLang="en-US" dirty="0"/>
              <a:t>。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3878D09-986F-418C-B4C1-0774D234BA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5446" y="618518"/>
            <a:ext cx="3211875" cy="5629540"/>
          </a:xfrm>
          <a:prstGeom prst="rect">
            <a:avLst/>
          </a:prstGeom>
        </p:spPr>
      </p:pic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C53F63A9-670D-4660-8979-F3147E36AA11}"/>
              </a:ext>
            </a:extLst>
          </p:cNvPr>
          <p:cNvCxnSpPr>
            <a:cxnSpLocks/>
          </p:cNvCxnSpPr>
          <p:nvPr/>
        </p:nvCxnSpPr>
        <p:spPr>
          <a:xfrm flipV="1">
            <a:off x="7449424" y="1230086"/>
            <a:ext cx="1814319" cy="2247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656043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D07C17-B388-4527-97F4-6A857394B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3600" dirty="0"/>
              <a:t>遞迴與迴圈的差異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A90963A-3F67-4B4C-9E42-0BA8564E66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E1DFDB66-84CE-4D77-955D-0A0798D9C7D3}"/>
              </a:ext>
            </a:extLst>
          </p:cNvPr>
          <p:cNvSpPr txBox="1"/>
          <p:nvPr/>
        </p:nvSpPr>
        <p:spPr>
          <a:xfrm>
            <a:off x="2603369" y="1677409"/>
            <a:ext cx="1607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原本的程式碼</a:t>
            </a:r>
            <a:endParaRPr lang="en-US" altLang="zh-TW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1A8FF04-F460-431E-9077-9763DCCA0A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7763" y="1980570"/>
            <a:ext cx="2619741" cy="4591691"/>
          </a:xfrm>
          <a:prstGeom prst="rect">
            <a:avLst/>
          </a:prstGeom>
        </p:spPr>
      </p:pic>
      <p:sp>
        <p:nvSpPr>
          <p:cNvPr id="6" name="箭號: 向右 5">
            <a:extLst>
              <a:ext uri="{FF2B5EF4-FFF2-40B4-BE49-F238E27FC236}">
                <a16:creationId xmlns:a16="http://schemas.microsoft.com/office/drawing/2014/main" id="{0367CE18-B20D-4856-9A16-FF4F004B7801}"/>
              </a:ext>
            </a:extLst>
          </p:cNvPr>
          <p:cNvSpPr/>
          <p:nvPr/>
        </p:nvSpPr>
        <p:spPr>
          <a:xfrm>
            <a:off x="5068425" y="3739493"/>
            <a:ext cx="1979801" cy="5285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FAEEFEA4-97E1-4C20-95FB-DC77CF34BC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1234" y="1980570"/>
            <a:ext cx="2353003" cy="4715533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58396EAE-B07D-4EBC-B5EB-739C15274EE8}"/>
              </a:ext>
            </a:extLst>
          </p:cNvPr>
          <p:cNvSpPr txBox="1"/>
          <p:nvPr/>
        </p:nvSpPr>
        <p:spPr>
          <a:xfrm>
            <a:off x="7864090" y="1653184"/>
            <a:ext cx="2267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將</a:t>
            </a:r>
            <a:r>
              <a:rPr lang="en-US" altLang="zh-TW" dirty="0"/>
              <a:t>print</a:t>
            </a:r>
            <a:r>
              <a:rPr lang="zh-TW" altLang="en-US" dirty="0"/>
              <a:t>換行的程式碼</a:t>
            </a:r>
            <a:endParaRPr lang="en-US" altLang="zh-TW" dirty="0"/>
          </a:p>
        </p:txBody>
      </p:sp>
      <p:pic>
        <p:nvPicPr>
          <p:cNvPr id="9" name="圖形 8" descr="問號">
            <a:extLst>
              <a:ext uri="{FF2B5EF4-FFF2-40B4-BE49-F238E27FC236}">
                <a16:creationId xmlns:a16="http://schemas.microsoft.com/office/drawing/2014/main" id="{E1C28980-F959-4EC9-AAD6-D85645B795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07646" y="501252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56833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F8BEBA-FAFA-4CAD-A7CC-338ECDEDA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3600" dirty="0"/>
              <a:t>遞迴與迴圈的差異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C941751-F774-4648-B369-D9EB9FA304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A9F5680E-77AE-435F-9B37-74D0FE1DF1F2}"/>
              </a:ext>
            </a:extLst>
          </p:cNvPr>
          <p:cNvSpPr txBox="1"/>
          <p:nvPr/>
        </p:nvSpPr>
        <p:spPr>
          <a:xfrm>
            <a:off x="2603369" y="1579435"/>
            <a:ext cx="1607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原本的程式碼</a:t>
            </a:r>
            <a:endParaRPr lang="en-US" altLang="zh-TW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689119E-37B2-48E4-87B9-48CACC7394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7763" y="1882596"/>
            <a:ext cx="2619741" cy="4591691"/>
          </a:xfrm>
          <a:prstGeom prst="rect">
            <a:avLst/>
          </a:prstGeom>
        </p:spPr>
      </p:pic>
      <p:sp>
        <p:nvSpPr>
          <p:cNvPr id="6" name="箭號: 向右 5">
            <a:extLst>
              <a:ext uri="{FF2B5EF4-FFF2-40B4-BE49-F238E27FC236}">
                <a16:creationId xmlns:a16="http://schemas.microsoft.com/office/drawing/2014/main" id="{A5AA217E-C2C3-4857-A122-7856139B494A}"/>
              </a:ext>
            </a:extLst>
          </p:cNvPr>
          <p:cNvSpPr/>
          <p:nvPr/>
        </p:nvSpPr>
        <p:spPr>
          <a:xfrm>
            <a:off x="5068426" y="3641519"/>
            <a:ext cx="843254" cy="5285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B6001DC-B99A-4090-A1C7-CE47DF70F422}"/>
              </a:ext>
            </a:extLst>
          </p:cNvPr>
          <p:cNvSpPr txBox="1"/>
          <p:nvPr/>
        </p:nvSpPr>
        <p:spPr>
          <a:xfrm>
            <a:off x="6110279" y="1561229"/>
            <a:ext cx="2267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將</a:t>
            </a:r>
            <a:r>
              <a:rPr lang="en-US" altLang="zh-TW" dirty="0"/>
              <a:t>print</a:t>
            </a:r>
            <a:r>
              <a:rPr lang="zh-TW" altLang="en-US" dirty="0"/>
              <a:t>換行的程式碼</a:t>
            </a:r>
            <a:endParaRPr lang="en-US" altLang="zh-TW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3C546983-B83B-4AEA-9779-F8AB24041E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973328"/>
            <a:ext cx="2295845" cy="4763165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FBBE3D50-5159-4DD5-92F1-8DF73FE489C0}"/>
              </a:ext>
            </a:extLst>
          </p:cNvPr>
          <p:cNvSpPr txBox="1"/>
          <p:nvPr/>
        </p:nvSpPr>
        <p:spPr>
          <a:xfrm>
            <a:off x="7109628" y="5222842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u="sng" dirty="0"/>
              <a:t>程式碼竟倒著數了？</a:t>
            </a:r>
          </a:p>
        </p:txBody>
      </p:sp>
    </p:spTree>
    <p:extLst>
      <p:ext uri="{BB962C8B-B14F-4D97-AF65-F5344CB8AC3E}">
        <p14:creationId xmlns:p14="http://schemas.microsoft.com/office/powerpoint/2010/main" val="262802699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A55449-7FA3-4A88-81D5-9C457B0A6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3600" dirty="0"/>
              <a:t>以倒數</a:t>
            </a:r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TW" altLang="en-US" sz="3600" dirty="0"/>
              <a:t>的程式碼為例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20F2060-4197-4494-BF4B-21642977C3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48396E5-C081-4C58-AD48-1E56FABBE2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5455" y="1668117"/>
            <a:ext cx="3617230" cy="5024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3352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473090-C895-49F9-87F8-071CCBE4B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3600" dirty="0"/>
              <a:t>以倒數</a:t>
            </a:r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TW" altLang="en-US" sz="3600" dirty="0"/>
              <a:t>的程式碼為例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C98B061-FE09-4795-A190-A42560F71A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7C3A9CC0-346F-4366-ACD1-8B154DEF922D}"/>
              </a:ext>
            </a:extLst>
          </p:cNvPr>
          <p:cNvGrpSpPr/>
          <p:nvPr/>
        </p:nvGrpSpPr>
        <p:grpSpPr>
          <a:xfrm>
            <a:off x="715487" y="1991793"/>
            <a:ext cx="1996963" cy="1957128"/>
            <a:chOff x="999868" y="2531431"/>
            <a:chExt cx="1996963" cy="1957128"/>
          </a:xfrm>
        </p:grpSpPr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1ED211D3-49E2-4552-8473-CD846F7AD356}"/>
                </a:ext>
              </a:extLst>
            </p:cNvPr>
            <p:cNvSpPr txBox="1"/>
            <p:nvPr/>
          </p:nvSpPr>
          <p:spPr>
            <a:xfrm>
              <a:off x="1487568" y="2531431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/>
                <a:t>第一次</a:t>
              </a:r>
            </a:p>
          </p:txBody>
        </p:sp>
        <p:grpSp>
          <p:nvGrpSpPr>
            <p:cNvPr id="6" name="群組 5">
              <a:extLst>
                <a:ext uri="{FF2B5EF4-FFF2-40B4-BE49-F238E27FC236}">
                  <a16:creationId xmlns:a16="http://schemas.microsoft.com/office/drawing/2014/main" id="{ED0859BE-2369-45D3-B62C-6619B1A11365}"/>
                </a:ext>
              </a:extLst>
            </p:cNvPr>
            <p:cNvGrpSpPr/>
            <p:nvPr/>
          </p:nvGrpSpPr>
          <p:grpSpPr>
            <a:xfrm>
              <a:off x="999868" y="2949151"/>
              <a:ext cx="1996963" cy="1186934"/>
              <a:chOff x="4654978" y="1380527"/>
              <a:chExt cx="1996963" cy="1186934"/>
            </a:xfrm>
          </p:grpSpPr>
          <p:pic>
            <p:nvPicPr>
              <p:cNvPr id="10" name="圖片 9">
                <a:extLst>
                  <a:ext uri="{FF2B5EF4-FFF2-40B4-BE49-F238E27FC236}">
                    <a16:creationId xmlns:a16="http://schemas.microsoft.com/office/drawing/2014/main" id="{FCD4C578-DA49-426D-BD25-CF1D4F8B47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654978" y="1380527"/>
                <a:ext cx="1996963" cy="1168291"/>
              </a:xfrm>
              <a:prstGeom prst="rect">
                <a:avLst/>
              </a:prstGeom>
            </p:spPr>
          </p:pic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4FEC58CF-04F0-437B-BEC7-7C5EBD5E38C9}"/>
                  </a:ext>
                </a:extLst>
              </p:cNvPr>
              <p:cNvSpPr/>
              <p:nvPr/>
            </p:nvSpPr>
            <p:spPr>
              <a:xfrm>
                <a:off x="5822302" y="1380527"/>
                <a:ext cx="177282" cy="355334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zh-TW" altLang="en-US" dirty="0">
                  <a:solidFill>
                    <a:srgbClr val="FFFF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7C92A4FA-72D3-4C7B-B007-0A6E60BE10AF}"/>
                  </a:ext>
                </a:extLst>
              </p:cNvPr>
              <p:cNvSpPr/>
              <p:nvPr/>
            </p:nvSpPr>
            <p:spPr>
              <a:xfrm>
                <a:off x="5581261" y="1641215"/>
                <a:ext cx="177282" cy="355334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zh-TW" altLang="en-US" dirty="0">
                  <a:solidFill>
                    <a:srgbClr val="FFFF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A01F995E-B087-43CB-A0D3-F9ECE10FF828}"/>
                  </a:ext>
                </a:extLst>
              </p:cNvPr>
              <p:cNvSpPr/>
              <p:nvPr/>
            </p:nvSpPr>
            <p:spPr>
              <a:xfrm>
                <a:off x="5718888" y="1901076"/>
                <a:ext cx="177282" cy="355334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zh-TW" altLang="en-US" dirty="0">
                  <a:solidFill>
                    <a:srgbClr val="FFFF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C8356D1C-7A46-47C6-AC8D-15684C5C2E8A}"/>
                  </a:ext>
                </a:extLst>
              </p:cNvPr>
              <p:cNvSpPr/>
              <p:nvPr/>
            </p:nvSpPr>
            <p:spPr>
              <a:xfrm>
                <a:off x="6331243" y="2212127"/>
                <a:ext cx="177282" cy="355334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TW" altLang="en-US" dirty="0">
                  <a:solidFill>
                    <a:srgbClr val="FFFF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" name="群組 6">
              <a:extLst>
                <a:ext uri="{FF2B5EF4-FFF2-40B4-BE49-F238E27FC236}">
                  <a16:creationId xmlns:a16="http://schemas.microsoft.com/office/drawing/2014/main" id="{B1FB958A-74E8-4122-9CC1-DD7272B17681}"/>
                </a:ext>
              </a:extLst>
            </p:cNvPr>
            <p:cNvGrpSpPr/>
            <p:nvPr/>
          </p:nvGrpSpPr>
          <p:grpSpPr>
            <a:xfrm>
              <a:off x="1872723" y="4129250"/>
              <a:ext cx="1124107" cy="359309"/>
              <a:chOff x="5527833" y="2560626"/>
              <a:chExt cx="1124107" cy="359309"/>
            </a:xfrm>
          </p:grpSpPr>
          <p:pic>
            <p:nvPicPr>
              <p:cNvPr id="8" name="圖片 7">
                <a:extLst>
                  <a:ext uri="{FF2B5EF4-FFF2-40B4-BE49-F238E27FC236}">
                    <a16:creationId xmlns:a16="http://schemas.microsoft.com/office/drawing/2014/main" id="{0E4C8A86-EAA2-4879-8EBF-7B18C8D8911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27833" y="2567461"/>
                <a:ext cx="1124107" cy="352474"/>
              </a:xfrm>
              <a:prstGeom prst="rect">
                <a:avLst/>
              </a:prstGeom>
              <a:ln w="57150">
                <a:solidFill>
                  <a:srgbClr val="C00000"/>
                </a:solidFill>
              </a:ln>
            </p:spPr>
          </p:pic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2AE60016-2063-48AB-AA45-DBF6DE245BEC}"/>
                  </a:ext>
                </a:extLst>
              </p:cNvPr>
              <p:cNvSpPr/>
              <p:nvPr/>
            </p:nvSpPr>
            <p:spPr>
              <a:xfrm>
                <a:off x="6339408" y="2560626"/>
                <a:ext cx="177282" cy="355334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TW" altLang="en-US" dirty="0">
                  <a:solidFill>
                    <a:srgbClr val="FFFF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7347ECA6-00B6-4FA4-9D18-05CFE4D7A928}"/>
              </a:ext>
            </a:extLst>
          </p:cNvPr>
          <p:cNvGrpSpPr/>
          <p:nvPr/>
        </p:nvGrpSpPr>
        <p:grpSpPr>
          <a:xfrm>
            <a:off x="3303043" y="1976428"/>
            <a:ext cx="1996963" cy="1991270"/>
            <a:chOff x="4654977" y="3280572"/>
            <a:chExt cx="1996963" cy="1991270"/>
          </a:xfrm>
        </p:grpSpPr>
        <p:grpSp>
          <p:nvGrpSpPr>
            <p:cNvPr id="16" name="群組 15">
              <a:extLst>
                <a:ext uri="{FF2B5EF4-FFF2-40B4-BE49-F238E27FC236}">
                  <a16:creationId xmlns:a16="http://schemas.microsoft.com/office/drawing/2014/main" id="{863ADE77-D3D6-442F-8216-AA7571AED998}"/>
                </a:ext>
              </a:extLst>
            </p:cNvPr>
            <p:cNvGrpSpPr/>
            <p:nvPr/>
          </p:nvGrpSpPr>
          <p:grpSpPr>
            <a:xfrm>
              <a:off x="4654977" y="3697073"/>
              <a:ext cx="1996963" cy="1186934"/>
              <a:chOff x="4654978" y="1380527"/>
              <a:chExt cx="1996963" cy="1186934"/>
            </a:xfrm>
          </p:grpSpPr>
          <p:pic>
            <p:nvPicPr>
              <p:cNvPr id="21" name="圖片 20">
                <a:extLst>
                  <a:ext uri="{FF2B5EF4-FFF2-40B4-BE49-F238E27FC236}">
                    <a16:creationId xmlns:a16="http://schemas.microsoft.com/office/drawing/2014/main" id="{D42C7C04-1FC2-4180-B5AD-5FDFE2C0EB4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654978" y="1380527"/>
                <a:ext cx="1996963" cy="1168291"/>
              </a:xfrm>
              <a:prstGeom prst="rect">
                <a:avLst/>
              </a:prstGeom>
            </p:spPr>
          </p:pic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189109D5-330B-4921-B380-87E1CBD8E95A}"/>
                  </a:ext>
                </a:extLst>
              </p:cNvPr>
              <p:cNvSpPr/>
              <p:nvPr/>
            </p:nvSpPr>
            <p:spPr>
              <a:xfrm>
                <a:off x="5822302" y="1380527"/>
                <a:ext cx="177282" cy="355334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TW" altLang="en-US" dirty="0">
                  <a:solidFill>
                    <a:srgbClr val="FFFF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395CAC37-D5CB-41B7-A392-8CD2C6E68FBE}"/>
                  </a:ext>
                </a:extLst>
              </p:cNvPr>
              <p:cNvSpPr/>
              <p:nvPr/>
            </p:nvSpPr>
            <p:spPr>
              <a:xfrm>
                <a:off x="5581261" y="1641215"/>
                <a:ext cx="177282" cy="355334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TW" altLang="en-US" dirty="0">
                  <a:solidFill>
                    <a:srgbClr val="FFFF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8DC94CC0-1AFC-46E1-9B6B-95F3565BB2DF}"/>
                  </a:ext>
                </a:extLst>
              </p:cNvPr>
              <p:cNvSpPr/>
              <p:nvPr/>
            </p:nvSpPr>
            <p:spPr>
              <a:xfrm>
                <a:off x="5718888" y="1901076"/>
                <a:ext cx="177282" cy="355334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TW" altLang="en-US" dirty="0">
                  <a:solidFill>
                    <a:srgbClr val="FFFF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ADAD3619-F811-496C-8435-4EEF103C96E4}"/>
                  </a:ext>
                </a:extLst>
              </p:cNvPr>
              <p:cNvSpPr/>
              <p:nvPr/>
            </p:nvSpPr>
            <p:spPr>
              <a:xfrm>
                <a:off x="6331243" y="2212127"/>
                <a:ext cx="177282" cy="355334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zh-TW" altLang="en-US" dirty="0">
                  <a:solidFill>
                    <a:srgbClr val="FFFF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00DA2BDA-EE29-4E5E-B7C1-60CDE5AF676E}"/>
                </a:ext>
              </a:extLst>
            </p:cNvPr>
            <p:cNvSpPr txBox="1"/>
            <p:nvPr/>
          </p:nvSpPr>
          <p:spPr>
            <a:xfrm>
              <a:off x="5142677" y="3280572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/>
                <a:t>第二次</a:t>
              </a:r>
            </a:p>
          </p:txBody>
        </p:sp>
        <p:grpSp>
          <p:nvGrpSpPr>
            <p:cNvPr id="18" name="群組 17">
              <a:extLst>
                <a:ext uri="{FF2B5EF4-FFF2-40B4-BE49-F238E27FC236}">
                  <a16:creationId xmlns:a16="http://schemas.microsoft.com/office/drawing/2014/main" id="{CF0D9EA8-8F84-46DC-8D1E-5B97B7EF4C36}"/>
                </a:ext>
              </a:extLst>
            </p:cNvPr>
            <p:cNvGrpSpPr/>
            <p:nvPr/>
          </p:nvGrpSpPr>
          <p:grpSpPr>
            <a:xfrm>
              <a:off x="5522613" y="4912533"/>
              <a:ext cx="1124107" cy="359309"/>
              <a:chOff x="5527833" y="2560626"/>
              <a:chExt cx="1124107" cy="359309"/>
            </a:xfrm>
          </p:grpSpPr>
          <p:pic>
            <p:nvPicPr>
              <p:cNvPr id="19" name="圖片 18">
                <a:extLst>
                  <a:ext uri="{FF2B5EF4-FFF2-40B4-BE49-F238E27FC236}">
                    <a16:creationId xmlns:a16="http://schemas.microsoft.com/office/drawing/2014/main" id="{C6D711FE-5B22-4E4C-BAA2-9F32C4D17AE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27833" y="2567461"/>
                <a:ext cx="1124107" cy="352474"/>
              </a:xfrm>
              <a:prstGeom prst="rect">
                <a:avLst/>
              </a:prstGeom>
              <a:ln w="57150">
                <a:solidFill>
                  <a:srgbClr val="C00000"/>
                </a:solidFill>
              </a:ln>
            </p:spPr>
          </p:pic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EFB6FC9B-45A0-4A76-A2E7-AF54AEC48BEC}"/>
                  </a:ext>
                </a:extLst>
              </p:cNvPr>
              <p:cNvSpPr/>
              <p:nvPr/>
            </p:nvSpPr>
            <p:spPr>
              <a:xfrm>
                <a:off x="6339408" y="2560626"/>
                <a:ext cx="177282" cy="355334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zh-TW" altLang="en-US" dirty="0">
                  <a:solidFill>
                    <a:srgbClr val="FFFF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" name="群組 25">
            <a:extLst>
              <a:ext uri="{FF2B5EF4-FFF2-40B4-BE49-F238E27FC236}">
                <a16:creationId xmlns:a16="http://schemas.microsoft.com/office/drawing/2014/main" id="{DDE642D3-2582-46A2-B1F8-2C909B21D9F6}"/>
              </a:ext>
            </a:extLst>
          </p:cNvPr>
          <p:cNvGrpSpPr/>
          <p:nvPr/>
        </p:nvGrpSpPr>
        <p:grpSpPr>
          <a:xfrm>
            <a:off x="5932169" y="1991793"/>
            <a:ext cx="1996963" cy="1991270"/>
            <a:chOff x="7877355" y="1077301"/>
            <a:chExt cx="1996963" cy="1991270"/>
          </a:xfrm>
        </p:grpSpPr>
        <p:grpSp>
          <p:nvGrpSpPr>
            <p:cNvPr id="27" name="群組 26">
              <a:extLst>
                <a:ext uri="{FF2B5EF4-FFF2-40B4-BE49-F238E27FC236}">
                  <a16:creationId xmlns:a16="http://schemas.microsoft.com/office/drawing/2014/main" id="{36087D4D-B788-4D84-9559-D1EE05F11DE4}"/>
                </a:ext>
              </a:extLst>
            </p:cNvPr>
            <p:cNvGrpSpPr/>
            <p:nvPr/>
          </p:nvGrpSpPr>
          <p:grpSpPr>
            <a:xfrm>
              <a:off x="7877355" y="1493802"/>
              <a:ext cx="1996963" cy="1186934"/>
              <a:chOff x="4654978" y="1380527"/>
              <a:chExt cx="1996963" cy="1186934"/>
            </a:xfrm>
          </p:grpSpPr>
          <p:pic>
            <p:nvPicPr>
              <p:cNvPr id="32" name="圖片 31">
                <a:extLst>
                  <a:ext uri="{FF2B5EF4-FFF2-40B4-BE49-F238E27FC236}">
                    <a16:creationId xmlns:a16="http://schemas.microsoft.com/office/drawing/2014/main" id="{EBFB022A-89F6-4402-9087-EE8C58AC99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654978" y="1380527"/>
                <a:ext cx="1996963" cy="1168291"/>
              </a:xfrm>
              <a:prstGeom prst="rect">
                <a:avLst/>
              </a:prstGeom>
            </p:spPr>
          </p:pic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E9090108-6237-40FC-8631-5AC35CDBE470}"/>
                  </a:ext>
                </a:extLst>
              </p:cNvPr>
              <p:cNvSpPr/>
              <p:nvPr/>
            </p:nvSpPr>
            <p:spPr>
              <a:xfrm>
                <a:off x="5822302" y="1380527"/>
                <a:ext cx="177282" cy="355334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zh-TW" altLang="en-US" dirty="0">
                  <a:solidFill>
                    <a:srgbClr val="FFFF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A9F1953F-AD33-4821-9A8A-A492346453C5}"/>
                  </a:ext>
                </a:extLst>
              </p:cNvPr>
              <p:cNvSpPr/>
              <p:nvPr/>
            </p:nvSpPr>
            <p:spPr>
              <a:xfrm>
                <a:off x="5581261" y="1641215"/>
                <a:ext cx="177282" cy="355334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zh-TW" altLang="en-US" dirty="0">
                  <a:solidFill>
                    <a:srgbClr val="FFFF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2D50C477-3473-4110-8DB2-5D2769F74E84}"/>
                  </a:ext>
                </a:extLst>
              </p:cNvPr>
              <p:cNvSpPr/>
              <p:nvPr/>
            </p:nvSpPr>
            <p:spPr>
              <a:xfrm>
                <a:off x="5718888" y="1901076"/>
                <a:ext cx="177282" cy="355334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zh-TW" altLang="en-US" dirty="0">
                  <a:solidFill>
                    <a:srgbClr val="FFFF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28265F2E-87F6-4146-AA8F-B303DB345051}"/>
                  </a:ext>
                </a:extLst>
              </p:cNvPr>
              <p:cNvSpPr/>
              <p:nvPr/>
            </p:nvSpPr>
            <p:spPr>
              <a:xfrm>
                <a:off x="6331243" y="2212127"/>
                <a:ext cx="177282" cy="355334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lang="zh-TW" altLang="en-US" dirty="0">
                  <a:solidFill>
                    <a:srgbClr val="FFFF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5F749808-4FF3-4132-9FFF-82C9ADDD7AF8}"/>
                </a:ext>
              </a:extLst>
            </p:cNvPr>
            <p:cNvSpPr txBox="1"/>
            <p:nvPr/>
          </p:nvSpPr>
          <p:spPr>
            <a:xfrm>
              <a:off x="8365055" y="1077301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/>
                <a:t>第三次</a:t>
              </a:r>
            </a:p>
          </p:txBody>
        </p:sp>
        <p:grpSp>
          <p:nvGrpSpPr>
            <p:cNvPr id="29" name="群組 28">
              <a:extLst>
                <a:ext uri="{FF2B5EF4-FFF2-40B4-BE49-F238E27FC236}">
                  <a16:creationId xmlns:a16="http://schemas.microsoft.com/office/drawing/2014/main" id="{FC13CD36-8CA9-4040-A5E5-84811D6F1A7E}"/>
                </a:ext>
              </a:extLst>
            </p:cNvPr>
            <p:cNvGrpSpPr/>
            <p:nvPr/>
          </p:nvGrpSpPr>
          <p:grpSpPr>
            <a:xfrm>
              <a:off x="8744991" y="2709262"/>
              <a:ext cx="1124107" cy="359309"/>
              <a:chOff x="5527833" y="2560626"/>
              <a:chExt cx="1124107" cy="359309"/>
            </a:xfrm>
          </p:grpSpPr>
          <p:pic>
            <p:nvPicPr>
              <p:cNvPr id="30" name="圖片 29">
                <a:extLst>
                  <a:ext uri="{FF2B5EF4-FFF2-40B4-BE49-F238E27FC236}">
                    <a16:creationId xmlns:a16="http://schemas.microsoft.com/office/drawing/2014/main" id="{1E49D215-D25D-4D4D-8C6F-895A27A1766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27833" y="2567461"/>
                <a:ext cx="1124107" cy="352474"/>
              </a:xfrm>
              <a:prstGeom prst="rect">
                <a:avLst/>
              </a:prstGeom>
              <a:ln w="57150">
                <a:solidFill>
                  <a:srgbClr val="C00000"/>
                </a:solidFill>
              </a:ln>
            </p:spPr>
          </p:pic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02CE910C-7BC6-4E2C-A4D5-CEF164FDB3A9}"/>
                  </a:ext>
                </a:extLst>
              </p:cNvPr>
              <p:cNvSpPr/>
              <p:nvPr/>
            </p:nvSpPr>
            <p:spPr>
              <a:xfrm>
                <a:off x="6339408" y="2560626"/>
                <a:ext cx="177282" cy="355334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lang="zh-TW" altLang="en-US" dirty="0">
                  <a:solidFill>
                    <a:srgbClr val="FFFF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37" name="群組 36">
            <a:extLst>
              <a:ext uri="{FF2B5EF4-FFF2-40B4-BE49-F238E27FC236}">
                <a16:creationId xmlns:a16="http://schemas.microsoft.com/office/drawing/2014/main" id="{1FDF659B-0CB1-4A24-9C22-7EF7526CF7CE}"/>
              </a:ext>
            </a:extLst>
          </p:cNvPr>
          <p:cNvGrpSpPr/>
          <p:nvPr/>
        </p:nvGrpSpPr>
        <p:grpSpPr>
          <a:xfrm>
            <a:off x="8641043" y="1981439"/>
            <a:ext cx="1996963" cy="1991270"/>
            <a:chOff x="7894420" y="3299994"/>
            <a:chExt cx="1996963" cy="1991270"/>
          </a:xfrm>
        </p:grpSpPr>
        <p:grpSp>
          <p:nvGrpSpPr>
            <p:cNvPr id="38" name="群組 37">
              <a:extLst>
                <a:ext uri="{FF2B5EF4-FFF2-40B4-BE49-F238E27FC236}">
                  <a16:creationId xmlns:a16="http://schemas.microsoft.com/office/drawing/2014/main" id="{9C72309F-48B1-467B-B2B6-9471B5288E91}"/>
                </a:ext>
              </a:extLst>
            </p:cNvPr>
            <p:cNvGrpSpPr/>
            <p:nvPr/>
          </p:nvGrpSpPr>
          <p:grpSpPr>
            <a:xfrm>
              <a:off x="7894420" y="3716495"/>
              <a:ext cx="1996963" cy="1168291"/>
              <a:chOff x="4654978" y="1380527"/>
              <a:chExt cx="1996963" cy="1168291"/>
            </a:xfrm>
          </p:grpSpPr>
          <p:pic>
            <p:nvPicPr>
              <p:cNvPr id="41" name="圖片 40">
                <a:extLst>
                  <a:ext uri="{FF2B5EF4-FFF2-40B4-BE49-F238E27FC236}">
                    <a16:creationId xmlns:a16="http://schemas.microsoft.com/office/drawing/2014/main" id="{37EEE033-60E8-4349-B914-6CA5DA9064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654978" y="1380527"/>
                <a:ext cx="1996963" cy="1168291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D7E894D8-F7FD-45A0-AD8D-C6252CBE1B44}"/>
                  </a:ext>
                </a:extLst>
              </p:cNvPr>
              <p:cNvSpPr/>
              <p:nvPr/>
            </p:nvSpPr>
            <p:spPr>
              <a:xfrm>
                <a:off x="5822302" y="1380527"/>
                <a:ext cx="177282" cy="35533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lang="zh-TW" altLang="en-US" dirty="0">
                  <a:solidFill>
                    <a:srgbClr val="FFFF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01F55F05-15CF-4346-9E94-9A34101CD158}"/>
                  </a:ext>
                </a:extLst>
              </p:cNvPr>
              <p:cNvSpPr/>
              <p:nvPr/>
            </p:nvSpPr>
            <p:spPr>
              <a:xfrm>
                <a:off x="5581261" y="1641215"/>
                <a:ext cx="177282" cy="35533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lang="zh-TW" altLang="en-US" dirty="0">
                  <a:solidFill>
                    <a:srgbClr val="FFFF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9" name="文字方塊 38">
              <a:extLst>
                <a:ext uri="{FF2B5EF4-FFF2-40B4-BE49-F238E27FC236}">
                  <a16:creationId xmlns:a16="http://schemas.microsoft.com/office/drawing/2014/main" id="{937FBD0F-7010-4389-9D43-8CF19F00B11C}"/>
                </a:ext>
              </a:extLst>
            </p:cNvPr>
            <p:cNvSpPr txBox="1"/>
            <p:nvPr/>
          </p:nvSpPr>
          <p:spPr>
            <a:xfrm>
              <a:off x="8382120" y="3299994"/>
              <a:ext cx="87716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zh-TW" altLang="en-US" dirty="0"/>
                <a:t>第四次</a:t>
              </a:r>
            </a:p>
          </p:txBody>
        </p:sp>
        <p:pic>
          <p:nvPicPr>
            <p:cNvPr id="40" name="圖片 39">
              <a:extLst>
                <a:ext uri="{FF2B5EF4-FFF2-40B4-BE49-F238E27FC236}">
                  <a16:creationId xmlns:a16="http://schemas.microsoft.com/office/drawing/2014/main" id="{6EE008AE-4791-4230-8977-6AD08561C2E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762056" y="4938790"/>
              <a:ext cx="1124107" cy="352474"/>
            </a:xfrm>
            <a:prstGeom prst="rect">
              <a:avLst/>
            </a:prstGeom>
            <a:ln w="57150">
              <a:noFill/>
            </a:ln>
          </p:spPr>
        </p:pic>
      </p:grpSp>
      <p:cxnSp>
        <p:nvCxnSpPr>
          <p:cNvPr id="44" name="直線單箭頭接點 43">
            <a:extLst>
              <a:ext uri="{FF2B5EF4-FFF2-40B4-BE49-F238E27FC236}">
                <a16:creationId xmlns:a16="http://schemas.microsoft.com/office/drawing/2014/main" id="{5BFBA1BE-2FF4-4A30-9191-86B86E34574C}"/>
              </a:ext>
            </a:extLst>
          </p:cNvPr>
          <p:cNvCxnSpPr>
            <a:cxnSpLocks/>
          </p:cNvCxnSpPr>
          <p:nvPr/>
        </p:nvCxnSpPr>
        <p:spPr>
          <a:xfrm flipV="1">
            <a:off x="2659224" y="2748263"/>
            <a:ext cx="625151" cy="136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>
            <a:extLst>
              <a:ext uri="{FF2B5EF4-FFF2-40B4-BE49-F238E27FC236}">
                <a16:creationId xmlns:a16="http://schemas.microsoft.com/office/drawing/2014/main" id="{10D4E4A1-5D22-4FE7-9111-71358B72D778}"/>
              </a:ext>
            </a:extLst>
          </p:cNvPr>
          <p:cNvCxnSpPr>
            <a:cxnSpLocks/>
          </p:cNvCxnSpPr>
          <p:nvPr/>
        </p:nvCxnSpPr>
        <p:spPr>
          <a:xfrm flipV="1">
            <a:off x="5320277" y="2748263"/>
            <a:ext cx="625151" cy="136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>
            <a:extLst>
              <a:ext uri="{FF2B5EF4-FFF2-40B4-BE49-F238E27FC236}">
                <a16:creationId xmlns:a16="http://schemas.microsoft.com/office/drawing/2014/main" id="{95247F24-2F6C-401A-B0F2-3C4F934966FA}"/>
              </a:ext>
            </a:extLst>
          </p:cNvPr>
          <p:cNvCxnSpPr>
            <a:cxnSpLocks/>
          </p:cNvCxnSpPr>
          <p:nvPr/>
        </p:nvCxnSpPr>
        <p:spPr>
          <a:xfrm flipV="1">
            <a:off x="8010815" y="2741463"/>
            <a:ext cx="625151" cy="136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圖形 46" descr="單線箭號 (水平迴轉)">
            <a:extLst>
              <a:ext uri="{FF2B5EF4-FFF2-40B4-BE49-F238E27FC236}">
                <a16:creationId xmlns:a16="http://schemas.microsoft.com/office/drawing/2014/main" id="{4609C35E-630B-46A1-AA52-037201541B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10742175" y="2989750"/>
            <a:ext cx="914400" cy="1351334"/>
          </a:xfrm>
          <a:prstGeom prst="rect">
            <a:avLst/>
          </a:prstGeom>
        </p:spPr>
      </p:pic>
      <p:cxnSp>
        <p:nvCxnSpPr>
          <p:cNvPr id="48" name="直線單箭頭接點 47">
            <a:extLst>
              <a:ext uri="{FF2B5EF4-FFF2-40B4-BE49-F238E27FC236}">
                <a16:creationId xmlns:a16="http://schemas.microsoft.com/office/drawing/2014/main" id="{09F57D97-00A2-4294-AB90-717F66777BDD}"/>
              </a:ext>
            </a:extLst>
          </p:cNvPr>
          <p:cNvCxnSpPr>
            <a:cxnSpLocks/>
          </p:cNvCxnSpPr>
          <p:nvPr/>
        </p:nvCxnSpPr>
        <p:spPr>
          <a:xfrm flipH="1" flipV="1">
            <a:off x="8479215" y="3820885"/>
            <a:ext cx="625151" cy="136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>
            <a:extLst>
              <a:ext uri="{FF2B5EF4-FFF2-40B4-BE49-F238E27FC236}">
                <a16:creationId xmlns:a16="http://schemas.microsoft.com/office/drawing/2014/main" id="{93494FC1-270F-4CA7-B25E-9679FD7FD89D}"/>
              </a:ext>
            </a:extLst>
          </p:cNvPr>
          <p:cNvCxnSpPr>
            <a:cxnSpLocks/>
          </p:cNvCxnSpPr>
          <p:nvPr/>
        </p:nvCxnSpPr>
        <p:spPr>
          <a:xfrm flipH="1" flipV="1">
            <a:off x="5658535" y="3786056"/>
            <a:ext cx="625151" cy="136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>
            <a:extLst>
              <a:ext uri="{FF2B5EF4-FFF2-40B4-BE49-F238E27FC236}">
                <a16:creationId xmlns:a16="http://schemas.microsoft.com/office/drawing/2014/main" id="{B0D37256-3137-40AC-8121-0AAD4D27FB4A}"/>
              </a:ext>
            </a:extLst>
          </p:cNvPr>
          <p:cNvCxnSpPr>
            <a:cxnSpLocks/>
          </p:cNvCxnSpPr>
          <p:nvPr/>
        </p:nvCxnSpPr>
        <p:spPr>
          <a:xfrm flipH="1" flipV="1">
            <a:off x="3050013" y="3814085"/>
            <a:ext cx="625151" cy="136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10BFA8F9-BDC6-4439-885E-0A0F8B25D271}"/>
              </a:ext>
            </a:extLst>
          </p:cNvPr>
          <p:cNvSpPr txBox="1"/>
          <p:nvPr/>
        </p:nvSpPr>
        <p:spPr>
          <a:xfrm>
            <a:off x="1203187" y="4442135"/>
            <a:ext cx="987962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執行第一次時，在第</a:t>
            </a:r>
            <a:r>
              <a:rPr lang="en-US" altLang="zh-TW" dirty="0"/>
              <a:t>4</a:t>
            </a:r>
            <a:r>
              <a:rPr lang="zh-TW" altLang="en-US" dirty="0"/>
              <a:t>行呼叫自己，於是又從頭開始執行第二次，又在第二次的第</a:t>
            </a:r>
            <a:r>
              <a:rPr lang="en-US" altLang="zh-TW" dirty="0"/>
              <a:t>4</a:t>
            </a:r>
            <a:r>
              <a:rPr lang="zh-TW" altLang="en-US" dirty="0"/>
              <a:t>行呼叫自己</a:t>
            </a:r>
            <a:r>
              <a:rPr lang="en-US" altLang="zh-TW" dirty="0"/>
              <a:t>…</a:t>
            </a:r>
          </a:p>
          <a:p>
            <a:endParaRPr lang="en-US" altLang="zh-TW" dirty="0"/>
          </a:p>
          <a:p>
            <a:r>
              <a:rPr lang="zh-TW" altLang="en-US" dirty="0"/>
              <a:t>每一次程式執行都沒有執行完</a:t>
            </a:r>
            <a:r>
              <a:rPr lang="en-US" altLang="zh-TW" dirty="0"/>
              <a:t>(</a:t>
            </a:r>
            <a:r>
              <a:rPr lang="zh-TW" altLang="en-US" dirty="0"/>
              <a:t>沒有執行到</a:t>
            </a:r>
            <a:r>
              <a:rPr lang="en-US" altLang="zh-TW" dirty="0"/>
              <a:t>print)</a:t>
            </a:r>
            <a:r>
              <a:rPr lang="zh-TW" altLang="en-US" dirty="0"/>
              <a:t>，因此記憶體會先記憶每一次執行中變數的值。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在程式執行到第四次時，會因為條件式不符合因此第四次程式結束，但緊接著沒執行完的第三次</a:t>
            </a:r>
            <a:endParaRPr lang="en-US" altLang="zh-TW" dirty="0"/>
          </a:p>
          <a:p>
            <a:r>
              <a:rPr lang="zh-TW" altLang="en-US" dirty="0"/>
              <a:t>程式會繼續執行，接著是第二次，第一次執行結束，整個遞迴才結束。</a:t>
            </a:r>
            <a:endParaRPr lang="en-US" altLang="zh-TW" dirty="0"/>
          </a:p>
        </p:txBody>
      </p:sp>
      <p:pic>
        <p:nvPicPr>
          <p:cNvPr id="52" name="圖片 51">
            <a:extLst>
              <a:ext uri="{FF2B5EF4-FFF2-40B4-BE49-F238E27FC236}">
                <a16:creationId xmlns:a16="http://schemas.microsoft.com/office/drawing/2014/main" id="{DD0275AE-961B-4AAE-A638-97B24E13474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25176" y="2725074"/>
            <a:ext cx="291375" cy="252000"/>
          </a:xfrm>
          <a:prstGeom prst="rect">
            <a:avLst/>
          </a:prstGeom>
        </p:spPr>
      </p:pic>
      <p:pic>
        <p:nvPicPr>
          <p:cNvPr id="53" name="圖片 52">
            <a:extLst>
              <a:ext uri="{FF2B5EF4-FFF2-40B4-BE49-F238E27FC236}">
                <a16:creationId xmlns:a16="http://schemas.microsoft.com/office/drawing/2014/main" id="{3CFD8B82-6A91-4F80-8A61-CE196ABEBA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12853" y="2700739"/>
            <a:ext cx="291375" cy="252000"/>
          </a:xfrm>
          <a:prstGeom prst="rect">
            <a:avLst/>
          </a:prstGeom>
        </p:spPr>
      </p:pic>
      <p:pic>
        <p:nvPicPr>
          <p:cNvPr id="54" name="圖片 53">
            <a:extLst>
              <a:ext uri="{FF2B5EF4-FFF2-40B4-BE49-F238E27FC236}">
                <a16:creationId xmlns:a16="http://schemas.microsoft.com/office/drawing/2014/main" id="{4FD73099-3310-43CE-9BD3-D1274897BF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39092" y="2720649"/>
            <a:ext cx="291375" cy="252000"/>
          </a:xfrm>
          <a:prstGeom prst="rect">
            <a:avLst/>
          </a:prstGeom>
        </p:spPr>
      </p:pic>
      <p:pic>
        <p:nvPicPr>
          <p:cNvPr id="55" name="圖片 54">
            <a:extLst>
              <a:ext uri="{FF2B5EF4-FFF2-40B4-BE49-F238E27FC236}">
                <a16:creationId xmlns:a16="http://schemas.microsoft.com/office/drawing/2014/main" id="{80C69147-E32C-4E3B-92DA-C32D5873CA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54838" y="2710295"/>
            <a:ext cx="291375" cy="2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59997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17CAE3-C286-4ABF-A040-C0ED44BFB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3600" dirty="0"/>
              <a:t>以倒數</a:t>
            </a:r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TW" altLang="en-US" sz="3600" dirty="0"/>
              <a:t>的程式碼為例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54E1BAB-18EA-47F5-BF5B-B540A992A5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CC666AB2-5C0E-482A-AA58-B42707798C27}"/>
              </a:ext>
            </a:extLst>
          </p:cNvPr>
          <p:cNvGrpSpPr/>
          <p:nvPr/>
        </p:nvGrpSpPr>
        <p:grpSpPr>
          <a:xfrm>
            <a:off x="1194318" y="2544146"/>
            <a:ext cx="2163987" cy="3289040"/>
            <a:chOff x="1194318" y="1390260"/>
            <a:chExt cx="2163987" cy="3289040"/>
          </a:xfrm>
        </p:grpSpPr>
        <p:sp>
          <p:nvSpPr>
            <p:cNvPr id="5" name="手繪多邊形: 圖案 4">
              <a:extLst>
                <a:ext uri="{FF2B5EF4-FFF2-40B4-BE49-F238E27FC236}">
                  <a16:creationId xmlns:a16="http://schemas.microsoft.com/office/drawing/2014/main" id="{78DCB23D-8E98-471B-BBA8-6E2314F3F513}"/>
                </a:ext>
              </a:extLst>
            </p:cNvPr>
            <p:cNvSpPr/>
            <p:nvPr/>
          </p:nvSpPr>
          <p:spPr>
            <a:xfrm>
              <a:off x="1398876" y="2178696"/>
              <a:ext cx="1959429" cy="2500604"/>
            </a:xfrm>
            <a:custGeom>
              <a:avLst/>
              <a:gdLst>
                <a:gd name="connsiteX0" fmla="*/ 0 w 1959429"/>
                <a:gd name="connsiteY0" fmla="*/ 0 h 2500604"/>
                <a:gd name="connsiteX1" fmla="*/ 91131 w 1959429"/>
                <a:gd name="connsiteY1" fmla="*/ 0 h 2500604"/>
                <a:gd name="connsiteX2" fmla="*/ 91131 w 1959429"/>
                <a:gd name="connsiteY2" fmla="*/ 2249338 h 2500604"/>
                <a:gd name="connsiteX3" fmla="*/ 1868296 w 1959429"/>
                <a:gd name="connsiteY3" fmla="*/ 2249338 h 2500604"/>
                <a:gd name="connsiteX4" fmla="*/ 1868296 w 1959429"/>
                <a:gd name="connsiteY4" fmla="*/ 0 h 2500604"/>
                <a:gd name="connsiteX5" fmla="*/ 1959429 w 1959429"/>
                <a:gd name="connsiteY5" fmla="*/ 0 h 2500604"/>
                <a:gd name="connsiteX6" fmla="*/ 1959429 w 1959429"/>
                <a:gd name="connsiteY6" fmla="*/ 2500604 h 2500604"/>
                <a:gd name="connsiteX7" fmla="*/ 0 w 1959429"/>
                <a:gd name="connsiteY7" fmla="*/ 2500604 h 2500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59429" h="2500604">
                  <a:moveTo>
                    <a:pt x="0" y="0"/>
                  </a:moveTo>
                  <a:lnTo>
                    <a:pt x="91131" y="0"/>
                  </a:lnTo>
                  <a:lnTo>
                    <a:pt x="91131" y="2249338"/>
                  </a:lnTo>
                  <a:lnTo>
                    <a:pt x="1868296" y="2249338"/>
                  </a:lnTo>
                  <a:lnTo>
                    <a:pt x="1868296" y="0"/>
                  </a:lnTo>
                  <a:lnTo>
                    <a:pt x="1959429" y="0"/>
                  </a:lnTo>
                  <a:lnTo>
                    <a:pt x="1959429" y="2500604"/>
                  </a:lnTo>
                  <a:lnTo>
                    <a:pt x="0" y="2500604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grpSp>
          <p:nvGrpSpPr>
            <p:cNvPr id="6" name="群組 5">
              <a:extLst>
                <a:ext uri="{FF2B5EF4-FFF2-40B4-BE49-F238E27FC236}">
                  <a16:creationId xmlns:a16="http://schemas.microsoft.com/office/drawing/2014/main" id="{34CD9D71-2DAB-4C5D-BA3C-8A2A1E46A788}"/>
                </a:ext>
              </a:extLst>
            </p:cNvPr>
            <p:cNvGrpSpPr/>
            <p:nvPr/>
          </p:nvGrpSpPr>
          <p:grpSpPr>
            <a:xfrm>
              <a:off x="1816536" y="3866912"/>
              <a:ext cx="1124107" cy="359309"/>
              <a:chOff x="5527833" y="2560626"/>
              <a:chExt cx="1124107" cy="359309"/>
            </a:xfrm>
          </p:grpSpPr>
          <p:pic>
            <p:nvPicPr>
              <p:cNvPr id="8" name="圖片 7">
                <a:extLst>
                  <a:ext uri="{FF2B5EF4-FFF2-40B4-BE49-F238E27FC236}">
                    <a16:creationId xmlns:a16="http://schemas.microsoft.com/office/drawing/2014/main" id="{63B9153C-AB07-4AE5-A60D-6B9F364AACE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527833" y="2567461"/>
                <a:ext cx="1124107" cy="352474"/>
              </a:xfrm>
              <a:prstGeom prst="rect">
                <a:avLst/>
              </a:prstGeom>
              <a:ln w="57150">
                <a:solidFill>
                  <a:srgbClr val="C00000"/>
                </a:solidFill>
              </a:ln>
            </p:spPr>
          </p:pic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B77DC257-E5BE-472E-ABC5-C98C71921A5B}"/>
                  </a:ext>
                </a:extLst>
              </p:cNvPr>
              <p:cNvSpPr/>
              <p:nvPr/>
            </p:nvSpPr>
            <p:spPr>
              <a:xfrm>
                <a:off x="6339408" y="2560626"/>
                <a:ext cx="177282" cy="355334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TW" altLang="en-US" dirty="0">
                  <a:solidFill>
                    <a:srgbClr val="FFFF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7" name="接點: 弧形 6">
              <a:extLst>
                <a:ext uri="{FF2B5EF4-FFF2-40B4-BE49-F238E27FC236}">
                  <a16:creationId xmlns:a16="http://schemas.microsoft.com/office/drawing/2014/main" id="{3FC4377D-325B-4812-923E-30303D70441F}"/>
                </a:ext>
              </a:extLst>
            </p:cNvPr>
            <p:cNvCxnSpPr/>
            <p:nvPr/>
          </p:nvCxnSpPr>
          <p:spPr>
            <a:xfrm rot="16200000" flipH="1">
              <a:off x="1166326" y="1418252"/>
              <a:ext cx="1259633" cy="1203649"/>
            </a:xfrm>
            <a:prstGeom prst="curvedConnector3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群組 9">
            <a:extLst>
              <a:ext uri="{FF2B5EF4-FFF2-40B4-BE49-F238E27FC236}">
                <a16:creationId xmlns:a16="http://schemas.microsoft.com/office/drawing/2014/main" id="{EFF29F05-F2B5-42D8-9368-A5FD3F9D93E7}"/>
              </a:ext>
            </a:extLst>
          </p:cNvPr>
          <p:cNvGrpSpPr/>
          <p:nvPr/>
        </p:nvGrpSpPr>
        <p:grpSpPr>
          <a:xfrm>
            <a:off x="3568055" y="2486003"/>
            <a:ext cx="2114692" cy="3347183"/>
            <a:chOff x="3568055" y="1332117"/>
            <a:chExt cx="2114692" cy="3347183"/>
          </a:xfrm>
        </p:grpSpPr>
        <p:sp>
          <p:nvSpPr>
            <p:cNvPr id="11" name="手繪多邊形: 圖案 10">
              <a:extLst>
                <a:ext uri="{FF2B5EF4-FFF2-40B4-BE49-F238E27FC236}">
                  <a16:creationId xmlns:a16="http://schemas.microsoft.com/office/drawing/2014/main" id="{8CE4F966-4E14-4706-866A-C24C4D4B6317}"/>
                </a:ext>
              </a:extLst>
            </p:cNvPr>
            <p:cNvSpPr/>
            <p:nvPr/>
          </p:nvSpPr>
          <p:spPr>
            <a:xfrm>
              <a:off x="3723318" y="2178696"/>
              <a:ext cx="1959429" cy="2500604"/>
            </a:xfrm>
            <a:custGeom>
              <a:avLst/>
              <a:gdLst>
                <a:gd name="connsiteX0" fmla="*/ 0 w 1959429"/>
                <a:gd name="connsiteY0" fmla="*/ 0 h 2500604"/>
                <a:gd name="connsiteX1" fmla="*/ 91131 w 1959429"/>
                <a:gd name="connsiteY1" fmla="*/ 0 h 2500604"/>
                <a:gd name="connsiteX2" fmla="*/ 91131 w 1959429"/>
                <a:gd name="connsiteY2" fmla="*/ 2249338 h 2500604"/>
                <a:gd name="connsiteX3" fmla="*/ 1868296 w 1959429"/>
                <a:gd name="connsiteY3" fmla="*/ 2249338 h 2500604"/>
                <a:gd name="connsiteX4" fmla="*/ 1868296 w 1959429"/>
                <a:gd name="connsiteY4" fmla="*/ 0 h 2500604"/>
                <a:gd name="connsiteX5" fmla="*/ 1959429 w 1959429"/>
                <a:gd name="connsiteY5" fmla="*/ 0 h 2500604"/>
                <a:gd name="connsiteX6" fmla="*/ 1959429 w 1959429"/>
                <a:gd name="connsiteY6" fmla="*/ 2500604 h 2500604"/>
                <a:gd name="connsiteX7" fmla="*/ 0 w 1959429"/>
                <a:gd name="connsiteY7" fmla="*/ 2500604 h 2500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59429" h="2500604">
                  <a:moveTo>
                    <a:pt x="0" y="0"/>
                  </a:moveTo>
                  <a:lnTo>
                    <a:pt x="91131" y="0"/>
                  </a:lnTo>
                  <a:lnTo>
                    <a:pt x="91131" y="2249338"/>
                  </a:lnTo>
                  <a:lnTo>
                    <a:pt x="1868296" y="2249338"/>
                  </a:lnTo>
                  <a:lnTo>
                    <a:pt x="1868296" y="0"/>
                  </a:lnTo>
                  <a:lnTo>
                    <a:pt x="1959429" y="0"/>
                  </a:lnTo>
                  <a:lnTo>
                    <a:pt x="1959429" y="2500604"/>
                  </a:lnTo>
                  <a:lnTo>
                    <a:pt x="0" y="2500604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grpSp>
          <p:nvGrpSpPr>
            <p:cNvPr id="12" name="群組 11">
              <a:extLst>
                <a:ext uri="{FF2B5EF4-FFF2-40B4-BE49-F238E27FC236}">
                  <a16:creationId xmlns:a16="http://schemas.microsoft.com/office/drawing/2014/main" id="{AFB1C2FD-F587-40C7-A61E-0BBC1D355113}"/>
                </a:ext>
              </a:extLst>
            </p:cNvPr>
            <p:cNvGrpSpPr/>
            <p:nvPr/>
          </p:nvGrpSpPr>
          <p:grpSpPr>
            <a:xfrm>
              <a:off x="4158724" y="3862937"/>
              <a:ext cx="1124107" cy="359309"/>
              <a:chOff x="5527833" y="2560626"/>
              <a:chExt cx="1124107" cy="359309"/>
            </a:xfrm>
          </p:grpSpPr>
          <p:pic>
            <p:nvPicPr>
              <p:cNvPr id="17" name="圖片 16">
                <a:extLst>
                  <a:ext uri="{FF2B5EF4-FFF2-40B4-BE49-F238E27FC236}">
                    <a16:creationId xmlns:a16="http://schemas.microsoft.com/office/drawing/2014/main" id="{C440C4E0-AE8F-4C00-94E3-16884FD395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527833" y="2567461"/>
                <a:ext cx="1124107" cy="352474"/>
              </a:xfrm>
              <a:prstGeom prst="rect">
                <a:avLst/>
              </a:prstGeom>
              <a:ln w="57150">
                <a:solidFill>
                  <a:srgbClr val="C00000"/>
                </a:solidFill>
              </a:ln>
            </p:spPr>
          </p:pic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60E6D0B3-0571-47DA-B198-BCEA959C2806}"/>
                  </a:ext>
                </a:extLst>
              </p:cNvPr>
              <p:cNvSpPr/>
              <p:nvPr/>
            </p:nvSpPr>
            <p:spPr>
              <a:xfrm>
                <a:off x="6339408" y="2560626"/>
                <a:ext cx="177282" cy="355334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TW" altLang="en-US" dirty="0">
                  <a:solidFill>
                    <a:srgbClr val="FFFF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" name="群組 12">
              <a:extLst>
                <a:ext uri="{FF2B5EF4-FFF2-40B4-BE49-F238E27FC236}">
                  <a16:creationId xmlns:a16="http://schemas.microsoft.com/office/drawing/2014/main" id="{F010E099-7FEE-4A07-B411-DF4ECD4E1E35}"/>
                </a:ext>
              </a:extLst>
            </p:cNvPr>
            <p:cNvGrpSpPr/>
            <p:nvPr/>
          </p:nvGrpSpPr>
          <p:grpSpPr>
            <a:xfrm>
              <a:off x="4158724" y="3327391"/>
              <a:ext cx="1124107" cy="359309"/>
              <a:chOff x="5527833" y="2560626"/>
              <a:chExt cx="1124107" cy="359309"/>
            </a:xfrm>
          </p:grpSpPr>
          <p:pic>
            <p:nvPicPr>
              <p:cNvPr id="15" name="圖片 14">
                <a:extLst>
                  <a:ext uri="{FF2B5EF4-FFF2-40B4-BE49-F238E27FC236}">
                    <a16:creationId xmlns:a16="http://schemas.microsoft.com/office/drawing/2014/main" id="{46559278-1197-41A0-A2EF-B37137C4979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527833" y="2567461"/>
                <a:ext cx="1124107" cy="352474"/>
              </a:xfrm>
              <a:prstGeom prst="rect">
                <a:avLst/>
              </a:prstGeom>
              <a:ln w="57150">
                <a:solidFill>
                  <a:srgbClr val="C00000"/>
                </a:solidFill>
              </a:ln>
            </p:spPr>
          </p:pic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6A1BEE3E-0F31-42C8-AA76-E3E0D3CBABD4}"/>
                  </a:ext>
                </a:extLst>
              </p:cNvPr>
              <p:cNvSpPr/>
              <p:nvPr/>
            </p:nvSpPr>
            <p:spPr>
              <a:xfrm>
                <a:off x="6339408" y="2560626"/>
                <a:ext cx="177282" cy="355334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zh-TW" altLang="en-US" dirty="0">
                  <a:solidFill>
                    <a:srgbClr val="FFFF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4" name="接點: 弧形 13">
              <a:extLst>
                <a:ext uri="{FF2B5EF4-FFF2-40B4-BE49-F238E27FC236}">
                  <a16:creationId xmlns:a16="http://schemas.microsoft.com/office/drawing/2014/main" id="{3AFCA6DA-16A4-4CDC-8D59-DD0D09175ACE}"/>
                </a:ext>
              </a:extLst>
            </p:cNvPr>
            <p:cNvCxnSpPr/>
            <p:nvPr/>
          </p:nvCxnSpPr>
          <p:spPr>
            <a:xfrm rot="16200000" flipH="1">
              <a:off x="3540063" y="1360109"/>
              <a:ext cx="1259633" cy="1203649"/>
            </a:xfrm>
            <a:prstGeom prst="curvedConnector3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5E01EEB1-3C62-4330-A74C-A75E1AF2C174}"/>
              </a:ext>
            </a:extLst>
          </p:cNvPr>
          <p:cNvGrpSpPr/>
          <p:nvPr/>
        </p:nvGrpSpPr>
        <p:grpSpPr>
          <a:xfrm>
            <a:off x="6054719" y="2397815"/>
            <a:ext cx="2114316" cy="3435371"/>
            <a:chOff x="6054719" y="1243929"/>
            <a:chExt cx="2114316" cy="3435371"/>
          </a:xfrm>
        </p:grpSpPr>
        <p:sp>
          <p:nvSpPr>
            <p:cNvPr id="20" name="手繪多邊形: 圖案 19">
              <a:extLst>
                <a:ext uri="{FF2B5EF4-FFF2-40B4-BE49-F238E27FC236}">
                  <a16:creationId xmlns:a16="http://schemas.microsoft.com/office/drawing/2014/main" id="{C77628F2-C780-41EF-BE06-94E455029808}"/>
                </a:ext>
              </a:extLst>
            </p:cNvPr>
            <p:cNvSpPr/>
            <p:nvPr/>
          </p:nvSpPr>
          <p:spPr>
            <a:xfrm>
              <a:off x="6209606" y="2178696"/>
              <a:ext cx="1959429" cy="2500604"/>
            </a:xfrm>
            <a:custGeom>
              <a:avLst/>
              <a:gdLst>
                <a:gd name="connsiteX0" fmla="*/ 0 w 1959429"/>
                <a:gd name="connsiteY0" fmla="*/ 0 h 2500604"/>
                <a:gd name="connsiteX1" fmla="*/ 91131 w 1959429"/>
                <a:gd name="connsiteY1" fmla="*/ 0 h 2500604"/>
                <a:gd name="connsiteX2" fmla="*/ 91131 w 1959429"/>
                <a:gd name="connsiteY2" fmla="*/ 2249338 h 2500604"/>
                <a:gd name="connsiteX3" fmla="*/ 1868296 w 1959429"/>
                <a:gd name="connsiteY3" fmla="*/ 2249338 h 2500604"/>
                <a:gd name="connsiteX4" fmla="*/ 1868296 w 1959429"/>
                <a:gd name="connsiteY4" fmla="*/ 0 h 2500604"/>
                <a:gd name="connsiteX5" fmla="*/ 1959429 w 1959429"/>
                <a:gd name="connsiteY5" fmla="*/ 0 h 2500604"/>
                <a:gd name="connsiteX6" fmla="*/ 1959429 w 1959429"/>
                <a:gd name="connsiteY6" fmla="*/ 2500604 h 2500604"/>
                <a:gd name="connsiteX7" fmla="*/ 0 w 1959429"/>
                <a:gd name="connsiteY7" fmla="*/ 2500604 h 2500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59429" h="2500604">
                  <a:moveTo>
                    <a:pt x="0" y="0"/>
                  </a:moveTo>
                  <a:lnTo>
                    <a:pt x="91131" y="0"/>
                  </a:lnTo>
                  <a:lnTo>
                    <a:pt x="91131" y="2249338"/>
                  </a:lnTo>
                  <a:lnTo>
                    <a:pt x="1868296" y="2249338"/>
                  </a:lnTo>
                  <a:lnTo>
                    <a:pt x="1868296" y="0"/>
                  </a:lnTo>
                  <a:lnTo>
                    <a:pt x="1959429" y="0"/>
                  </a:lnTo>
                  <a:lnTo>
                    <a:pt x="1959429" y="2500604"/>
                  </a:lnTo>
                  <a:lnTo>
                    <a:pt x="0" y="2500604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grpSp>
          <p:nvGrpSpPr>
            <p:cNvPr id="21" name="群組 20">
              <a:extLst>
                <a:ext uri="{FF2B5EF4-FFF2-40B4-BE49-F238E27FC236}">
                  <a16:creationId xmlns:a16="http://schemas.microsoft.com/office/drawing/2014/main" id="{8441EBA5-77C6-454B-B8CB-664132B87691}"/>
                </a:ext>
              </a:extLst>
            </p:cNvPr>
            <p:cNvGrpSpPr/>
            <p:nvPr/>
          </p:nvGrpSpPr>
          <p:grpSpPr>
            <a:xfrm>
              <a:off x="6627266" y="3856095"/>
              <a:ext cx="1124107" cy="359309"/>
              <a:chOff x="5527833" y="2560626"/>
              <a:chExt cx="1124107" cy="359309"/>
            </a:xfrm>
          </p:grpSpPr>
          <p:pic>
            <p:nvPicPr>
              <p:cNvPr id="29" name="圖片 28">
                <a:extLst>
                  <a:ext uri="{FF2B5EF4-FFF2-40B4-BE49-F238E27FC236}">
                    <a16:creationId xmlns:a16="http://schemas.microsoft.com/office/drawing/2014/main" id="{BBD0D115-0E3D-4753-8D9B-D2622DB76C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527833" y="2567461"/>
                <a:ext cx="1124107" cy="352474"/>
              </a:xfrm>
              <a:prstGeom prst="rect">
                <a:avLst/>
              </a:prstGeom>
              <a:ln w="57150">
                <a:solidFill>
                  <a:srgbClr val="C00000"/>
                </a:solidFill>
              </a:ln>
            </p:spPr>
          </p:pic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4D4D14DB-E525-4BBA-B726-D1D36BB0AA0D}"/>
                  </a:ext>
                </a:extLst>
              </p:cNvPr>
              <p:cNvSpPr/>
              <p:nvPr/>
            </p:nvSpPr>
            <p:spPr>
              <a:xfrm>
                <a:off x="6339408" y="2560626"/>
                <a:ext cx="177282" cy="355334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TW" altLang="en-US" dirty="0">
                  <a:solidFill>
                    <a:srgbClr val="FFFF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2" name="群組 21">
              <a:extLst>
                <a:ext uri="{FF2B5EF4-FFF2-40B4-BE49-F238E27FC236}">
                  <a16:creationId xmlns:a16="http://schemas.microsoft.com/office/drawing/2014/main" id="{EE57237F-A581-411C-8A8C-A869E8FCBF21}"/>
                </a:ext>
              </a:extLst>
            </p:cNvPr>
            <p:cNvGrpSpPr/>
            <p:nvPr/>
          </p:nvGrpSpPr>
          <p:grpSpPr>
            <a:xfrm>
              <a:off x="6627266" y="3320549"/>
              <a:ext cx="1124107" cy="359309"/>
              <a:chOff x="5527833" y="2560626"/>
              <a:chExt cx="1124107" cy="359309"/>
            </a:xfrm>
          </p:grpSpPr>
          <p:pic>
            <p:nvPicPr>
              <p:cNvPr id="27" name="圖片 26">
                <a:extLst>
                  <a:ext uri="{FF2B5EF4-FFF2-40B4-BE49-F238E27FC236}">
                    <a16:creationId xmlns:a16="http://schemas.microsoft.com/office/drawing/2014/main" id="{CB0DCFB8-64A7-43B6-9A4F-A8734F8C99E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527833" y="2567461"/>
                <a:ext cx="1124107" cy="352474"/>
              </a:xfrm>
              <a:prstGeom prst="rect">
                <a:avLst/>
              </a:prstGeom>
              <a:ln w="57150">
                <a:solidFill>
                  <a:srgbClr val="C00000"/>
                </a:solidFill>
              </a:ln>
            </p:spPr>
          </p:pic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3F292DB7-5DB6-4B90-9D78-001D5D443E93}"/>
                  </a:ext>
                </a:extLst>
              </p:cNvPr>
              <p:cNvSpPr/>
              <p:nvPr/>
            </p:nvSpPr>
            <p:spPr>
              <a:xfrm>
                <a:off x="6339408" y="2560626"/>
                <a:ext cx="177282" cy="355334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zh-TW" altLang="en-US" dirty="0">
                  <a:solidFill>
                    <a:srgbClr val="FFFF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3" name="群組 22">
              <a:extLst>
                <a:ext uri="{FF2B5EF4-FFF2-40B4-BE49-F238E27FC236}">
                  <a16:creationId xmlns:a16="http://schemas.microsoft.com/office/drawing/2014/main" id="{E430E170-78A9-4C6F-A93E-A6FEAF81E84C}"/>
                </a:ext>
              </a:extLst>
            </p:cNvPr>
            <p:cNvGrpSpPr/>
            <p:nvPr/>
          </p:nvGrpSpPr>
          <p:grpSpPr>
            <a:xfrm>
              <a:off x="6627265" y="2778168"/>
              <a:ext cx="1124107" cy="359309"/>
              <a:chOff x="5527833" y="2560626"/>
              <a:chExt cx="1124107" cy="359309"/>
            </a:xfrm>
          </p:grpSpPr>
          <p:pic>
            <p:nvPicPr>
              <p:cNvPr id="25" name="圖片 24">
                <a:extLst>
                  <a:ext uri="{FF2B5EF4-FFF2-40B4-BE49-F238E27FC236}">
                    <a16:creationId xmlns:a16="http://schemas.microsoft.com/office/drawing/2014/main" id="{DABFB823-A2B1-4C09-AC66-0BFD8A5756D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527833" y="2567461"/>
                <a:ext cx="1124107" cy="352474"/>
              </a:xfrm>
              <a:prstGeom prst="rect">
                <a:avLst/>
              </a:prstGeom>
              <a:ln w="57150">
                <a:solidFill>
                  <a:srgbClr val="C00000"/>
                </a:solidFill>
              </a:ln>
            </p:spPr>
          </p:pic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D8FA44B8-F89B-4BDD-AFA3-DD465D69C2A0}"/>
                  </a:ext>
                </a:extLst>
              </p:cNvPr>
              <p:cNvSpPr/>
              <p:nvPr/>
            </p:nvSpPr>
            <p:spPr>
              <a:xfrm>
                <a:off x="6339408" y="2560626"/>
                <a:ext cx="177282" cy="355334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lang="zh-TW" altLang="en-US" dirty="0">
                  <a:solidFill>
                    <a:srgbClr val="FFFF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24" name="接點: 弧形 23">
              <a:extLst>
                <a:ext uri="{FF2B5EF4-FFF2-40B4-BE49-F238E27FC236}">
                  <a16:creationId xmlns:a16="http://schemas.microsoft.com/office/drawing/2014/main" id="{EFA46DCD-2A22-448D-BD52-F9BE8EC30C50}"/>
                </a:ext>
              </a:extLst>
            </p:cNvPr>
            <p:cNvCxnSpPr/>
            <p:nvPr/>
          </p:nvCxnSpPr>
          <p:spPr>
            <a:xfrm rot="16200000" flipH="1">
              <a:off x="6026727" y="1271921"/>
              <a:ext cx="1259633" cy="1203649"/>
            </a:xfrm>
            <a:prstGeom prst="curvedConnector3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群組 30">
            <a:extLst>
              <a:ext uri="{FF2B5EF4-FFF2-40B4-BE49-F238E27FC236}">
                <a16:creationId xmlns:a16="http://schemas.microsoft.com/office/drawing/2014/main" id="{960D5F12-DC1E-4877-A32F-A597E533F914}"/>
              </a:ext>
            </a:extLst>
          </p:cNvPr>
          <p:cNvGrpSpPr/>
          <p:nvPr/>
        </p:nvGrpSpPr>
        <p:grpSpPr>
          <a:xfrm>
            <a:off x="8625626" y="3332584"/>
            <a:ext cx="1959429" cy="2500604"/>
            <a:chOff x="8625626" y="2178698"/>
            <a:chExt cx="1959429" cy="2500604"/>
          </a:xfrm>
        </p:grpSpPr>
        <p:sp>
          <p:nvSpPr>
            <p:cNvPr id="32" name="手繪多邊形: 圖案 31">
              <a:extLst>
                <a:ext uri="{FF2B5EF4-FFF2-40B4-BE49-F238E27FC236}">
                  <a16:creationId xmlns:a16="http://schemas.microsoft.com/office/drawing/2014/main" id="{B151A3EE-9958-46C8-AAD5-F4DC07AFE1DE}"/>
                </a:ext>
              </a:extLst>
            </p:cNvPr>
            <p:cNvSpPr/>
            <p:nvPr/>
          </p:nvSpPr>
          <p:spPr>
            <a:xfrm>
              <a:off x="8625626" y="2178698"/>
              <a:ext cx="1959429" cy="2500604"/>
            </a:xfrm>
            <a:custGeom>
              <a:avLst/>
              <a:gdLst>
                <a:gd name="connsiteX0" fmla="*/ 0 w 1959429"/>
                <a:gd name="connsiteY0" fmla="*/ 0 h 2500604"/>
                <a:gd name="connsiteX1" fmla="*/ 91131 w 1959429"/>
                <a:gd name="connsiteY1" fmla="*/ 0 h 2500604"/>
                <a:gd name="connsiteX2" fmla="*/ 91131 w 1959429"/>
                <a:gd name="connsiteY2" fmla="*/ 2249338 h 2500604"/>
                <a:gd name="connsiteX3" fmla="*/ 1868296 w 1959429"/>
                <a:gd name="connsiteY3" fmla="*/ 2249338 h 2500604"/>
                <a:gd name="connsiteX4" fmla="*/ 1868296 w 1959429"/>
                <a:gd name="connsiteY4" fmla="*/ 0 h 2500604"/>
                <a:gd name="connsiteX5" fmla="*/ 1959429 w 1959429"/>
                <a:gd name="connsiteY5" fmla="*/ 0 h 2500604"/>
                <a:gd name="connsiteX6" fmla="*/ 1959429 w 1959429"/>
                <a:gd name="connsiteY6" fmla="*/ 2500604 h 2500604"/>
                <a:gd name="connsiteX7" fmla="*/ 0 w 1959429"/>
                <a:gd name="connsiteY7" fmla="*/ 2500604 h 2500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59429" h="2500604">
                  <a:moveTo>
                    <a:pt x="0" y="0"/>
                  </a:moveTo>
                  <a:lnTo>
                    <a:pt x="91131" y="0"/>
                  </a:lnTo>
                  <a:lnTo>
                    <a:pt x="91131" y="2249338"/>
                  </a:lnTo>
                  <a:lnTo>
                    <a:pt x="1868296" y="2249338"/>
                  </a:lnTo>
                  <a:lnTo>
                    <a:pt x="1868296" y="0"/>
                  </a:lnTo>
                  <a:lnTo>
                    <a:pt x="1959429" y="0"/>
                  </a:lnTo>
                  <a:lnTo>
                    <a:pt x="1959429" y="2500604"/>
                  </a:lnTo>
                  <a:lnTo>
                    <a:pt x="0" y="2500604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grpSp>
          <p:nvGrpSpPr>
            <p:cNvPr id="33" name="群組 32">
              <a:extLst>
                <a:ext uri="{FF2B5EF4-FFF2-40B4-BE49-F238E27FC236}">
                  <a16:creationId xmlns:a16="http://schemas.microsoft.com/office/drawing/2014/main" id="{6F801F89-96AD-4285-B7C5-F625F1ABEEEB}"/>
                </a:ext>
              </a:extLst>
            </p:cNvPr>
            <p:cNvGrpSpPr/>
            <p:nvPr/>
          </p:nvGrpSpPr>
          <p:grpSpPr>
            <a:xfrm>
              <a:off x="9043286" y="3856097"/>
              <a:ext cx="1124107" cy="359309"/>
              <a:chOff x="5527833" y="2560626"/>
              <a:chExt cx="1124107" cy="359309"/>
            </a:xfrm>
          </p:grpSpPr>
          <p:pic>
            <p:nvPicPr>
              <p:cNvPr id="40" name="圖片 39">
                <a:extLst>
                  <a:ext uri="{FF2B5EF4-FFF2-40B4-BE49-F238E27FC236}">
                    <a16:creationId xmlns:a16="http://schemas.microsoft.com/office/drawing/2014/main" id="{E1B30346-B8BF-472B-9BC3-66F80837D7F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527833" y="2567461"/>
                <a:ext cx="1124107" cy="352474"/>
              </a:xfrm>
              <a:prstGeom prst="rect">
                <a:avLst/>
              </a:prstGeom>
              <a:ln w="57150">
                <a:solidFill>
                  <a:srgbClr val="C00000"/>
                </a:solidFill>
              </a:ln>
            </p:spPr>
          </p:pic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110323AE-93C7-48AA-B659-44F85E831978}"/>
                  </a:ext>
                </a:extLst>
              </p:cNvPr>
              <p:cNvSpPr/>
              <p:nvPr/>
            </p:nvSpPr>
            <p:spPr>
              <a:xfrm>
                <a:off x="6339408" y="2560626"/>
                <a:ext cx="177282" cy="355334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TW" altLang="en-US" dirty="0">
                  <a:solidFill>
                    <a:srgbClr val="FFFF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4" name="群組 33">
              <a:extLst>
                <a:ext uri="{FF2B5EF4-FFF2-40B4-BE49-F238E27FC236}">
                  <a16:creationId xmlns:a16="http://schemas.microsoft.com/office/drawing/2014/main" id="{52DC457E-F674-459D-94F9-6AD6E711CA7F}"/>
                </a:ext>
              </a:extLst>
            </p:cNvPr>
            <p:cNvGrpSpPr/>
            <p:nvPr/>
          </p:nvGrpSpPr>
          <p:grpSpPr>
            <a:xfrm>
              <a:off x="9043286" y="3320551"/>
              <a:ext cx="1124107" cy="359309"/>
              <a:chOff x="5527833" y="2560626"/>
              <a:chExt cx="1124107" cy="359309"/>
            </a:xfrm>
          </p:grpSpPr>
          <p:pic>
            <p:nvPicPr>
              <p:cNvPr id="38" name="圖片 37">
                <a:extLst>
                  <a:ext uri="{FF2B5EF4-FFF2-40B4-BE49-F238E27FC236}">
                    <a16:creationId xmlns:a16="http://schemas.microsoft.com/office/drawing/2014/main" id="{E397DCD6-7C88-4B59-8510-E274C8F447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527833" y="2567461"/>
                <a:ext cx="1124107" cy="352474"/>
              </a:xfrm>
              <a:prstGeom prst="rect">
                <a:avLst/>
              </a:prstGeom>
              <a:ln w="57150">
                <a:solidFill>
                  <a:srgbClr val="C00000"/>
                </a:solidFill>
              </a:ln>
            </p:spPr>
          </p:pic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88F38B5B-CB85-46A7-AD9D-71B351054162}"/>
                  </a:ext>
                </a:extLst>
              </p:cNvPr>
              <p:cNvSpPr/>
              <p:nvPr/>
            </p:nvSpPr>
            <p:spPr>
              <a:xfrm>
                <a:off x="6339408" y="2560626"/>
                <a:ext cx="177282" cy="355334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zh-TW" altLang="en-US" dirty="0">
                  <a:solidFill>
                    <a:srgbClr val="FFFF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5" name="群組 34">
              <a:extLst>
                <a:ext uri="{FF2B5EF4-FFF2-40B4-BE49-F238E27FC236}">
                  <a16:creationId xmlns:a16="http://schemas.microsoft.com/office/drawing/2014/main" id="{DFD90A85-80DD-491B-B9A2-14F2DDAF5CBC}"/>
                </a:ext>
              </a:extLst>
            </p:cNvPr>
            <p:cNvGrpSpPr/>
            <p:nvPr/>
          </p:nvGrpSpPr>
          <p:grpSpPr>
            <a:xfrm>
              <a:off x="9043285" y="2778170"/>
              <a:ext cx="1124107" cy="359309"/>
              <a:chOff x="5527833" y="2560626"/>
              <a:chExt cx="1124107" cy="359309"/>
            </a:xfrm>
          </p:grpSpPr>
          <p:pic>
            <p:nvPicPr>
              <p:cNvPr id="36" name="圖片 35">
                <a:extLst>
                  <a:ext uri="{FF2B5EF4-FFF2-40B4-BE49-F238E27FC236}">
                    <a16:creationId xmlns:a16="http://schemas.microsoft.com/office/drawing/2014/main" id="{462111A1-D87F-4129-9234-5EEC7C88C5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527833" y="2567461"/>
                <a:ext cx="1124107" cy="352474"/>
              </a:xfrm>
              <a:prstGeom prst="rect">
                <a:avLst/>
              </a:prstGeom>
              <a:ln w="57150">
                <a:solidFill>
                  <a:srgbClr val="C00000"/>
                </a:solidFill>
              </a:ln>
            </p:spPr>
          </p:pic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543F0FFA-1486-410C-9BD9-C18EAE748F6E}"/>
                  </a:ext>
                </a:extLst>
              </p:cNvPr>
              <p:cNvSpPr/>
              <p:nvPr/>
            </p:nvSpPr>
            <p:spPr>
              <a:xfrm>
                <a:off x="6339408" y="2560626"/>
                <a:ext cx="177282" cy="355334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lang="zh-TW" altLang="en-US" dirty="0">
                  <a:solidFill>
                    <a:srgbClr val="FFFF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28879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0FEA9714-295A-4B84-81B2-AEF874AA11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26" r="1938" b="4"/>
          <a:stretch/>
        </p:blipFill>
        <p:spPr bwMode="auto">
          <a:xfrm>
            <a:off x="6450228" y="0"/>
            <a:ext cx="6439498" cy="7092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87F17CB5-D745-4FF6-B466-545E66F59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294198"/>
            <a:ext cx="9692640" cy="1397124"/>
          </a:xfrm>
        </p:spPr>
        <p:txBody>
          <a:bodyPr>
            <a:normAutofit/>
          </a:bodyPr>
          <a:lstStyle/>
          <a:p>
            <a:r>
              <a:rPr lang="zh-TW" altLang="en-US" dirty="0"/>
              <a:t>清單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952B7F-0D10-4DAC-8709-CB9589DEAF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4738" y="1841157"/>
            <a:ext cx="5262495" cy="4351337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dirty="0"/>
              <a:t>List</a:t>
            </a:r>
            <a:r>
              <a:rPr lang="zh-TW" altLang="en-US" dirty="0"/>
              <a:t>：清單本身就像是一個系列，像是故事裡的日本旅遊系列，它裡面放了一群同樣性質的東西。</a:t>
            </a:r>
            <a:endParaRPr lang="en-US" altLang="zh-TW" dirty="0"/>
          </a:p>
          <a:p>
            <a:r>
              <a:rPr lang="en-US" altLang="zh-TW" dirty="0"/>
              <a:t>Index</a:t>
            </a:r>
            <a:r>
              <a:rPr lang="zh-TW" altLang="en-US" dirty="0"/>
              <a:t>：就好像是文章的標題，順序的記下發文的前後時間，等網友要搜尋特定文章時，只要輸入編號就能夠找到想要看的文章。</a:t>
            </a:r>
            <a:endParaRPr lang="en-US" altLang="zh-TW" dirty="0"/>
          </a:p>
          <a:p>
            <a:r>
              <a:rPr lang="en-US" altLang="zh-TW" dirty="0"/>
              <a:t>Value</a:t>
            </a:r>
            <a:r>
              <a:rPr lang="zh-TW" altLang="en-US" dirty="0"/>
              <a:t>：在這個日本旅遊系列裡輸入編號</a:t>
            </a:r>
            <a:r>
              <a:rPr lang="en-US" altLang="zh-TW" dirty="0"/>
              <a:t>5</a:t>
            </a:r>
            <a:r>
              <a:rPr lang="zh-TW" altLang="en-US" dirty="0"/>
              <a:t>查詢文章，查到的文章內容就是你要的值。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3629200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1FD8E3-2B09-4FF4-948A-50406906D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3600" dirty="0"/>
              <a:t>以倒數</a:t>
            </a:r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TW" altLang="en-US" sz="3600" dirty="0"/>
              <a:t>的程式碼為例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E01B7B2-31B9-45C1-B57E-196DB64097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ED21632F-1C6B-4FE6-80EA-6672E83B51D8}"/>
              </a:ext>
            </a:extLst>
          </p:cNvPr>
          <p:cNvGrpSpPr/>
          <p:nvPr/>
        </p:nvGrpSpPr>
        <p:grpSpPr>
          <a:xfrm>
            <a:off x="755779" y="2278273"/>
            <a:ext cx="2458092" cy="3847226"/>
            <a:chOff x="1119673" y="1426104"/>
            <a:chExt cx="2458092" cy="3847226"/>
          </a:xfrm>
        </p:grpSpPr>
        <p:grpSp>
          <p:nvGrpSpPr>
            <p:cNvPr id="5" name="群組 4">
              <a:extLst>
                <a:ext uri="{FF2B5EF4-FFF2-40B4-BE49-F238E27FC236}">
                  <a16:creationId xmlns:a16="http://schemas.microsoft.com/office/drawing/2014/main" id="{49C04661-224D-4F13-B408-C413BDCBD689}"/>
                </a:ext>
              </a:extLst>
            </p:cNvPr>
            <p:cNvGrpSpPr/>
            <p:nvPr/>
          </p:nvGrpSpPr>
          <p:grpSpPr>
            <a:xfrm>
              <a:off x="1618336" y="1426104"/>
              <a:ext cx="1959429" cy="3847226"/>
              <a:chOff x="8625626" y="832076"/>
              <a:chExt cx="1959429" cy="3847226"/>
            </a:xfrm>
          </p:grpSpPr>
          <p:sp>
            <p:nvSpPr>
              <p:cNvPr id="7" name="手繪多邊形: 圖案 6">
                <a:extLst>
                  <a:ext uri="{FF2B5EF4-FFF2-40B4-BE49-F238E27FC236}">
                    <a16:creationId xmlns:a16="http://schemas.microsoft.com/office/drawing/2014/main" id="{2BAF3AEC-5D3B-4670-B4D2-6325D9F55CC6}"/>
                  </a:ext>
                </a:extLst>
              </p:cNvPr>
              <p:cNvSpPr/>
              <p:nvPr/>
            </p:nvSpPr>
            <p:spPr>
              <a:xfrm>
                <a:off x="8625626" y="2178698"/>
                <a:ext cx="1959429" cy="2500604"/>
              </a:xfrm>
              <a:custGeom>
                <a:avLst/>
                <a:gdLst>
                  <a:gd name="connsiteX0" fmla="*/ 0 w 1959429"/>
                  <a:gd name="connsiteY0" fmla="*/ 0 h 2500604"/>
                  <a:gd name="connsiteX1" fmla="*/ 91131 w 1959429"/>
                  <a:gd name="connsiteY1" fmla="*/ 0 h 2500604"/>
                  <a:gd name="connsiteX2" fmla="*/ 91131 w 1959429"/>
                  <a:gd name="connsiteY2" fmla="*/ 2249338 h 2500604"/>
                  <a:gd name="connsiteX3" fmla="*/ 1868296 w 1959429"/>
                  <a:gd name="connsiteY3" fmla="*/ 2249338 h 2500604"/>
                  <a:gd name="connsiteX4" fmla="*/ 1868296 w 1959429"/>
                  <a:gd name="connsiteY4" fmla="*/ 0 h 2500604"/>
                  <a:gd name="connsiteX5" fmla="*/ 1959429 w 1959429"/>
                  <a:gd name="connsiteY5" fmla="*/ 0 h 2500604"/>
                  <a:gd name="connsiteX6" fmla="*/ 1959429 w 1959429"/>
                  <a:gd name="connsiteY6" fmla="*/ 2500604 h 2500604"/>
                  <a:gd name="connsiteX7" fmla="*/ 0 w 1959429"/>
                  <a:gd name="connsiteY7" fmla="*/ 2500604 h 25006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959429" h="2500604">
                    <a:moveTo>
                      <a:pt x="0" y="0"/>
                    </a:moveTo>
                    <a:lnTo>
                      <a:pt x="91131" y="0"/>
                    </a:lnTo>
                    <a:lnTo>
                      <a:pt x="91131" y="2249338"/>
                    </a:lnTo>
                    <a:lnTo>
                      <a:pt x="1868296" y="2249338"/>
                    </a:lnTo>
                    <a:lnTo>
                      <a:pt x="1868296" y="0"/>
                    </a:lnTo>
                    <a:lnTo>
                      <a:pt x="1959429" y="0"/>
                    </a:lnTo>
                    <a:lnTo>
                      <a:pt x="1959429" y="2500604"/>
                    </a:lnTo>
                    <a:lnTo>
                      <a:pt x="0" y="2500604"/>
                    </a:lnTo>
                    <a:close/>
                  </a:path>
                </a:pathLst>
              </a:cu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8" name="群組 7">
                <a:extLst>
                  <a:ext uri="{FF2B5EF4-FFF2-40B4-BE49-F238E27FC236}">
                    <a16:creationId xmlns:a16="http://schemas.microsoft.com/office/drawing/2014/main" id="{662A031B-066E-4F66-B4B0-993D94756FD8}"/>
                  </a:ext>
                </a:extLst>
              </p:cNvPr>
              <p:cNvGrpSpPr/>
              <p:nvPr/>
            </p:nvGrpSpPr>
            <p:grpSpPr>
              <a:xfrm>
                <a:off x="9043286" y="3856097"/>
                <a:ext cx="1124107" cy="359309"/>
                <a:chOff x="5527833" y="2560626"/>
                <a:chExt cx="1124107" cy="359309"/>
              </a:xfrm>
            </p:grpSpPr>
            <p:pic>
              <p:nvPicPr>
                <p:cNvPr id="15" name="圖片 14">
                  <a:extLst>
                    <a:ext uri="{FF2B5EF4-FFF2-40B4-BE49-F238E27FC236}">
                      <a16:creationId xmlns:a16="http://schemas.microsoft.com/office/drawing/2014/main" id="{F2252AFE-C756-41A7-AF9C-EE8665716AC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5527833" y="2567461"/>
                  <a:ext cx="1124107" cy="352474"/>
                </a:xfrm>
                <a:prstGeom prst="rect">
                  <a:avLst/>
                </a:prstGeom>
                <a:ln w="57150">
                  <a:solidFill>
                    <a:srgbClr val="C00000"/>
                  </a:solidFill>
                </a:ln>
              </p:spPr>
            </p:pic>
            <p:sp>
              <p:nvSpPr>
                <p:cNvPr id="16" name="矩形 15">
                  <a:extLst>
                    <a:ext uri="{FF2B5EF4-FFF2-40B4-BE49-F238E27FC236}">
                      <a16:creationId xmlns:a16="http://schemas.microsoft.com/office/drawing/2014/main" id="{971C596F-F60F-430E-AE4C-3DB4490112B1}"/>
                    </a:ext>
                  </a:extLst>
                </p:cNvPr>
                <p:cNvSpPr/>
                <p:nvPr/>
              </p:nvSpPr>
              <p:spPr>
                <a:xfrm>
                  <a:off x="6339408" y="2560626"/>
                  <a:ext cx="177282" cy="355334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>
                      <a:solidFill>
                        <a:srgbClr val="FFFF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:endParaRPr lang="zh-TW" altLang="en-US" dirty="0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" name="群組 8">
                <a:extLst>
                  <a:ext uri="{FF2B5EF4-FFF2-40B4-BE49-F238E27FC236}">
                    <a16:creationId xmlns:a16="http://schemas.microsoft.com/office/drawing/2014/main" id="{24FBD6FD-9BD5-47D7-AD5D-AF5D5C3974D3}"/>
                  </a:ext>
                </a:extLst>
              </p:cNvPr>
              <p:cNvGrpSpPr/>
              <p:nvPr/>
            </p:nvGrpSpPr>
            <p:grpSpPr>
              <a:xfrm>
                <a:off x="9043286" y="3320551"/>
                <a:ext cx="1124107" cy="359309"/>
                <a:chOff x="5527833" y="2560626"/>
                <a:chExt cx="1124107" cy="359309"/>
              </a:xfrm>
            </p:grpSpPr>
            <p:pic>
              <p:nvPicPr>
                <p:cNvPr id="13" name="圖片 12">
                  <a:extLst>
                    <a:ext uri="{FF2B5EF4-FFF2-40B4-BE49-F238E27FC236}">
                      <a16:creationId xmlns:a16="http://schemas.microsoft.com/office/drawing/2014/main" id="{3964F535-B7EA-41C4-83BB-3E8989945F3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5527833" y="2567461"/>
                  <a:ext cx="1124107" cy="352474"/>
                </a:xfrm>
                <a:prstGeom prst="rect">
                  <a:avLst/>
                </a:prstGeom>
                <a:ln w="57150">
                  <a:solidFill>
                    <a:srgbClr val="C00000"/>
                  </a:solidFill>
                </a:ln>
              </p:spPr>
            </p:pic>
            <p:sp>
              <p:nvSpPr>
                <p:cNvPr id="14" name="矩形 13">
                  <a:extLst>
                    <a:ext uri="{FF2B5EF4-FFF2-40B4-BE49-F238E27FC236}">
                      <a16:creationId xmlns:a16="http://schemas.microsoft.com/office/drawing/2014/main" id="{603FEFCB-68F3-4C86-A9E0-D10D99631260}"/>
                    </a:ext>
                  </a:extLst>
                </p:cNvPr>
                <p:cNvSpPr/>
                <p:nvPr/>
              </p:nvSpPr>
              <p:spPr>
                <a:xfrm>
                  <a:off x="6339408" y="2560626"/>
                  <a:ext cx="177282" cy="355334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>
                      <a:solidFill>
                        <a:srgbClr val="FFFF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</a:t>
                  </a:r>
                  <a:endParaRPr lang="zh-TW" altLang="en-US" dirty="0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0" name="群組 9">
                <a:extLst>
                  <a:ext uri="{FF2B5EF4-FFF2-40B4-BE49-F238E27FC236}">
                    <a16:creationId xmlns:a16="http://schemas.microsoft.com/office/drawing/2014/main" id="{C65A666E-B083-4E95-8079-A075F2A19A06}"/>
                  </a:ext>
                </a:extLst>
              </p:cNvPr>
              <p:cNvGrpSpPr/>
              <p:nvPr/>
            </p:nvGrpSpPr>
            <p:grpSpPr>
              <a:xfrm>
                <a:off x="8856516" y="832076"/>
                <a:ext cx="1124107" cy="359309"/>
                <a:chOff x="5341065" y="1185458"/>
                <a:chExt cx="1124107" cy="359309"/>
              </a:xfrm>
            </p:grpSpPr>
            <p:pic>
              <p:nvPicPr>
                <p:cNvPr id="11" name="圖片 10">
                  <a:extLst>
                    <a:ext uri="{FF2B5EF4-FFF2-40B4-BE49-F238E27FC236}">
                      <a16:creationId xmlns:a16="http://schemas.microsoft.com/office/drawing/2014/main" id="{63FA61AA-3995-4FE0-8FD7-A59BCC35F97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5341065" y="1192293"/>
                  <a:ext cx="1124107" cy="352474"/>
                </a:xfrm>
                <a:prstGeom prst="rect">
                  <a:avLst/>
                </a:prstGeom>
                <a:ln w="57150">
                  <a:solidFill>
                    <a:srgbClr val="C00000"/>
                  </a:solidFill>
                </a:ln>
              </p:spPr>
            </p:pic>
            <p:sp>
              <p:nvSpPr>
                <p:cNvPr id="12" name="矩形 11">
                  <a:extLst>
                    <a:ext uri="{FF2B5EF4-FFF2-40B4-BE49-F238E27FC236}">
                      <a16:creationId xmlns:a16="http://schemas.microsoft.com/office/drawing/2014/main" id="{20E26785-92C4-42BB-B275-396982C6BE79}"/>
                    </a:ext>
                  </a:extLst>
                </p:cNvPr>
                <p:cNvSpPr/>
                <p:nvPr/>
              </p:nvSpPr>
              <p:spPr>
                <a:xfrm>
                  <a:off x="6152640" y="1185458"/>
                  <a:ext cx="177282" cy="355334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>
                      <a:solidFill>
                        <a:srgbClr val="FFFF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3</a:t>
                  </a:r>
                  <a:endParaRPr lang="zh-TW" altLang="en-US" dirty="0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cxnSp>
          <p:nvCxnSpPr>
            <p:cNvPr id="6" name="接點: 弧形 5">
              <a:extLst>
                <a:ext uri="{FF2B5EF4-FFF2-40B4-BE49-F238E27FC236}">
                  <a16:creationId xmlns:a16="http://schemas.microsoft.com/office/drawing/2014/main" id="{CA7B4DCB-2ECD-4EAC-960D-AE0CEB34E63F}"/>
                </a:ext>
              </a:extLst>
            </p:cNvPr>
            <p:cNvCxnSpPr/>
            <p:nvPr/>
          </p:nvCxnSpPr>
          <p:spPr>
            <a:xfrm rot="10800000">
              <a:off x="1119673" y="1436914"/>
              <a:ext cx="1156996" cy="942392"/>
            </a:xfrm>
            <a:prstGeom prst="curvedConnector3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11EBADF2-92AF-4D6C-A3BE-FEC956B2C40A}"/>
              </a:ext>
            </a:extLst>
          </p:cNvPr>
          <p:cNvGrpSpPr/>
          <p:nvPr/>
        </p:nvGrpSpPr>
        <p:grpSpPr>
          <a:xfrm>
            <a:off x="3374601" y="2285108"/>
            <a:ext cx="2458092" cy="3847226"/>
            <a:chOff x="1119673" y="1426104"/>
            <a:chExt cx="2458092" cy="3847226"/>
          </a:xfrm>
        </p:grpSpPr>
        <p:grpSp>
          <p:nvGrpSpPr>
            <p:cNvPr id="18" name="群組 17">
              <a:extLst>
                <a:ext uri="{FF2B5EF4-FFF2-40B4-BE49-F238E27FC236}">
                  <a16:creationId xmlns:a16="http://schemas.microsoft.com/office/drawing/2014/main" id="{14C425FE-981E-49F3-A2C4-27435D645ED3}"/>
                </a:ext>
              </a:extLst>
            </p:cNvPr>
            <p:cNvGrpSpPr/>
            <p:nvPr/>
          </p:nvGrpSpPr>
          <p:grpSpPr>
            <a:xfrm>
              <a:off x="1618336" y="1426104"/>
              <a:ext cx="1959429" cy="3847226"/>
              <a:chOff x="8625626" y="832076"/>
              <a:chExt cx="1959429" cy="3847226"/>
            </a:xfrm>
          </p:grpSpPr>
          <p:sp>
            <p:nvSpPr>
              <p:cNvPr id="20" name="手繪多邊形: 圖案 19">
                <a:extLst>
                  <a:ext uri="{FF2B5EF4-FFF2-40B4-BE49-F238E27FC236}">
                    <a16:creationId xmlns:a16="http://schemas.microsoft.com/office/drawing/2014/main" id="{262FBC2F-8170-4B3B-A155-CA0D0A48CF01}"/>
                  </a:ext>
                </a:extLst>
              </p:cNvPr>
              <p:cNvSpPr/>
              <p:nvPr/>
            </p:nvSpPr>
            <p:spPr>
              <a:xfrm>
                <a:off x="8625626" y="2178698"/>
                <a:ext cx="1959429" cy="2500604"/>
              </a:xfrm>
              <a:custGeom>
                <a:avLst/>
                <a:gdLst>
                  <a:gd name="connsiteX0" fmla="*/ 0 w 1959429"/>
                  <a:gd name="connsiteY0" fmla="*/ 0 h 2500604"/>
                  <a:gd name="connsiteX1" fmla="*/ 91131 w 1959429"/>
                  <a:gd name="connsiteY1" fmla="*/ 0 h 2500604"/>
                  <a:gd name="connsiteX2" fmla="*/ 91131 w 1959429"/>
                  <a:gd name="connsiteY2" fmla="*/ 2249338 h 2500604"/>
                  <a:gd name="connsiteX3" fmla="*/ 1868296 w 1959429"/>
                  <a:gd name="connsiteY3" fmla="*/ 2249338 h 2500604"/>
                  <a:gd name="connsiteX4" fmla="*/ 1868296 w 1959429"/>
                  <a:gd name="connsiteY4" fmla="*/ 0 h 2500604"/>
                  <a:gd name="connsiteX5" fmla="*/ 1959429 w 1959429"/>
                  <a:gd name="connsiteY5" fmla="*/ 0 h 2500604"/>
                  <a:gd name="connsiteX6" fmla="*/ 1959429 w 1959429"/>
                  <a:gd name="connsiteY6" fmla="*/ 2500604 h 2500604"/>
                  <a:gd name="connsiteX7" fmla="*/ 0 w 1959429"/>
                  <a:gd name="connsiteY7" fmla="*/ 2500604 h 25006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959429" h="2500604">
                    <a:moveTo>
                      <a:pt x="0" y="0"/>
                    </a:moveTo>
                    <a:lnTo>
                      <a:pt x="91131" y="0"/>
                    </a:lnTo>
                    <a:lnTo>
                      <a:pt x="91131" y="2249338"/>
                    </a:lnTo>
                    <a:lnTo>
                      <a:pt x="1868296" y="2249338"/>
                    </a:lnTo>
                    <a:lnTo>
                      <a:pt x="1868296" y="0"/>
                    </a:lnTo>
                    <a:lnTo>
                      <a:pt x="1959429" y="0"/>
                    </a:lnTo>
                    <a:lnTo>
                      <a:pt x="1959429" y="2500604"/>
                    </a:lnTo>
                    <a:lnTo>
                      <a:pt x="0" y="2500604"/>
                    </a:lnTo>
                    <a:close/>
                  </a:path>
                </a:pathLst>
              </a:cu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21" name="群組 20">
                <a:extLst>
                  <a:ext uri="{FF2B5EF4-FFF2-40B4-BE49-F238E27FC236}">
                    <a16:creationId xmlns:a16="http://schemas.microsoft.com/office/drawing/2014/main" id="{3F289380-7942-42E4-BBCA-58EAADD9D3CE}"/>
                  </a:ext>
                </a:extLst>
              </p:cNvPr>
              <p:cNvGrpSpPr/>
              <p:nvPr/>
            </p:nvGrpSpPr>
            <p:grpSpPr>
              <a:xfrm>
                <a:off x="9043286" y="3856097"/>
                <a:ext cx="1124107" cy="359309"/>
                <a:chOff x="5527833" y="2560626"/>
                <a:chExt cx="1124107" cy="359309"/>
              </a:xfrm>
            </p:grpSpPr>
            <p:pic>
              <p:nvPicPr>
                <p:cNvPr id="25" name="圖片 24">
                  <a:extLst>
                    <a:ext uri="{FF2B5EF4-FFF2-40B4-BE49-F238E27FC236}">
                      <a16:creationId xmlns:a16="http://schemas.microsoft.com/office/drawing/2014/main" id="{CF49DB85-C6AD-4013-BF7E-CA962DB231C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5527833" y="2567461"/>
                  <a:ext cx="1124107" cy="352474"/>
                </a:xfrm>
                <a:prstGeom prst="rect">
                  <a:avLst/>
                </a:prstGeom>
                <a:ln w="57150">
                  <a:solidFill>
                    <a:srgbClr val="C00000"/>
                  </a:solidFill>
                </a:ln>
              </p:spPr>
            </p:pic>
            <p:sp>
              <p:nvSpPr>
                <p:cNvPr id="26" name="矩形 25">
                  <a:extLst>
                    <a:ext uri="{FF2B5EF4-FFF2-40B4-BE49-F238E27FC236}">
                      <a16:creationId xmlns:a16="http://schemas.microsoft.com/office/drawing/2014/main" id="{DCD70DDB-3290-4E2D-B10C-01CA529ABAE6}"/>
                    </a:ext>
                  </a:extLst>
                </p:cNvPr>
                <p:cNvSpPr/>
                <p:nvPr/>
              </p:nvSpPr>
              <p:spPr>
                <a:xfrm>
                  <a:off x="6339408" y="2560626"/>
                  <a:ext cx="177282" cy="355334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>
                      <a:solidFill>
                        <a:srgbClr val="FFFF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:endParaRPr lang="zh-TW" altLang="en-US" dirty="0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" name="群組 21">
                <a:extLst>
                  <a:ext uri="{FF2B5EF4-FFF2-40B4-BE49-F238E27FC236}">
                    <a16:creationId xmlns:a16="http://schemas.microsoft.com/office/drawing/2014/main" id="{99568ADD-3D75-4D73-83F0-FF51779D4291}"/>
                  </a:ext>
                </a:extLst>
              </p:cNvPr>
              <p:cNvGrpSpPr/>
              <p:nvPr/>
            </p:nvGrpSpPr>
            <p:grpSpPr>
              <a:xfrm>
                <a:off x="8856516" y="832076"/>
                <a:ext cx="1124107" cy="359309"/>
                <a:chOff x="5341065" y="1185458"/>
                <a:chExt cx="1124107" cy="359309"/>
              </a:xfrm>
            </p:grpSpPr>
            <p:pic>
              <p:nvPicPr>
                <p:cNvPr id="23" name="圖片 22">
                  <a:extLst>
                    <a:ext uri="{FF2B5EF4-FFF2-40B4-BE49-F238E27FC236}">
                      <a16:creationId xmlns:a16="http://schemas.microsoft.com/office/drawing/2014/main" id="{2FDA7CAA-5769-49E4-A043-0DE14EF73F5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5341065" y="1192293"/>
                  <a:ext cx="1124107" cy="352474"/>
                </a:xfrm>
                <a:prstGeom prst="rect">
                  <a:avLst/>
                </a:prstGeom>
                <a:ln w="57150">
                  <a:solidFill>
                    <a:srgbClr val="C00000"/>
                  </a:solidFill>
                </a:ln>
              </p:spPr>
            </p:pic>
            <p:sp>
              <p:nvSpPr>
                <p:cNvPr id="24" name="矩形 23">
                  <a:extLst>
                    <a:ext uri="{FF2B5EF4-FFF2-40B4-BE49-F238E27FC236}">
                      <a16:creationId xmlns:a16="http://schemas.microsoft.com/office/drawing/2014/main" id="{A42C111A-2829-4ACB-9C63-2EBB96B4097C}"/>
                    </a:ext>
                  </a:extLst>
                </p:cNvPr>
                <p:cNvSpPr/>
                <p:nvPr/>
              </p:nvSpPr>
              <p:spPr>
                <a:xfrm>
                  <a:off x="6152640" y="1185458"/>
                  <a:ext cx="177282" cy="355334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>
                      <a:solidFill>
                        <a:srgbClr val="FFFF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</a:t>
                  </a:r>
                  <a:endParaRPr lang="zh-TW" altLang="en-US" dirty="0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cxnSp>
          <p:nvCxnSpPr>
            <p:cNvPr id="19" name="接點: 弧形 18">
              <a:extLst>
                <a:ext uri="{FF2B5EF4-FFF2-40B4-BE49-F238E27FC236}">
                  <a16:creationId xmlns:a16="http://schemas.microsoft.com/office/drawing/2014/main" id="{321BAC6A-340D-4484-AAEC-FF70270788F2}"/>
                </a:ext>
              </a:extLst>
            </p:cNvPr>
            <p:cNvCxnSpPr/>
            <p:nvPr/>
          </p:nvCxnSpPr>
          <p:spPr>
            <a:xfrm rot="10800000">
              <a:off x="1119673" y="1436914"/>
              <a:ext cx="1156996" cy="942392"/>
            </a:xfrm>
            <a:prstGeom prst="curvedConnector3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FFA99C2F-1DB6-446F-A9CB-88CAA7A016E8}"/>
              </a:ext>
            </a:extLst>
          </p:cNvPr>
          <p:cNvGrpSpPr/>
          <p:nvPr/>
        </p:nvGrpSpPr>
        <p:grpSpPr>
          <a:xfrm>
            <a:off x="5955687" y="2278273"/>
            <a:ext cx="2458092" cy="3847226"/>
            <a:chOff x="1119673" y="1426104"/>
            <a:chExt cx="2458092" cy="3847226"/>
          </a:xfrm>
        </p:grpSpPr>
        <p:grpSp>
          <p:nvGrpSpPr>
            <p:cNvPr id="28" name="群組 27">
              <a:extLst>
                <a:ext uri="{FF2B5EF4-FFF2-40B4-BE49-F238E27FC236}">
                  <a16:creationId xmlns:a16="http://schemas.microsoft.com/office/drawing/2014/main" id="{ADDF771D-64C8-4F30-8F34-1B6B66EB4943}"/>
                </a:ext>
              </a:extLst>
            </p:cNvPr>
            <p:cNvGrpSpPr/>
            <p:nvPr/>
          </p:nvGrpSpPr>
          <p:grpSpPr>
            <a:xfrm>
              <a:off x="1618336" y="1426104"/>
              <a:ext cx="1959429" cy="3847226"/>
              <a:chOff x="8625626" y="832076"/>
              <a:chExt cx="1959429" cy="3847226"/>
            </a:xfrm>
          </p:grpSpPr>
          <p:sp>
            <p:nvSpPr>
              <p:cNvPr id="30" name="手繪多邊形: 圖案 29">
                <a:extLst>
                  <a:ext uri="{FF2B5EF4-FFF2-40B4-BE49-F238E27FC236}">
                    <a16:creationId xmlns:a16="http://schemas.microsoft.com/office/drawing/2014/main" id="{B39D5081-F62D-4BCA-9BD0-91E9C79A7661}"/>
                  </a:ext>
                </a:extLst>
              </p:cNvPr>
              <p:cNvSpPr/>
              <p:nvPr/>
            </p:nvSpPr>
            <p:spPr>
              <a:xfrm>
                <a:off x="8625626" y="2178698"/>
                <a:ext cx="1959429" cy="2500604"/>
              </a:xfrm>
              <a:custGeom>
                <a:avLst/>
                <a:gdLst>
                  <a:gd name="connsiteX0" fmla="*/ 0 w 1959429"/>
                  <a:gd name="connsiteY0" fmla="*/ 0 h 2500604"/>
                  <a:gd name="connsiteX1" fmla="*/ 91131 w 1959429"/>
                  <a:gd name="connsiteY1" fmla="*/ 0 h 2500604"/>
                  <a:gd name="connsiteX2" fmla="*/ 91131 w 1959429"/>
                  <a:gd name="connsiteY2" fmla="*/ 2249338 h 2500604"/>
                  <a:gd name="connsiteX3" fmla="*/ 1868296 w 1959429"/>
                  <a:gd name="connsiteY3" fmla="*/ 2249338 h 2500604"/>
                  <a:gd name="connsiteX4" fmla="*/ 1868296 w 1959429"/>
                  <a:gd name="connsiteY4" fmla="*/ 0 h 2500604"/>
                  <a:gd name="connsiteX5" fmla="*/ 1959429 w 1959429"/>
                  <a:gd name="connsiteY5" fmla="*/ 0 h 2500604"/>
                  <a:gd name="connsiteX6" fmla="*/ 1959429 w 1959429"/>
                  <a:gd name="connsiteY6" fmla="*/ 2500604 h 2500604"/>
                  <a:gd name="connsiteX7" fmla="*/ 0 w 1959429"/>
                  <a:gd name="connsiteY7" fmla="*/ 2500604 h 25006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959429" h="2500604">
                    <a:moveTo>
                      <a:pt x="0" y="0"/>
                    </a:moveTo>
                    <a:lnTo>
                      <a:pt x="91131" y="0"/>
                    </a:lnTo>
                    <a:lnTo>
                      <a:pt x="91131" y="2249338"/>
                    </a:lnTo>
                    <a:lnTo>
                      <a:pt x="1868296" y="2249338"/>
                    </a:lnTo>
                    <a:lnTo>
                      <a:pt x="1868296" y="0"/>
                    </a:lnTo>
                    <a:lnTo>
                      <a:pt x="1959429" y="0"/>
                    </a:lnTo>
                    <a:lnTo>
                      <a:pt x="1959429" y="2500604"/>
                    </a:lnTo>
                    <a:lnTo>
                      <a:pt x="0" y="2500604"/>
                    </a:lnTo>
                    <a:close/>
                  </a:path>
                </a:pathLst>
              </a:cu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31" name="群組 30">
                <a:extLst>
                  <a:ext uri="{FF2B5EF4-FFF2-40B4-BE49-F238E27FC236}">
                    <a16:creationId xmlns:a16="http://schemas.microsoft.com/office/drawing/2014/main" id="{4456B280-4C7B-4574-AFF8-8A979FBE175F}"/>
                  </a:ext>
                </a:extLst>
              </p:cNvPr>
              <p:cNvGrpSpPr/>
              <p:nvPr/>
            </p:nvGrpSpPr>
            <p:grpSpPr>
              <a:xfrm>
                <a:off x="8856516" y="832076"/>
                <a:ext cx="1124107" cy="359309"/>
                <a:chOff x="5341065" y="1185458"/>
                <a:chExt cx="1124107" cy="359309"/>
              </a:xfrm>
            </p:grpSpPr>
            <p:pic>
              <p:nvPicPr>
                <p:cNvPr id="32" name="圖片 31">
                  <a:extLst>
                    <a:ext uri="{FF2B5EF4-FFF2-40B4-BE49-F238E27FC236}">
                      <a16:creationId xmlns:a16="http://schemas.microsoft.com/office/drawing/2014/main" id="{861A2F89-8918-44FF-BC7B-A23170AEB61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5341065" y="1192293"/>
                  <a:ext cx="1124107" cy="352474"/>
                </a:xfrm>
                <a:prstGeom prst="rect">
                  <a:avLst/>
                </a:prstGeom>
                <a:ln w="57150">
                  <a:solidFill>
                    <a:srgbClr val="C00000"/>
                  </a:solidFill>
                </a:ln>
              </p:spPr>
            </p:pic>
            <p:sp>
              <p:nvSpPr>
                <p:cNvPr id="33" name="矩形 32">
                  <a:extLst>
                    <a:ext uri="{FF2B5EF4-FFF2-40B4-BE49-F238E27FC236}">
                      <a16:creationId xmlns:a16="http://schemas.microsoft.com/office/drawing/2014/main" id="{44C7BF58-6C78-4BA1-B5C0-685D70297CA2}"/>
                    </a:ext>
                  </a:extLst>
                </p:cNvPr>
                <p:cNvSpPr/>
                <p:nvPr/>
              </p:nvSpPr>
              <p:spPr>
                <a:xfrm>
                  <a:off x="6152640" y="1185458"/>
                  <a:ext cx="177282" cy="355334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>
                      <a:solidFill>
                        <a:srgbClr val="FFFF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:endParaRPr lang="zh-TW" altLang="en-US" dirty="0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cxnSp>
          <p:nvCxnSpPr>
            <p:cNvPr id="29" name="接點: 弧形 28">
              <a:extLst>
                <a:ext uri="{FF2B5EF4-FFF2-40B4-BE49-F238E27FC236}">
                  <a16:creationId xmlns:a16="http://schemas.microsoft.com/office/drawing/2014/main" id="{9D9365CA-0E81-4C3E-85B7-6766DBBA5CE5}"/>
                </a:ext>
              </a:extLst>
            </p:cNvPr>
            <p:cNvCxnSpPr/>
            <p:nvPr/>
          </p:nvCxnSpPr>
          <p:spPr>
            <a:xfrm rot="10800000">
              <a:off x="1119673" y="1436914"/>
              <a:ext cx="1156996" cy="942392"/>
            </a:xfrm>
            <a:prstGeom prst="curvedConnector3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手繪多邊形: 圖案 33">
            <a:extLst>
              <a:ext uri="{FF2B5EF4-FFF2-40B4-BE49-F238E27FC236}">
                <a16:creationId xmlns:a16="http://schemas.microsoft.com/office/drawing/2014/main" id="{1DE2D372-3019-44BB-83E3-7BC481BD6FA7}"/>
              </a:ext>
            </a:extLst>
          </p:cNvPr>
          <p:cNvSpPr/>
          <p:nvPr/>
        </p:nvSpPr>
        <p:spPr>
          <a:xfrm>
            <a:off x="9141598" y="3624895"/>
            <a:ext cx="1959429" cy="2500604"/>
          </a:xfrm>
          <a:custGeom>
            <a:avLst/>
            <a:gdLst>
              <a:gd name="connsiteX0" fmla="*/ 0 w 1959429"/>
              <a:gd name="connsiteY0" fmla="*/ 0 h 2500604"/>
              <a:gd name="connsiteX1" fmla="*/ 91131 w 1959429"/>
              <a:gd name="connsiteY1" fmla="*/ 0 h 2500604"/>
              <a:gd name="connsiteX2" fmla="*/ 91131 w 1959429"/>
              <a:gd name="connsiteY2" fmla="*/ 2249338 h 2500604"/>
              <a:gd name="connsiteX3" fmla="*/ 1868296 w 1959429"/>
              <a:gd name="connsiteY3" fmla="*/ 2249338 h 2500604"/>
              <a:gd name="connsiteX4" fmla="*/ 1868296 w 1959429"/>
              <a:gd name="connsiteY4" fmla="*/ 0 h 2500604"/>
              <a:gd name="connsiteX5" fmla="*/ 1959429 w 1959429"/>
              <a:gd name="connsiteY5" fmla="*/ 0 h 2500604"/>
              <a:gd name="connsiteX6" fmla="*/ 1959429 w 1959429"/>
              <a:gd name="connsiteY6" fmla="*/ 2500604 h 2500604"/>
              <a:gd name="connsiteX7" fmla="*/ 0 w 1959429"/>
              <a:gd name="connsiteY7" fmla="*/ 2500604 h 2500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59429" h="2500604">
                <a:moveTo>
                  <a:pt x="0" y="0"/>
                </a:moveTo>
                <a:lnTo>
                  <a:pt x="91131" y="0"/>
                </a:lnTo>
                <a:lnTo>
                  <a:pt x="91131" y="2249338"/>
                </a:lnTo>
                <a:lnTo>
                  <a:pt x="1868296" y="2249338"/>
                </a:lnTo>
                <a:lnTo>
                  <a:pt x="1868296" y="0"/>
                </a:lnTo>
                <a:lnTo>
                  <a:pt x="1959429" y="0"/>
                </a:lnTo>
                <a:lnTo>
                  <a:pt x="1959429" y="2500604"/>
                </a:lnTo>
                <a:lnTo>
                  <a:pt x="0" y="2500604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892801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703CCF-E596-4F9E-920F-D04EFA6D5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3600" dirty="0"/>
              <a:t>遞迴堆疊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99DD5A2-2467-46B8-BB1C-150FF2ECCE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TW" altLang="en-US" dirty="0"/>
              <a:t>以上的例子，就是一種資料結構，而這個資料結構就是堆疊。遞迴就是一種堆疊的應用。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使用堆疊</a:t>
            </a:r>
            <a:r>
              <a:rPr lang="en-US" altLang="zh-TW" dirty="0"/>
              <a:t>(stack)</a:t>
            </a:r>
            <a:r>
              <a:rPr lang="zh-TW" altLang="en-US" dirty="0"/>
              <a:t>來儲存呼叫的函示順序，越後面被呼叫的函式越早離開堆疊，是一種</a:t>
            </a:r>
            <a:r>
              <a:rPr lang="zh-TW" altLang="en-US" dirty="0">
                <a:highlight>
                  <a:srgbClr val="D7537B"/>
                </a:highlight>
              </a:rPr>
              <a:t>後進先出</a:t>
            </a:r>
            <a:r>
              <a:rPr lang="zh-TW" altLang="en-US" dirty="0"/>
              <a:t>的資料結構。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在使用時要注意遞迴的這種資料結構，否則執行的程式結果會與你的想像有差距。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9027474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29A5A1-57BA-4AE3-8A26-E0B680630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5473253-5C2A-4AD9-B85B-8562ED7E97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利用遞迴實作最大公因數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6197563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52B70D-F1AD-47B2-9AEB-D1E956E8D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F424A9E-B1C3-4850-BB35-F8BF78A3F2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利用遞迴實作金字塔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3AF9008D-A930-4D7B-8ACC-D170C2EDEA5E}"/>
              </a:ext>
            </a:extLst>
          </p:cNvPr>
          <p:cNvSpPr txBox="1"/>
          <p:nvPr/>
        </p:nvSpPr>
        <p:spPr>
          <a:xfrm>
            <a:off x="5674350" y="1536174"/>
            <a:ext cx="4308505" cy="4154984"/>
          </a:xfrm>
          <a:prstGeom prst="rect">
            <a:avLst/>
          </a:prstGeom>
          <a:solidFill>
            <a:srgbClr val="19232D"/>
          </a:solidFill>
        </p:spPr>
        <p:txBody>
          <a:bodyPr wrap="square" rtlCol="0">
            <a:spAutoFit/>
          </a:bodyPr>
          <a:lstStyle/>
          <a:p>
            <a:pPr defTabSz="457200"/>
            <a:endParaRPr lang="en-US" altLang="zh-TW" sz="2400" dirty="0">
              <a:solidFill>
                <a:prstClr val="white"/>
              </a:solidFill>
              <a:latin typeface="Consolas" panose="020B0609020204030204" pitchFamily="49" charset="0"/>
              <a:ea typeface="標楷體"/>
            </a:endParaRPr>
          </a:p>
          <a:p>
            <a:pPr defTabSz="457200"/>
            <a:r>
              <a:rPr lang="en-US" altLang="zh-TW" sz="2400" dirty="0">
                <a:solidFill>
                  <a:prstClr val="white"/>
                </a:solidFill>
                <a:latin typeface="Consolas" panose="020B0609020204030204" pitchFamily="49" charset="0"/>
                <a:ea typeface="標楷體"/>
              </a:rPr>
              <a:t>********* 9 *********</a:t>
            </a:r>
          </a:p>
          <a:p>
            <a:pPr defTabSz="457200"/>
            <a:r>
              <a:rPr lang="en-US" altLang="zh-TW" sz="2400" dirty="0">
                <a:solidFill>
                  <a:prstClr val="white"/>
                </a:solidFill>
                <a:latin typeface="Consolas" panose="020B0609020204030204" pitchFamily="49" charset="0"/>
                <a:ea typeface="標楷體"/>
              </a:rPr>
              <a:t> ******** 8 ********</a:t>
            </a:r>
          </a:p>
          <a:p>
            <a:pPr defTabSz="457200"/>
            <a:r>
              <a:rPr lang="en-US" altLang="zh-TW" sz="2400" dirty="0">
                <a:solidFill>
                  <a:prstClr val="white"/>
                </a:solidFill>
                <a:latin typeface="Consolas" panose="020B0609020204030204" pitchFamily="49" charset="0"/>
                <a:ea typeface="標楷體"/>
              </a:rPr>
              <a:t>  ******* 7 *******</a:t>
            </a:r>
          </a:p>
          <a:p>
            <a:pPr defTabSz="457200"/>
            <a:r>
              <a:rPr lang="en-US" altLang="zh-TW" sz="2400" dirty="0">
                <a:solidFill>
                  <a:prstClr val="white"/>
                </a:solidFill>
                <a:latin typeface="Consolas" panose="020B0609020204030204" pitchFamily="49" charset="0"/>
                <a:ea typeface="標楷體"/>
              </a:rPr>
              <a:t>   ****** 6 ******</a:t>
            </a:r>
          </a:p>
          <a:p>
            <a:pPr defTabSz="457200"/>
            <a:r>
              <a:rPr lang="en-US" altLang="zh-TW" sz="2400" dirty="0">
                <a:solidFill>
                  <a:prstClr val="white"/>
                </a:solidFill>
                <a:latin typeface="Consolas" panose="020B0609020204030204" pitchFamily="49" charset="0"/>
                <a:ea typeface="標楷體"/>
              </a:rPr>
              <a:t>    ***** 5 *****</a:t>
            </a:r>
          </a:p>
          <a:p>
            <a:pPr defTabSz="457200"/>
            <a:r>
              <a:rPr lang="en-US" altLang="zh-TW" sz="2400" dirty="0">
                <a:solidFill>
                  <a:prstClr val="white"/>
                </a:solidFill>
                <a:latin typeface="Consolas" panose="020B0609020204030204" pitchFamily="49" charset="0"/>
                <a:ea typeface="標楷體"/>
              </a:rPr>
              <a:t>     **** 4 ****</a:t>
            </a:r>
          </a:p>
          <a:p>
            <a:pPr defTabSz="457200"/>
            <a:r>
              <a:rPr lang="en-US" altLang="zh-TW" sz="2400" dirty="0">
                <a:solidFill>
                  <a:prstClr val="white"/>
                </a:solidFill>
                <a:latin typeface="Consolas" panose="020B0609020204030204" pitchFamily="49" charset="0"/>
                <a:ea typeface="標楷體"/>
              </a:rPr>
              <a:t>      *** 3 ***</a:t>
            </a:r>
          </a:p>
          <a:p>
            <a:pPr defTabSz="457200"/>
            <a:r>
              <a:rPr lang="en-US" altLang="zh-TW" sz="2400" dirty="0">
                <a:solidFill>
                  <a:prstClr val="white"/>
                </a:solidFill>
                <a:latin typeface="Consolas" panose="020B0609020204030204" pitchFamily="49" charset="0"/>
                <a:ea typeface="標楷體"/>
              </a:rPr>
              <a:t>       ** 2 **</a:t>
            </a:r>
          </a:p>
          <a:p>
            <a:pPr defTabSz="457200"/>
            <a:r>
              <a:rPr lang="en-US" altLang="zh-TW" sz="2400" dirty="0">
                <a:solidFill>
                  <a:prstClr val="white"/>
                </a:solidFill>
                <a:latin typeface="Consolas" panose="020B0609020204030204" pitchFamily="49" charset="0"/>
                <a:ea typeface="標楷體"/>
              </a:rPr>
              <a:t>        * 1 *</a:t>
            </a:r>
          </a:p>
          <a:p>
            <a:pPr defTabSz="457200"/>
            <a:r>
              <a:rPr lang="en-US" altLang="zh-TW" sz="2400" dirty="0">
                <a:solidFill>
                  <a:prstClr val="white"/>
                </a:solidFill>
                <a:latin typeface="Consolas" panose="020B0609020204030204" pitchFamily="49" charset="0"/>
                <a:ea typeface="標楷體"/>
              </a:rPr>
              <a:t>          0 </a:t>
            </a:r>
          </a:p>
        </p:txBody>
      </p:sp>
    </p:spTree>
    <p:extLst>
      <p:ext uri="{BB962C8B-B14F-4D97-AF65-F5344CB8AC3E}">
        <p14:creationId xmlns:p14="http://schemas.microsoft.com/office/powerpoint/2010/main" val="184742339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5EE813-98A6-41D1-9BC0-8A9721AAE8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Python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基本介紹、環境、安裝、程式語法介紹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CA10E1-04F5-442B-BD41-A626650D9B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CH6 </a:t>
            </a:r>
            <a:r>
              <a:rPr lang="en-US" altLang="zh-TW" dirty="0" err="1"/>
              <a:t>numpy</a:t>
            </a:r>
            <a:r>
              <a:rPr lang="zh-TW" altLang="en-US" dirty="0"/>
              <a:t>、</a:t>
            </a:r>
            <a:r>
              <a:rPr lang="en-US" altLang="zh-TW" dirty="0"/>
              <a:t>pandas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1ECA6B0-5CC0-4663-92FB-E4CB1ABE0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A1BCB-C2DF-4C22-BAA8-F276E632711F}" type="slidenum">
              <a:rPr lang="zh-TW" altLang="en-US" smtClean="0"/>
              <a:t>44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368880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DB815C8-BA92-440E-861B-B131EFE94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模組</a:t>
            </a:r>
            <a:r>
              <a:rPr lang="en-US" altLang="zh-TW" dirty="0" err="1"/>
              <a:t>Moudule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D106A22-96D8-4D9A-B11B-380831F78A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7503221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8EBE84-7B89-494B-BB21-32F9F679C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套件</a:t>
            </a:r>
            <a:r>
              <a:rPr lang="en-US" altLang="zh-TW" dirty="0"/>
              <a:t>Package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591CF04-A484-4179-AE69-66848B9BE5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6417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AD139F-0B44-4312-8BD3-0AE875096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清單用途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C399D97-96C4-4858-9DB0-AE35CD2351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1.</a:t>
            </a:r>
            <a:r>
              <a:rPr lang="zh-TW" altLang="en-US" dirty="0"/>
              <a:t> 將同樣概念的東西歸類、記憶在同一個清單裡方便拿取其中的值</a:t>
            </a:r>
            <a:endParaRPr lang="en-US" altLang="zh-TW" dirty="0"/>
          </a:p>
          <a:p>
            <a:r>
              <a:rPr lang="en-US" altLang="zh-TW" dirty="0"/>
              <a:t>2.</a:t>
            </a:r>
            <a:r>
              <a:rPr lang="zh-TW" altLang="en-US" dirty="0"/>
              <a:t> 作為一個暫存區，不需要的時候清除避免浪費記憶體空間</a:t>
            </a:r>
          </a:p>
        </p:txBody>
      </p:sp>
    </p:spTree>
    <p:extLst>
      <p:ext uri="{BB962C8B-B14F-4D97-AF65-F5344CB8AC3E}">
        <p14:creationId xmlns:p14="http://schemas.microsoft.com/office/powerpoint/2010/main" val="1850506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665864-691E-478B-B7A5-CFDF51FF1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 dirty="0"/>
              <a:t>List</a:t>
            </a:r>
            <a:r>
              <a:rPr lang="zh-TW" altLang="en-US" sz="3600" dirty="0"/>
              <a:t>的宣告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FB426DD-0B1E-4D88-866C-80D2C741B8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88224"/>
            <a:ext cx="9905999" cy="3541714"/>
          </a:xfrm>
        </p:spPr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51093D6-53AA-46F2-AD3D-CD7E92C6F1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7445" y="2191783"/>
            <a:ext cx="2686443" cy="1557358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A727E236-EAA0-48D3-A5BA-A621F52B6D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7445" y="3749140"/>
            <a:ext cx="3771632" cy="1427747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CB8A406E-063E-4FF6-84F8-49E3037F51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7445" y="5176887"/>
            <a:ext cx="4786463" cy="1427747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B52F5446-ACB5-40A5-AD28-5314513287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45806" y="2191783"/>
            <a:ext cx="3136361" cy="1548496"/>
          </a:xfrm>
          <a:prstGeom prst="rect">
            <a:avLst/>
          </a:prstGeom>
        </p:spPr>
      </p:pic>
      <p:sp>
        <p:nvSpPr>
          <p:cNvPr id="8" name="內容版面配置區 4">
            <a:extLst>
              <a:ext uri="{FF2B5EF4-FFF2-40B4-BE49-F238E27FC236}">
                <a16:creationId xmlns:a16="http://schemas.microsoft.com/office/drawing/2014/main" id="{2B8B14BC-7D2D-4729-9D98-DA4DCD9D23FC}"/>
              </a:ext>
            </a:extLst>
          </p:cNvPr>
          <p:cNvSpPr txBox="1">
            <a:spLocks/>
          </p:cNvSpPr>
          <p:nvPr/>
        </p:nvSpPr>
        <p:spPr>
          <a:xfrm>
            <a:off x="6474509" y="4014329"/>
            <a:ext cx="765994" cy="568988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6160" indent="0">
              <a:buFont typeface="Wingdings 2" pitchFamily="18" charset="2"/>
              <a:buNone/>
            </a:pPr>
            <a:r>
              <a:rPr lang="zh-TW" altLang="en-US"/>
              <a:t>整數</a:t>
            </a:r>
            <a:endParaRPr lang="zh-TW" altLang="en-US" dirty="0"/>
          </a:p>
        </p:txBody>
      </p:sp>
      <p:sp>
        <p:nvSpPr>
          <p:cNvPr id="9" name="內容版面配置區 4">
            <a:extLst>
              <a:ext uri="{FF2B5EF4-FFF2-40B4-BE49-F238E27FC236}">
                <a16:creationId xmlns:a16="http://schemas.microsoft.com/office/drawing/2014/main" id="{4A3F19DB-5BAE-473B-B61B-23A1DDA03CA3}"/>
              </a:ext>
            </a:extLst>
          </p:cNvPr>
          <p:cNvSpPr txBox="1">
            <a:spLocks/>
          </p:cNvSpPr>
          <p:nvPr/>
        </p:nvSpPr>
        <p:spPr>
          <a:xfrm>
            <a:off x="7713986" y="5606266"/>
            <a:ext cx="765994" cy="56898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448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6160" indent="0">
              <a:buFont typeface="Wingdings" panose="05000000000000000000" pitchFamily="2" charset="2"/>
              <a:buNone/>
            </a:pPr>
            <a:r>
              <a:rPr lang="zh-TW" altLang="en-US" dirty="0"/>
              <a:t>字串</a:t>
            </a:r>
          </a:p>
        </p:txBody>
      </p:sp>
    </p:spTree>
    <p:extLst>
      <p:ext uri="{BB962C8B-B14F-4D97-AF65-F5344CB8AC3E}">
        <p14:creationId xmlns:p14="http://schemas.microsoft.com/office/powerpoint/2010/main" val="159278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60A3AF-6BBD-44DD-BCCB-87606A998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 dirty="0"/>
              <a:t>List</a:t>
            </a:r>
            <a:r>
              <a:rPr lang="zh-TW" altLang="en-US" sz="3600" dirty="0"/>
              <a:t>取值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DC4C941-A461-4831-BF0C-45D436EA63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程式語言中，從</a:t>
            </a:r>
            <a:r>
              <a:rPr lang="en-US" altLang="zh-TW" dirty="0"/>
              <a:t>0</a:t>
            </a:r>
            <a:r>
              <a:rPr lang="zh-TW" altLang="en-US" dirty="0"/>
              <a:t>開始</a:t>
            </a:r>
          </a:p>
          <a:p>
            <a:endParaRPr lang="zh-TW" altLang="en-US" dirty="0"/>
          </a:p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AA23DDA-347E-45F8-841A-1C5711838D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5758" y="3065901"/>
            <a:ext cx="4641767" cy="2101932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29DC0D2E-E51C-4030-9ED3-A3ACE7F02F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754" y="3085547"/>
            <a:ext cx="4641768" cy="2090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159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DD2F2B-2E65-42DE-B8CE-9FB15737A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 dirty="0"/>
              <a:t>List in for</a:t>
            </a:r>
            <a:r>
              <a:rPr lang="zh-TW" altLang="en-US" sz="3600" dirty="0"/>
              <a:t> 迴圈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1C3FC4A-069B-4DD4-A914-E7C851EA0E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84E146B0-B892-421B-8A5D-8E621F321E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7674" y="1747237"/>
            <a:ext cx="7196651" cy="1403347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E2AE15CA-BEA8-4D09-938D-C8062F6F9D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7672" y="3150583"/>
            <a:ext cx="6644489" cy="3419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1835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598A8650-FED5-462E-9405-5648A02A6E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3599" y="2052116"/>
            <a:ext cx="4838700" cy="2876550"/>
          </a:xfrm>
          <a:prstGeom prst="rect">
            <a:avLst/>
          </a:prstGeom>
        </p:spPr>
      </p:pic>
      <p:sp>
        <p:nvSpPr>
          <p:cNvPr id="22" name="矩形 21">
            <a:extLst>
              <a:ext uri="{FF2B5EF4-FFF2-40B4-BE49-F238E27FC236}">
                <a16:creationId xmlns:a16="http://schemas.microsoft.com/office/drawing/2014/main" id="{0F6D4500-3B4F-48B4-8B29-399D2A116472}"/>
              </a:ext>
            </a:extLst>
          </p:cNvPr>
          <p:cNvSpPr/>
          <p:nvPr/>
        </p:nvSpPr>
        <p:spPr>
          <a:xfrm>
            <a:off x="6858000" y="2164080"/>
            <a:ext cx="304800" cy="3149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75BDB24C-B808-4E0D-8D88-B4741E65D7B9}"/>
              </a:ext>
            </a:extLst>
          </p:cNvPr>
          <p:cNvCxnSpPr/>
          <p:nvPr/>
        </p:nvCxnSpPr>
        <p:spPr>
          <a:xfrm>
            <a:off x="3352800" y="2641600"/>
            <a:ext cx="298704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標題 1">
            <a:extLst>
              <a:ext uri="{FF2B5EF4-FFF2-40B4-BE49-F238E27FC236}">
                <a16:creationId xmlns:a16="http://schemas.microsoft.com/office/drawing/2014/main" id="{2A3D6B9A-F55E-43D5-A87C-DA6202A2F59E}"/>
              </a:ext>
            </a:extLst>
          </p:cNvPr>
          <p:cNvSpPr txBox="1">
            <a:spLocks/>
          </p:cNvSpPr>
          <p:nvPr/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r>
              <a:rPr lang="en-US" altLang="zh-TW" dirty="0"/>
              <a:t>List </a:t>
            </a:r>
            <a:r>
              <a:rPr lang="zh-TW" altLang="en-US" dirty="0"/>
              <a:t>切片</a:t>
            </a:r>
          </a:p>
        </p:txBody>
      </p:sp>
    </p:spTree>
    <p:extLst>
      <p:ext uri="{BB962C8B-B14F-4D97-AF65-F5344CB8AC3E}">
        <p14:creationId xmlns:p14="http://schemas.microsoft.com/office/powerpoint/2010/main" val="11548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電路">
  <a:themeElements>
    <a:clrScheme name="電路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電路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電路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TM04033919[[fn=電路]]</Template>
  <TotalTime>37056</TotalTime>
  <Words>1468</Words>
  <Application>Microsoft Office PowerPoint</Application>
  <PresentationFormat>寬螢幕</PresentationFormat>
  <Paragraphs>242</Paragraphs>
  <Slides>46</Slides>
  <Notes>6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46</vt:i4>
      </vt:variant>
    </vt:vector>
  </HeadingPairs>
  <TitlesOfParts>
    <vt:vector size="57" baseType="lpstr">
      <vt:lpstr>Microsoft JhengHei UI</vt:lpstr>
      <vt:lpstr>微軟正黑體</vt:lpstr>
      <vt:lpstr>Arial</vt:lpstr>
      <vt:lpstr>Calibri</vt:lpstr>
      <vt:lpstr>Consolas</vt:lpstr>
      <vt:lpstr>Corbel</vt:lpstr>
      <vt:lpstr>Times New Roman</vt:lpstr>
      <vt:lpstr>Tw Cen MT</vt:lpstr>
      <vt:lpstr>Wingdings</vt:lpstr>
      <vt:lpstr>Wingdings 2</vt:lpstr>
      <vt:lpstr>電路</vt:lpstr>
      <vt:lpstr>Python 基本介紹、環境、安裝、程式語法介紹</vt:lpstr>
      <vt:lpstr>清單</vt:lpstr>
      <vt:lpstr>清單</vt:lpstr>
      <vt:lpstr>清單</vt:lpstr>
      <vt:lpstr>清單用途</vt:lpstr>
      <vt:lpstr>List的宣告</vt:lpstr>
      <vt:lpstr>List取值</vt:lpstr>
      <vt:lpstr>List in for 迴圈</vt:lpstr>
      <vt:lpstr>PowerPoint 簡報</vt:lpstr>
      <vt:lpstr>PowerPoint 簡報</vt:lpstr>
      <vt:lpstr>PowerPoint 簡報</vt:lpstr>
      <vt:lpstr>PowerPoint 簡報</vt:lpstr>
      <vt:lpstr>PowerPoint 簡報</vt:lpstr>
      <vt:lpstr>List 檢查 </vt:lpstr>
      <vt:lpstr>List新增刪除</vt:lpstr>
      <vt:lpstr>List 長度</vt:lpstr>
      <vt:lpstr>List 合併</vt:lpstr>
      <vt:lpstr>For example</vt:lpstr>
      <vt:lpstr>清單的值</vt:lpstr>
      <vt:lpstr>練習</vt:lpstr>
      <vt:lpstr>練習</vt:lpstr>
      <vt:lpstr>參考資料</vt:lpstr>
      <vt:lpstr>Python 基本介紹、環境、安裝、程式語法介紹</vt:lpstr>
      <vt:lpstr>函式Function</vt:lpstr>
      <vt:lpstr>函式Function</vt:lpstr>
      <vt:lpstr>如何撰寫function </vt:lpstr>
      <vt:lpstr>For example : 判斷閏年</vt:lpstr>
      <vt:lpstr>For example : 判斷閏年</vt:lpstr>
      <vt:lpstr>For example : 判斷閏年</vt:lpstr>
      <vt:lpstr>For example : 判斷閏年</vt:lpstr>
      <vt:lpstr>Function回傳值</vt:lpstr>
      <vt:lpstr>Function回傳值</vt:lpstr>
      <vt:lpstr>遞迴</vt:lpstr>
      <vt:lpstr>遞迴</vt:lpstr>
      <vt:lpstr>遞迴與迴圈的差異</vt:lpstr>
      <vt:lpstr>遞迴與迴圈的差異</vt:lpstr>
      <vt:lpstr>以倒數4的程式碼為例</vt:lpstr>
      <vt:lpstr>以倒數4的程式碼為例</vt:lpstr>
      <vt:lpstr>以倒數4的程式碼為例</vt:lpstr>
      <vt:lpstr>以倒數4的程式碼為例</vt:lpstr>
      <vt:lpstr>遞迴堆疊</vt:lpstr>
      <vt:lpstr>練習</vt:lpstr>
      <vt:lpstr>練習</vt:lpstr>
      <vt:lpstr>Python 基本介紹、環境、安裝、程式語法介紹</vt:lpstr>
      <vt:lpstr>模組Moudule</vt:lpstr>
      <vt:lpstr>套件Package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機器學習基礎理論與實作</dc:title>
  <dc:creator>Ray</dc:creator>
  <cp:lastModifiedBy>亮晴</cp:lastModifiedBy>
  <cp:revision>493</cp:revision>
  <dcterms:created xsi:type="dcterms:W3CDTF">2019-11-16T08:00:53Z</dcterms:created>
  <dcterms:modified xsi:type="dcterms:W3CDTF">2021-07-29T07:58:40Z</dcterms:modified>
</cp:coreProperties>
</file>