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4"/>
  </p:notesMasterIdLst>
  <p:sldIdLst>
    <p:sldId id="474" r:id="rId2"/>
    <p:sldId id="472" r:id="rId3"/>
    <p:sldId id="513" r:id="rId4"/>
    <p:sldId id="261" r:id="rId5"/>
    <p:sldId id="489" r:id="rId6"/>
    <p:sldId id="490" r:id="rId7"/>
    <p:sldId id="491" r:id="rId8"/>
    <p:sldId id="333" r:id="rId9"/>
    <p:sldId id="334" r:id="rId10"/>
    <p:sldId id="335" r:id="rId11"/>
    <p:sldId id="336" r:id="rId12"/>
    <p:sldId id="337" r:id="rId13"/>
    <p:sldId id="492" r:id="rId14"/>
    <p:sldId id="493" r:id="rId15"/>
    <p:sldId id="494" r:id="rId16"/>
    <p:sldId id="495" r:id="rId17"/>
    <p:sldId id="496" r:id="rId18"/>
    <p:sldId id="271" r:id="rId19"/>
    <p:sldId id="274" r:id="rId20"/>
    <p:sldId id="546" r:id="rId21"/>
    <p:sldId id="479" r:id="rId22"/>
    <p:sldId id="270" r:id="rId23"/>
    <p:sldId id="480" r:id="rId24"/>
    <p:sldId id="481" r:id="rId25"/>
    <p:sldId id="482" r:id="rId26"/>
    <p:sldId id="483" r:id="rId27"/>
    <p:sldId id="484" r:id="rId28"/>
    <p:sldId id="514" r:id="rId29"/>
    <p:sldId id="518" r:id="rId30"/>
    <p:sldId id="519" r:id="rId31"/>
    <p:sldId id="515" r:id="rId32"/>
    <p:sldId id="516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9" r:id="rId43"/>
    <p:sldId id="511" r:id="rId44"/>
    <p:sldId id="512" r:id="rId45"/>
    <p:sldId id="520" r:id="rId46"/>
    <p:sldId id="524" r:id="rId47"/>
    <p:sldId id="525" r:id="rId48"/>
    <p:sldId id="526" r:id="rId49"/>
    <p:sldId id="521" r:id="rId50"/>
    <p:sldId id="528" r:id="rId51"/>
    <p:sldId id="529" r:id="rId52"/>
    <p:sldId id="530" r:id="rId53"/>
    <p:sldId id="531" r:id="rId54"/>
    <p:sldId id="523" r:id="rId55"/>
    <p:sldId id="534" r:id="rId56"/>
    <p:sldId id="527" r:id="rId57"/>
    <p:sldId id="535" r:id="rId58"/>
    <p:sldId id="538" r:id="rId59"/>
    <p:sldId id="536" r:id="rId60"/>
    <p:sldId id="537" r:id="rId61"/>
    <p:sldId id="539" r:id="rId62"/>
    <p:sldId id="540" r:id="rId63"/>
    <p:sldId id="541" r:id="rId64"/>
    <p:sldId id="542" r:id="rId65"/>
    <p:sldId id="543" r:id="rId66"/>
    <p:sldId id="522" r:id="rId67"/>
    <p:sldId id="544" r:id="rId68"/>
    <p:sldId id="545" r:id="rId69"/>
    <p:sldId id="547" r:id="rId70"/>
    <p:sldId id="548" r:id="rId71"/>
    <p:sldId id="549" r:id="rId72"/>
    <p:sldId id="532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s-1 清單" id="{C351E6C8-65D4-4EA6-AEA6-595367586632}">
          <p14:sldIdLst>
            <p14:sldId id="474"/>
            <p14:sldId id="472"/>
            <p14:sldId id="513"/>
            <p14:sldId id="261"/>
            <p14:sldId id="489"/>
            <p14:sldId id="490"/>
            <p14:sldId id="491"/>
            <p14:sldId id="333"/>
            <p14:sldId id="334"/>
            <p14:sldId id="335"/>
            <p14:sldId id="336"/>
            <p14:sldId id="337"/>
            <p14:sldId id="492"/>
            <p14:sldId id="493"/>
            <p14:sldId id="494"/>
            <p14:sldId id="495"/>
            <p14:sldId id="496"/>
            <p14:sldId id="271"/>
            <p14:sldId id="274"/>
            <p14:sldId id="546"/>
            <p14:sldId id="479"/>
            <p14:sldId id="270"/>
            <p14:sldId id="480"/>
          </p14:sldIdLst>
        </p14:section>
        <p14:section name="class-2 函式與迴圈" id="{F7D7D80C-A0F4-45C1-BA81-794AA42F6126}">
          <p14:sldIdLst>
            <p14:sldId id="481"/>
            <p14:sldId id="482"/>
            <p14:sldId id="483"/>
            <p14:sldId id="484"/>
            <p14:sldId id="514"/>
            <p14:sldId id="518"/>
            <p14:sldId id="519"/>
            <p14:sldId id="515"/>
            <p14:sldId id="516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9"/>
          </p14:sldIdLst>
        </p14:section>
        <p14:section name="class-3 Numpy、Pandas、matplotlib" id="{780D51FB-10F3-416F-AB5D-84C6FC6AA459}">
          <p14:sldIdLst>
            <p14:sldId id="511"/>
            <p14:sldId id="512"/>
            <p14:sldId id="520"/>
            <p14:sldId id="524"/>
            <p14:sldId id="525"/>
            <p14:sldId id="526"/>
            <p14:sldId id="521"/>
            <p14:sldId id="528"/>
            <p14:sldId id="529"/>
            <p14:sldId id="530"/>
            <p14:sldId id="531"/>
            <p14:sldId id="523"/>
            <p14:sldId id="534"/>
            <p14:sldId id="527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22"/>
            <p14:sldId id="544"/>
            <p14:sldId id="545"/>
            <p14:sldId id="547"/>
            <p14:sldId id="548"/>
            <p14:sldId id="549"/>
            <p14:sldId id="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41"/>
    <a:srgbClr val="D7537B"/>
    <a:srgbClr val="FF0000"/>
    <a:srgbClr val="4FD093"/>
    <a:srgbClr val="E78045"/>
    <a:srgbClr val="A262D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67" autoAdjust="0"/>
  </p:normalViewPr>
  <p:slideViewPr>
    <p:cSldViewPr snapToGrid="0">
      <p:cViewPr>
        <p:scale>
          <a:sx n="100" d="100"/>
          <a:sy n="100" d="100"/>
        </p:scale>
        <p:origin x="-292" y="-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E46C-1491-4BA9-92F0-B7A573D65F14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DA1C-903D-4734-9FD4-63059C593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7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9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這裡只是一個總結前面並與</a:t>
            </a:r>
            <a:r>
              <a:rPr lang="en-US" altLang="zh-TW" dirty="0"/>
              <a:t>list</a:t>
            </a:r>
            <a:r>
              <a:rPr lang="zh-TW" altLang="en-US" dirty="0"/>
              <a:t>對照的圖表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7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假如今天有一個飼養狗狗的遊戲，玩家同時有多隻狗狗，而狗狗在遊戲中的動作都是一樣的，所以我們可以把狗狗的動作一一包成一個函式，要叫狗狗坐下的時候，直接使用</a:t>
            </a: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rPr>
              <a:t>Jump</a:t>
            </a: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rPr>
              <a:t>的函式，輸入想要命令的狗狗名字，就可以讓該狗狗坐下。其他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8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我們寫出一段程式碼紀錄狗狗跑步的的紀錄，但實際上記錄狗狗跑步的程式碼都是重複的，此時我們就可以使用函式來避免重複，讓程式碼變得簡潔。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8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9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5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3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9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3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2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6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2059-2B87-4DC7-8B67-4E1111268401}" type="datetimeFigureOut">
              <a:rPr lang="zh-TW" altLang="en-US" smtClean="0"/>
              <a:t>2021/8/5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640001.html" TargetMode="External"/><Relationship Id="rId2" Type="http://schemas.openxmlformats.org/officeDocument/2006/relationships/hyperlink" Target="https://www.92python.com/view/9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CH4 </a:t>
            </a:r>
            <a:r>
              <a:rPr lang="zh-TW" altLang="en-US" dirty="0"/>
              <a:t>清單、字典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7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0468F5-29F5-40E1-B0E8-DD3EA703D26B}"/>
              </a:ext>
            </a:extLst>
          </p:cNvPr>
          <p:cNvSpPr/>
          <p:nvPr/>
        </p:nvSpPr>
        <p:spPr>
          <a:xfrm>
            <a:off x="4318000" y="2130964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7BDDEE1-0BE5-4955-B0D0-FCFCB5CDFA91}"/>
              </a:ext>
            </a:extLst>
          </p:cNvPr>
          <p:cNvCxnSpPr>
            <a:cxnSpLocks/>
          </p:cNvCxnSpPr>
          <p:nvPr/>
        </p:nvCxnSpPr>
        <p:spPr>
          <a:xfrm>
            <a:off x="3302000" y="3149600"/>
            <a:ext cx="4124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99392E-EEC3-490F-BCC7-56B00BF00450}"/>
              </a:ext>
            </a:extLst>
          </p:cNvPr>
          <p:cNvSpPr/>
          <p:nvPr/>
        </p:nvSpPr>
        <p:spPr>
          <a:xfrm>
            <a:off x="4888149" y="2130964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7D08E9-E5DD-4C32-B87F-0BB9426109C0}"/>
              </a:ext>
            </a:extLst>
          </p:cNvPr>
          <p:cNvSpPr/>
          <p:nvPr/>
        </p:nvSpPr>
        <p:spPr>
          <a:xfrm>
            <a:off x="5448733" y="2132599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379F79-06E3-4030-B382-CD12EFD2F66D}"/>
              </a:ext>
            </a:extLst>
          </p:cNvPr>
          <p:cNvSpPr/>
          <p:nvPr/>
        </p:nvSpPr>
        <p:spPr>
          <a:xfrm>
            <a:off x="5998562" y="2128418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F7514D-745D-49D7-830E-96D1C7E9119A}"/>
              </a:ext>
            </a:extLst>
          </p:cNvPr>
          <p:cNvSpPr/>
          <p:nvPr/>
        </p:nvSpPr>
        <p:spPr>
          <a:xfrm>
            <a:off x="6548986" y="2128418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47319DC0-58A9-4C2D-8260-89B112F6CD4B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7800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F591D0-1426-43BD-9044-A3A8B343198B}"/>
              </a:ext>
            </a:extLst>
          </p:cNvPr>
          <p:cNvSpPr/>
          <p:nvPr/>
        </p:nvSpPr>
        <p:spPr>
          <a:xfrm>
            <a:off x="5192948" y="2185446"/>
            <a:ext cx="1939371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4C0246F-F679-4EDF-BB58-1760B6C8A791}"/>
              </a:ext>
            </a:extLst>
          </p:cNvPr>
          <p:cNvCxnSpPr>
            <a:cxnSpLocks/>
          </p:cNvCxnSpPr>
          <p:nvPr/>
        </p:nvCxnSpPr>
        <p:spPr>
          <a:xfrm>
            <a:off x="3322320" y="3352800"/>
            <a:ext cx="335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C21744C4-C0BB-4689-8682-E8B6AB550862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28380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CBE1BD-31F0-401F-AD58-671A16FEAFBF}"/>
              </a:ext>
            </a:extLst>
          </p:cNvPr>
          <p:cNvSpPr/>
          <p:nvPr/>
        </p:nvSpPr>
        <p:spPr>
          <a:xfrm>
            <a:off x="4348480" y="2163977"/>
            <a:ext cx="83312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F65F24-DF73-4872-98C4-8E933693C138}"/>
              </a:ext>
            </a:extLst>
          </p:cNvPr>
          <p:cNvCxnSpPr/>
          <p:nvPr/>
        </p:nvCxnSpPr>
        <p:spPr>
          <a:xfrm>
            <a:off x="3322320" y="361696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864F8674-4B99-4391-9A77-06CE4FA46DF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39863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ABE3-D972-43FB-B3D7-3ED5F7C3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檢查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8C911-9CD1-4BC8-A7E4-3936B9BF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8A312-89F5-4D18-AC64-4C35CBCD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5427218" cy="13768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E96624-CC56-4116-AF7D-32B3CB19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8" y="3429000"/>
            <a:ext cx="5484395" cy="13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A8DB2-EB69-4585-8A79-6EC72DDA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新增刪除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88A6E-FA02-4D0E-9712-4C29A2C7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894C3F-0E93-40AA-AEA6-1C6D5F67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99" y="1857568"/>
            <a:ext cx="7609799" cy="1797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BBB24F-648D-4953-9EEF-559004E09786}"/>
              </a:ext>
            </a:extLst>
          </p:cNvPr>
          <p:cNvSpPr txBox="1"/>
          <p:nvPr/>
        </p:nvSpPr>
        <p:spPr>
          <a:xfrm>
            <a:off x="1344633" y="2571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DD8B30-BF08-4BDD-9D09-12732277A268}"/>
              </a:ext>
            </a:extLst>
          </p:cNvPr>
          <p:cNvSpPr txBox="1"/>
          <p:nvPr/>
        </p:nvSpPr>
        <p:spPr>
          <a:xfrm>
            <a:off x="1344632" y="5201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853741-FDE0-413E-A68E-2BC04673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99" y="3777865"/>
            <a:ext cx="7493123" cy="292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87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25B62-844A-441B-9913-F63C669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長度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4AAEE-E998-4F56-BD85-E4860119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可以知道</a:t>
            </a:r>
            <a:r>
              <a:rPr lang="en-US" altLang="zh-TW" dirty="0"/>
              <a:t>list</a:t>
            </a:r>
            <a:r>
              <a:rPr lang="zh-TW" altLang="en-US" dirty="0"/>
              <a:t>裡面有幾個元素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E47B0C-A294-4BC2-A24E-D3FC246A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69" y="3087225"/>
            <a:ext cx="4526072" cy="13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CA420-D767-4386-B9D5-4309D55C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合併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1802B-9235-4C4B-9068-56F51D7A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一次想加入很多個值</a:t>
            </a:r>
            <a:br>
              <a:rPr lang="en-US" altLang="zh-TW" dirty="0"/>
            </a:br>
            <a:r>
              <a:rPr lang="zh-TW" altLang="en-US" dirty="0"/>
              <a:t>將某個 </a:t>
            </a:r>
            <a:r>
              <a:rPr lang="en-US" altLang="zh-TW" dirty="0"/>
              <a:t>list </a:t>
            </a:r>
            <a:r>
              <a:rPr lang="zh-TW" altLang="en-US" dirty="0"/>
              <a:t>中的元素加到另一個 </a:t>
            </a:r>
            <a:r>
              <a:rPr lang="en-US" altLang="zh-TW" dirty="0"/>
              <a:t>list 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F1558D-7F58-49A6-8573-213732DD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9" y="3764804"/>
            <a:ext cx="7581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A5D9A-2A6F-4F6D-8021-1432580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5F1F2-3A5D-4203-9860-EA714BF0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計算成績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BB6624-8B8D-49B9-BCC0-49D03B20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46" y="3023000"/>
            <a:ext cx="5949370" cy="2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9CD41-C6D3-47F3-8186-0097AEEE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1EDF6-7AA3-49B8-9CBB-83C590C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可以是任何一種資料型態，例如：</a:t>
            </a:r>
            <a:r>
              <a:rPr lang="en-US" altLang="zh-TW" dirty="0"/>
              <a:t>str</a:t>
            </a:r>
            <a:r>
              <a:rPr lang="zh-TW" altLang="en-US" dirty="0"/>
              <a:t>、</a:t>
            </a:r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、</a:t>
            </a:r>
            <a:r>
              <a:rPr lang="en-US" altLang="zh-TW" dirty="0" err="1"/>
              <a:t>boolean</a:t>
            </a:r>
            <a:r>
              <a:rPr lang="zh-TW" altLang="en-US" dirty="0"/>
              <a:t>、</a:t>
            </a:r>
            <a:r>
              <a:rPr lang="en-US" altLang="zh-TW" dirty="0"/>
              <a:t>list….</a:t>
            </a:r>
          </a:p>
          <a:p>
            <a:r>
              <a:rPr lang="zh-TW" altLang="en-US" dirty="0"/>
              <a:t>找尋一個清單裡面，最小的值的方法，呼叫</a:t>
            </a:r>
            <a:r>
              <a:rPr lang="en-US" altLang="zh-TW" dirty="0"/>
              <a:t>min()</a:t>
            </a:r>
            <a:r>
              <a:rPr lang="zh-TW" altLang="en-US" dirty="0"/>
              <a:t>函式：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用值找到他在哪一個索引值：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6D267C88-488B-4337-A389-5C2C4464E04A}"/>
              </a:ext>
            </a:extLst>
          </p:cNvPr>
          <p:cNvSpPr txBox="1"/>
          <p:nvPr/>
        </p:nvSpPr>
        <p:spPr>
          <a:xfrm>
            <a:off x="1760116" y="3422254"/>
            <a:ext cx="6744460" cy="830997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 = [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1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2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3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]  </a:t>
            </a:r>
          </a:p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min(numbers)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   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&gt;&gt;&gt;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1</a:t>
            </a: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9260A7AC-F93C-44C6-B11C-76C9937B0173}"/>
              </a:ext>
            </a:extLst>
          </p:cNvPr>
          <p:cNvSpPr txBox="1"/>
          <p:nvPr/>
        </p:nvSpPr>
        <p:spPr>
          <a:xfrm>
            <a:off x="1760116" y="5126402"/>
            <a:ext cx="6744460" cy="830997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 = [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1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2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3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]  </a:t>
            </a:r>
          </a:p>
          <a:p>
            <a:r>
              <a:rPr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numbers.index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(2)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&gt;&gt;&gt;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88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A7B56-5734-4921-B470-FD4C64E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字典 </a:t>
            </a:r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6EA8B-C37E-4C58-A454-A0163B3A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屬於集合物件的一種，可以儲存</a:t>
            </a:r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zh-TW" altLang="en-US" dirty="0"/>
              <a:t>跟</a:t>
            </a:r>
            <a:r>
              <a:rPr lang="en-US" altLang="zh-TW" dirty="0"/>
              <a:t>value</a:t>
            </a:r>
            <a:r>
              <a:rPr lang="zh-TW" altLang="en-US" dirty="0"/>
              <a:t>，方便做資料蒐集。</a:t>
            </a:r>
            <a:endParaRPr lang="en-US" altLang="zh-TW" dirty="0"/>
          </a:p>
          <a:p>
            <a:r>
              <a:rPr lang="zh-TW" altLang="en-US" dirty="0"/>
              <a:t>字典的宣告：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在字典中新增資料</a:t>
            </a:r>
            <a:r>
              <a:rPr lang="en-US" altLang="zh-TW" dirty="0"/>
              <a:t>(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不同的是，新增資料時要指定</a:t>
            </a:r>
            <a:r>
              <a:rPr lang="en-US" altLang="zh-TW" dirty="0"/>
              <a:t>key)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94A048-D864-4018-A087-F21156E2CB8C}"/>
              </a:ext>
            </a:extLst>
          </p:cNvPr>
          <p:cNvSpPr txBox="1"/>
          <p:nvPr/>
        </p:nvSpPr>
        <p:spPr>
          <a:xfrm>
            <a:off x="3106535" y="3517620"/>
            <a:ext cx="3701888" cy="461665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dictionary_1 = {}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0F9EA8-A7CC-4775-AEB2-040E3FCF7895}"/>
              </a:ext>
            </a:extLst>
          </p:cNvPr>
          <p:cNvSpPr txBox="1"/>
          <p:nvPr/>
        </p:nvSpPr>
        <p:spPr>
          <a:xfrm>
            <a:off x="3106534" y="3998201"/>
            <a:ext cx="3701889" cy="461665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dictionary_1 = </a:t>
            </a:r>
            <a:r>
              <a:rPr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dict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308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84FB-8220-4CA9-A076-E8E39F55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56A42-C8E4-43EA-836E-DB22DBE7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主要由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組成</a:t>
            </a:r>
            <a:endParaRPr lang="en-US" altLang="zh-TW" dirty="0"/>
          </a:p>
          <a:p>
            <a:r>
              <a:rPr lang="en-US" altLang="zh-TW" dirty="0"/>
              <a:t>Key </a:t>
            </a:r>
            <a:r>
              <a:rPr lang="zh-TW" altLang="en-US" dirty="0"/>
              <a:t>就是指清單中的</a:t>
            </a:r>
            <a:r>
              <a:rPr lang="en-US" altLang="zh-TW" dirty="0"/>
              <a:t>index(</a:t>
            </a:r>
            <a:r>
              <a:rPr lang="zh-TW" altLang="en-US" dirty="0"/>
              <a:t>索引值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30C7ADD-5D9B-49AF-A4E8-A697CC1BFC57}"/>
              </a:ext>
            </a:extLst>
          </p:cNvPr>
          <p:cNvGrpSpPr/>
          <p:nvPr/>
        </p:nvGrpSpPr>
        <p:grpSpPr>
          <a:xfrm>
            <a:off x="2985810" y="4206091"/>
            <a:ext cx="6244763" cy="1077218"/>
            <a:chOff x="1795993" y="2937518"/>
            <a:chExt cx="6244763" cy="107721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89A0DEF-DA95-471B-AF31-058DC49290B1}"/>
                </a:ext>
              </a:extLst>
            </p:cNvPr>
            <p:cNvSpPr txBox="1"/>
            <p:nvPr/>
          </p:nvSpPr>
          <p:spPr>
            <a:xfrm>
              <a:off x="1795993" y="2937518"/>
              <a:ext cx="6244763" cy="1077218"/>
            </a:xfrm>
            <a:prstGeom prst="rect">
              <a:avLst/>
            </a:prstGeom>
            <a:solidFill>
              <a:srgbClr val="19232D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listo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 = [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 1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, 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2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, 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3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]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listo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[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0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27E782-5086-46CC-BE99-245E7262FDE8}"/>
                </a:ext>
              </a:extLst>
            </p:cNvPr>
            <p:cNvSpPr/>
            <p:nvPr/>
          </p:nvSpPr>
          <p:spPr>
            <a:xfrm>
              <a:off x="3995529" y="2993692"/>
              <a:ext cx="1749288" cy="49148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BA296E-01ED-4FA7-9956-20D413B2F0FF}"/>
                </a:ext>
              </a:extLst>
            </p:cNvPr>
            <p:cNvSpPr/>
            <p:nvPr/>
          </p:nvSpPr>
          <p:spPr>
            <a:xfrm>
              <a:off x="3169086" y="3485174"/>
              <a:ext cx="359305" cy="49148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</p:grpSp>
      <p:sp>
        <p:nvSpPr>
          <p:cNvPr id="14" name="文字方塊 5">
            <a:extLst>
              <a:ext uri="{FF2B5EF4-FFF2-40B4-BE49-F238E27FC236}">
                <a16:creationId xmlns:a16="http://schemas.microsoft.com/office/drawing/2014/main" id="{3D7CC24C-B6D5-463F-BF8A-DE726FC7B281}"/>
              </a:ext>
            </a:extLst>
          </p:cNvPr>
          <p:cNvSpPr txBox="1"/>
          <p:nvPr/>
        </p:nvSpPr>
        <p:spPr>
          <a:xfrm>
            <a:off x="3855682" y="5442849"/>
            <a:ext cx="2485483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Index:</a:t>
            </a:r>
            <a:r>
              <a:rPr lang="zh-TW" altLang="en-US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索引值</a:t>
            </a:r>
            <a:endParaRPr lang="zh-TW" altLang="en-US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F523193-D2AF-47E7-BB8E-BB0ACDA7C48E}"/>
              </a:ext>
            </a:extLst>
          </p:cNvPr>
          <p:cNvSpPr txBox="1"/>
          <p:nvPr/>
        </p:nvSpPr>
        <p:spPr>
          <a:xfrm>
            <a:off x="4817248" y="3606948"/>
            <a:ext cx="321356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values:</a:t>
            </a:r>
            <a:r>
              <a:rPr lang="zh-TW" altLang="en-US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清單中的值</a:t>
            </a:r>
            <a:endParaRPr lang="zh-TW" altLang="en-US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4963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92E12-7689-4E15-BC3A-C165D99B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字典 </a:t>
            </a:r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F0E70-8509-4812-A6F4-73665E64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397BD1E-5E74-492A-B350-8483FC38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49487"/>
            <a:ext cx="6655278" cy="2511426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16BB00D-D884-499D-95C8-841B2483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956543"/>
            <a:ext cx="9258512" cy="8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CC6E2-1DBA-410D-A849-71788D9F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0C9A32-4C46-47BE-BE09-4F2D013B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F86C2CF0-C382-4CDF-B64E-6913BFC7C8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318013"/>
              </p:ext>
            </p:extLst>
          </p:nvPr>
        </p:nvGraphicFramePr>
        <p:xfrm>
          <a:off x="1780855" y="2244722"/>
          <a:ext cx="8078459" cy="2398248"/>
        </p:xfrm>
        <a:graphic>
          <a:graphicData uri="http://schemas.openxmlformats.org/drawingml/2006/table">
            <a:tbl>
              <a:tblPr/>
              <a:tblGrid>
                <a:gridCol w="2407698">
                  <a:extLst>
                    <a:ext uri="{9D8B030D-6E8A-4147-A177-3AD203B41FA5}">
                      <a16:colId xmlns:a16="http://schemas.microsoft.com/office/drawing/2014/main" val="4232142211"/>
                    </a:ext>
                  </a:extLst>
                </a:gridCol>
                <a:gridCol w="3511980">
                  <a:extLst>
                    <a:ext uri="{9D8B030D-6E8A-4147-A177-3AD203B41FA5}">
                      <a16:colId xmlns:a16="http://schemas.microsoft.com/office/drawing/2014/main" val="3958779213"/>
                    </a:ext>
                  </a:extLst>
                </a:gridCol>
                <a:gridCol w="977561">
                  <a:extLst>
                    <a:ext uri="{9D8B030D-6E8A-4147-A177-3AD203B41FA5}">
                      <a16:colId xmlns:a16="http://schemas.microsoft.com/office/drawing/2014/main" val="2328409050"/>
                    </a:ext>
                  </a:extLst>
                </a:gridCol>
                <a:gridCol w="1181220">
                  <a:extLst>
                    <a:ext uri="{9D8B030D-6E8A-4147-A177-3AD203B41FA5}">
                      <a16:colId xmlns:a16="http://schemas.microsoft.com/office/drawing/2014/main" val="645216477"/>
                    </a:ext>
                  </a:extLst>
                </a:gridCol>
              </a:tblGrid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書名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作者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發行地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發行日期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48933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人生人生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AA ; 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微風市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90083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黑夜問白天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EE ; 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微風市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36850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看見未來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晴天市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47112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衛星的秘密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AA ; DD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青草市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37699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白夜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EE ; 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青草市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0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CC6E2-1DBA-410D-A849-71788D9F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F0739E3-60D1-470D-B83C-BD048FAED00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自行將此表格的內容依照你自己的方式存入清單中。下列幾題請寫程式並用清單找出來，</a:t>
            </a:r>
            <a:r>
              <a:rPr lang="en-US" altLang="zh-TW" dirty="0"/>
              <a:t>print</a:t>
            </a:r>
            <a:r>
              <a:rPr lang="zh-TW" altLang="en-US" dirty="0"/>
              <a:t>出來答案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作者</a:t>
            </a:r>
            <a:r>
              <a:rPr lang="en-US" altLang="zh-TW" dirty="0"/>
              <a:t>AA</a:t>
            </a:r>
            <a:r>
              <a:rPr lang="zh-TW" altLang="en-US" dirty="0"/>
              <a:t>寫了哪些書？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哪一本書最早出版？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新增一筆資料：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書名：天竺鼠鼠  作者：</a:t>
            </a:r>
            <a:r>
              <a:rPr lang="en-US" altLang="zh-TW" dirty="0"/>
              <a:t>Gary </a:t>
            </a:r>
            <a:r>
              <a:rPr lang="zh-TW" altLang="en-US" dirty="0"/>
              <a:t> 發行地：微風市 日期：</a:t>
            </a:r>
            <a:r>
              <a:rPr lang="en-US" altLang="zh-TW" dirty="0"/>
              <a:t>2019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延續第</a:t>
            </a:r>
            <a:r>
              <a:rPr lang="en-US" altLang="zh-TW" dirty="0"/>
              <a:t>3</a:t>
            </a:r>
            <a:r>
              <a:rPr lang="zh-TW" altLang="en-US" dirty="0"/>
              <a:t>題</a:t>
            </a:r>
            <a:r>
              <a:rPr lang="en-US" altLang="zh-TW" dirty="0"/>
              <a:t>)</a:t>
            </a:r>
            <a:r>
              <a:rPr lang="zh-TW" altLang="en-US" dirty="0"/>
              <a:t> 哪一個城市出版了最多書？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97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9DD6-AC85-4B2C-81B3-1373524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BB5AC-A32E-49A7-9824-17AEFE05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0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CH5 </a:t>
            </a:r>
            <a:r>
              <a:rPr lang="zh-TW" altLang="en-US" dirty="0"/>
              <a:t>函式與遞迴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5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5C70B-41C4-4202-9A4D-65BE9359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dirty="0"/>
              <a:t>f</a:t>
            </a:r>
            <a:r>
              <a:rPr lang="en-US" altLang="zh-TW" sz="3600" dirty="0"/>
              <a:t>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C9A77-D629-440C-9F6A-84054909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什麼是</a:t>
            </a:r>
            <a:r>
              <a:rPr lang="en-US" altLang="zh-TW" sz="2400" dirty="0"/>
              <a:t>Function : </a:t>
            </a:r>
            <a:r>
              <a:rPr lang="zh-TW" altLang="en-US" sz="2400" dirty="0"/>
              <a:t>像是一台機器，可以自行指定功能、輸入、輸出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使用時機 </a:t>
            </a:r>
            <a:r>
              <a:rPr lang="en-US" altLang="zh-TW" sz="2400" dirty="0"/>
              <a:t>:</a:t>
            </a:r>
            <a:r>
              <a:rPr lang="zh-TW" altLang="en-US" sz="2400" dirty="0"/>
              <a:t> 需要用到同樣的操作時，不用將程式碼重複貼上，只要呼叫這個</a:t>
            </a:r>
            <a:r>
              <a:rPr lang="en-US" altLang="zh-TW" sz="2400" dirty="0"/>
              <a:t>function</a:t>
            </a:r>
            <a:r>
              <a:rPr lang="zh-TW" altLang="en-US" sz="2400" dirty="0"/>
              <a:t>就能執行該操作</a:t>
            </a: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87266B-0874-45AC-BC91-B4F06AE2A6F6}"/>
              </a:ext>
            </a:extLst>
          </p:cNvPr>
          <p:cNvGrpSpPr/>
          <p:nvPr/>
        </p:nvGrpSpPr>
        <p:grpSpPr>
          <a:xfrm>
            <a:off x="3371345" y="4743938"/>
            <a:ext cx="5202408" cy="1360170"/>
            <a:chOff x="3371345" y="3807767"/>
            <a:chExt cx="5202408" cy="13601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42B90A-8E15-47BB-8932-6F84119CCB63}"/>
                </a:ext>
              </a:extLst>
            </p:cNvPr>
            <p:cNvSpPr/>
            <p:nvPr/>
          </p:nvSpPr>
          <p:spPr>
            <a:xfrm>
              <a:off x="4676722" y="3807767"/>
              <a:ext cx="2743200" cy="1360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機器本人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我的內部有你寫的功能</a:t>
              </a:r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1903E8F0-45DE-490B-AB2B-56FEB840649A}"/>
                </a:ext>
              </a:extLst>
            </p:cNvPr>
            <p:cNvSpPr/>
            <p:nvPr/>
          </p:nvSpPr>
          <p:spPr>
            <a:xfrm>
              <a:off x="3510861" y="4270682"/>
              <a:ext cx="785287" cy="61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A6116C-6833-47C6-BACD-277973EDF188}"/>
                </a:ext>
              </a:extLst>
            </p:cNvPr>
            <p:cNvSpPr/>
            <p:nvPr/>
          </p:nvSpPr>
          <p:spPr>
            <a:xfrm>
              <a:off x="3371345" y="4391768"/>
              <a:ext cx="95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輸入</a:t>
              </a:r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03B52F4F-59F5-4A6C-AF69-08867354E60B}"/>
                </a:ext>
              </a:extLst>
            </p:cNvPr>
            <p:cNvSpPr/>
            <p:nvPr/>
          </p:nvSpPr>
          <p:spPr>
            <a:xfrm>
              <a:off x="7755201" y="4270682"/>
              <a:ext cx="785287" cy="61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B777B8-DECE-4018-AB79-B35CFD31841A}"/>
                </a:ext>
              </a:extLst>
            </p:cNvPr>
            <p:cNvSpPr/>
            <p:nvPr/>
          </p:nvSpPr>
          <p:spPr>
            <a:xfrm>
              <a:off x="7615685" y="4391768"/>
              <a:ext cx="95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輸出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47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6DC46-8F6C-42BA-B04E-CCE3C066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dirty="0"/>
              <a:t>f</a:t>
            </a:r>
            <a:r>
              <a:rPr lang="en-US" altLang="zh-TW" sz="3600" dirty="0"/>
              <a:t>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BD205-E98B-4FFE-B6B1-BB729A05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重複利用性</a:t>
            </a:r>
            <a:r>
              <a:rPr lang="en-US" altLang="zh-TW" sz="2400" dirty="0"/>
              <a:t>:</a:t>
            </a:r>
            <a:r>
              <a:rPr lang="zh-TW" altLang="en-US" sz="2400" dirty="0"/>
              <a:t> 呼叫即可使用、減少複製貼上失誤的機率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易讀性</a:t>
            </a:r>
            <a:r>
              <a:rPr lang="en-US" altLang="zh-TW" sz="2400" dirty="0"/>
              <a:t>&amp;</a:t>
            </a:r>
            <a:r>
              <a:rPr lang="zh-TW" altLang="en-US" sz="2400" dirty="0"/>
              <a:t>易除錯性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0BEDAD-CAA7-45B5-B6A3-28E263380433}"/>
              </a:ext>
            </a:extLst>
          </p:cNvPr>
          <p:cNvGrpSpPr/>
          <p:nvPr/>
        </p:nvGrpSpPr>
        <p:grpSpPr>
          <a:xfrm>
            <a:off x="5553344" y="3080583"/>
            <a:ext cx="4263197" cy="2641839"/>
            <a:chOff x="2673307" y="3221788"/>
            <a:chExt cx="4263197" cy="2641839"/>
          </a:xfrm>
        </p:grpSpPr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AEF522BB-24D1-45E3-8142-9E4218F8FDF7}"/>
                </a:ext>
              </a:extLst>
            </p:cNvPr>
            <p:cNvSpPr/>
            <p:nvPr/>
          </p:nvSpPr>
          <p:spPr>
            <a:xfrm>
              <a:off x="3405673" y="3900196"/>
              <a:ext cx="905070" cy="858416"/>
            </a:xfrm>
            <a:prstGeom prst="cube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跑</a:t>
              </a:r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D17500D2-1370-4927-BE1F-E04A77B8E711}"/>
                </a:ext>
              </a:extLst>
            </p:cNvPr>
            <p:cNvSpPr/>
            <p:nvPr/>
          </p:nvSpPr>
          <p:spPr>
            <a:xfrm>
              <a:off x="4441529" y="3900196"/>
              <a:ext cx="905070" cy="858416"/>
            </a:xfrm>
            <a:prstGeom prst="cube">
              <a:avLst/>
            </a:prstGeom>
            <a:solidFill>
              <a:srgbClr val="FAB900"/>
            </a:solidFill>
            <a:ln w="10795" cap="flat" cmpd="sng" algn="ctr">
              <a:solidFill>
                <a:srgbClr val="FA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跳</a:t>
              </a:r>
            </a:p>
          </p:txBody>
        </p:sp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D2547EF9-C238-4077-8249-7D1F7A5DD6A9}"/>
                </a:ext>
              </a:extLst>
            </p:cNvPr>
            <p:cNvSpPr/>
            <p:nvPr/>
          </p:nvSpPr>
          <p:spPr>
            <a:xfrm>
              <a:off x="5477385" y="3900196"/>
              <a:ext cx="905070" cy="858416"/>
            </a:xfrm>
            <a:prstGeom prst="cube">
              <a:avLst/>
            </a:prstGeom>
            <a:solidFill>
              <a:srgbClr val="90BB23"/>
            </a:solidFill>
            <a:ln w="10795" cap="flat" cmpd="sng" algn="ctr">
              <a:solidFill>
                <a:srgbClr val="90BB2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叫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C51A1C2-61D1-452B-A668-7536C6A5730B}"/>
                </a:ext>
              </a:extLst>
            </p:cNvPr>
            <p:cNvSpPr txBox="1"/>
            <p:nvPr/>
          </p:nvSpPr>
          <p:spPr>
            <a:xfrm>
              <a:off x="4441529" y="322178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function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4D718DF-CD06-41DA-906D-C7FABDEC8E50}"/>
                </a:ext>
              </a:extLst>
            </p:cNvPr>
            <p:cNvSpPr txBox="1"/>
            <p:nvPr/>
          </p:nvSpPr>
          <p:spPr>
            <a:xfrm>
              <a:off x="2673307" y="4883023"/>
              <a:ext cx="163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Run(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7DBE72-1ABE-4E6B-ACD0-05720A3091D9}"/>
                </a:ext>
              </a:extLst>
            </p:cNvPr>
            <p:cNvSpPr txBox="1"/>
            <p:nvPr/>
          </p:nvSpPr>
          <p:spPr>
            <a:xfrm>
              <a:off x="4040457" y="5192102"/>
              <a:ext cx="178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Jump(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B586FE8-B39E-41D8-ACCF-02C687F4CA38}"/>
                </a:ext>
              </a:extLst>
            </p:cNvPr>
            <p:cNvSpPr txBox="1"/>
            <p:nvPr/>
          </p:nvSpPr>
          <p:spPr>
            <a:xfrm>
              <a:off x="5247580" y="5494295"/>
              <a:ext cx="168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bark(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B63382D-9A2C-4572-85F6-9AFB34E5D89D}"/>
                </a:ext>
              </a:extLst>
            </p:cNvPr>
            <p:cNvCxnSpPr/>
            <p:nvPr/>
          </p:nvCxnSpPr>
          <p:spPr>
            <a:xfrm>
              <a:off x="3760237" y="4756508"/>
              <a:ext cx="0" cy="185279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D92FF10-2EBE-451A-A2E6-96560B456D9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64" y="4756508"/>
              <a:ext cx="0" cy="476847"/>
            </a:xfrm>
            <a:prstGeom prst="straightConnector1">
              <a:avLst/>
            </a:prstGeom>
            <a:noFill/>
            <a:ln w="9525" cap="flat" cmpd="sng" algn="ctr">
              <a:solidFill>
                <a:srgbClr val="FAB9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78BF762-E9B9-4AFA-8AAC-F286739E2A3E}"/>
                </a:ext>
              </a:extLst>
            </p:cNvPr>
            <p:cNvCxnSpPr>
              <a:cxnSpLocks/>
            </p:cNvCxnSpPr>
            <p:nvPr/>
          </p:nvCxnSpPr>
          <p:spPr>
            <a:xfrm>
              <a:off x="5947184" y="4775508"/>
              <a:ext cx="0" cy="718787"/>
            </a:xfrm>
            <a:prstGeom prst="straightConnector1">
              <a:avLst/>
            </a:prstGeom>
            <a:noFill/>
            <a:ln w="9525" cap="flat" cmpd="sng" algn="ctr">
              <a:solidFill>
                <a:srgbClr val="90BB23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7638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F0865-5F48-4C71-A34A-1066F8D8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如何撰寫</a:t>
            </a:r>
            <a:r>
              <a:rPr lang="en-US" altLang="zh-TW" sz="3600" dirty="0"/>
              <a:t>function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115AA-E317-416B-AFEC-EDFA8891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20152D-7B0E-433A-A5EE-E088B9A9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79" y="1593555"/>
            <a:ext cx="4155400" cy="17120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D16E04-5A47-46B9-A016-5DA905AE1AED}"/>
              </a:ext>
            </a:extLst>
          </p:cNvPr>
          <p:cNvSpPr txBox="1"/>
          <p:nvPr/>
        </p:nvSpPr>
        <p:spPr>
          <a:xfrm>
            <a:off x="1955649" y="159355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Definition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8AA06-C02A-4D45-97C0-C931D823B739}"/>
              </a:ext>
            </a:extLst>
          </p:cNvPr>
          <p:cNvSpPr/>
          <p:nvPr/>
        </p:nvSpPr>
        <p:spPr>
          <a:xfrm>
            <a:off x="2195679" y="1962887"/>
            <a:ext cx="720090" cy="520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46FA41-B5C7-4281-84D5-D363B05B2D93}"/>
              </a:ext>
            </a:extLst>
          </p:cNvPr>
          <p:cNvGrpSpPr/>
          <p:nvPr/>
        </p:nvGrpSpPr>
        <p:grpSpPr>
          <a:xfrm>
            <a:off x="5553344" y="3080583"/>
            <a:ext cx="4263197" cy="2641839"/>
            <a:chOff x="2673307" y="3221788"/>
            <a:chExt cx="4263197" cy="2641839"/>
          </a:xfrm>
        </p:grpSpPr>
        <p:sp>
          <p:nvSpPr>
            <p:cNvPr id="8" name="立方體 7">
              <a:extLst>
                <a:ext uri="{FF2B5EF4-FFF2-40B4-BE49-F238E27FC236}">
                  <a16:creationId xmlns:a16="http://schemas.microsoft.com/office/drawing/2014/main" id="{A367FD89-EFD8-4880-8E4E-AD1F55398C45}"/>
                </a:ext>
              </a:extLst>
            </p:cNvPr>
            <p:cNvSpPr/>
            <p:nvPr/>
          </p:nvSpPr>
          <p:spPr>
            <a:xfrm>
              <a:off x="3405673" y="3900196"/>
              <a:ext cx="905070" cy="858416"/>
            </a:xfrm>
            <a:prstGeom prst="cube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跑</a:t>
              </a:r>
            </a:p>
          </p:txBody>
        </p:sp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F4963936-9806-4512-BC4B-3165513109AE}"/>
                </a:ext>
              </a:extLst>
            </p:cNvPr>
            <p:cNvSpPr/>
            <p:nvPr/>
          </p:nvSpPr>
          <p:spPr>
            <a:xfrm>
              <a:off x="4441529" y="3900196"/>
              <a:ext cx="905070" cy="858416"/>
            </a:xfrm>
            <a:prstGeom prst="cube">
              <a:avLst/>
            </a:prstGeom>
            <a:solidFill>
              <a:srgbClr val="FAB900"/>
            </a:solidFill>
            <a:ln w="10795" cap="flat" cmpd="sng" algn="ctr">
              <a:solidFill>
                <a:srgbClr val="FA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跳</a:t>
              </a:r>
            </a:p>
          </p:txBody>
        </p:sp>
        <p:sp>
          <p:nvSpPr>
            <p:cNvPr id="10" name="立方體 9">
              <a:extLst>
                <a:ext uri="{FF2B5EF4-FFF2-40B4-BE49-F238E27FC236}">
                  <a16:creationId xmlns:a16="http://schemas.microsoft.com/office/drawing/2014/main" id="{3AF52F5F-A3C4-413E-ADF2-070108A99CB0}"/>
                </a:ext>
              </a:extLst>
            </p:cNvPr>
            <p:cNvSpPr/>
            <p:nvPr/>
          </p:nvSpPr>
          <p:spPr>
            <a:xfrm>
              <a:off x="5477385" y="3900196"/>
              <a:ext cx="905070" cy="858416"/>
            </a:xfrm>
            <a:prstGeom prst="cube">
              <a:avLst/>
            </a:prstGeom>
            <a:solidFill>
              <a:srgbClr val="90BB23"/>
            </a:solidFill>
            <a:ln w="10795" cap="flat" cmpd="sng" algn="ctr">
              <a:solidFill>
                <a:srgbClr val="90BB2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EEEC4ED-64A5-440F-AEA8-38D4C6E3AE98}"/>
                </a:ext>
              </a:extLst>
            </p:cNvPr>
            <p:cNvSpPr txBox="1"/>
            <p:nvPr/>
          </p:nvSpPr>
          <p:spPr>
            <a:xfrm>
              <a:off x="4441529" y="322178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function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038ECBA-C1A9-476C-9753-2689D568B862}"/>
                </a:ext>
              </a:extLst>
            </p:cNvPr>
            <p:cNvSpPr txBox="1"/>
            <p:nvPr/>
          </p:nvSpPr>
          <p:spPr>
            <a:xfrm>
              <a:off x="2673307" y="4883023"/>
              <a:ext cx="163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Run(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636C2EE-DAEF-4488-AFBC-0FC0A87676B3}"/>
                </a:ext>
              </a:extLst>
            </p:cNvPr>
            <p:cNvSpPr txBox="1"/>
            <p:nvPr/>
          </p:nvSpPr>
          <p:spPr>
            <a:xfrm>
              <a:off x="4040457" y="5192102"/>
              <a:ext cx="178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Jump(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6998F7-51A4-4FF7-9E26-F28C6C1997E2}"/>
                </a:ext>
              </a:extLst>
            </p:cNvPr>
            <p:cNvSpPr txBox="1"/>
            <p:nvPr/>
          </p:nvSpPr>
          <p:spPr>
            <a:xfrm>
              <a:off x="5247580" y="5494295"/>
              <a:ext cx="168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bark(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19EA05E-4C2C-4028-A044-B61FBF98B1EE}"/>
                </a:ext>
              </a:extLst>
            </p:cNvPr>
            <p:cNvCxnSpPr/>
            <p:nvPr/>
          </p:nvCxnSpPr>
          <p:spPr>
            <a:xfrm>
              <a:off x="3760237" y="4756508"/>
              <a:ext cx="0" cy="185279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B69C641-7DF8-4EDD-9B93-63DB5A1792CF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64" y="4756508"/>
              <a:ext cx="0" cy="476847"/>
            </a:xfrm>
            <a:prstGeom prst="straightConnector1">
              <a:avLst/>
            </a:prstGeom>
            <a:noFill/>
            <a:ln w="9525" cap="flat" cmpd="sng" algn="ctr">
              <a:solidFill>
                <a:srgbClr val="FAB9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4522DDC-8627-41EC-93E2-A0ACBAD2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947184" y="4775508"/>
              <a:ext cx="0" cy="718787"/>
            </a:xfrm>
            <a:prstGeom prst="straightConnector1">
              <a:avLst/>
            </a:prstGeom>
            <a:noFill/>
            <a:ln w="9525" cap="flat" cmpd="sng" algn="ctr">
              <a:solidFill>
                <a:srgbClr val="90BB23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76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4C0B9-AB73-4847-88E8-68F3D91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以狗狗跑步為例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A1F14-56A5-4ACD-8D5F-3880254A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使用函式前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C6FDB8E-0517-494E-8DE6-E393DCF0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72" y="1977658"/>
            <a:ext cx="1418521" cy="16291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E3207B1-27E4-4B2A-8A2F-FEAB2AFC8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33" y="794970"/>
            <a:ext cx="5506218" cy="526806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0DC96AC-B21E-47DC-A8A3-10DC7F89D2EB}"/>
              </a:ext>
            </a:extLst>
          </p:cNvPr>
          <p:cNvSpPr txBox="1"/>
          <p:nvPr/>
        </p:nvSpPr>
        <p:spPr>
          <a:xfrm>
            <a:off x="418608" y="4342239"/>
            <a:ext cx="5336455" cy="156966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dog1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儲存第一隻狗狗的名字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dog1Point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儲存狗狗的當前位置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dog1StepSize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儲存狗狗一次可以走多少距離</a:t>
            </a:r>
          </a:p>
        </p:txBody>
      </p:sp>
    </p:spTree>
    <p:extLst>
      <p:ext uri="{BB962C8B-B14F-4D97-AF65-F5344CB8AC3E}">
        <p14:creationId xmlns:p14="http://schemas.microsoft.com/office/powerpoint/2010/main" val="9651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43E8-1AE0-481F-A32A-7C43455C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以狗狗跑步為例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85DC3-79F1-45F3-83E2-992B17D2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使用函式後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B06DD8-5565-4F9F-BB79-D8CB73AC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474" y="1066799"/>
            <a:ext cx="7001852" cy="30579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95D9F1-45CD-4943-BD56-B3661364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177" y="4573032"/>
            <a:ext cx="1797695" cy="732393"/>
          </a:xfrm>
          <a:prstGeom prst="rect">
            <a:avLst/>
          </a:prstGeom>
        </p:spPr>
      </p:pic>
      <p:sp>
        <p:nvSpPr>
          <p:cNvPr id="9" name="文字方塊 19">
            <a:extLst>
              <a:ext uri="{FF2B5EF4-FFF2-40B4-BE49-F238E27FC236}">
                <a16:creationId xmlns:a16="http://schemas.microsoft.com/office/drawing/2014/main" id="{61611BC6-3256-41DF-BEB8-32DDB06041B3}"/>
              </a:ext>
            </a:extLst>
          </p:cNvPr>
          <p:cNvSpPr txBox="1"/>
          <p:nvPr/>
        </p:nvSpPr>
        <p:spPr>
          <a:xfrm>
            <a:off x="1184697" y="4400713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函式名稱、參數名稱盡量取看得懂的名字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方便自己閱讀程式碼，也方便其他人幫忙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</p:txBody>
      </p:sp>
      <p:sp>
        <p:nvSpPr>
          <p:cNvPr id="11" name="文字方塊 19">
            <a:extLst>
              <a:ext uri="{FF2B5EF4-FFF2-40B4-BE49-F238E27FC236}">
                <a16:creationId xmlns:a16="http://schemas.microsoft.com/office/drawing/2014/main" id="{67E48158-6A3E-4F7B-B86A-3A54ACAB725E}"/>
              </a:ext>
            </a:extLst>
          </p:cNvPr>
          <p:cNvSpPr txBox="1"/>
          <p:nvPr/>
        </p:nvSpPr>
        <p:spPr>
          <a:xfrm>
            <a:off x="1184697" y="5481935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定義好函式後，就可以呼叫函式，將變數填入相對應的參數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E21CBF-D0BE-4A48-AC46-1B8318EDA6D1}"/>
              </a:ext>
            </a:extLst>
          </p:cNvPr>
          <p:cNvSpPr/>
          <p:nvPr/>
        </p:nvSpPr>
        <p:spPr>
          <a:xfrm>
            <a:off x="5695951" y="3709446"/>
            <a:ext cx="5095874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E76326-4297-46A2-8EEE-218CB2B13357}"/>
              </a:ext>
            </a:extLst>
          </p:cNvPr>
          <p:cNvSpPr/>
          <p:nvPr/>
        </p:nvSpPr>
        <p:spPr>
          <a:xfrm>
            <a:off x="6229351" y="2080671"/>
            <a:ext cx="87630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7A75E3-FDA2-4493-BC3F-F406132F5C86}"/>
              </a:ext>
            </a:extLst>
          </p:cNvPr>
          <p:cNvSpPr/>
          <p:nvPr/>
        </p:nvSpPr>
        <p:spPr>
          <a:xfrm>
            <a:off x="7183673" y="2072178"/>
            <a:ext cx="3979627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0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DB6CA-586E-45E6-AE4D-04CF094D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為什麼要用</a:t>
            </a:r>
            <a:r>
              <a:rPr lang="en-US" altLang="zh-TW" sz="3600" dirty="0"/>
              <a:t>list?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0963D-D8BF-4700-87F3-1EC1F99B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假設全班有</a:t>
            </a:r>
            <a:r>
              <a:rPr lang="en-US" altLang="zh-TW" dirty="0"/>
              <a:t>20</a:t>
            </a:r>
            <a:r>
              <a:rPr lang="zh-TW" altLang="en-US" dirty="0"/>
              <a:t>位同學，要如何儲存全部同學的國文課成績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沒學過</a:t>
            </a:r>
            <a:r>
              <a:rPr lang="en-US" altLang="zh-TW" dirty="0"/>
              <a:t>List</a:t>
            </a:r>
            <a:r>
              <a:rPr lang="zh-TW" altLang="en-US" dirty="0"/>
              <a:t>時，只能使用變數，一項一項慢慢存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要做加總時，只能一項一項慢慢加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3B2F94-C899-4DEE-B314-D9BAD100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39" y="3024981"/>
            <a:ext cx="1590675" cy="1400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45C029-EC7F-4186-8C8E-E8375F58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32" y="5200650"/>
            <a:ext cx="5924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AD4A-5324-4302-B3AC-57713074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以狗狗跑步為例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A8F8B-CD7B-489F-AEFD-DD15E025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我們希望狗狗走到位置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所以我們呼叫函式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這樣是對的嗎？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0E9413-94F6-42A5-BD82-559508BC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37" y="287085"/>
            <a:ext cx="6982799" cy="3620005"/>
          </a:xfrm>
          <a:prstGeom prst="rect">
            <a:avLst/>
          </a:prstGeom>
        </p:spPr>
      </p:pic>
      <p:sp>
        <p:nvSpPr>
          <p:cNvPr id="6" name="文字方塊 19">
            <a:extLst>
              <a:ext uri="{FF2B5EF4-FFF2-40B4-BE49-F238E27FC236}">
                <a16:creationId xmlns:a16="http://schemas.microsoft.com/office/drawing/2014/main" id="{32FBC8D2-EC81-4618-9CDB-001B4ABC3BB8}"/>
              </a:ext>
            </a:extLst>
          </p:cNvPr>
          <p:cNvSpPr txBox="1"/>
          <p:nvPr/>
        </p:nvSpPr>
        <p:spPr>
          <a:xfrm>
            <a:off x="1184697" y="4400713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此時就會發現一個問題，就算呼叫函數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次，狗狗的位置也沒有變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0FEA3D-1D61-4B78-9D39-14DC247C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424" y="4238522"/>
            <a:ext cx="1476271" cy="1625253"/>
          </a:xfrm>
          <a:prstGeom prst="rect">
            <a:avLst/>
          </a:prstGeom>
        </p:spPr>
      </p:pic>
      <p:sp>
        <p:nvSpPr>
          <p:cNvPr id="9" name="文字方塊 19">
            <a:extLst>
              <a:ext uri="{FF2B5EF4-FFF2-40B4-BE49-F238E27FC236}">
                <a16:creationId xmlns:a16="http://schemas.microsoft.com/office/drawing/2014/main" id="{BB87CB6A-FF1A-44F3-8635-5FC1D6B0053B}"/>
              </a:ext>
            </a:extLst>
          </p:cNvPr>
          <p:cNvSpPr txBox="1"/>
          <p:nvPr/>
        </p:nvSpPr>
        <p:spPr>
          <a:xfrm>
            <a:off x="1184696" y="5453827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原因是因為，我們沒有將更新後的位置重新指派給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dog1Point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，此時就要使用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7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93AB2AF-9EE4-4407-8DC4-D7BDD4EA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07" y="387279"/>
            <a:ext cx="7539893" cy="37244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403687-06A2-46E8-BE0C-35AA04D9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以狗狗跑步為例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BA36C-7C00-4C4D-915B-12976A7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使函式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F731EF-21A3-45E2-901B-7FB55B04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22" y="4549512"/>
            <a:ext cx="1498930" cy="1689970"/>
          </a:xfrm>
          <a:prstGeom prst="rect">
            <a:avLst/>
          </a:prstGeom>
        </p:spPr>
      </p:pic>
      <p:sp>
        <p:nvSpPr>
          <p:cNvPr id="11" name="文字方塊 19">
            <a:extLst>
              <a:ext uri="{FF2B5EF4-FFF2-40B4-BE49-F238E27FC236}">
                <a16:creationId xmlns:a16="http://schemas.microsoft.com/office/drawing/2014/main" id="{05B23990-0F40-4C0F-AC03-D3AD5B7BA5BE}"/>
              </a:ext>
            </a:extLst>
          </p:cNvPr>
          <p:cNvSpPr txBox="1"/>
          <p:nvPr/>
        </p:nvSpPr>
        <p:spPr>
          <a:xfrm>
            <a:off x="1026138" y="4318679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在函式中加入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，使函式執行結束後會回傳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currentPoint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527FE7-8220-4255-B999-FF567B712E16}"/>
              </a:ext>
            </a:extLst>
          </p:cNvPr>
          <p:cNvSpPr/>
          <p:nvPr/>
        </p:nvSpPr>
        <p:spPr>
          <a:xfrm>
            <a:off x="6079220" y="2564184"/>
            <a:ext cx="258739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9">
            <a:extLst>
              <a:ext uri="{FF2B5EF4-FFF2-40B4-BE49-F238E27FC236}">
                <a16:creationId xmlns:a16="http://schemas.microsoft.com/office/drawing/2014/main" id="{DA28D3EF-9115-4012-8232-762611626F67}"/>
              </a:ext>
            </a:extLst>
          </p:cNvPr>
          <p:cNvSpPr txBox="1"/>
          <p:nvPr/>
        </p:nvSpPr>
        <p:spPr>
          <a:xfrm>
            <a:off x="1026138" y="5306393"/>
            <a:ext cx="7231159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再將回傳的值指派到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dog1Point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A1013-E0A8-4320-BF72-53555B463C87}"/>
              </a:ext>
            </a:extLst>
          </p:cNvPr>
          <p:cNvSpPr/>
          <p:nvPr/>
        </p:nvSpPr>
        <p:spPr>
          <a:xfrm>
            <a:off x="5531227" y="3159541"/>
            <a:ext cx="6450975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7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03687-06A2-46E8-BE0C-35AA04D9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以狗狗跑步為例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BA36C-7C00-4C4D-915B-12976A7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搭配迴圈使用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讓程式碼更簡潔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967152-AF1E-4E83-93B2-BCF42631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20" y="267990"/>
            <a:ext cx="7566580" cy="32718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CE0A0D-E28F-4BA9-A777-49C35626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442" y="3890324"/>
            <a:ext cx="1498930" cy="16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7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BAF78-A658-4CBA-BBF4-25726849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1B70A-5AB5-4A00-8084-6CE898AC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以下三種不同程式碼，請想一下輸出結果，再自行打在</a:t>
            </a:r>
            <a:r>
              <a:rPr lang="en-US" altLang="zh-TW" dirty="0"/>
              <a:t>IDE</a:t>
            </a:r>
            <a:r>
              <a:rPr lang="zh-TW" altLang="en-US" dirty="0"/>
              <a:t>上檢視輸出結果與自己的想法是否一樣：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34E842-881F-4384-9056-D9197216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64" y="3661481"/>
            <a:ext cx="2133647" cy="19084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05342F-2D26-4646-9F08-C37C20A0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92" y="3661481"/>
            <a:ext cx="2181061" cy="12920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FB60FE-AA08-4FD6-876B-62E60FA2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73" y="3661481"/>
            <a:ext cx="2109940" cy="24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00F46-7F05-4104-B34D-89BBCD4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465C9-DD84-4B4D-9BAD-89C4318E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1714"/>
            <a:ext cx="5934302" cy="473528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遞迴跟迴圈很相似，遞迴都可以改寫成迴圈，反之亦然。但其底層運作實際上是不同的。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ighlight>
                  <a:srgbClr val="D7537B"/>
                </a:highlight>
              </a:rPr>
              <a:t>遞迴的意思就是，在一個函式中呼叫自己。</a:t>
            </a:r>
            <a:r>
              <a:rPr lang="zh-TW" altLang="en-US" dirty="0"/>
              <a:t>因為持續呼叫自己，就會像迴圈一樣持續運行同樣的程式碼。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而一般在使用遞迴時，都會</a:t>
            </a:r>
            <a:r>
              <a:rPr lang="zh-TW" altLang="en-US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搭配</a:t>
            </a:r>
            <a:r>
              <a:rPr lang="en-US" altLang="zh-TW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TW" altLang="en-US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zh-TW" altLang="en-US" dirty="0">
                <a:highlight>
                  <a:srgbClr val="D7537B"/>
                </a:highlight>
              </a:rPr>
              <a:t>式來設定遞迴的中止條件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878D09-986F-418C-B4C1-0774D234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6" y="618518"/>
            <a:ext cx="3211875" cy="562954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53F63A9-670D-4660-8979-F3147E36AA11}"/>
              </a:ext>
            </a:extLst>
          </p:cNvPr>
          <p:cNvCxnSpPr>
            <a:cxnSpLocks/>
          </p:cNvCxnSpPr>
          <p:nvPr/>
        </p:nvCxnSpPr>
        <p:spPr>
          <a:xfrm flipV="1">
            <a:off x="7449424" y="1230086"/>
            <a:ext cx="1814319" cy="22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6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07C17-B388-4527-97F4-6A85739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遞迴與迴圈的差異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0963A-3F67-4B4C-9E42-0BA8564E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DFDB66-84CE-4D77-955D-0A0798D9C7D3}"/>
              </a:ext>
            </a:extLst>
          </p:cNvPr>
          <p:cNvSpPr txBox="1"/>
          <p:nvPr/>
        </p:nvSpPr>
        <p:spPr>
          <a:xfrm>
            <a:off x="2603369" y="1677409"/>
            <a:ext cx="1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原本的程式碼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8FF04-F460-431E-9077-9763DCCA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3" y="1980570"/>
            <a:ext cx="2619741" cy="459169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367CE18-B20D-4856-9A16-FF4F004B7801}"/>
              </a:ext>
            </a:extLst>
          </p:cNvPr>
          <p:cNvSpPr/>
          <p:nvPr/>
        </p:nvSpPr>
        <p:spPr>
          <a:xfrm>
            <a:off x="5068425" y="3739493"/>
            <a:ext cx="1979801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EEFEA4-97E1-4C20-95FB-DC77CF34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234" y="1980570"/>
            <a:ext cx="2353003" cy="47155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8396EAE-B07D-4EBC-B5EB-739C15274EE8}"/>
              </a:ext>
            </a:extLst>
          </p:cNvPr>
          <p:cNvSpPr txBox="1"/>
          <p:nvPr/>
        </p:nvSpPr>
        <p:spPr>
          <a:xfrm>
            <a:off x="7864090" y="1653184"/>
            <a:ext cx="226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print</a:t>
            </a:r>
            <a:r>
              <a:rPr lang="zh-TW" altLang="en-US" dirty="0"/>
              <a:t>換行的程式碼</a:t>
            </a:r>
            <a:endParaRPr lang="en-US" altLang="zh-TW" dirty="0"/>
          </a:p>
        </p:txBody>
      </p:sp>
      <p:pic>
        <p:nvPicPr>
          <p:cNvPr id="9" name="圖形 8" descr="問號">
            <a:extLst>
              <a:ext uri="{FF2B5EF4-FFF2-40B4-BE49-F238E27FC236}">
                <a16:creationId xmlns:a16="http://schemas.microsoft.com/office/drawing/2014/main" id="{E1C28980-F959-4EC9-AAD6-D85645B79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646" y="5012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8BEBA-FAFA-4CAD-A7CC-338ECDED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遞迴與迴圈的差異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41751-F774-4648-B369-D9EB9FA3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F5680E-77AE-435F-9B37-74D0FE1DF1F2}"/>
              </a:ext>
            </a:extLst>
          </p:cNvPr>
          <p:cNvSpPr txBox="1"/>
          <p:nvPr/>
        </p:nvSpPr>
        <p:spPr>
          <a:xfrm>
            <a:off x="2603369" y="1579435"/>
            <a:ext cx="1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原本的程式碼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89119E-37B2-48E4-87B9-48CACC73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3" y="1882596"/>
            <a:ext cx="2619741" cy="459169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AA217E-C2C3-4857-A122-7856139B494A}"/>
              </a:ext>
            </a:extLst>
          </p:cNvPr>
          <p:cNvSpPr/>
          <p:nvPr/>
        </p:nvSpPr>
        <p:spPr>
          <a:xfrm>
            <a:off x="5068426" y="3641519"/>
            <a:ext cx="843254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6001DC-B99A-4090-A1C7-CE47DF70F422}"/>
              </a:ext>
            </a:extLst>
          </p:cNvPr>
          <p:cNvSpPr txBox="1"/>
          <p:nvPr/>
        </p:nvSpPr>
        <p:spPr>
          <a:xfrm>
            <a:off x="6110279" y="1561229"/>
            <a:ext cx="226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print</a:t>
            </a:r>
            <a:r>
              <a:rPr lang="zh-TW" altLang="en-US" dirty="0"/>
              <a:t>換行的程式碼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546983-B83B-4AEA-9779-F8AB2404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3328"/>
            <a:ext cx="2295845" cy="47631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BE3D50-5159-4DD5-92F1-8DF73FE489C0}"/>
              </a:ext>
            </a:extLst>
          </p:cNvPr>
          <p:cNvSpPr txBox="1"/>
          <p:nvPr/>
        </p:nvSpPr>
        <p:spPr>
          <a:xfrm>
            <a:off x="7109628" y="522284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程式碼竟倒著數了？</a:t>
            </a:r>
          </a:p>
        </p:txBody>
      </p:sp>
    </p:spTree>
    <p:extLst>
      <p:ext uri="{BB962C8B-B14F-4D97-AF65-F5344CB8AC3E}">
        <p14:creationId xmlns:p14="http://schemas.microsoft.com/office/powerpoint/2010/main" val="262802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55449-7FA3-4A88-81D5-9C457B0A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F2060-4197-4494-BF4B-21642977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8396E5-C081-4C58-AD48-1E56FABB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55" y="1668117"/>
            <a:ext cx="3617230" cy="50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73090-C895-49F9-87F8-071CCBE4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8B061-FE09-4795-A190-A42560F7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3A9CC0-346F-4366-ACD1-8B154DEF922D}"/>
              </a:ext>
            </a:extLst>
          </p:cNvPr>
          <p:cNvGrpSpPr/>
          <p:nvPr/>
        </p:nvGrpSpPr>
        <p:grpSpPr>
          <a:xfrm>
            <a:off x="715487" y="1991793"/>
            <a:ext cx="1996963" cy="1957128"/>
            <a:chOff x="999868" y="2531431"/>
            <a:chExt cx="1996963" cy="195712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ED211D3-49E2-4552-8473-CD846F7AD356}"/>
                </a:ext>
              </a:extLst>
            </p:cNvPr>
            <p:cNvSpPr txBox="1"/>
            <p:nvPr/>
          </p:nvSpPr>
          <p:spPr>
            <a:xfrm>
              <a:off x="1487568" y="25314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第一次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D0859BE-2369-45D3-B62C-6619B1A11365}"/>
                </a:ext>
              </a:extLst>
            </p:cNvPr>
            <p:cNvGrpSpPr/>
            <p:nvPr/>
          </p:nvGrpSpPr>
          <p:grpSpPr>
            <a:xfrm>
              <a:off x="999868" y="2949151"/>
              <a:ext cx="1996963" cy="1186934"/>
              <a:chOff x="4654978" y="1380527"/>
              <a:chExt cx="1996963" cy="1186934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CD4C578-DA49-426D-BD25-CF1D4F8B4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EC58CF-04F0-437B-BEC7-7C5EBD5E38C9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C92A4FA-72D3-4C7B-B007-0A6E60BE10AF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1F995E-B087-43CB-A0D3-F9ECE10FF828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8356D1C-7A46-47C6-AC8D-15684C5C2E8A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1FB958A-74E8-4122-9CC1-DD7272B17681}"/>
                </a:ext>
              </a:extLst>
            </p:cNvPr>
            <p:cNvGrpSpPr/>
            <p:nvPr/>
          </p:nvGrpSpPr>
          <p:grpSpPr>
            <a:xfrm>
              <a:off x="1872723" y="4129250"/>
              <a:ext cx="1124107" cy="359309"/>
              <a:chOff x="5527833" y="2560626"/>
              <a:chExt cx="1124107" cy="35930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0E4C8A86-EAA2-4879-8EBF-7B18C8D89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60016-2063-48AB-AA45-DBF6DE245BEC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347ECA6-00B6-4FA4-9D18-05CFE4D7A928}"/>
              </a:ext>
            </a:extLst>
          </p:cNvPr>
          <p:cNvGrpSpPr/>
          <p:nvPr/>
        </p:nvGrpSpPr>
        <p:grpSpPr>
          <a:xfrm>
            <a:off x="3303043" y="1976428"/>
            <a:ext cx="1996963" cy="1991270"/>
            <a:chOff x="4654977" y="3280572"/>
            <a:chExt cx="1996963" cy="199127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63ADE77-D3D6-442F-8216-AA7571AED998}"/>
                </a:ext>
              </a:extLst>
            </p:cNvPr>
            <p:cNvGrpSpPr/>
            <p:nvPr/>
          </p:nvGrpSpPr>
          <p:grpSpPr>
            <a:xfrm>
              <a:off x="4654977" y="3697073"/>
              <a:ext cx="1996963" cy="1186934"/>
              <a:chOff x="4654978" y="1380527"/>
              <a:chExt cx="1996963" cy="1186934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D42C7C04-1FC2-4180-B5AD-5FDFE2C0E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89109D5-330B-4921-B380-87E1CBD8E95A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95CAC37-D5CB-41B7-A392-8CD2C6E68FBE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DC94CC0-1AFC-46E1-9B6B-95F3565BB2DF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DAD3619-F811-496C-8435-4EEF103C96E4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0DA2BDA-EE29-4E5E-B7C1-60CDE5AF676E}"/>
                </a:ext>
              </a:extLst>
            </p:cNvPr>
            <p:cNvSpPr txBox="1"/>
            <p:nvPr/>
          </p:nvSpPr>
          <p:spPr>
            <a:xfrm>
              <a:off x="5142677" y="32805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第二次</a:t>
              </a: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F0D9EA8-8F84-46DC-8D1E-5B97B7EF4C36}"/>
                </a:ext>
              </a:extLst>
            </p:cNvPr>
            <p:cNvGrpSpPr/>
            <p:nvPr/>
          </p:nvGrpSpPr>
          <p:grpSpPr>
            <a:xfrm>
              <a:off x="5522613" y="4912533"/>
              <a:ext cx="1124107" cy="359309"/>
              <a:chOff x="5527833" y="2560626"/>
              <a:chExt cx="1124107" cy="35930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C6D711FE-5B22-4E4C-BAA2-9F32C4D17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B6FC9B-45A0-4A76-A2E7-AF54AEC48BEC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E642D3-2582-46A2-B1F8-2C909B21D9F6}"/>
              </a:ext>
            </a:extLst>
          </p:cNvPr>
          <p:cNvGrpSpPr/>
          <p:nvPr/>
        </p:nvGrpSpPr>
        <p:grpSpPr>
          <a:xfrm>
            <a:off x="5932169" y="1991793"/>
            <a:ext cx="1996963" cy="1991270"/>
            <a:chOff x="7877355" y="1077301"/>
            <a:chExt cx="1996963" cy="199127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6087D4D-B788-4D84-9559-D1EE05F11DE4}"/>
                </a:ext>
              </a:extLst>
            </p:cNvPr>
            <p:cNvGrpSpPr/>
            <p:nvPr/>
          </p:nvGrpSpPr>
          <p:grpSpPr>
            <a:xfrm>
              <a:off x="7877355" y="1493802"/>
              <a:ext cx="1996963" cy="1186934"/>
              <a:chOff x="4654978" y="1380527"/>
              <a:chExt cx="1996963" cy="1186934"/>
            </a:xfrm>
          </p:grpSpPr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EBFB022A-89F6-4402-9087-EE8C58AC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090108-6237-40FC-8631-5AC35CDBE470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9F1953F-AD33-4821-9A8A-A492346453C5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D50C477-3473-4110-8DB2-5D2769F74E84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8265F2E-87F6-4146-AA8F-B303DB345051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F749808-4FF3-4132-9FFF-82C9ADDD7AF8}"/>
                </a:ext>
              </a:extLst>
            </p:cNvPr>
            <p:cNvSpPr txBox="1"/>
            <p:nvPr/>
          </p:nvSpPr>
          <p:spPr>
            <a:xfrm>
              <a:off x="8365055" y="10773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第三次</a:t>
              </a: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FC13CD36-8CA9-4040-A5E5-84811D6F1A7E}"/>
                </a:ext>
              </a:extLst>
            </p:cNvPr>
            <p:cNvGrpSpPr/>
            <p:nvPr/>
          </p:nvGrpSpPr>
          <p:grpSpPr>
            <a:xfrm>
              <a:off x="8744991" y="2709262"/>
              <a:ext cx="1124107" cy="359309"/>
              <a:chOff x="5527833" y="2560626"/>
              <a:chExt cx="1124107" cy="359309"/>
            </a:xfrm>
          </p:grpSpPr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1E49D215-D25D-4D4D-8C6F-895A27A17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2CE910C-7BC6-4E2C-A4D5-CEF164FDB3A9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DF659B-0CB1-4A24-9C22-7EF7526CF7CE}"/>
              </a:ext>
            </a:extLst>
          </p:cNvPr>
          <p:cNvGrpSpPr/>
          <p:nvPr/>
        </p:nvGrpSpPr>
        <p:grpSpPr>
          <a:xfrm>
            <a:off x="8641043" y="1981439"/>
            <a:ext cx="1996963" cy="1991270"/>
            <a:chOff x="7894420" y="3299994"/>
            <a:chExt cx="1996963" cy="199127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C72309F-48B1-467B-B2B6-9471B5288E91}"/>
                </a:ext>
              </a:extLst>
            </p:cNvPr>
            <p:cNvGrpSpPr/>
            <p:nvPr/>
          </p:nvGrpSpPr>
          <p:grpSpPr>
            <a:xfrm>
              <a:off x="7894420" y="3716495"/>
              <a:ext cx="1996963" cy="1168291"/>
              <a:chOff x="4654978" y="1380527"/>
              <a:chExt cx="1996963" cy="1168291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37EEE033-60E8-4349-B914-6CA5DA906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7E894D8-F7FD-45A0-AD8D-C6252CBE1B44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1F55F05-15CF-4346-9E94-9A34101CD158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37FBD0F-7010-4389-9D43-8CF19F00B11C}"/>
                </a:ext>
              </a:extLst>
            </p:cNvPr>
            <p:cNvSpPr txBox="1"/>
            <p:nvPr/>
          </p:nvSpPr>
          <p:spPr>
            <a:xfrm>
              <a:off x="8382120" y="329999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第四次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6EE008AE-4791-4230-8977-6AD08561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2056" y="4938790"/>
              <a:ext cx="1124107" cy="352474"/>
            </a:xfrm>
            <a:prstGeom prst="rect">
              <a:avLst/>
            </a:prstGeom>
            <a:ln w="57150">
              <a:noFill/>
            </a:ln>
          </p:spPr>
        </p:pic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BFBA1BE-2FF4-4A30-9191-86B86E34574C}"/>
              </a:ext>
            </a:extLst>
          </p:cNvPr>
          <p:cNvCxnSpPr>
            <a:cxnSpLocks/>
          </p:cNvCxnSpPr>
          <p:nvPr/>
        </p:nvCxnSpPr>
        <p:spPr>
          <a:xfrm flipV="1">
            <a:off x="2659224" y="27482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0D4E4A1-5D22-4FE7-9111-71358B72D778}"/>
              </a:ext>
            </a:extLst>
          </p:cNvPr>
          <p:cNvCxnSpPr>
            <a:cxnSpLocks/>
          </p:cNvCxnSpPr>
          <p:nvPr/>
        </p:nvCxnSpPr>
        <p:spPr>
          <a:xfrm flipV="1">
            <a:off x="5320277" y="27482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5247F24-2F6C-401A-B0F2-3C4F934966FA}"/>
              </a:ext>
            </a:extLst>
          </p:cNvPr>
          <p:cNvCxnSpPr>
            <a:cxnSpLocks/>
          </p:cNvCxnSpPr>
          <p:nvPr/>
        </p:nvCxnSpPr>
        <p:spPr>
          <a:xfrm flipV="1">
            <a:off x="8010815" y="27414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圖形 46" descr="單線箭號 (水平迴轉)">
            <a:extLst>
              <a:ext uri="{FF2B5EF4-FFF2-40B4-BE49-F238E27FC236}">
                <a16:creationId xmlns:a16="http://schemas.microsoft.com/office/drawing/2014/main" id="{4609C35E-630B-46A1-AA52-037201541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742175" y="2989750"/>
            <a:ext cx="914400" cy="1351334"/>
          </a:xfrm>
          <a:prstGeom prst="rect">
            <a:avLst/>
          </a:prstGeom>
        </p:spPr>
      </p:pic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F57D97-00A2-4294-AB90-717F66777BDD}"/>
              </a:ext>
            </a:extLst>
          </p:cNvPr>
          <p:cNvCxnSpPr>
            <a:cxnSpLocks/>
          </p:cNvCxnSpPr>
          <p:nvPr/>
        </p:nvCxnSpPr>
        <p:spPr>
          <a:xfrm flipH="1" flipV="1">
            <a:off x="8479215" y="3820885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3494FC1-270F-4CA7-B25E-9679FD7FD89D}"/>
              </a:ext>
            </a:extLst>
          </p:cNvPr>
          <p:cNvCxnSpPr>
            <a:cxnSpLocks/>
          </p:cNvCxnSpPr>
          <p:nvPr/>
        </p:nvCxnSpPr>
        <p:spPr>
          <a:xfrm flipH="1" flipV="1">
            <a:off x="5658535" y="3786056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D37256-3137-40AC-8121-0AAD4D27FB4A}"/>
              </a:ext>
            </a:extLst>
          </p:cNvPr>
          <p:cNvCxnSpPr>
            <a:cxnSpLocks/>
          </p:cNvCxnSpPr>
          <p:nvPr/>
        </p:nvCxnSpPr>
        <p:spPr>
          <a:xfrm flipH="1" flipV="1">
            <a:off x="3050013" y="3814085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0BFA8F9-BDC6-4439-885E-0A0F8B25D271}"/>
              </a:ext>
            </a:extLst>
          </p:cNvPr>
          <p:cNvSpPr txBox="1"/>
          <p:nvPr/>
        </p:nvSpPr>
        <p:spPr>
          <a:xfrm>
            <a:off x="1203187" y="4442135"/>
            <a:ext cx="9879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執行第一次時，在第</a:t>
            </a:r>
            <a:r>
              <a:rPr lang="en-US" altLang="zh-TW" dirty="0"/>
              <a:t>4</a:t>
            </a:r>
            <a:r>
              <a:rPr lang="zh-TW" altLang="en-US" dirty="0"/>
              <a:t>行呼叫自己，於是又從頭開始執行第二次，又在第二次的第</a:t>
            </a:r>
            <a:r>
              <a:rPr lang="en-US" altLang="zh-TW" dirty="0"/>
              <a:t>4</a:t>
            </a:r>
            <a:r>
              <a:rPr lang="zh-TW" altLang="en-US" dirty="0"/>
              <a:t>行呼叫自己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每一次程式執行都沒有執行完</a:t>
            </a:r>
            <a:r>
              <a:rPr lang="en-US" altLang="zh-TW" dirty="0"/>
              <a:t>(</a:t>
            </a:r>
            <a:r>
              <a:rPr lang="zh-TW" altLang="en-US" dirty="0"/>
              <a:t>沒有執行到</a:t>
            </a:r>
            <a:r>
              <a:rPr lang="en-US" altLang="zh-TW" dirty="0"/>
              <a:t>print)</a:t>
            </a:r>
            <a:r>
              <a:rPr lang="zh-TW" altLang="en-US" dirty="0"/>
              <a:t>，因此記憶體會先記憶每一次執行中變數的值。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在程式執行到第四次時，會因為條件式不符合因此第四次程式結束，但緊接著沒執行完的第三次</a:t>
            </a:r>
            <a:endParaRPr lang="en-US" altLang="zh-TW" dirty="0"/>
          </a:p>
          <a:p>
            <a:r>
              <a:rPr lang="zh-TW" altLang="en-US" dirty="0"/>
              <a:t>程式會繼續執行，接著是第二次，第一次執行結束，整個遞迴才結束。</a:t>
            </a:r>
            <a:endParaRPr lang="en-US" altLang="zh-TW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DD0275AE-961B-4AAE-A638-97B24E134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176" y="2725074"/>
            <a:ext cx="291375" cy="252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3CFD8B82-6A91-4F80-8A61-CE196ABE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853" y="2700739"/>
            <a:ext cx="291375" cy="2520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FD73099-3310-43CE-9BD3-D1274897B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092" y="2720649"/>
            <a:ext cx="291375" cy="252000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80C69147-E32C-4E3B-92DA-C32D5873C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838" y="2710295"/>
            <a:ext cx="29137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9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7CAE3-C286-4ABF-A040-C0ED44BF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E1BAB-18EA-47F5-BF5B-B540A992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C666AB2-5C0E-482A-AA58-B42707798C27}"/>
              </a:ext>
            </a:extLst>
          </p:cNvPr>
          <p:cNvGrpSpPr/>
          <p:nvPr/>
        </p:nvGrpSpPr>
        <p:grpSpPr>
          <a:xfrm>
            <a:off x="1194318" y="2544146"/>
            <a:ext cx="2163987" cy="3289040"/>
            <a:chOff x="1194318" y="1390260"/>
            <a:chExt cx="2163987" cy="328904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8DCB23D-8E98-471B-BBA8-6E2314F3F513}"/>
                </a:ext>
              </a:extLst>
            </p:cNvPr>
            <p:cNvSpPr/>
            <p:nvPr/>
          </p:nvSpPr>
          <p:spPr>
            <a:xfrm>
              <a:off x="1398876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4CD9D71-2DAB-4C5D-BA3C-8A2A1E46A788}"/>
                </a:ext>
              </a:extLst>
            </p:cNvPr>
            <p:cNvGrpSpPr/>
            <p:nvPr/>
          </p:nvGrpSpPr>
          <p:grpSpPr>
            <a:xfrm>
              <a:off x="1816536" y="3866912"/>
              <a:ext cx="1124107" cy="359309"/>
              <a:chOff x="5527833" y="2560626"/>
              <a:chExt cx="1124107" cy="35930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63B9153C-AB07-4AE5-A60D-6B9F364AA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77DC257-E5BE-472E-ABC5-C98C71921A5B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接點: 弧形 6">
              <a:extLst>
                <a:ext uri="{FF2B5EF4-FFF2-40B4-BE49-F238E27FC236}">
                  <a16:creationId xmlns:a16="http://schemas.microsoft.com/office/drawing/2014/main" id="{3FC4377D-325B-4812-923E-30303D70441F}"/>
                </a:ext>
              </a:extLst>
            </p:cNvPr>
            <p:cNvCxnSpPr/>
            <p:nvPr/>
          </p:nvCxnSpPr>
          <p:spPr>
            <a:xfrm rot="16200000" flipH="1">
              <a:off x="1166326" y="1418252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FF29F05-F2B5-42D8-9368-A5FD3F9D93E7}"/>
              </a:ext>
            </a:extLst>
          </p:cNvPr>
          <p:cNvGrpSpPr/>
          <p:nvPr/>
        </p:nvGrpSpPr>
        <p:grpSpPr>
          <a:xfrm>
            <a:off x="3568055" y="2486003"/>
            <a:ext cx="2114692" cy="3347183"/>
            <a:chOff x="3568055" y="1332117"/>
            <a:chExt cx="2114692" cy="3347183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CE4F966-4E14-4706-866A-C24C4D4B6317}"/>
                </a:ext>
              </a:extLst>
            </p:cNvPr>
            <p:cNvSpPr/>
            <p:nvPr/>
          </p:nvSpPr>
          <p:spPr>
            <a:xfrm>
              <a:off x="3723318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B1C2FD-F587-40C7-A61E-0BBC1D355113}"/>
                </a:ext>
              </a:extLst>
            </p:cNvPr>
            <p:cNvGrpSpPr/>
            <p:nvPr/>
          </p:nvGrpSpPr>
          <p:grpSpPr>
            <a:xfrm>
              <a:off x="4158724" y="3862937"/>
              <a:ext cx="1124107" cy="359309"/>
              <a:chOff x="5527833" y="2560626"/>
              <a:chExt cx="1124107" cy="35930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C440C4E0-AE8F-4C00-94E3-16884FD39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0E6D0B3-0571-47DA-B198-BCEA959C2806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010E099-7FEE-4A07-B411-DF4ECD4E1E35}"/>
                </a:ext>
              </a:extLst>
            </p:cNvPr>
            <p:cNvGrpSpPr/>
            <p:nvPr/>
          </p:nvGrpSpPr>
          <p:grpSpPr>
            <a:xfrm>
              <a:off x="4158724" y="3327391"/>
              <a:ext cx="1124107" cy="359309"/>
              <a:chOff x="5527833" y="2560626"/>
              <a:chExt cx="1124107" cy="35930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6559278-1197-41A0-A2EF-B37137C49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A1BEE3E-0F31-42C8-AA76-E3E0D3CBABD4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接點: 弧形 13">
              <a:extLst>
                <a:ext uri="{FF2B5EF4-FFF2-40B4-BE49-F238E27FC236}">
                  <a16:creationId xmlns:a16="http://schemas.microsoft.com/office/drawing/2014/main" id="{3AFCA6DA-16A4-4CDC-8D59-DD0D09175ACE}"/>
                </a:ext>
              </a:extLst>
            </p:cNvPr>
            <p:cNvCxnSpPr/>
            <p:nvPr/>
          </p:nvCxnSpPr>
          <p:spPr>
            <a:xfrm rot="16200000" flipH="1">
              <a:off x="3540063" y="1360109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E01EEB1-3C62-4330-A74C-A75E1AF2C174}"/>
              </a:ext>
            </a:extLst>
          </p:cNvPr>
          <p:cNvGrpSpPr/>
          <p:nvPr/>
        </p:nvGrpSpPr>
        <p:grpSpPr>
          <a:xfrm>
            <a:off x="6054719" y="2397815"/>
            <a:ext cx="2114316" cy="3435371"/>
            <a:chOff x="6054719" y="1243929"/>
            <a:chExt cx="2114316" cy="3435371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C77628F2-C780-41EF-BE06-94E455029808}"/>
                </a:ext>
              </a:extLst>
            </p:cNvPr>
            <p:cNvSpPr/>
            <p:nvPr/>
          </p:nvSpPr>
          <p:spPr>
            <a:xfrm>
              <a:off x="6209606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8441EBA5-77C6-454B-B8CB-664132B87691}"/>
                </a:ext>
              </a:extLst>
            </p:cNvPr>
            <p:cNvGrpSpPr/>
            <p:nvPr/>
          </p:nvGrpSpPr>
          <p:grpSpPr>
            <a:xfrm>
              <a:off x="6627266" y="3856095"/>
              <a:ext cx="1124107" cy="359309"/>
              <a:chOff x="5527833" y="2560626"/>
              <a:chExt cx="1124107" cy="359309"/>
            </a:xfrm>
          </p:grpSpPr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BBD0D115-0E3D-4753-8D9B-D2622DB76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D4D14DB-E525-4BBA-B726-D1D36BB0AA0D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E57237F-A581-411C-8A8C-A869E8FCBF21}"/>
                </a:ext>
              </a:extLst>
            </p:cNvPr>
            <p:cNvGrpSpPr/>
            <p:nvPr/>
          </p:nvGrpSpPr>
          <p:grpSpPr>
            <a:xfrm>
              <a:off x="6627266" y="3320549"/>
              <a:ext cx="1124107" cy="359309"/>
              <a:chOff x="5527833" y="2560626"/>
              <a:chExt cx="1124107" cy="359309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CB0DCFB8-64A7-43B6-9A4F-A8734F8C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F292DB7-5DB6-4B90-9D78-001D5D443E93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430E170-78A9-4C6F-A93E-A6FEAF81E84C}"/>
                </a:ext>
              </a:extLst>
            </p:cNvPr>
            <p:cNvGrpSpPr/>
            <p:nvPr/>
          </p:nvGrpSpPr>
          <p:grpSpPr>
            <a:xfrm>
              <a:off x="6627265" y="2778168"/>
              <a:ext cx="1124107" cy="359309"/>
              <a:chOff x="5527833" y="2560626"/>
              <a:chExt cx="1124107" cy="35930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DABFB823-A2B1-4C09-AC66-0BFD8A575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8FA44B8-F89B-4BDD-AFA3-DD465D69C2A0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接點: 弧形 23">
              <a:extLst>
                <a:ext uri="{FF2B5EF4-FFF2-40B4-BE49-F238E27FC236}">
                  <a16:creationId xmlns:a16="http://schemas.microsoft.com/office/drawing/2014/main" id="{EFA46DCD-2A22-448D-BD52-F9BE8EC30C50}"/>
                </a:ext>
              </a:extLst>
            </p:cNvPr>
            <p:cNvCxnSpPr/>
            <p:nvPr/>
          </p:nvCxnSpPr>
          <p:spPr>
            <a:xfrm rot="16200000" flipH="1">
              <a:off x="6026727" y="1271921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60D5F12-DC1E-4877-A32F-A597E533F914}"/>
              </a:ext>
            </a:extLst>
          </p:cNvPr>
          <p:cNvGrpSpPr/>
          <p:nvPr/>
        </p:nvGrpSpPr>
        <p:grpSpPr>
          <a:xfrm>
            <a:off x="8625626" y="3332584"/>
            <a:ext cx="1959429" cy="2500604"/>
            <a:chOff x="8625626" y="2178698"/>
            <a:chExt cx="1959429" cy="2500604"/>
          </a:xfrm>
        </p:grpSpPr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B151A3EE-9958-46C8-AAD5-F4DC07AFE1DE}"/>
                </a:ext>
              </a:extLst>
            </p:cNvPr>
            <p:cNvSpPr/>
            <p:nvPr/>
          </p:nvSpPr>
          <p:spPr>
            <a:xfrm>
              <a:off x="8625626" y="2178698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F801F89-96AD-4285-B7C5-F625F1ABEEEB}"/>
                </a:ext>
              </a:extLst>
            </p:cNvPr>
            <p:cNvGrpSpPr/>
            <p:nvPr/>
          </p:nvGrpSpPr>
          <p:grpSpPr>
            <a:xfrm>
              <a:off x="9043286" y="3856097"/>
              <a:ext cx="1124107" cy="359309"/>
              <a:chOff x="5527833" y="2560626"/>
              <a:chExt cx="1124107" cy="359309"/>
            </a:xfrm>
          </p:grpSpPr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E1B30346-B8BF-472B-9BC3-66F80837D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10323AE-93C7-48AA-B659-44F85E831978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2DC457E-F674-459D-94F9-6AD6E711CA7F}"/>
                </a:ext>
              </a:extLst>
            </p:cNvPr>
            <p:cNvGrpSpPr/>
            <p:nvPr/>
          </p:nvGrpSpPr>
          <p:grpSpPr>
            <a:xfrm>
              <a:off x="9043286" y="3320551"/>
              <a:ext cx="1124107" cy="359309"/>
              <a:chOff x="5527833" y="2560626"/>
              <a:chExt cx="1124107" cy="359309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E397DCD6-7C88-4B59-8510-E274C8F44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8F38B5B-CB85-46A7-AD9D-71B351054162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FD90A85-80DD-491B-B9A2-14F2DDAF5CBC}"/>
                </a:ext>
              </a:extLst>
            </p:cNvPr>
            <p:cNvGrpSpPr/>
            <p:nvPr/>
          </p:nvGrpSpPr>
          <p:grpSpPr>
            <a:xfrm>
              <a:off x="9043285" y="2778170"/>
              <a:ext cx="1124107" cy="359309"/>
              <a:chOff x="5527833" y="2560626"/>
              <a:chExt cx="1124107" cy="359309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462111A1-D87F-4129-9234-5EEC7C88C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43F0FFA-1486-410C-9BD9-C18EAE748F6E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8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D139F-0B44-4312-8BD3-0AE8750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99D97-96C4-4858-9DB0-AE35CD23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將同樣概念的東西歸類、記憶在同一個清單裡方便拿取其中的值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作為一個暫存區，不需要的時候清除避免浪費記憶體空間</a:t>
            </a:r>
          </a:p>
        </p:txBody>
      </p:sp>
    </p:spTree>
    <p:extLst>
      <p:ext uri="{BB962C8B-B14F-4D97-AF65-F5344CB8AC3E}">
        <p14:creationId xmlns:p14="http://schemas.microsoft.com/office/powerpoint/2010/main" val="185050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FD8E3-2B09-4FF4-948A-50406906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01B7B2-31B9-45C1-B57E-196DB640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D21632F-1C6B-4FE6-80EA-6672E83B51D8}"/>
              </a:ext>
            </a:extLst>
          </p:cNvPr>
          <p:cNvGrpSpPr/>
          <p:nvPr/>
        </p:nvGrpSpPr>
        <p:grpSpPr>
          <a:xfrm>
            <a:off x="755779" y="2278273"/>
            <a:ext cx="2458092" cy="3847226"/>
            <a:chOff x="1119673" y="1426104"/>
            <a:chExt cx="2458092" cy="384722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9C04661-224D-4F13-B408-C413BDCBD689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2BAF3AEC-5D3B-4670-B4D2-6325D9F55CC6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662A031B-066E-4F66-B4B0-993D94756FD8}"/>
                  </a:ext>
                </a:extLst>
              </p:cNvPr>
              <p:cNvGrpSpPr/>
              <p:nvPr/>
            </p:nvGrpSpPr>
            <p:grpSpPr>
              <a:xfrm>
                <a:off x="9043286" y="3856097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F2252AFE-C756-41A7-AF9C-EE8665716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71C596F-F60F-430E-AE4C-3DB4490112B1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24FBD6FD-9BD5-47D7-AD5D-AF5D5C3974D3}"/>
                  </a:ext>
                </a:extLst>
              </p:cNvPr>
              <p:cNvGrpSpPr/>
              <p:nvPr/>
            </p:nvGrpSpPr>
            <p:grpSpPr>
              <a:xfrm>
                <a:off x="9043286" y="3320551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3964F535-B7EA-41C4-83BB-3E8989945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03FEFCB-68F3-4C86-A9E0-D10D99631260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C65A666E-B083-4E95-8079-A075F2A19A06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63FA61AA-3995-4FE0-8FD7-A59BCC35F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0E26785-92C4-42BB-B275-396982C6BE79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" name="接點: 弧形 5">
              <a:extLst>
                <a:ext uri="{FF2B5EF4-FFF2-40B4-BE49-F238E27FC236}">
                  <a16:creationId xmlns:a16="http://schemas.microsoft.com/office/drawing/2014/main" id="{CA7B4DCB-2ECD-4EAC-960D-AE0CEB34E63F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1EBADF2-92AF-4D6C-A3BE-FEC956B2C40A}"/>
              </a:ext>
            </a:extLst>
          </p:cNvPr>
          <p:cNvGrpSpPr/>
          <p:nvPr/>
        </p:nvGrpSpPr>
        <p:grpSpPr>
          <a:xfrm>
            <a:off x="3374601" y="2285108"/>
            <a:ext cx="2458092" cy="3847226"/>
            <a:chOff x="1119673" y="1426104"/>
            <a:chExt cx="2458092" cy="384722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4C425FE-981E-49F3-A2C4-27435D645ED3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262FBC2F-8170-4B3B-A155-CA0D0A48CF01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3F289380-7942-42E4-BBCA-58EAADD9D3CE}"/>
                  </a:ext>
                </a:extLst>
              </p:cNvPr>
              <p:cNvGrpSpPr/>
              <p:nvPr/>
            </p:nvGrpSpPr>
            <p:grpSpPr>
              <a:xfrm>
                <a:off x="9043286" y="3856097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CF49DB85-C6AD-4013-BF7E-CA962DB23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CD70DDB-3290-4E2D-B10C-01CA529ABAE6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99568ADD-3D75-4D73-83F0-FF51779D4291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2FDA7CAA-5769-49E4-A043-0DE14EF73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42C111A-2829-4ACB-9C63-2EBB96B4097C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321BAC6A-340D-4484-AAEC-FF70270788F2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FA99C2F-1DB6-446F-A9CB-88CAA7A016E8}"/>
              </a:ext>
            </a:extLst>
          </p:cNvPr>
          <p:cNvGrpSpPr/>
          <p:nvPr/>
        </p:nvGrpSpPr>
        <p:grpSpPr>
          <a:xfrm>
            <a:off x="5955687" y="2278273"/>
            <a:ext cx="2458092" cy="3847226"/>
            <a:chOff x="1119673" y="1426104"/>
            <a:chExt cx="2458092" cy="384722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DDF771D-64C8-4F30-8F34-1B6B66EB4943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B39D5081-F62D-4BCA-9BD0-91E9C79A7661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4456B280-4C7B-4574-AFF8-8A979FBE175F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861A2F89-8918-44FF-BC7B-A23170AEB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4C7BF58-6C78-4BA1-B5C0-685D70297CA2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" name="接點: 弧形 28">
              <a:extLst>
                <a:ext uri="{FF2B5EF4-FFF2-40B4-BE49-F238E27FC236}">
                  <a16:creationId xmlns:a16="http://schemas.microsoft.com/office/drawing/2014/main" id="{9D9365CA-0E81-4C3E-85B7-6766DBBA5CE5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1DE2D372-3019-44BB-83E3-7BC481BD6FA7}"/>
              </a:ext>
            </a:extLst>
          </p:cNvPr>
          <p:cNvSpPr/>
          <p:nvPr/>
        </p:nvSpPr>
        <p:spPr>
          <a:xfrm>
            <a:off x="9141598" y="3624895"/>
            <a:ext cx="1959429" cy="2500604"/>
          </a:xfrm>
          <a:custGeom>
            <a:avLst/>
            <a:gdLst>
              <a:gd name="connsiteX0" fmla="*/ 0 w 1959429"/>
              <a:gd name="connsiteY0" fmla="*/ 0 h 2500604"/>
              <a:gd name="connsiteX1" fmla="*/ 91131 w 1959429"/>
              <a:gd name="connsiteY1" fmla="*/ 0 h 2500604"/>
              <a:gd name="connsiteX2" fmla="*/ 91131 w 1959429"/>
              <a:gd name="connsiteY2" fmla="*/ 2249338 h 2500604"/>
              <a:gd name="connsiteX3" fmla="*/ 1868296 w 1959429"/>
              <a:gd name="connsiteY3" fmla="*/ 2249338 h 2500604"/>
              <a:gd name="connsiteX4" fmla="*/ 1868296 w 1959429"/>
              <a:gd name="connsiteY4" fmla="*/ 0 h 2500604"/>
              <a:gd name="connsiteX5" fmla="*/ 1959429 w 1959429"/>
              <a:gd name="connsiteY5" fmla="*/ 0 h 2500604"/>
              <a:gd name="connsiteX6" fmla="*/ 1959429 w 1959429"/>
              <a:gd name="connsiteY6" fmla="*/ 2500604 h 2500604"/>
              <a:gd name="connsiteX7" fmla="*/ 0 w 1959429"/>
              <a:gd name="connsiteY7" fmla="*/ 2500604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429" h="2500604">
                <a:moveTo>
                  <a:pt x="0" y="0"/>
                </a:moveTo>
                <a:lnTo>
                  <a:pt x="91131" y="0"/>
                </a:lnTo>
                <a:lnTo>
                  <a:pt x="91131" y="2249338"/>
                </a:lnTo>
                <a:lnTo>
                  <a:pt x="1868296" y="2249338"/>
                </a:lnTo>
                <a:lnTo>
                  <a:pt x="1868296" y="0"/>
                </a:lnTo>
                <a:lnTo>
                  <a:pt x="1959429" y="0"/>
                </a:lnTo>
                <a:lnTo>
                  <a:pt x="1959429" y="2500604"/>
                </a:lnTo>
                <a:lnTo>
                  <a:pt x="0" y="250060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28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03CCF-E596-4F9E-920F-D04EFA6D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遞迴堆疊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DD5A2-2467-46B8-BB1C-150FF2EC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以上的例子，就是一種資料結構，而這個資料結構就是堆疊。遞迴就是一種堆疊的應用。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使用堆疊</a:t>
            </a:r>
            <a:r>
              <a:rPr lang="en-US" altLang="zh-TW" dirty="0"/>
              <a:t>(stack)</a:t>
            </a:r>
            <a:r>
              <a:rPr lang="zh-TW" altLang="en-US" dirty="0"/>
              <a:t>來儲存呼叫的函示順序，越後面被呼叫的函式越早離開堆疊，是一種</a:t>
            </a:r>
            <a:r>
              <a:rPr lang="zh-TW" altLang="en-US" dirty="0">
                <a:highlight>
                  <a:srgbClr val="D7537B"/>
                </a:highlight>
              </a:rPr>
              <a:t>後進先出</a:t>
            </a:r>
            <a:r>
              <a:rPr lang="zh-TW" altLang="en-US" dirty="0"/>
              <a:t>的資料結構。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在使用時要注意遞迴的這種資料結構，否則執行的程式結果會與你的想像有差距。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2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2B70D-F1AD-47B2-9AEB-D1E956E8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24A9E-B1C3-4850-BB35-F8BF78A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利用遞迴實作金字塔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F9008D-A930-4D7B-8ACC-D170C2EDEA5E}"/>
              </a:ext>
            </a:extLst>
          </p:cNvPr>
          <p:cNvSpPr txBox="1"/>
          <p:nvPr/>
        </p:nvSpPr>
        <p:spPr>
          <a:xfrm>
            <a:off x="5674350" y="1536174"/>
            <a:ext cx="4308505" cy="4154984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/>
          <a:p>
            <a:pPr defTabSz="457200"/>
            <a:endParaRPr lang="en-US" altLang="zh-TW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********* 9 *********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******** 8 ********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******* 7 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****** 6 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***** 5 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**** 4 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*** 3 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** 2 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* 1 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 0 </a:t>
            </a:r>
          </a:p>
        </p:txBody>
      </p:sp>
    </p:spTree>
    <p:extLst>
      <p:ext uri="{BB962C8B-B14F-4D97-AF65-F5344CB8AC3E}">
        <p14:creationId xmlns:p14="http://schemas.microsoft.com/office/powerpoint/2010/main" val="1847423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CH6 </a:t>
            </a:r>
            <a:r>
              <a:rPr lang="zh-TW" altLang="en-US" dirty="0"/>
              <a:t>套件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/>
              <a:t>matplotlib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88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EBE84-7B89-494B-BB21-32F9F67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1CF04-A484-4179-AE69-66848B9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簡單的說，它是由許多函式打包而成為</a:t>
            </a:r>
            <a:r>
              <a:rPr lang="en-US" altLang="zh-TW" dirty="0"/>
              <a:t>“</a:t>
            </a:r>
            <a:r>
              <a:rPr lang="zh-TW" altLang="en-US" dirty="0"/>
              <a:t>一套</a:t>
            </a:r>
            <a:r>
              <a:rPr lang="en-US" altLang="zh-TW" dirty="0"/>
              <a:t>”</a:t>
            </a:r>
            <a:r>
              <a:rPr lang="zh-TW" altLang="en-US" dirty="0"/>
              <a:t>程式碼，這一套程式碼是為了實現某種目的。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</a:t>
            </a:r>
            <a:r>
              <a:rPr lang="zh-TW" altLang="en-US" dirty="0"/>
              <a:t> 燙傷時會使用醫藥箱，醫藥箱裡面有棉花、食鹽水、燙傷藥膏等等，這裡面的工具</a:t>
            </a:r>
            <a:r>
              <a:rPr lang="en-US" altLang="zh-TW" dirty="0"/>
              <a:t>(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r>
              <a:rPr lang="zh-TW" altLang="en-US" dirty="0"/>
              <a:t>是用來療傷的</a:t>
            </a:r>
            <a:r>
              <a:rPr lang="en-US" altLang="zh-TW" dirty="0"/>
              <a:t>(</a:t>
            </a:r>
            <a:r>
              <a:rPr lang="zh-TW" altLang="en-US" dirty="0"/>
              <a:t>目的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6417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2FD08-890A-443F-853E-C88B20DD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zh-TW" altLang="en-US" dirty="0"/>
              <a:t>套件</a:t>
            </a:r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9F400-5206-42F1-AD92-2647AEF7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r>
              <a:rPr lang="zh-TW" altLang="en-US" sz="2300"/>
              <a:t>資料分析常使用的套件</a:t>
            </a:r>
            <a:endParaRPr lang="en-US" altLang="zh-TW" sz="2300"/>
          </a:p>
          <a:p>
            <a:endParaRPr lang="zh-TW" altLang="en-US" sz="23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35DC16-D6FB-4D67-8E25-6251808D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cond most common value with Pandas ·">
            <a:extLst>
              <a:ext uri="{FF2B5EF4-FFF2-40B4-BE49-F238E27FC236}">
                <a16:creationId xmlns:a16="http://schemas.microsoft.com/office/drawing/2014/main" id="{2425AD5E-19A2-4A47-8BA2-95E975FD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9182" y="558353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71D315-9BAE-4AE3-A485-621C657CC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用人話說Numpy – 0/13 目錄| 神隊友Andy">
            <a:extLst>
              <a:ext uri="{FF2B5EF4-FFF2-40B4-BE49-F238E27FC236}">
                <a16:creationId xmlns:a16="http://schemas.microsoft.com/office/drawing/2014/main" id="{2DA3C692-29F7-4D01-A39E-40B0CF85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9" y="519576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F3DE91F-11CD-40BC-A65F-E2A57C803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, 美工圖案 的圖片&#10;&#10;自動產生的描述">
            <a:extLst>
              <a:ext uri="{FF2B5EF4-FFF2-40B4-BE49-F238E27FC236}">
                <a16:creationId xmlns:a16="http://schemas.microsoft.com/office/drawing/2014/main" id="{0F90FFCA-65FE-49BB-92AB-92B0870D2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4531959"/>
            <a:ext cx="5457202" cy="12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85DB0-D816-4FE6-8B03-C90AA08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如何取得套件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D375D-A60A-4C53-B59B-EBDA4CBC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打開命令提示字元</a:t>
            </a:r>
            <a:r>
              <a:rPr lang="en-US" altLang="zh-TW" dirty="0"/>
              <a:t>(command-line)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按下</a:t>
            </a:r>
            <a:r>
              <a:rPr lang="en-US" altLang="zh-TW" dirty="0"/>
              <a:t>”</a:t>
            </a:r>
            <a:r>
              <a:rPr lang="en-US" altLang="zh-TW" dirty="0" err="1"/>
              <a:t>win+R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輸入</a:t>
            </a:r>
            <a:r>
              <a:rPr lang="en-US" altLang="zh-TW" dirty="0" err="1"/>
              <a:t>cmd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確認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zh-TW" altLang="en-US" dirty="0">
                <a:sym typeface="Wingdings" panose="05000000000000000000" pitchFamily="2" charset="2"/>
              </a:rPr>
              <a:t>輸入</a:t>
            </a:r>
            <a:r>
              <a:rPr lang="en-US" altLang="zh-TW" dirty="0">
                <a:highlight>
                  <a:srgbClr val="D7537B"/>
                </a:highlight>
                <a:sym typeface="Wingdings" panose="05000000000000000000" pitchFamily="2" charset="2"/>
              </a:rPr>
              <a:t>pip install </a:t>
            </a:r>
            <a:r>
              <a:rPr lang="en-US" altLang="zh-TW" dirty="0" err="1">
                <a:highlight>
                  <a:srgbClr val="D7537B"/>
                </a:highlight>
                <a:sym typeface="Wingdings" panose="05000000000000000000" pitchFamily="2" charset="2"/>
              </a:rPr>
              <a:t>numpy</a:t>
            </a:r>
            <a:endParaRPr lang="en-US" altLang="zh-TW" dirty="0">
              <a:highlight>
                <a:srgbClr val="D7537B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661B29-172D-4226-A9A4-FA73F7E1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46" y="4732394"/>
            <a:ext cx="3791479" cy="19243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85BD27-18E6-4DAC-AC98-3AB4F516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30" y="4732394"/>
            <a:ext cx="656364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4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20D55-43AF-47FC-BDE9-9EE912D6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如何取得套件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1CD86-2158-42A6-B042-21BC2170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06F5CB-128B-41DC-83E2-CDB3AC28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74" y="2386578"/>
            <a:ext cx="72495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9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3DDD7-9105-4F11-BF56-C548DEF1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如何取得套件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DB0DF-F0F7-49FF-B134-F94B91DB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</a:t>
            </a:r>
            <a:r>
              <a:rPr lang="zh-TW" altLang="en-US" dirty="0"/>
              <a:t>在安裝</a:t>
            </a:r>
            <a:r>
              <a:rPr lang="en-US" altLang="zh-TW" dirty="0"/>
              <a:t>Anaconda</a:t>
            </a:r>
            <a:r>
              <a:rPr lang="zh-TW" altLang="en-US" dirty="0"/>
              <a:t>的時候就已經被一同安裝，可以使用</a:t>
            </a:r>
            <a:r>
              <a:rPr lang="en-US" altLang="zh-TW" dirty="0"/>
              <a:t>pip</a:t>
            </a:r>
            <a:r>
              <a:rPr lang="zh-TW" altLang="en-US" dirty="0"/>
              <a:t>安裝所有在</a:t>
            </a:r>
            <a:r>
              <a:rPr lang="en-US" altLang="zh-TW" dirty="0">
                <a:hlinkClick r:id="rId2"/>
              </a:rPr>
              <a:t>PyPI</a:t>
            </a:r>
            <a:r>
              <a:rPr lang="zh-TW" altLang="en-US" dirty="0"/>
              <a:t>上發布的套件，故我們使用</a:t>
            </a:r>
            <a:r>
              <a:rPr lang="en-US" altLang="zh-TW" dirty="0" err="1"/>
              <a:t>cmd</a:t>
            </a:r>
            <a:r>
              <a:rPr lang="zh-TW" altLang="en-US" dirty="0"/>
              <a:t>將</a:t>
            </a:r>
            <a:r>
              <a:rPr lang="en-US" altLang="zh-TW" dirty="0"/>
              <a:t>pip</a:t>
            </a:r>
            <a:r>
              <a:rPr lang="zh-TW" altLang="en-US" dirty="0"/>
              <a:t>開啟，指定下載</a:t>
            </a:r>
            <a:r>
              <a:rPr lang="en-US" altLang="zh-TW" dirty="0" err="1"/>
              <a:t>numpy</a:t>
            </a:r>
            <a:r>
              <a:rPr lang="zh-TW" altLang="en-US" dirty="0"/>
              <a:t>，就可以輕鬆的下載到我們想要的套件。</a:t>
            </a:r>
          </a:p>
        </p:txBody>
      </p:sp>
    </p:spTree>
    <p:extLst>
      <p:ext uri="{BB962C8B-B14F-4D97-AF65-F5344CB8AC3E}">
        <p14:creationId xmlns:p14="http://schemas.microsoft.com/office/powerpoint/2010/main" val="2116209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92C86-E0A9-4FB2-BE51-FE5A4A1D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3EDFD-5E0D-4B05-A7C0-C553451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zh-TW" altLang="en-US" dirty="0"/>
              <a:t>是用來生成陣列</a:t>
            </a:r>
            <a:r>
              <a:rPr lang="en-US" altLang="zh-TW" dirty="0"/>
              <a:t>(</a:t>
            </a:r>
            <a:r>
              <a:rPr lang="zh-TW" altLang="en-US" dirty="0"/>
              <a:t>或稱矩陣，</a:t>
            </a:r>
            <a:r>
              <a:rPr lang="en-US" altLang="zh-TW" dirty="0" err="1"/>
              <a:t>ndarray</a:t>
            </a:r>
            <a:r>
              <a:rPr lang="en-US" altLang="zh-TW" dirty="0"/>
              <a:t>)</a:t>
            </a:r>
            <a:r>
              <a:rPr lang="zh-TW" altLang="en-US" dirty="0"/>
              <a:t>的套件，陣列使用起來很像</a:t>
            </a:r>
            <a:r>
              <a:rPr lang="en-US" altLang="zh-TW" dirty="0"/>
              <a:t>Python</a:t>
            </a:r>
            <a:r>
              <a:rPr lang="zh-TW" altLang="en-US" dirty="0"/>
              <a:t>原生的</a:t>
            </a:r>
            <a:r>
              <a:rPr lang="en-US" altLang="zh-TW" dirty="0"/>
              <a:t>list</a:t>
            </a:r>
            <a:r>
              <a:rPr lang="zh-TW" altLang="en-US" dirty="0"/>
              <a:t>，但</a:t>
            </a:r>
            <a:r>
              <a:rPr lang="en-US" altLang="zh-TW" dirty="0" err="1"/>
              <a:t>ndarray</a:t>
            </a:r>
            <a:r>
              <a:rPr lang="zh-TW" altLang="en-US" dirty="0"/>
              <a:t>的效能遠高於</a:t>
            </a:r>
            <a:r>
              <a:rPr lang="en-US" altLang="zh-TW" dirty="0"/>
              <a:t>list</a:t>
            </a:r>
            <a:r>
              <a:rPr lang="zh-TW" altLang="en-US" dirty="0"/>
              <a:t>，他們的資料結構是不一樣的。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 err="1"/>
              <a:t>numpy</a:t>
            </a:r>
            <a:r>
              <a:rPr lang="zh-TW" altLang="en-US" dirty="0"/>
              <a:t>有更高的效能，非常多重量級的套件都是奠基在</a:t>
            </a:r>
            <a:r>
              <a:rPr lang="en-US" altLang="zh-TW" dirty="0" err="1"/>
              <a:t>numpy</a:t>
            </a:r>
            <a:r>
              <a:rPr lang="zh-TW" altLang="en-US" dirty="0"/>
              <a:t>的基礎上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/>
              <a:t>matplotlib)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0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65864-691E-478B-B7A5-CFDF51F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的宣告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426DD-0B1E-4D88-866C-80D2C7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8224"/>
            <a:ext cx="9905999" cy="3541714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1093D6-53AA-46F2-AD3D-CD7E92C6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45" y="2191783"/>
            <a:ext cx="2686443" cy="15573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27E236-EAA0-48D3-A5BA-A621F52B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445" y="3749140"/>
            <a:ext cx="3771632" cy="14277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8A406E-063E-4FF6-84F8-49E3037F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445" y="5176887"/>
            <a:ext cx="4786463" cy="14277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2F5446-ACB5-40A5-AD28-531451328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806" y="2191783"/>
            <a:ext cx="3136361" cy="1548496"/>
          </a:xfrm>
          <a:prstGeom prst="rect">
            <a:avLst/>
          </a:prstGeom>
        </p:spPr>
      </p:pic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2B8B14BC-7D2D-4729-9D98-DA4DCD9D23FC}"/>
              </a:ext>
            </a:extLst>
          </p:cNvPr>
          <p:cNvSpPr txBox="1">
            <a:spLocks/>
          </p:cNvSpPr>
          <p:nvPr/>
        </p:nvSpPr>
        <p:spPr>
          <a:xfrm>
            <a:off x="6474509" y="4014329"/>
            <a:ext cx="765994" cy="5689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 2" pitchFamily="18" charset="2"/>
              <a:buNone/>
            </a:pPr>
            <a:r>
              <a:rPr lang="zh-TW" altLang="en-US"/>
              <a:t>整數</a:t>
            </a:r>
            <a:endParaRPr lang="zh-TW" altLang="en-US" dirty="0"/>
          </a:p>
        </p:txBody>
      </p:sp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4A3F19DB-5BAE-473B-B61B-23A1DDA03CA3}"/>
              </a:ext>
            </a:extLst>
          </p:cNvPr>
          <p:cNvSpPr txBox="1">
            <a:spLocks/>
          </p:cNvSpPr>
          <p:nvPr/>
        </p:nvSpPr>
        <p:spPr>
          <a:xfrm>
            <a:off x="7713986" y="5606266"/>
            <a:ext cx="765994" cy="568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" panose="05000000000000000000" pitchFamily="2" charset="2"/>
              <a:buNone/>
            </a:pPr>
            <a:r>
              <a:rPr lang="zh-TW" altLang="en-US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159278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2E98A-2E8E-4CA2-8464-3306546C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en-US" altLang="zh-TW" dirty="0"/>
              <a:t> </a:t>
            </a:r>
            <a:r>
              <a:rPr lang="zh-TW" altLang="en-US" dirty="0"/>
              <a:t>、</a:t>
            </a:r>
            <a:r>
              <a:rPr lang="en-US" altLang="zh-TW" dirty="0"/>
              <a:t>list</a:t>
            </a:r>
            <a:r>
              <a:rPr lang="zh-TW" altLang="en-US" dirty="0"/>
              <a:t>在記憶體的儲存方式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DAD26-D585-46E6-9C6D-E114F7A0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dirty="0"/>
              <a:t>之所以高效能，是因為它在記憶體的儲存方式跟</a:t>
            </a:r>
            <a:r>
              <a:rPr lang="en-US" altLang="zh-TW" dirty="0"/>
              <a:t>python</a:t>
            </a:r>
            <a:r>
              <a:rPr lang="zh-TW" altLang="en-US" dirty="0"/>
              <a:t>原生的</a:t>
            </a:r>
            <a:r>
              <a:rPr lang="en-US" altLang="zh-TW" dirty="0"/>
              <a:t>list</a:t>
            </a:r>
            <a:r>
              <a:rPr lang="zh-TW" altLang="en-US" dirty="0"/>
              <a:t>不一樣，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dirty="0"/>
              <a:t>是以連續記憶體的方式儲存，</a:t>
            </a:r>
            <a:r>
              <a:rPr lang="en-US" altLang="zh-TW" dirty="0"/>
              <a:t>list</a:t>
            </a:r>
            <a:r>
              <a:rPr lang="zh-TW" altLang="en-US" dirty="0"/>
              <a:t>則是分佈在記憶體各處。</a:t>
            </a:r>
            <a:endParaRPr lang="en-US" altLang="zh-TW" dirty="0"/>
          </a:p>
          <a:p>
            <a:r>
              <a:rPr lang="zh-TW" altLang="en-US" dirty="0"/>
              <a:t>假設要儲存數組 </a:t>
            </a:r>
            <a:r>
              <a:rPr lang="en-US" altLang="zh-TW" dirty="0"/>
              <a:t>1, 2, 3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DA2ACFF-EBC9-472E-9589-9DA0F7752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7945"/>
              </p:ext>
            </p:extLst>
          </p:nvPr>
        </p:nvGraphicFramePr>
        <p:xfrm>
          <a:off x="2919411" y="421147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9466E07-D1FE-47F5-873A-966CB6E190F7}"/>
              </a:ext>
            </a:extLst>
          </p:cNvPr>
          <p:cNvSpPr txBox="1"/>
          <p:nvPr/>
        </p:nvSpPr>
        <p:spPr>
          <a:xfrm>
            <a:off x="1357313" y="4190286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4AA93B6-533C-4B2F-A3FE-BECD68165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25462"/>
              </p:ext>
            </p:extLst>
          </p:nvPr>
        </p:nvGraphicFramePr>
        <p:xfrm>
          <a:off x="2919411" y="525922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10B0CB9-CFC2-44D3-9E0A-8739F945A35C}"/>
              </a:ext>
            </a:extLst>
          </p:cNvPr>
          <p:cNvSpPr txBox="1"/>
          <p:nvPr/>
        </p:nvSpPr>
        <p:spPr>
          <a:xfrm>
            <a:off x="1357313" y="5238036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</p:spTree>
    <p:extLst>
      <p:ext uri="{BB962C8B-B14F-4D97-AF65-F5344CB8AC3E}">
        <p14:creationId xmlns:p14="http://schemas.microsoft.com/office/powerpoint/2010/main" val="1761203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E400E-E7F3-419E-A736-6469CE0C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</a:t>
            </a:r>
            <a:r>
              <a:rPr lang="zh-TW" altLang="en-US" dirty="0"/>
              <a:t>、</a:t>
            </a:r>
            <a:r>
              <a:rPr lang="en-US" altLang="zh-TW" dirty="0"/>
              <a:t>list</a:t>
            </a:r>
            <a:r>
              <a:rPr lang="zh-TW" altLang="en-US" dirty="0"/>
              <a:t>在記憶體的儲存方式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E5D3D-1059-4DB3-A226-562E5880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我們可以隨意增加新的元素</a:t>
            </a:r>
            <a:r>
              <a:rPr lang="en-US" altLang="zh-TW" dirty="0"/>
              <a:t>(element)</a:t>
            </a:r>
            <a:r>
              <a:rPr lang="zh-TW" altLang="en-US" dirty="0"/>
              <a:t>進去</a:t>
            </a:r>
            <a:r>
              <a:rPr lang="en-US" altLang="zh-TW" dirty="0"/>
              <a:t>list</a:t>
            </a:r>
            <a:r>
              <a:rPr lang="zh-TW" altLang="en-US" dirty="0"/>
              <a:t>中，但是無法直接增加到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dirty="0"/>
              <a:t>中。</a:t>
            </a:r>
            <a:endParaRPr lang="en-US" altLang="zh-TW" dirty="0"/>
          </a:p>
          <a:p>
            <a:r>
              <a:rPr lang="zh-TW" altLang="en-US" dirty="0"/>
              <a:t>假設要增加元素</a:t>
            </a:r>
            <a:r>
              <a:rPr lang="en-US" altLang="zh-TW" dirty="0"/>
              <a:t>4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2416B6-6473-43CA-ADA8-C950C1ADB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22714"/>
              </p:ext>
            </p:extLst>
          </p:nvPr>
        </p:nvGraphicFramePr>
        <p:xfrm>
          <a:off x="2919411" y="421147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95DB05F-D577-4877-80E2-EAB105033582}"/>
              </a:ext>
            </a:extLst>
          </p:cNvPr>
          <p:cNvSpPr txBox="1"/>
          <p:nvPr/>
        </p:nvSpPr>
        <p:spPr>
          <a:xfrm>
            <a:off x="1357313" y="4190286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2AD63C0-07DC-43B7-AF57-FC3209B9B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51407"/>
              </p:ext>
            </p:extLst>
          </p:nvPr>
        </p:nvGraphicFramePr>
        <p:xfrm>
          <a:off x="2919411" y="5259229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359CFB4-2CB1-47BB-8C03-37308461F922}"/>
              </a:ext>
            </a:extLst>
          </p:cNvPr>
          <p:cNvSpPr txBox="1"/>
          <p:nvPr/>
        </p:nvSpPr>
        <p:spPr>
          <a:xfrm>
            <a:off x="1357313" y="5238036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2D5BB5-6216-4002-9C24-A8DC27C3E104}"/>
              </a:ext>
            </a:extLst>
          </p:cNvPr>
          <p:cNvSpPr/>
          <p:nvPr/>
        </p:nvSpPr>
        <p:spPr>
          <a:xfrm>
            <a:off x="6879320" y="4163854"/>
            <a:ext cx="1226455" cy="47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9">
            <a:extLst>
              <a:ext uri="{FF2B5EF4-FFF2-40B4-BE49-F238E27FC236}">
                <a16:creationId xmlns:a16="http://schemas.microsoft.com/office/drawing/2014/main" id="{CAD7F1F0-7E85-47DC-8E96-D28F0CB95B79}"/>
              </a:ext>
            </a:extLst>
          </p:cNvPr>
          <p:cNvSpPr txBox="1"/>
          <p:nvPr/>
        </p:nvSpPr>
        <p:spPr>
          <a:xfrm>
            <a:off x="4594647" y="3588682"/>
            <a:ext cx="6187653" cy="461665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下一個記憶體空間被占用，無法增加新元素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9">
            <a:extLst>
              <a:ext uri="{FF2B5EF4-FFF2-40B4-BE49-F238E27FC236}">
                <a16:creationId xmlns:a16="http://schemas.microsoft.com/office/drawing/2014/main" id="{42571CCE-B1DB-44F2-93B0-4C3372DAB631}"/>
              </a:ext>
            </a:extLst>
          </p:cNvPr>
          <p:cNvSpPr txBox="1"/>
          <p:nvPr/>
        </p:nvSpPr>
        <p:spPr>
          <a:xfrm>
            <a:off x="4594646" y="5838826"/>
            <a:ext cx="6187653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會記憶每一個元素在記憶體中的位置，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故可以分散存在記憶體各處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4391B6-6D56-4218-BAE9-DF42B7C50297}"/>
              </a:ext>
            </a:extLst>
          </p:cNvPr>
          <p:cNvSpPr/>
          <p:nvPr/>
        </p:nvSpPr>
        <p:spPr>
          <a:xfrm>
            <a:off x="7898495" y="5199936"/>
            <a:ext cx="1226455" cy="47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19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4E71B-B517-478E-A8E0-403A4709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</a:t>
            </a:r>
            <a:r>
              <a:rPr lang="zh-TW" altLang="en-US" dirty="0"/>
              <a:t>、</a:t>
            </a:r>
            <a:r>
              <a:rPr lang="en-US" altLang="zh-TW" dirty="0"/>
              <a:t>list</a:t>
            </a:r>
            <a:r>
              <a:rPr lang="zh-TW" altLang="en-US" dirty="0"/>
              <a:t>在記憶體的儲存方式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E020B-7FD6-4945-AABF-300F3FD2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array</a:t>
            </a:r>
            <a:r>
              <a:rPr lang="zh-TW" altLang="en-US" dirty="0"/>
              <a:t>要怎麼新增新的元素呢？答案是，將「舊的</a:t>
            </a:r>
            <a:r>
              <a:rPr lang="en-US" altLang="zh-TW" dirty="0"/>
              <a:t>array</a:t>
            </a:r>
            <a:r>
              <a:rPr lang="zh-TW" altLang="en-US" dirty="0"/>
              <a:t>複製」</a:t>
            </a:r>
            <a:r>
              <a:rPr lang="en-US" altLang="zh-TW" dirty="0"/>
              <a:t>+</a:t>
            </a:r>
            <a:r>
              <a:rPr lang="zh-TW" altLang="en-US" dirty="0"/>
              <a:t>「新的元素」到連續可用的記憶體位置上。</a:t>
            </a:r>
            <a:endParaRPr lang="en-US" altLang="zh-TW" dirty="0"/>
          </a:p>
          <a:p>
            <a:r>
              <a:rPr lang="zh-TW" altLang="en-US" dirty="0"/>
              <a:t>因此在刪除或新增元素時就需要移動大量資料。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F486470-D5F1-42CF-9B10-2E2D305AD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10646"/>
              </p:ext>
            </p:extLst>
          </p:nvPr>
        </p:nvGraphicFramePr>
        <p:xfrm>
          <a:off x="2919411" y="4211479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0676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650597A-0E61-454B-B192-158BD529E30D}"/>
              </a:ext>
            </a:extLst>
          </p:cNvPr>
          <p:cNvSpPr txBox="1"/>
          <p:nvPr/>
        </p:nvSpPr>
        <p:spPr>
          <a:xfrm>
            <a:off x="1357313" y="4190286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E449E145-149C-4E9A-8D3E-835BAE57F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62160"/>
              </p:ext>
            </p:extLst>
          </p:nvPr>
        </p:nvGraphicFramePr>
        <p:xfrm>
          <a:off x="2919411" y="5698352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405766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847696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80820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54101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29657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8672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03649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90075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0676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5086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8C570F-9DC3-414C-9633-FBF21EC44E37}"/>
              </a:ext>
            </a:extLst>
          </p:cNvPr>
          <p:cNvSpPr txBox="1"/>
          <p:nvPr/>
        </p:nvSpPr>
        <p:spPr>
          <a:xfrm>
            <a:off x="1357313" y="5677159"/>
            <a:ext cx="1462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ndarray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在記憶體中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4A48F1-AABB-474B-A173-43966CE9B0BD}"/>
              </a:ext>
            </a:extLst>
          </p:cNvPr>
          <p:cNvSpPr/>
          <p:nvPr/>
        </p:nvSpPr>
        <p:spPr>
          <a:xfrm>
            <a:off x="3810001" y="4163854"/>
            <a:ext cx="2733674" cy="47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62ACB-A4C2-45B1-B0A1-FB31332C105F}"/>
              </a:ext>
            </a:extLst>
          </p:cNvPr>
          <p:cNvSpPr/>
          <p:nvPr/>
        </p:nvSpPr>
        <p:spPr>
          <a:xfrm>
            <a:off x="7419976" y="5649754"/>
            <a:ext cx="2733674" cy="47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BB2328E-8885-4694-98BA-865DD55EC584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16200000" flipH="1">
            <a:off x="6478783" y="3341723"/>
            <a:ext cx="1006085" cy="36099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0CE68-5EEB-4734-A6A8-A2E09923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en-US" altLang="zh-TW" dirty="0"/>
              <a:t> </a:t>
            </a:r>
            <a:r>
              <a:rPr lang="zh-TW" altLang="en-US" dirty="0"/>
              <a:t>、</a:t>
            </a:r>
            <a:r>
              <a:rPr lang="en-US" altLang="zh-TW" dirty="0"/>
              <a:t>list</a:t>
            </a:r>
            <a:r>
              <a:rPr lang="zh-TW" altLang="en-US" dirty="0"/>
              <a:t>在記憶體的儲存方式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57C98-441C-47C9-B12D-F042B6DE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en-US" altLang="zh-TW" dirty="0"/>
              <a:t> </a:t>
            </a:r>
            <a:r>
              <a:rPr lang="zh-TW" altLang="en-US" dirty="0"/>
              <a:t>：連續儲存，可以快速讀取資料，適合使用在大量資料處理。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list</a:t>
            </a:r>
            <a:r>
              <a:rPr lang="zh-TW" altLang="en-US" dirty="0"/>
              <a:t>：允許分散儲存，讀取資料效率差，但因其可隨時新增</a:t>
            </a:r>
            <a:r>
              <a:rPr lang="en-US" altLang="zh-TW" dirty="0"/>
              <a:t>/</a:t>
            </a:r>
            <a:r>
              <a:rPr lang="zh-TW" altLang="en-US" dirty="0"/>
              <a:t>刪除元素，適合在需要彈性的情況下使用。</a:t>
            </a:r>
          </a:p>
        </p:txBody>
      </p:sp>
    </p:spTree>
    <p:extLst>
      <p:ext uri="{BB962C8B-B14F-4D97-AF65-F5344CB8AC3E}">
        <p14:creationId xmlns:p14="http://schemas.microsoft.com/office/powerpoint/2010/main" val="3958651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1380D-1892-4425-B81A-F9AB2C79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引入套件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5EEC4-D425-40C8-AB4C-DC433676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欲使用套件，我們需要引入套件，才能使用該套件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有時套件名稱太長，可以使用</a:t>
            </a:r>
            <a:r>
              <a:rPr lang="en-US" altLang="zh-TW" dirty="0"/>
              <a:t>as</a:t>
            </a:r>
            <a:r>
              <a:rPr lang="zh-TW" altLang="en-US" dirty="0"/>
              <a:t>將套件名稱簡化，而</a:t>
            </a:r>
            <a:r>
              <a:rPr lang="en-US" altLang="zh-TW" dirty="0" err="1"/>
              <a:t>numpy</a:t>
            </a:r>
            <a:r>
              <a:rPr lang="zh-TW" altLang="en-US" dirty="0"/>
              <a:t>時常被簡化成</a:t>
            </a:r>
            <a:r>
              <a:rPr lang="en-US" altLang="zh-TW" dirty="0"/>
              <a:t>np</a:t>
            </a:r>
            <a:r>
              <a:rPr lang="zh-TW" altLang="en-US" dirty="0"/>
              <a:t>。                                                                                                                                                 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551864-F0C0-4908-BD16-C9234541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8" y="2772290"/>
            <a:ext cx="276263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25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87A8F-D25F-4C5B-8CB2-039A8260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en-US" altLang="zh-TW" dirty="0"/>
              <a:t> </a:t>
            </a:r>
            <a:r>
              <a:rPr lang="zh-TW" altLang="en-US" dirty="0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2D7A4-7A9B-47A8-B042-2DF875FF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一維陣列</a:t>
            </a:r>
            <a:r>
              <a:rPr lang="en-US" altLang="zh-TW" dirty="0" err="1"/>
              <a:t>arrayA</a:t>
            </a:r>
            <a:r>
              <a:rPr lang="zh-TW" altLang="en-US" dirty="0"/>
              <a:t>、二維陣列</a:t>
            </a:r>
            <a:r>
              <a:rPr lang="en-US" altLang="zh-TW" dirty="0" err="1"/>
              <a:t>arrayB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可支援多維，如一維、二維、三維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8AAE5CC-EABB-49C7-ADCF-B3364B5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0" y="2883647"/>
            <a:ext cx="3748387" cy="2009775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7112958F-C8BD-40C7-9495-BCC81B00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91" y="2883647"/>
            <a:ext cx="1933883" cy="19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7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3741D-44BC-457D-8C6C-B1A06B6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的軸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1FD54-3A2E-4B4A-A4CF-B4765318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EC56C4-F7F4-468F-AFCA-C723EAF5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3" y="4096077"/>
            <a:ext cx="3049588" cy="5971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3589F8-A744-42C2-8DC4-C7AA8A25B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 b="21010"/>
          <a:stretch/>
        </p:blipFill>
        <p:spPr>
          <a:xfrm>
            <a:off x="7319930" y="3392240"/>
            <a:ext cx="1700246" cy="5720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3C5B69E-F7BC-4D28-918D-182832D1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62" y="3392240"/>
            <a:ext cx="4574944" cy="703837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41E316-3C15-41EA-9A92-DDE8F68A1A8B}"/>
              </a:ext>
            </a:extLst>
          </p:cNvPr>
          <p:cNvCxnSpPr/>
          <p:nvPr/>
        </p:nvCxnSpPr>
        <p:spPr>
          <a:xfrm>
            <a:off x="4276725" y="3762375"/>
            <a:ext cx="152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78857AC-04BB-46D8-B184-120E5CE7CF0C}"/>
              </a:ext>
            </a:extLst>
          </p:cNvPr>
          <p:cNvCxnSpPr/>
          <p:nvPr/>
        </p:nvCxnSpPr>
        <p:spPr>
          <a:xfrm>
            <a:off x="5772150" y="4086225"/>
            <a:ext cx="152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5F0F919-0A67-49A0-86DC-C66791B2BCA2}"/>
              </a:ext>
            </a:extLst>
          </p:cNvPr>
          <p:cNvCxnSpPr/>
          <p:nvPr/>
        </p:nvCxnSpPr>
        <p:spPr>
          <a:xfrm>
            <a:off x="7572375" y="3886200"/>
            <a:ext cx="36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F2804D-AF35-45D7-882E-B8FE18701526}"/>
              </a:ext>
            </a:extLst>
          </p:cNvPr>
          <p:cNvSpPr txBox="1"/>
          <p:nvPr/>
        </p:nvSpPr>
        <p:spPr>
          <a:xfrm>
            <a:off x="5605170" y="2337362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axis = 0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3741D-44BC-457D-8C6C-B1A06B6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的軸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1FD54-3A2E-4B4A-A4CF-B4765318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EC56C4-F7F4-468F-AFCA-C723EAF5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3" y="4096077"/>
            <a:ext cx="3049588" cy="5971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3589F8-A744-42C2-8DC4-C7AA8A25B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 b="21010"/>
          <a:stretch/>
        </p:blipFill>
        <p:spPr>
          <a:xfrm>
            <a:off x="7319930" y="3392240"/>
            <a:ext cx="1700246" cy="5720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3C5B69E-F7BC-4D28-918D-182832D1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62" y="3392240"/>
            <a:ext cx="4574944" cy="703837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41E316-3C15-41EA-9A92-DDE8F68A1A8B}"/>
              </a:ext>
            </a:extLst>
          </p:cNvPr>
          <p:cNvCxnSpPr/>
          <p:nvPr/>
        </p:nvCxnSpPr>
        <p:spPr>
          <a:xfrm>
            <a:off x="4419600" y="3733800"/>
            <a:ext cx="152400" cy="0"/>
          </a:xfrm>
          <a:prstGeom prst="line">
            <a:avLst/>
          </a:prstGeom>
          <a:ln w="76200">
            <a:solidFill>
              <a:srgbClr val="96D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78857AC-04BB-46D8-B184-120E5CE7CF0C}"/>
              </a:ext>
            </a:extLst>
          </p:cNvPr>
          <p:cNvCxnSpPr/>
          <p:nvPr/>
        </p:nvCxnSpPr>
        <p:spPr>
          <a:xfrm>
            <a:off x="5600700" y="4086225"/>
            <a:ext cx="152400" cy="0"/>
          </a:xfrm>
          <a:prstGeom prst="line">
            <a:avLst/>
          </a:prstGeom>
          <a:ln w="76200">
            <a:solidFill>
              <a:srgbClr val="96D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5F0F919-0A67-49A0-86DC-C66791B2BCA2}"/>
              </a:ext>
            </a:extLst>
          </p:cNvPr>
          <p:cNvCxnSpPr/>
          <p:nvPr/>
        </p:nvCxnSpPr>
        <p:spPr>
          <a:xfrm>
            <a:off x="8315325" y="3886200"/>
            <a:ext cx="360000" cy="0"/>
          </a:xfrm>
          <a:prstGeom prst="line">
            <a:avLst/>
          </a:prstGeom>
          <a:ln w="76200">
            <a:solidFill>
              <a:srgbClr val="96D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F2804D-AF35-45D7-882E-B8FE18701526}"/>
              </a:ext>
            </a:extLst>
          </p:cNvPr>
          <p:cNvSpPr txBox="1"/>
          <p:nvPr/>
        </p:nvSpPr>
        <p:spPr>
          <a:xfrm>
            <a:off x="5605170" y="2337362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96D141"/>
                </a:solidFill>
              </a:rPr>
              <a:t>axis = 1</a:t>
            </a:r>
            <a:endParaRPr lang="zh-TW" altLang="en-US" sz="4000" b="1" dirty="0">
              <a:solidFill>
                <a:srgbClr val="96D14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4E78270-A387-4711-A543-70577E46B3D6}"/>
              </a:ext>
            </a:extLst>
          </p:cNvPr>
          <p:cNvCxnSpPr/>
          <p:nvPr/>
        </p:nvCxnSpPr>
        <p:spPr>
          <a:xfrm>
            <a:off x="4419600" y="4096077"/>
            <a:ext cx="152400" cy="0"/>
          </a:xfrm>
          <a:prstGeom prst="line">
            <a:avLst/>
          </a:prstGeom>
          <a:ln w="76200">
            <a:solidFill>
              <a:srgbClr val="96D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E729CA8-3685-4B87-89E8-FC55F13D397F}"/>
              </a:ext>
            </a:extLst>
          </p:cNvPr>
          <p:cNvCxnSpPr/>
          <p:nvPr/>
        </p:nvCxnSpPr>
        <p:spPr>
          <a:xfrm>
            <a:off x="5600700" y="3733800"/>
            <a:ext cx="152400" cy="0"/>
          </a:xfrm>
          <a:prstGeom prst="line">
            <a:avLst/>
          </a:prstGeom>
          <a:ln w="76200">
            <a:solidFill>
              <a:srgbClr val="96D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8B9AA-62F2-4B38-8AAD-DB9BDD74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新增元素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DF98C8-F23C-401C-AD00-BDD4F834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一維陣列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885C1A7-3436-4068-8343-A8B46359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4" y="3081255"/>
            <a:ext cx="4701596" cy="19669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DEFB7C-3D19-45F1-AFD0-A6ED19057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67"/>
          <a:stretch/>
        </p:blipFill>
        <p:spPr>
          <a:xfrm>
            <a:off x="6775530" y="3081255"/>
            <a:ext cx="2139259" cy="4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8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810F3-C2AA-4D95-AB29-FCC8BD3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新增元素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173C3-9A7E-4BDF-AB5B-54B0C975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4E302CD-3A76-41C6-BD54-799A3F2A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99" y="2876431"/>
            <a:ext cx="4487061" cy="2124194"/>
          </a:xfrm>
          <a:prstGeom prst="rect">
            <a:avLst/>
          </a:prstGeom>
        </p:spPr>
      </p:pic>
      <p:pic>
        <p:nvPicPr>
          <p:cNvPr id="7" name="圖片 6" descr="一張含有 文字, 電子用品 的圖片&#10;&#10;自動產生的描述">
            <a:extLst>
              <a:ext uri="{FF2B5EF4-FFF2-40B4-BE49-F238E27FC236}">
                <a16:creationId xmlns:a16="http://schemas.microsoft.com/office/drawing/2014/main" id="{C91B851A-347A-4038-98CD-17C290DF3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80" y="2876431"/>
            <a:ext cx="1439120" cy="14718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B8E9BB7-7CB2-457E-8BA9-AEC33647910B}"/>
              </a:ext>
            </a:extLst>
          </p:cNvPr>
          <p:cNvSpPr txBox="1"/>
          <p:nvPr/>
        </p:nvSpPr>
        <p:spPr>
          <a:xfrm>
            <a:off x="6891045" y="1541601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</a:rPr>
              <a:t>往 </a:t>
            </a:r>
            <a:r>
              <a:rPr lang="en-US" altLang="zh-TW" sz="4000" b="1" dirty="0">
                <a:solidFill>
                  <a:srgbClr val="FF0000"/>
                </a:solidFill>
              </a:rPr>
              <a:t>axis = 0</a:t>
            </a:r>
            <a:r>
              <a:rPr lang="zh-TW" altLang="en-US" sz="4000" b="1" dirty="0">
                <a:solidFill>
                  <a:srgbClr val="FF0000"/>
                </a:solidFill>
              </a:rPr>
              <a:t> 新增元素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AD6B2-4716-41D8-B021-36AF5F856544}"/>
              </a:ext>
            </a:extLst>
          </p:cNvPr>
          <p:cNvSpPr/>
          <p:nvPr/>
        </p:nvSpPr>
        <p:spPr>
          <a:xfrm>
            <a:off x="7172325" y="3433859"/>
            <a:ext cx="838200" cy="29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0A3AF-6BBD-44DD-BCCB-87606A9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取值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C941-A461-4831-BF0C-45D436EA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程式語言中，從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A23DDA-347E-45F8-841A-1C571183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58" y="3065901"/>
            <a:ext cx="4641767" cy="2101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DC0D2E-E51C-4030-9ED3-A3ACE7F0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54" y="3085547"/>
            <a:ext cx="4641768" cy="20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810F3-C2AA-4D95-AB29-FCC8BD3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新增元素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173C3-9A7E-4BDF-AB5B-54B0C975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4E302CD-3A76-41C6-BD54-799A3F2A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99" y="2876431"/>
            <a:ext cx="4487061" cy="2124194"/>
          </a:xfrm>
          <a:prstGeom prst="rect">
            <a:avLst/>
          </a:prstGeom>
        </p:spPr>
      </p:pic>
      <p:pic>
        <p:nvPicPr>
          <p:cNvPr id="7" name="圖片 6" descr="一張含有 文字, 電子用品 的圖片&#10;&#10;自動產生的描述">
            <a:extLst>
              <a:ext uri="{FF2B5EF4-FFF2-40B4-BE49-F238E27FC236}">
                <a16:creationId xmlns:a16="http://schemas.microsoft.com/office/drawing/2014/main" id="{C91B851A-347A-4038-98CD-17C290DF3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80" y="2876431"/>
            <a:ext cx="1439120" cy="14718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B8E9BB7-7CB2-457E-8BA9-AEC33647910B}"/>
              </a:ext>
            </a:extLst>
          </p:cNvPr>
          <p:cNvSpPr txBox="1"/>
          <p:nvPr/>
        </p:nvSpPr>
        <p:spPr>
          <a:xfrm>
            <a:off x="6891045" y="1541601"/>
            <a:ext cx="480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96D141"/>
                </a:solidFill>
              </a:rPr>
              <a:t>往 </a:t>
            </a:r>
            <a:r>
              <a:rPr lang="en-US" altLang="zh-TW" sz="4000" b="1" dirty="0">
                <a:solidFill>
                  <a:srgbClr val="96D141"/>
                </a:solidFill>
              </a:rPr>
              <a:t>axis = 1</a:t>
            </a:r>
            <a:r>
              <a:rPr lang="zh-TW" altLang="en-US" sz="4000" b="1" dirty="0">
                <a:solidFill>
                  <a:srgbClr val="96D141"/>
                </a:solidFill>
              </a:rPr>
              <a:t> 新增元素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AD6B2-4716-41D8-B021-36AF5F856544}"/>
              </a:ext>
            </a:extLst>
          </p:cNvPr>
          <p:cNvSpPr/>
          <p:nvPr/>
        </p:nvSpPr>
        <p:spPr>
          <a:xfrm>
            <a:off x="7915275" y="3710084"/>
            <a:ext cx="304800" cy="557116"/>
          </a:xfrm>
          <a:prstGeom prst="rect">
            <a:avLst/>
          </a:prstGeom>
          <a:noFill/>
          <a:ln>
            <a:solidFill>
              <a:srgbClr val="96D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6D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DFA67-5006-4EB8-A0E2-82579709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插入元素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192B1-90EC-44D3-A98F-8A67B685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一維陣列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D4B37-AA4C-4BC4-8D2C-31815F0F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41" y="2976500"/>
            <a:ext cx="1321661" cy="528664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3C8040E-3CD1-4B4B-A570-94A5C938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85" y="2976500"/>
            <a:ext cx="3368976" cy="140500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ADC56C32-C7AB-4C10-BCB9-AD8CA19DE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563585" y="4381500"/>
            <a:ext cx="4116851" cy="91136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EF334EE-AECE-40B8-84A1-B846A0AB26B7}"/>
              </a:ext>
            </a:extLst>
          </p:cNvPr>
          <p:cNvSpPr/>
          <p:nvPr/>
        </p:nvSpPr>
        <p:spPr>
          <a:xfrm>
            <a:off x="4772025" y="4679952"/>
            <a:ext cx="228600" cy="29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928D05-559A-467C-BDA8-A617468AAD7A}"/>
              </a:ext>
            </a:extLst>
          </p:cNvPr>
          <p:cNvSpPr txBox="1"/>
          <p:nvPr/>
        </p:nvSpPr>
        <p:spPr>
          <a:xfrm>
            <a:off x="4410075" y="49430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指定插入位置</a:t>
            </a:r>
          </a:p>
        </p:txBody>
      </p:sp>
    </p:spTree>
    <p:extLst>
      <p:ext uri="{BB962C8B-B14F-4D97-AF65-F5344CB8AC3E}">
        <p14:creationId xmlns:p14="http://schemas.microsoft.com/office/powerpoint/2010/main" val="23820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E8FC2-E4A8-4BBA-8355-0F1106BC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插入元素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F638F-891C-4968-8145-1C657798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C2DF217-3732-46B8-B75C-121A7D90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35" y="4363145"/>
            <a:ext cx="5670367" cy="1490735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5BF8C32-F3B5-4843-B8FC-7AD4783F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35" y="2976500"/>
            <a:ext cx="3368976" cy="1405000"/>
          </a:xfrm>
          <a:prstGeom prst="rect">
            <a:avLst/>
          </a:prstGeom>
        </p:spPr>
      </p:pic>
      <p:pic>
        <p:nvPicPr>
          <p:cNvPr id="8" name="圖片 7" descr="一張含有 文字, 電子用品 的圖片&#10;&#10;自動產生的描述">
            <a:extLst>
              <a:ext uri="{FF2B5EF4-FFF2-40B4-BE49-F238E27FC236}">
                <a16:creationId xmlns:a16="http://schemas.microsoft.com/office/drawing/2014/main" id="{BE3D686A-3CC5-4938-91C0-8E30C29104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67"/>
          <a:stretch/>
        </p:blipFill>
        <p:spPr>
          <a:xfrm>
            <a:off x="8110475" y="2976500"/>
            <a:ext cx="1607687" cy="149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2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482D-F060-41D5-8BE8-6240A0B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刪除元素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51BA5-B91E-4F44-9117-3D4FC5AD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467ECDB-1701-46E4-B345-C371F182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45" y="4107698"/>
            <a:ext cx="4101218" cy="161682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E3C9543-2762-4372-8CAC-AAB1ED84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45" y="2726500"/>
            <a:ext cx="3368976" cy="1405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170BB79-B5B9-4EC0-B7C2-29A75DA1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81" y="2726500"/>
            <a:ext cx="1614532" cy="16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9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13EAC-F677-41F6-B609-375A39B2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查詢元素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F2148-31A5-458B-907E-AAD7BFF5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91E7B38-A1AE-4436-A84D-024D283A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45" y="4131500"/>
            <a:ext cx="2437166" cy="945325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A525652-E105-41B6-92EB-A13E90D1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45" y="2726500"/>
            <a:ext cx="3368976" cy="1405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EE19A3-846B-480B-BFDE-0245B7D0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16" y="2726500"/>
            <a:ext cx="433399" cy="8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50ECC-8A90-4257-9C3C-815E6CBF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ndarray</a:t>
            </a:r>
            <a:r>
              <a:rPr lang="zh-TW" altLang="en-US" dirty="0"/>
              <a:t>取代元素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A2FB1-A1FA-47F2-8378-9E4B7362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226AE7B-9C7A-4C15-BF00-0D3B0661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45" y="4127829"/>
            <a:ext cx="2773230" cy="1929204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C9D84D0-1768-4537-B917-23051D15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45" y="2726500"/>
            <a:ext cx="3368976" cy="1405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FE3AF82-5FEB-4B63-B723-64A1768B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99" y="2726500"/>
            <a:ext cx="1936565" cy="11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60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177D-2FC5-42DD-A858-1038FC67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vs list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FBCDDEB-2414-4B33-86AA-0FCBBC716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55934"/>
              </p:ext>
            </p:extLst>
          </p:nvPr>
        </p:nvGraphicFramePr>
        <p:xfrm>
          <a:off x="469899" y="161986"/>
          <a:ext cx="11249025" cy="6534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6441">
                  <a:extLst>
                    <a:ext uri="{9D8B030D-6E8A-4147-A177-3AD203B41FA5}">
                      <a16:colId xmlns:a16="http://schemas.microsoft.com/office/drawing/2014/main" val="2993946177"/>
                    </a:ext>
                  </a:extLst>
                </a:gridCol>
                <a:gridCol w="1156441">
                  <a:extLst>
                    <a:ext uri="{9D8B030D-6E8A-4147-A177-3AD203B41FA5}">
                      <a16:colId xmlns:a16="http://schemas.microsoft.com/office/drawing/2014/main" val="1700494948"/>
                    </a:ext>
                  </a:extLst>
                </a:gridCol>
                <a:gridCol w="5002318">
                  <a:extLst>
                    <a:ext uri="{9D8B030D-6E8A-4147-A177-3AD203B41FA5}">
                      <a16:colId xmlns:a16="http://schemas.microsoft.com/office/drawing/2014/main" val="136364219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88965135"/>
                    </a:ext>
                  </a:extLst>
                </a:gridCol>
              </a:tblGrid>
              <a:tr h="383057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list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1574"/>
                  </a:ext>
                </a:extLst>
              </a:tr>
              <a:tr h="661168"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宣告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arrayA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np.array</a:t>
                      </a:r>
                      <a:r>
                        <a:rPr lang="en-US" altLang="zh-TW" dirty="0"/>
                        <a:t>([1, 2, 3])</a:t>
                      </a:r>
                    </a:p>
                    <a:p>
                      <a:r>
                        <a:rPr lang="en-US" altLang="zh-TW" dirty="0" err="1"/>
                        <a:t>arrayB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np.array</a:t>
                      </a:r>
                      <a:r>
                        <a:rPr lang="en-US" altLang="zh-TW" dirty="0"/>
                        <a:t>([[1, 2, 3],</a:t>
                      </a:r>
                    </a:p>
                    <a:p>
                      <a:r>
                        <a:rPr lang="en-US" altLang="zh-TW" dirty="0"/>
                        <a:t>                            [4, 5, 6]])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</a:t>
                      </a:r>
                      <a:r>
                        <a:rPr lang="en-US" altLang="zh-TW" dirty="0"/>
                        <a:t> = [1, 2, 3]</a:t>
                      </a:r>
                    </a:p>
                    <a:p>
                      <a:r>
                        <a:rPr lang="en-US" altLang="zh-TW" dirty="0" err="1"/>
                        <a:t>listA</a:t>
                      </a:r>
                      <a:r>
                        <a:rPr lang="en-US" altLang="zh-TW" dirty="0"/>
                        <a:t> = list([1, 2, 3])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69638"/>
                  </a:ext>
                </a:extLst>
              </a:tr>
              <a:tr h="649564">
                <a:tc rowSpan="5">
                  <a:txBody>
                    <a:bodyPr/>
                    <a:lstStyle/>
                    <a:p>
                      <a:r>
                        <a:rPr lang="zh-TW" altLang="en-US" dirty="0"/>
                        <a:t>增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一維</a:t>
                      </a:r>
                      <a:endParaRPr lang="en-US" altLang="zh-TW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listA.append</a:t>
                      </a:r>
                      <a:r>
                        <a:rPr lang="en-US" altLang="zh-TW" dirty="0"/>
                        <a:t>(4)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15779"/>
                  </a:ext>
                </a:extLst>
              </a:tr>
              <a:tr h="64956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一維合併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dirty="0" err="1"/>
                        <a:t>append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dirty="0" err="1"/>
                        <a:t>arrayA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TW" dirty="0"/>
                        <a:t> [4, 5, 6], axis = 0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dirty="0" err="1"/>
                        <a:t>append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dirty="0" err="1"/>
                        <a:t>arrayA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TW" dirty="0"/>
                        <a:t> [4, 5, 6]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listA.extend</a:t>
                      </a:r>
                      <a:r>
                        <a:rPr lang="en-US" altLang="zh-TW" dirty="0"/>
                        <a:t>([4, 5, 6])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10726"/>
                  </a:ext>
                </a:extLst>
              </a:tr>
              <a:tr h="6495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二維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np.append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arrayB</a:t>
                      </a:r>
                      <a:r>
                        <a:rPr lang="en-US" altLang="zh-TW" dirty="0"/>
                        <a:t>, [[7, 8, 9]],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np.append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arrayB</a:t>
                      </a:r>
                      <a:r>
                        <a:rPr lang="en-US" altLang="zh-TW" dirty="0"/>
                        <a:t>, [[7],[8]], axis = 1)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34804"/>
                  </a:ext>
                </a:extLst>
              </a:tr>
              <a:tr h="64956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一維插入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</a:t>
                      </a:r>
                      <a:r>
                        <a:rPr lang="zh-TW" altLang="en-US" dirty="0"/>
                        <a:t> </a:t>
                      </a:r>
                      <a:r>
                        <a:rPr lang="nn-NO" altLang="zh-TW" dirty="0"/>
                        <a:t>np.insert(arrayA,0, [0] )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listA.insert</a:t>
                      </a:r>
                      <a:r>
                        <a:rPr lang="en-US" altLang="zh-TW" dirty="0"/>
                        <a:t>(0,0)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843382"/>
                  </a:ext>
                </a:extLst>
              </a:tr>
              <a:tr h="64956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二維插入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np.insert</a:t>
                      </a:r>
                      <a:r>
                        <a:rPr lang="en-US" altLang="zh-TW" dirty="0"/>
                        <a:t>(arrayB,0, [0], axis = 0)</a:t>
                      </a:r>
                    </a:p>
                    <a:p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np.insert</a:t>
                      </a:r>
                      <a:r>
                        <a:rPr lang="en-US" altLang="zh-TW" dirty="0"/>
                        <a:t>(arrayB,0, [0], axis = 1)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94466"/>
                  </a:ext>
                </a:extLst>
              </a:tr>
              <a:tr h="661168"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newArray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np.delete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del(</a:t>
                      </a:r>
                      <a:r>
                        <a:rPr lang="en-US" altLang="zh-TW" dirty="0" err="1"/>
                        <a:t>listA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])</a:t>
                      </a:r>
                    </a:p>
                    <a:p>
                      <a:r>
                        <a:rPr lang="en-US" altLang="zh-TW" dirty="0" err="1"/>
                        <a:t>listA.remove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value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6088"/>
                  </a:ext>
                </a:extLst>
              </a:tr>
              <a:tr h="383057"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改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一維取代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arrayA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 = 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value</a:t>
                      </a:r>
                      <a:endParaRPr lang="zh-TW" altLang="en-US" dirty="0">
                        <a:highlight>
                          <a:srgbClr val="96D141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 = 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value</a:t>
                      </a:r>
                      <a:endParaRPr lang="zh-TW" altLang="en-US" dirty="0">
                        <a:highlight>
                          <a:srgbClr val="96D141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67538"/>
                  </a:ext>
                </a:extLst>
              </a:tr>
              <a:tr h="944525">
                <a:tc gridSpan="2">
                  <a:txBody>
                    <a:bodyPr/>
                    <a:lstStyle/>
                    <a:p>
                      <a:r>
                        <a:rPr lang="zh-TW" altLang="en-US" dirty="0"/>
                        <a:t>查</a:t>
                      </a:r>
                      <a:endParaRPr lang="en-US" altLang="zh-TW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一維陣列：</a:t>
                      </a:r>
                      <a:r>
                        <a:rPr lang="en-US" altLang="zh-TW" dirty="0" err="1"/>
                        <a:t>arrayA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二維陣列：</a:t>
                      </a:r>
                      <a:r>
                        <a:rPr lang="en-US" altLang="zh-TW" dirty="0" err="1"/>
                        <a:t>arrayA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</a:t>
                      </a:r>
                      <a:r>
                        <a:rPr lang="zh-TW" altLang="en-US" dirty="0"/>
                        <a:t>、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                 </a:t>
                      </a:r>
                      <a:r>
                        <a:rPr lang="en-US" altLang="zh-TW" dirty="0" err="1"/>
                        <a:t>arrayA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 err="1"/>
                        <a:t>,</a:t>
                      </a:r>
                      <a:r>
                        <a:rPr lang="en-US" altLang="zh-TW" dirty="0" err="1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>
                          <a:highlight>
                            <a:srgbClr val="96D141"/>
                          </a:highlight>
                        </a:rPr>
                        <a:t>index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96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114C3-D3A2-4999-BC49-26F7B11E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zh-TW" altLang="en-US" dirty="0"/>
              <a:t>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85BB-D5DE-42BD-A3DC-486B575D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B3808A8-28F1-4C5B-B51C-0BEBA4BE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13" y="1675677"/>
            <a:ext cx="3572374" cy="518232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E66CB97-6A2B-4A4D-8BC7-E8161036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675676"/>
            <a:ext cx="3541412" cy="39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5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CB7AF-C3C4-48D2-9F61-E262601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FB383-6F05-4729-AEF9-02BF2B2E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請在</a:t>
            </a:r>
            <a:r>
              <a:rPr lang="en-US" altLang="zh-TW" dirty="0"/>
              <a:t>price</a:t>
            </a:r>
            <a:r>
              <a:rPr lang="zh-TW" altLang="en-US" dirty="0"/>
              <a:t>內新增一筆資料</a:t>
            </a:r>
            <a:r>
              <a:rPr lang="en-US" altLang="zh-TW" dirty="0"/>
              <a:t>(</a:t>
            </a:r>
            <a:r>
              <a:rPr lang="zh-TW" altLang="en-US" dirty="0"/>
              <a:t>開盤價</a:t>
            </a:r>
            <a:r>
              <a:rPr lang="en-US" altLang="zh-TW" dirty="0"/>
              <a:t>544,</a:t>
            </a:r>
            <a:r>
              <a:rPr lang="zh-TW" altLang="en-US" dirty="0"/>
              <a:t>收盤價</a:t>
            </a:r>
            <a:r>
              <a:rPr lang="en-US" altLang="zh-TW" dirty="0"/>
              <a:t>533)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D6C5E10-0F8D-4E53-BD34-AE704D97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858322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2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97F2D-00FE-4707-B7DA-82624123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畫圖套件</a:t>
            </a:r>
            <a:r>
              <a:rPr lang="en-US" altLang="zh-TW" dirty="0"/>
              <a:t>matplotlib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4EA79-6422-457D-8931-3672B813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51E4F66-B192-4AD0-A31E-8289BB4F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8642048" cy="32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1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D2F2B-2E65-42DE-B8CE-9FB15737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in for</a:t>
            </a:r>
            <a:r>
              <a:rPr lang="zh-TW" altLang="en-US" sz="3600" dirty="0"/>
              <a:t> 迴圈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3FC4A-069B-4DD4-A914-E7C851EA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E146B0-B892-421B-8A5D-8E621F32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74" y="1747237"/>
            <a:ext cx="7196651" cy="14033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AE15CA-BEA8-4D09-938D-C8062F6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2" y="3150583"/>
            <a:ext cx="6644489" cy="34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35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9DF6-3CC6-4B65-97A4-052A4CB9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98F1E-91B9-4273-9B04-7F1103F9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4CFFD3-9E55-4C03-8ACD-A2ED41E0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9" y="1853841"/>
            <a:ext cx="4700071" cy="31503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B63C5C-568F-444A-8FC3-EF5A1C32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80" y="1853841"/>
            <a:ext cx="4760042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0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9AC77-ACAC-4EFF-9105-592C9E75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0DBBE-D6A0-421E-82CF-713F083C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承上個練習，試著用</a:t>
            </a:r>
            <a:r>
              <a:rPr lang="en-US" altLang="zh-TW" dirty="0"/>
              <a:t>price</a:t>
            </a:r>
            <a:r>
              <a:rPr lang="zh-TW" altLang="en-US" dirty="0"/>
              <a:t>裡面的收盤價畫出像這樣的圖形。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1857D9-F2F3-4270-9AA4-06F8831D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7" y="2897187"/>
            <a:ext cx="6173606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0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B8033-57B5-47F3-8E7A-4DA5B359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C5942-B612-4210-B3D2-81788EFB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NumPy</a:t>
            </a:r>
            <a:r>
              <a:rPr lang="zh-TW" altLang="en-US" dirty="0">
                <a:hlinkClick r:id="rId2"/>
              </a:rPr>
              <a:t>數組元素的添加和删除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NumPy</a:t>
            </a:r>
            <a:r>
              <a:rPr lang="zh-TW" altLang="en-US" dirty="0">
                <a:hlinkClick r:id="rId3"/>
              </a:rPr>
              <a:t>常用</a:t>
            </a:r>
            <a:r>
              <a:rPr lang="en-US" altLang="zh-TW" dirty="0">
                <a:hlinkClick r:id="rId3"/>
              </a:rPr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1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F6D4500-3B4F-48B4-8B29-399D2A116472}"/>
              </a:ext>
            </a:extLst>
          </p:cNvPr>
          <p:cNvSpPr/>
          <p:nvPr/>
        </p:nvSpPr>
        <p:spPr>
          <a:xfrm>
            <a:off x="6858000" y="2164080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5BDB24C-B808-4E0D-8D88-B4741E65D7B9}"/>
              </a:ext>
            </a:extLst>
          </p:cNvPr>
          <p:cNvCxnSpPr/>
          <p:nvPr/>
        </p:nvCxnSpPr>
        <p:spPr>
          <a:xfrm>
            <a:off x="3352800" y="264160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2A3D6B9A-F55E-43D5-A87C-DA6202A2F59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115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ACEFD-E4A4-4AEA-A1D0-9A08EF4B7D63}"/>
              </a:ext>
            </a:extLst>
          </p:cNvPr>
          <p:cNvSpPr/>
          <p:nvPr/>
        </p:nvSpPr>
        <p:spPr>
          <a:xfrm>
            <a:off x="4348480" y="2163977"/>
            <a:ext cx="83312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BD5E4AD-1BCB-4636-9EBB-2140EECCCA29}"/>
              </a:ext>
            </a:extLst>
          </p:cNvPr>
          <p:cNvCxnSpPr/>
          <p:nvPr/>
        </p:nvCxnSpPr>
        <p:spPr>
          <a:xfrm>
            <a:off x="3322320" y="290576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9EA48E7F-BC16-442B-9632-3B6C04D90BD8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3230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43549</TotalTime>
  <Words>2405</Words>
  <Application>Microsoft Office PowerPoint</Application>
  <PresentationFormat>寬螢幕</PresentationFormat>
  <Paragraphs>391</Paragraphs>
  <Slides>72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3" baseType="lpstr">
      <vt:lpstr>Microsoft JhengHei UI</vt:lpstr>
      <vt:lpstr>微軟正黑體</vt:lpstr>
      <vt:lpstr>Arial</vt:lpstr>
      <vt:lpstr>Calibri</vt:lpstr>
      <vt:lpstr>Consolas</vt:lpstr>
      <vt:lpstr>Corbel</vt:lpstr>
      <vt:lpstr>Times New Roman</vt:lpstr>
      <vt:lpstr>Tw Cen MT</vt:lpstr>
      <vt:lpstr>Wingdings</vt:lpstr>
      <vt:lpstr>Wingdings 2</vt:lpstr>
      <vt:lpstr>電路</vt:lpstr>
      <vt:lpstr>Python 基本介紹、環境、安裝、程式語法介紹</vt:lpstr>
      <vt:lpstr>清單</vt:lpstr>
      <vt:lpstr>為什麼要用list?</vt:lpstr>
      <vt:lpstr>清單用途</vt:lpstr>
      <vt:lpstr>List的宣告</vt:lpstr>
      <vt:lpstr>List取值</vt:lpstr>
      <vt:lpstr>List in for 迴圈</vt:lpstr>
      <vt:lpstr>PowerPoint 簡報</vt:lpstr>
      <vt:lpstr>PowerPoint 簡報</vt:lpstr>
      <vt:lpstr>PowerPoint 簡報</vt:lpstr>
      <vt:lpstr>PowerPoint 簡報</vt:lpstr>
      <vt:lpstr>PowerPoint 簡報</vt:lpstr>
      <vt:lpstr>List 檢查 </vt:lpstr>
      <vt:lpstr>List新增刪除</vt:lpstr>
      <vt:lpstr>List 長度</vt:lpstr>
      <vt:lpstr>List 合併</vt:lpstr>
      <vt:lpstr>For example</vt:lpstr>
      <vt:lpstr>清單的值</vt:lpstr>
      <vt:lpstr>字典 Dictionary</vt:lpstr>
      <vt:lpstr>字典 Dictionary</vt:lpstr>
      <vt:lpstr>練習</vt:lpstr>
      <vt:lpstr>練習</vt:lpstr>
      <vt:lpstr>參考資料</vt:lpstr>
      <vt:lpstr>Python 基本介紹、環境、安裝、程式語法介紹</vt:lpstr>
      <vt:lpstr>函式function</vt:lpstr>
      <vt:lpstr>函式function</vt:lpstr>
      <vt:lpstr>如何撰寫function </vt:lpstr>
      <vt:lpstr>以狗狗跑步為例</vt:lpstr>
      <vt:lpstr>以狗狗跑步為例</vt:lpstr>
      <vt:lpstr>以狗狗跑步為例</vt:lpstr>
      <vt:lpstr>以狗狗跑步為例</vt:lpstr>
      <vt:lpstr>以狗狗跑步為例</vt:lpstr>
      <vt:lpstr>遞迴</vt:lpstr>
      <vt:lpstr>遞迴</vt:lpstr>
      <vt:lpstr>遞迴與迴圈的差異</vt:lpstr>
      <vt:lpstr>遞迴與迴圈的差異</vt:lpstr>
      <vt:lpstr>以倒數4的程式碼為例</vt:lpstr>
      <vt:lpstr>以倒數4的程式碼為例</vt:lpstr>
      <vt:lpstr>以倒數4的程式碼為例</vt:lpstr>
      <vt:lpstr>以倒數4的程式碼為例</vt:lpstr>
      <vt:lpstr>遞迴堆疊</vt:lpstr>
      <vt:lpstr>lab2</vt:lpstr>
      <vt:lpstr>Python 基本介紹、環境、安裝、程式語法介紹</vt:lpstr>
      <vt:lpstr>套件Package</vt:lpstr>
      <vt:lpstr>套件Package</vt:lpstr>
      <vt:lpstr>如何取得套件</vt:lpstr>
      <vt:lpstr>如何取得套件</vt:lpstr>
      <vt:lpstr>如何取得套件</vt:lpstr>
      <vt:lpstr>Numpy介紹</vt:lpstr>
      <vt:lpstr>ndarray 、list在記憶體的儲存方式</vt:lpstr>
      <vt:lpstr>Array 、list在記憶體的儲存方式</vt:lpstr>
      <vt:lpstr>Array 、list在記憶體的儲存方式</vt:lpstr>
      <vt:lpstr>ndarray 、list在記憶體的儲存方式</vt:lpstr>
      <vt:lpstr>引入套件</vt:lpstr>
      <vt:lpstr>ndarray 宣告</vt:lpstr>
      <vt:lpstr>ndarray的軸</vt:lpstr>
      <vt:lpstr>ndarray的軸</vt:lpstr>
      <vt:lpstr>ndarray新增元素</vt:lpstr>
      <vt:lpstr>ndarray新增元素</vt:lpstr>
      <vt:lpstr>ndarray新增元素</vt:lpstr>
      <vt:lpstr>ndarray插入元素</vt:lpstr>
      <vt:lpstr>ndarray插入元素</vt:lpstr>
      <vt:lpstr>ndarray刪除元素</vt:lpstr>
      <vt:lpstr>ndarray查詢元素</vt:lpstr>
      <vt:lpstr>ndarray取代元素</vt:lpstr>
      <vt:lpstr>array vs list</vt:lpstr>
      <vt:lpstr>Numpy的特性</vt:lpstr>
      <vt:lpstr>Lab3-1</vt:lpstr>
      <vt:lpstr>畫圖套件matplotlib</vt:lpstr>
      <vt:lpstr>PowerPoint 簡報</vt:lpstr>
      <vt:lpstr>Lab3-2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機器學習基礎理論與實作</dc:title>
  <dc:creator>Ray</dc:creator>
  <cp:lastModifiedBy>亮晴</cp:lastModifiedBy>
  <cp:revision>545</cp:revision>
  <dcterms:created xsi:type="dcterms:W3CDTF">2019-11-16T08:00:53Z</dcterms:created>
  <dcterms:modified xsi:type="dcterms:W3CDTF">2021-08-05T14:02:08Z</dcterms:modified>
</cp:coreProperties>
</file>