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5"/>
  </p:notesMasterIdLst>
  <p:sldIdLst>
    <p:sldId id="492" r:id="rId2"/>
    <p:sldId id="495" r:id="rId3"/>
    <p:sldId id="493" r:id="rId4"/>
    <p:sldId id="494" r:id="rId5"/>
    <p:sldId id="497" r:id="rId6"/>
    <p:sldId id="498" r:id="rId7"/>
    <p:sldId id="504" r:id="rId8"/>
    <p:sldId id="505" r:id="rId9"/>
    <p:sldId id="499" r:id="rId10"/>
    <p:sldId id="500" r:id="rId11"/>
    <p:sldId id="501" r:id="rId12"/>
    <p:sldId id="502" r:id="rId13"/>
    <p:sldId id="506" r:id="rId14"/>
    <p:sldId id="507" r:id="rId15"/>
    <p:sldId id="503" r:id="rId16"/>
    <p:sldId id="508" r:id="rId17"/>
    <p:sldId id="464" r:id="rId18"/>
    <p:sldId id="462" r:id="rId19"/>
    <p:sldId id="463" r:id="rId20"/>
    <p:sldId id="465" r:id="rId21"/>
    <p:sldId id="468" r:id="rId22"/>
    <p:sldId id="467" r:id="rId23"/>
    <p:sldId id="469" r:id="rId24"/>
    <p:sldId id="470" r:id="rId25"/>
    <p:sldId id="472" r:id="rId26"/>
    <p:sldId id="476" r:id="rId27"/>
    <p:sldId id="477" r:id="rId28"/>
    <p:sldId id="481" r:id="rId29"/>
    <p:sldId id="491" r:id="rId30"/>
    <p:sldId id="478" r:id="rId31"/>
    <p:sldId id="479" r:id="rId32"/>
    <p:sldId id="480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490" r:id="rId42"/>
    <p:sldId id="466" r:id="rId43"/>
    <p:sldId id="496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-1 pandas" id="{33EE5B26-3EF6-4087-A38A-B2D35225BFF7}">
          <p14:sldIdLst>
            <p14:sldId id="492"/>
            <p14:sldId id="495"/>
            <p14:sldId id="493"/>
            <p14:sldId id="494"/>
            <p14:sldId id="497"/>
            <p14:sldId id="498"/>
            <p14:sldId id="504"/>
            <p14:sldId id="505"/>
            <p14:sldId id="499"/>
            <p14:sldId id="500"/>
            <p14:sldId id="501"/>
            <p14:sldId id="502"/>
            <p14:sldId id="506"/>
            <p14:sldId id="507"/>
            <p14:sldId id="503"/>
            <p14:sldId id="508"/>
          </p14:sldIdLst>
        </p14:section>
        <p14:section name="class-2 特徵工程" id="{973D1219-DB4E-465B-A19C-511BFA943D95}">
          <p14:sldIdLst>
            <p14:sldId id="464"/>
            <p14:sldId id="462"/>
            <p14:sldId id="463"/>
            <p14:sldId id="465"/>
            <p14:sldId id="468"/>
            <p14:sldId id="467"/>
            <p14:sldId id="469"/>
            <p14:sldId id="470"/>
            <p14:sldId id="472"/>
            <p14:sldId id="476"/>
            <p14:sldId id="477"/>
            <p14:sldId id="481"/>
            <p14:sldId id="491"/>
            <p14:sldId id="478"/>
            <p14:sldId id="479"/>
            <p14:sldId id="480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66"/>
            <p14:sldId id="4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37B"/>
    <a:srgbClr val="FF0000"/>
    <a:srgbClr val="96D141"/>
    <a:srgbClr val="E78045"/>
    <a:srgbClr val="4FD093"/>
    <a:srgbClr val="A262D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67" autoAdjust="0"/>
  </p:normalViewPr>
  <p:slideViewPr>
    <p:cSldViewPr snapToGrid="0">
      <p:cViewPr varScale="1">
        <p:scale>
          <a:sx n="68" d="100"/>
          <a:sy n="68" d="100"/>
        </p:scale>
        <p:origin x="22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E46C-1491-4BA9-92F0-B7A573D65F14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DA1C-903D-4734-9FD4-63059C593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30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lab1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21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lab1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83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lab1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累計營業收入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去年累計營收</a:t>
            </a:r>
            <a:endParaRPr lang="en-US" altLang="zh-TW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的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從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int64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變成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float64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36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21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由於要解決字型無法顯示的問題在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要處理的話會很複雜，故這邊先不處理字型的問題。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5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0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再資料科學家中進行的一項調查顯示，他們的工作中，有超過</a:t>
            </a:r>
            <a:r>
              <a:rPr lang="en-US" altLang="zh-TW" dirty="0"/>
              <a:t>80%</a:t>
            </a:r>
            <a:r>
              <a:rPr lang="zh-TW" altLang="en-US" dirty="0"/>
              <a:t>的時間都用在捕獲</a:t>
            </a:r>
            <a:r>
              <a:rPr lang="en-US" altLang="zh-TW" dirty="0"/>
              <a:t>(capturing)</a:t>
            </a:r>
            <a:r>
              <a:rPr lang="zh-TW" altLang="en-US" dirty="0"/>
              <a:t>、清洗</a:t>
            </a:r>
            <a:r>
              <a:rPr lang="en-US" altLang="zh-TW" dirty="0"/>
              <a:t>(cleaning)</a:t>
            </a:r>
            <a:r>
              <a:rPr lang="zh-TW" altLang="en-US" dirty="0"/>
              <a:t>、組織</a:t>
            </a:r>
            <a:r>
              <a:rPr lang="en-US" altLang="zh-TW" dirty="0"/>
              <a:t>(organizing)</a:t>
            </a:r>
            <a:r>
              <a:rPr lang="zh-TW" altLang="en-US" dirty="0"/>
              <a:t>資料上。</a:t>
            </a:r>
            <a:endParaRPr lang="en-US" altLang="zh-TW" dirty="0"/>
          </a:p>
          <a:p>
            <a:r>
              <a:rPr lang="zh-TW" altLang="en-US" dirty="0"/>
              <a:t>原因是因為原始資料可能包含非常多不相關的資訊，要將這些資訊濾除相當的耗費時間。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例如我們今天要使用機器學習預測各大汽車的銷量，我們可以使用網路爬蟲去採集歷史新聞作為我們的訓練資料，再從新聞中一步步擷取我們想要的資料。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我們要先篩選我們認為將會影響市場銷量的因素，例如車種、時間、銷售量、新科技、折價</a:t>
            </a:r>
            <a:r>
              <a:rPr lang="en-US" altLang="zh-TW" dirty="0"/>
              <a:t>….</a:t>
            </a:r>
            <a:r>
              <a:rPr lang="zh-TW" altLang="en-US" dirty="0"/>
              <a:t>並將其組織成行列結構。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但要是我們加入銷售出去時的天氣，這樣會更有助於機器學習模型預測嗎？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33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這些將會保留到下一節課做說明。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18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72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lab1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lab1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099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lab1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32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7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4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63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59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13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2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61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9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0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12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7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2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8641663" TargetMode="External"/><Relationship Id="rId7" Type="http://schemas.openxmlformats.org/officeDocument/2006/relationships/hyperlink" Target="https://pyecontech.com/2020/03/27/python_matplotlib_chinese/" TargetMode="External"/><Relationship Id="rId2" Type="http://schemas.openxmlformats.org/officeDocument/2006/relationships/hyperlink" Target="https://whatsthebigdata.com/2016/05/01/data-scientists-spend-most-of-their-time-cleaning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tw/dataset/18420" TargetMode="External"/><Relationship Id="rId5" Type="http://schemas.openxmlformats.org/officeDocument/2006/relationships/hyperlink" Target="https://auto.ltn.com.tw/news/18274/2" TargetMode="External"/><Relationship Id="rId4" Type="http://schemas.openxmlformats.org/officeDocument/2006/relationships/hyperlink" Target="https://ithelp.ithome.com.tw/articles/10216967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inpoint/pandas102-d01dfca06af1" TargetMode="External"/><Relationship Id="rId2" Type="http://schemas.openxmlformats.org/officeDocument/2006/relationships/hyperlink" Target="https://oranwind.org/python-pandas-ji-chu-jiao-xu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shiciku.cn/pl/gQZs/zh-t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C51B9-8C08-472E-8B53-D1E0A8EE6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pandas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4334ED-66F3-4AB4-BB88-C62417483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54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6F6DA-9972-4981-93A2-3E0FC4A2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</a:t>
            </a:r>
            <a:r>
              <a:rPr lang="zh-TW" altLang="en-US" dirty="0"/>
              <a:t>重置列索引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163EE-C042-4BF9-97F6-EC748D65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04DE0F31-B157-47DF-9809-DDF20C1D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84" y="2144719"/>
            <a:ext cx="4105848" cy="1981477"/>
          </a:xfrm>
          <a:prstGeom prst="rect">
            <a:avLst/>
          </a:prstGeo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478A3C88-82D1-43A5-9977-DB953088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60" y="2201856"/>
            <a:ext cx="433448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3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D77CA-A5A4-473B-A134-289D3C8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</a:t>
            </a:r>
            <a:r>
              <a:rPr lang="zh-TW" altLang="en-US" dirty="0"/>
              <a:t>查詢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43DD35-26EC-494E-A173-DF38F0DF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7C4A324D-54D5-4750-B421-5A482AB8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3057952" cy="36295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D6DCFD-303A-41DD-B95F-416A76A2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08" y="2225671"/>
            <a:ext cx="310558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5AF38-8C2F-4A70-AAD0-B6C940AA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</a:t>
            </a:r>
            <a:r>
              <a:rPr lang="zh-TW" altLang="en-US" dirty="0"/>
              <a:t>、</a:t>
            </a:r>
            <a:r>
              <a:rPr lang="en-US" altLang="zh-TW" dirty="0"/>
              <a:t>df</a:t>
            </a:r>
            <a:r>
              <a:rPr lang="zh-TW" altLang="en-US" dirty="0"/>
              <a:t>合併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6D6AA7-41DB-4C79-BA03-BD377016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D560D00E-F0CC-4AAE-B479-0AB8D4F8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186" y="2615210"/>
            <a:ext cx="6011114" cy="2810267"/>
          </a:xfrm>
          <a:prstGeom prst="rect">
            <a:avLst/>
          </a:prstGeom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2622BB71-8272-46F5-801D-071DDBDB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465" y="1500629"/>
            <a:ext cx="6163535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7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C60A0-E1B0-4C8A-9029-FEE1DCE2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遮罩</a:t>
            </a:r>
            <a:r>
              <a:rPr lang="en-US" altLang="zh-TW" dirty="0"/>
              <a:t>mask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F9E549-CEDC-4BA5-8BF6-A03878CF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D9D84E8-6175-45C0-B072-8DDFB35E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03" y="2249487"/>
            <a:ext cx="424874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1077B-61A8-483B-99D9-EF39F6B2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遮罩</a:t>
            </a:r>
            <a:r>
              <a:rPr lang="en-US" altLang="zh-TW" dirty="0"/>
              <a:t>mask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0FA69-432C-42F0-9F63-0E454707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25761B0-8B8C-4582-AC71-18A56969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46" y="2249487"/>
            <a:ext cx="494416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3363F-D4E3-4A15-9D74-2E33F725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2ACC9-81D3-41E3-AA5E-63A5DC45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1-1</a:t>
            </a:r>
            <a:r>
              <a:rPr lang="zh-TW" altLang="en-US" dirty="0"/>
              <a:t>將</a:t>
            </a:r>
            <a:r>
              <a:rPr lang="en-US" altLang="zh-TW" dirty="0" err="1"/>
              <a:t>spending_df</a:t>
            </a:r>
            <a:r>
              <a:rPr lang="zh-TW" altLang="en-US" dirty="0"/>
              <a:t>和</a:t>
            </a:r>
            <a:r>
              <a:rPr lang="en-US" altLang="zh-TW" dirty="0" err="1"/>
              <a:t>earning_df</a:t>
            </a:r>
            <a:r>
              <a:rPr lang="zh-TW" altLang="en-US" dirty="0"/>
              <a:t>正確的合併。</a:t>
            </a: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D52D0651-9A1D-4966-82FA-BB297814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98" y="3228896"/>
            <a:ext cx="557290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D2485-79C2-48A4-8D17-0FCC1D7D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D12F6-554A-4DCD-BF0D-1707FD17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1-2</a:t>
            </a:r>
            <a:r>
              <a:rPr lang="zh-TW" altLang="en-US" dirty="0"/>
              <a:t>找出娛樂費大於等於</a:t>
            </a:r>
            <a:r>
              <a:rPr lang="en-US" altLang="zh-TW" dirty="0"/>
              <a:t>4000</a:t>
            </a:r>
            <a:r>
              <a:rPr lang="zh-TW" altLang="en-US" dirty="0"/>
              <a:t>或交通費小於</a:t>
            </a:r>
            <a:r>
              <a:rPr lang="en-US" altLang="zh-TW" dirty="0"/>
              <a:t>1200</a:t>
            </a:r>
            <a:r>
              <a:rPr lang="zh-TW" altLang="en-US" dirty="0"/>
              <a:t>的月份</a:t>
            </a:r>
            <a:endParaRPr lang="en-US" altLang="zh-TW" dirty="0"/>
          </a:p>
          <a:p>
            <a:r>
              <a:rPr lang="en-US" altLang="zh-TW" dirty="0"/>
              <a:t>1-3</a:t>
            </a:r>
            <a:r>
              <a:rPr lang="zh-TW" altLang="en-US" dirty="0"/>
              <a:t>找出生活費在二月所花費的金額</a:t>
            </a:r>
            <a:endParaRPr lang="en-US" altLang="zh-TW" dirty="0"/>
          </a:p>
          <a:p>
            <a:r>
              <a:rPr lang="en-US" altLang="zh-TW" dirty="0"/>
              <a:t>1-4</a:t>
            </a:r>
            <a:r>
              <a:rPr lang="zh-TW" altLang="en-US" dirty="0"/>
              <a:t>找出三月份的所有資料</a:t>
            </a:r>
            <a:endParaRPr lang="en-US" altLang="zh-TW" dirty="0"/>
          </a:p>
          <a:p>
            <a:r>
              <a:rPr lang="en-US" altLang="zh-TW" dirty="0"/>
              <a:t>1-5</a:t>
            </a:r>
            <a:r>
              <a:rPr lang="zh-TW" altLang="en-US" dirty="0"/>
              <a:t>找出娛樂費花費的最大值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197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4E67E-6295-4BE5-ADF7-43FD177FA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2DF014-53EC-42A4-924F-55F8654B8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5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230D9-233D-4C39-99BC-E68184D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前往資料分析之路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80528F-CFF7-4FA7-8BBA-75398D8BC1E9}"/>
              </a:ext>
            </a:extLst>
          </p:cNvPr>
          <p:cNvSpPr/>
          <p:nvPr/>
        </p:nvSpPr>
        <p:spPr>
          <a:xfrm>
            <a:off x="5562600" y="2543175"/>
            <a:ext cx="199072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人腦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D3A5A4-773A-49CF-9728-638923DDEA6F}"/>
              </a:ext>
            </a:extLst>
          </p:cNvPr>
          <p:cNvSpPr/>
          <p:nvPr/>
        </p:nvSpPr>
        <p:spPr>
          <a:xfrm>
            <a:off x="5562599" y="4552950"/>
            <a:ext cx="199072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機器學習模型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BED9B42-0B00-40C9-B616-17CB7DC50307}"/>
              </a:ext>
            </a:extLst>
          </p:cNvPr>
          <p:cNvCxnSpPr>
            <a:endCxn id="4" idx="1"/>
          </p:cNvCxnSpPr>
          <p:nvPr/>
        </p:nvCxnSpPr>
        <p:spPr>
          <a:xfrm>
            <a:off x="4572000" y="2928937"/>
            <a:ext cx="990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F5330D2-EC34-467C-A999-98DF037E692D}"/>
              </a:ext>
            </a:extLst>
          </p:cNvPr>
          <p:cNvCxnSpPr/>
          <p:nvPr/>
        </p:nvCxnSpPr>
        <p:spPr>
          <a:xfrm>
            <a:off x="7553324" y="2945605"/>
            <a:ext cx="990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86F7F84-3299-4D9B-A8B4-FD37CE0A8741}"/>
              </a:ext>
            </a:extLst>
          </p:cNvPr>
          <p:cNvCxnSpPr/>
          <p:nvPr/>
        </p:nvCxnSpPr>
        <p:spPr>
          <a:xfrm>
            <a:off x="4572000" y="4941092"/>
            <a:ext cx="990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1B72C6D-55CA-4AF4-B982-E92FE8D25D70}"/>
              </a:ext>
            </a:extLst>
          </p:cNvPr>
          <p:cNvCxnSpPr/>
          <p:nvPr/>
        </p:nvCxnSpPr>
        <p:spPr>
          <a:xfrm>
            <a:off x="7553324" y="4957760"/>
            <a:ext cx="990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57DFF2-AA80-42BB-8FBC-14CDEBB51B19}"/>
              </a:ext>
            </a:extLst>
          </p:cNvPr>
          <p:cNvSpPr txBox="1"/>
          <p:nvPr/>
        </p:nvSpPr>
        <p:spPr>
          <a:xfrm>
            <a:off x="1291621" y="47540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大量數據資料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B7E0A7-517F-41F0-AA20-5E079016E773}"/>
              </a:ext>
            </a:extLst>
          </p:cNvPr>
          <p:cNvSpPr txBox="1"/>
          <p:nvPr/>
        </p:nvSpPr>
        <p:spPr>
          <a:xfrm>
            <a:off x="733425" y="2180689"/>
            <a:ext cx="36679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先學習糖尿病診斷知識</a:t>
            </a:r>
            <a:endParaRPr lang="en-US" altLang="zh-TW" dirty="0"/>
          </a:p>
          <a:p>
            <a:r>
              <a:rPr lang="zh-TW" altLang="en-US" dirty="0"/>
              <a:t>並判斷該患者：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  </a:t>
            </a:r>
            <a:r>
              <a:rPr lang="zh-TW" altLang="en-US" dirty="0"/>
              <a:t>糖化血色素</a:t>
            </a:r>
            <a:r>
              <a:rPr lang="en-US" altLang="zh-TW" dirty="0"/>
              <a:t>(HbA1c)≧6.5%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  </a:t>
            </a:r>
            <a:r>
              <a:rPr lang="zh-TW" altLang="en-US" dirty="0"/>
              <a:t>空腹血漿血糖≧</a:t>
            </a:r>
            <a:r>
              <a:rPr lang="en-US" altLang="zh-TW" dirty="0"/>
              <a:t>126 mg/dL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 多吃、多喝、多尿與體重減輕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04C871-00A2-44BA-92D6-6E503C2E14D6}"/>
              </a:ext>
            </a:extLst>
          </p:cNvPr>
          <p:cNvSpPr txBox="1"/>
          <p:nvPr/>
        </p:nvSpPr>
        <p:spPr>
          <a:xfrm>
            <a:off x="9092596" y="275625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  <a:r>
              <a:rPr lang="en-US" altLang="zh-TW" dirty="0"/>
              <a:t>/</a:t>
            </a:r>
            <a:r>
              <a:rPr lang="zh-TW" altLang="en-US" dirty="0"/>
              <a:t>不是 糖尿病患者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0A7262-07D4-468B-BDFD-F71E6D22A1F3}"/>
              </a:ext>
            </a:extLst>
          </p:cNvPr>
          <p:cNvSpPr txBox="1"/>
          <p:nvPr/>
        </p:nvSpPr>
        <p:spPr>
          <a:xfrm>
            <a:off x="9092596" y="47540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  <a:r>
              <a:rPr lang="en-US" altLang="zh-TW" dirty="0"/>
              <a:t>/</a:t>
            </a:r>
            <a:r>
              <a:rPr lang="zh-TW" altLang="en-US" dirty="0"/>
              <a:t>不是 糖尿病患者</a:t>
            </a:r>
          </a:p>
        </p:txBody>
      </p:sp>
    </p:spTree>
    <p:extLst>
      <p:ext uri="{BB962C8B-B14F-4D97-AF65-F5344CB8AC3E}">
        <p14:creationId xmlns:p14="http://schemas.microsoft.com/office/powerpoint/2010/main" val="240428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EBFCE-39C7-468B-A282-94561773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3295D-0A7F-404F-91F4-452331D8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我們給予機器學習的大量資料將會影響機器學習模型的判斷，因此確保資料</a:t>
            </a:r>
            <a:r>
              <a:rPr lang="en-US" altLang="zh-TW" dirty="0"/>
              <a:t>”</a:t>
            </a:r>
            <a:r>
              <a:rPr lang="zh-TW" altLang="en-US" dirty="0"/>
              <a:t>乾淨且有意義</a:t>
            </a:r>
            <a:r>
              <a:rPr lang="en-US" altLang="zh-TW" dirty="0"/>
              <a:t>”</a:t>
            </a:r>
            <a:r>
              <a:rPr lang="zh-TW" altLang="en-US" dirty="0"/>
              <a:t>是非常重要的。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特徵工程：將資料轉換為能夠更好地表示「潛在問題」的特徵，進而提高機器學習的效能。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568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AA5C9-2F31-49E5-ABD4-6059BEE5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pandas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E279D-F3A4-44BA-BECC-179AE349E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處理資料一般分為資料整理與清洗、資料分析與建模、資料視覺化與製表，</a:t>
            </a:r>
            <a:r>
              <a:rPr lang="en-US" altLang="zh-TW" dirty="0"/>
              <a:t>Pandas</a:t>
            </a:r>
            <a:r>
              <a:rPr lang="zh-TW" altLang="en-US" dirty="0"/>
              <a:t>是處理資料的理想工具。</a:t>
            </a:r>
            <a:endParaRPr lang="en-US" altLang="zh-TW" dirty="0"/>
          </a:p>
          <a:p>
            <a:r>
              <a:rPr lang="zh-TW" altLang="en-US" dirty="0"/>
              <a:t>可宣告帶行列標籤的矩陣資料</a:t>
            </a:r>
            <a:endParaRPr lang="en-US" altLang="zh-TW" dirty="0"/>
          </a:p>
          <a:p>
            <a:r>
              <a:rPr lang="zh-TW" altLang="en-US" dirty="0"/>
              <a:t>自動、顯示資料對齊</a:t>
            </a:r>
            <a:endParaRPr lang="en-US" altLang="zh-TW" dirty="0"/>
          </a:p>
          <a:p>
            <a:r>
              <a:rPr lang="zh-TW" altLang="en-US" dirty="0"/>
              <a:t>時間序列：支援日期範圍生成</a:t>
            </a:r>
          </a:p>
        </p:txBody>
      </p:sp>
    </p:spTree>
    <p:extLst>
      <p:ext uri="{BB962C8B-B14F-4D97-AF65-F5344CB8AC3E}">
        <p14:creationId xmlns:p14="http://schemas.microsoft.com/office/powerpoint/2010/main" val="231818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54998-70EE-4E70-B39C-6637AF5E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特徵工程的重要性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66998-89C3-4ABB-BB49-8024A035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Time">
            <a:extLst>
              <a:ext uri="{FF2B5EF4-FFF2-40B4-BE49-F238E27FC236}">
                <a16:creationId xmlns:a16="http://schemas.microsoft.com/office/drawing/2014/main" id="{FBC99579-F023-4C30-8A3E-3A695643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249486"/>
            <a:ext cx="8692031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F60ACCF-4BA4-4FB5-BC26-00AAFDE49805}"/>
              </a:ext>
            </a:extLst>
          </p:cNvPr>
          <p:cNvSpPr txBox="1"/>
          <p:nvPr/>
        </p:nvSpPr>
        <p:spPr>
          <a:xfrm>
            <a:off x="7915275" y="31623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建置訓練集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AED889-BC43-4742-BC6E-E70EE7865C3E}"/>
              </a:ext>
            </a:extLst>
          </p:cNvPr>
          <p:cNvSpPr txBox="1"/>
          <p:nvPr/>
        </p:nvSpPr>
        <p:spPr>
          <a:xfrm>
            <a:off x="7915275" y="34935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清洗和組織資料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0E111B-0226-487D-9D4F-AC4156BE92A0}"/>
              </a:ext>
            </a:extLst>
          </p:cNvPr>
          <p:cNvSpPr txBox="1"/>
          <p:nvPr/>
        </p:nvSpPr>
        <p:spPr>
          <a:xfrm>
            <a:off x="7915275" y="38247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收集資料集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A73E21-2EF7-4067-BE05-238C97294530}"/>
              </a:ext>
            </a:extLst>
          </p:cNvPr>
          <p:cNvSpPr txBox="1"/>
          <p:nvPr/>
        </p:nvSpPr>
        <p:spPr>
          <a:xfrm>
            <a:off x="7915275" y="41745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挖掘資料模式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5BBF45-D4E6-425B-87EB-D02CE4790250}"/>
              </a:ext>
            </a:extLst>
          </p:cNvPr>
          <p:cNvSpPr txBox="1"/>
          <p:nvPr/>
        </p:nvSpPr>
        <p:spPr>
          <a:xfrm>
            <a:off x="7915275" y="4515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調整演算法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B551AFB-F56B-41AC-A828-28AF5728C758}"/>
              </a:ext>
            </a:extLst>
          </p:cNvPr>
          <p:cNvSpPr txBox="1"/>
          <p:nvPr/>
        </p:nvSpPr>
        <p:spPr>
          <a:xfrm>
            <a:off x="7915275" y="4884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71004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B07BF-CC5E-4E42-9768-CF8E0D25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特徵工程概覽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E01EB26-42AD-47A6-B899-611C9ACE3B5C}"/>
              </a:ext>
            </a:extLst>
          </p:cNvPr>
          <p:cNvSpPr/>
          <p:nvPr/>
        </p:nvSpPr>
        <p:spPr>
          <a:xfrm>
            <a:off x="1455737" y="3081337"/>
            <a:ext cx="1954213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特徵工程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241B85A-AB14-4565-BEA6-6AFCEC40963B}"/>
              </a:ext>
            </a:extLst>
          </p:cNvPr>
          <p:cNvSpPr/>
          <p:nvPr/>
        </p:nvSpPr>
        <p:spPr>
          <a:xfrm>
            <a:off x="3829050" y="1687512"/>
            <a:ext cx="1209675" cy="43815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收集資料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66E661E-13D6-487C-B0FF-665D55773B7B}"/>
              </a:ext>
            </a:extLst>
          </p:cNvPr>
          <p:cNvSpPr/>
          <p:nvPr/>
        </p:nvSpPr>
        <p:spPr>
          <a:xfrm>
            <a:off x="3829050" y="3205956"/>
            <a:ext cx="1209675" cy="43815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特徵處理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BE7A939-8ED2-4C25-B325-43196924707F}"/>
              </a:ext>
            </a:extLst>
          </p:cNvPr>
          <p:cNvSpPr/>
          <p:nvPr/>
        </p:nvSpPr>
        <p:spPr>
          <a:xfrm>
            <a:off x="3829050" y="6067425"/>
            <a:ext cx="1209675" cy="43815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特徵監控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84F892E-94CF-45F9-A33E-944AC807847E}"/>
              </a:ext>
            </a:extLst>
          </p:cNvPr>
          <p:cNvSpPr/>
          <p:nvPr/>
        </p:nvSpPr>
        <p:spPr>
          <a:xfrm>
            <a:off x="5600698" y="2501106"/>
            <a:ext cx="1457325" cy="438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特徵清洗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C8CE0AF-CEB9-4DA7-B1FE-08A9C323B277}"/>
              </a:ext>
            </a:extLst>
          </p:cNvPr>
          <p:cNvSpPr/>
          <p:nvPr/>
        </p:nvSpPr>
        <p:spPr>
          <a:xfrm>
            <a:off x="5600698" y="4203303"/>
            <a:ext cx="1457325" cy="438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預處理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69B8DBB-54B1-4A5B-8D19-77DF02C53FC2}"/>
              </a:ext>
            </a:extLst>
          </p:cNvPr>
          <p:cNvSpPr txBox="1"/>
          <p:nvPr/>
        </p:nvSpPr>
        <p:spPr>
          <a:xfrm>
            <a:off x="7372346" y="2836624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清洗異常樣本</a:t>
            </a:r>
            <a:r>
              <a:rPr lang="en-US" altLang="zh-TW" dirty="0"/>
              <a:t>(</a:t>
            </a:r>
            <a:r>
              <a:rPr lang="zh-TW" altLang="en-US" dirty="0"/>
              <a:t>空值、雜訊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D32BFB-F4F7-44E9-A75C-4CD1B8E1301F}"/>
              </a:ext>
            </a:extLst>
          </p:cNvPr>
          <p:cNvSpPr txBox="1"/>
          <p:nvPr/>
        </p:nvSpPr>
        <p:spPr>
          <a:xfrm>
            <a:off x="8175584" y="209087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數據不均衡</a:t>
            </a:r>
            <a:endParaRPr lang="en-US" altLang="zh-TW" dirty="0"/>
          </a:p>
          <a:p>
            <a:r>
              <a:rPr lang="zh-TW" altLang="en-US" dirty="0"/>
              <a:t>樣本權重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A25270-DA7C-4C24-B21B-4B840096070F}"/>
              </a:ext>
            </a:extLst>
          </p:cNvPr>
          <p:cNvSpPr txBox="1"/>
          <p:nvPr/>
        </p:nvSpPr>
        <p:spPr>
          <a:xfrm>
            <a:off x="7369417" y="2230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採樣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AD57E5-BD68-4243-BA48-768DB64D897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7058023" y="2415024"/>
            <a:ext cx="311394" cy="30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5953851-6AAE-4085-8A2D-8376A0B0C991}"/>
              </a:ext>
            </a:extLst>
          </p:cNvPr>
          <p:cNvCxnSpPr>
            <a:endCxn id="14" idx="1"/>
          </p:cNvCxnSpPr>
          <p:nvPr/>
        </p:nvCxnSpPr>
        <p:spPr>
          <a:xfrm>
            <a:off x="7058023" y="2720181"/>
            <a:ext cx="314323" cy="30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AD6E0B2-099F-4505-A217-29D93FB86486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8015748" y="2414042"/>
            <a:ext cx="159836" cy="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86EFA86-4567-415C-939E-BECF518C3EEA}"/>
              </a:ext>
            </a:extLst>
          </p:cNvPr>
          <p:cNvSpPr txBox="1"/>
          <p:nvPr/>
        </p:nvSpPr>
        <p:spPr>
          <a:xfrm>
            <a:off x="7369417" y="3587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單個特徵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AF440FD-5518-4A3D-8D98-C54EE3C4CD93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7058023" y="3771701"/>
            <a:ext cx="311394" cy="65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624278A-9E52-4861-9344-AB295A95123C}"/>
              </a:ext>
            </a:extLst>
          </p:cNvPr>
          <p:cNvSpPr txBox="1"/>
          <p:nvPr/>
        </p:nvSpPr>
        <p:spPr>
          <a:xfrm>
            <a:off x="7369417" y="5390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多個特徵</a:t>
            </a:r>
          </a:p>
        </p:txBody>
      </p: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1CE7991C-1192-4E26-A4F6-A7266A52664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09950" y="1906587"/>
            <a:ext cx="419100" cy="16367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弧形 49">
            <a:extLst>
              <a:ext uri="{FF2B5EF4-FFF2-40B4-BE49-F238E27FC236}">
                <a16:creationId xmlns:a16="http://schemas.microsoft.com/office/drawing/2014/main" id="{BB9D83F4-ADD5-4C00-8525-B36B22DE28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9950" y="3425031"/>
            <a:ext cx="419100" cy="11826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A18681CF-947A-4813-9800-A5AC21704773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2176463" y="4633913"/>
            <a:ext cx="2743200" cy="56197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弧形 53">
            <a:extLst>
              <a:ext uri="{FF2B5EF4-FFF2-40B4-BE49-F238E27FC236}">
                <a16:creationId xmlns:a16="http://schemas.microsoft.com/office/drawing/2014/main" id="{38DE1092-4953-43AE-A2F0-C8D50F3597E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038725" y="2720181"/>
            <a:ext cx="561973" cy="7048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弧形 55">
            <a:extLst>
              <a:ext uri="{FF2B5EF4-FFF2-40B4-BE49-F238E27FC236}">
                <a16:creationId xmlns:a16="http://schemas.microsoft.com/office/drawing/2014/main" id="{A8826382-B774-467A-8956-00DE8E75303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038725" y="3425031"/>
            <a:ext cx="561973" cy="99734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2B707C9-BFBE-4EE5-ACDC-74504B97CC5A}"/>
              </a:ext>
            </a:extLst>
          </p:cNvPr>
          <p:cNvSpPr txBox="1"/>
          <p:nvPr/>
        </p:nvSpPr>
        <p:spPr>
          <a:xfrm>
            <a:off x="8788807" y="3277373"/>
            <a:ext cx="1568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歸一化</a:t>
            </a:r>
            <a:endParaRPr lang="en-US" altLang="zh-TW" dirty="0"/>
          </a:p>
          <a:p>
            <a:r>
              <a:rPr lang="zh-TW" altLang="en-US" dirty="0"/>
              <a:t>離散化</a:t>
            </a:r>
            <a:endParaRPr lang="en-US" altLang="zh-TW" dirty="0"/>
          </a:p>
          <a:p>
            <a:r>
              <a:rPr lang="en-US" altLang="zh-TW" dirty="0"/>
              <a:t>Dummy Coding</a:t>
            </a:r>
          </a:p>
          <a:p>
            <a:r>
              <a:rPr lang="zh-TW" altLang="en-US" dirty="0"/>
              <a:t>缺失值</a:t>
            </a:r>
            <a:endParaRPr lang="en-US" altLang="zh-TW" dirty="0"/>
          </a:p>
          <a:p>
            <a:r>
              <a:rPr lang="zh-TW" altLang="en-US" dirty="0"/>
              <a:t>數據變換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F0FF029-28DE-4F9F-805B-4BFBE55E7023}"/>
              </a:ext>
            </a:extLst>
          </p:cNvPr>
          <p:cNvCxnSpPr>
            <a:stCxn id="9" idx="3"/>
            <a:endCxn id="40" idx="1"/>
          </p:cNvCxnSpPr>
          <p:nvPr/>
        </p:nvCxnSpPr>
        <p:spPr>
          <a:xfrm>
            <a:off x="7058023" y="4422378"/>
            <a:ext cx="311394" cy="115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D7AE7A4-544C-4C05-B599-C86D9A316FD8}"/>
              </a:ext>
            </a:extLst>
          </p:cNvPr>
          <p:cNvSpPr txBox="1"/>
          <p:nvPr/>
        </p:nvSpPr>
        <p:spPr>
          <a:xfrm>
            <a:off x="8788807" y="5183603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降維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特徵選擇</a:t>
            </a:r>
          </a:p>
        </p:txBody>
      </p:sp>
    </p:spTree>
    <p:extLst>
      <p:ext uri="{BB962C8B-B14F-4D97-AF65-F5344CB8AC3E}">
        <p14:creationId xmlns:p14="http://schemas.microsoft.com/office/powerpoint/2010/main" val="4194727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EB8EA-AB11-4735-9F10-0EBA634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CB5CD-F448-4C79-BF5B-24A67517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收集資料： 先決定要收集哪幾種有用的資料，再進行問卷調查、網路爬蟲、實驗結果或文獻蒐集</a:t>
            </a:r>
            <a:endParaRPr lang="en-US" altLang="zh-TW" dirty="0"/>
          </a:p>
          <a:p>
            <a:r>
              <a:rPr lang="zh-TW" altLang="en-US" dirty="0"/>
              <a:t>清洗資料</a:t>
            </a:r>
            <a:r>
              <a:rPr lang="en-US" altLang="zh-TW" dirty="0"/>
              <a:t>(clean data)</a:t>
            </a:r>
            <a:r>
              <a:rPr lang="zh-TW" altLang="en-US" dirty="0"/>
              <a:t>：將資料轉換為可輕鬆識別的形式，如去除股價資料中我們不需要的金錢符號或其他註解用的符號*、</a:t>
            </a:r>
            <a:r>
              <a:rPr lang="en-US" altLang="zh-TW" dirty="0"/>
              <a:t>%...</a:t>
            </a:r>
            <a:r>
              <a:rPr lang="zh-TW" altLang="en-US" dirty="0"/>
              <a:t>等等</a:t>
            </a:r>
            <a:endParaRPr lang="en-US" altLang="zh-TW" dirty="0"/>
          </a:p>
          <a:p>
            <a:r>
              <a:rPr lang="zh-TW" altLang="en-US" dirty="0"/>
              <a:t>組織資料：將清洗後的資料加以組織，例如將股價資料轉換為有行列結構的表格。</a:t>
            </a:r>
          </a:p>
        </p:txBody>
      </p:sp>
    </p:spTree>
    <p:extLst>
      <p:ext uri="{BB962C8B-B14F-4D97-AF65-F5344CB8AC3E}">
        <p14:creationId xmlns:p14="http://schemas.microsoft.com/office/powerpoint/2010/main" val="35404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B5CC3FC-02EE-4FDC-AEED-905466A21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08722"/>
            <a:ext cx="3362325" cy="23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4696BF9-15B7-4B65-B7A2-C84C0507FEFA}"/>
              </a:ext>
            </a:extLst>
          </p:cNvPr>
          <p:cNvSpPr txBox="1"/>
          <p:nvPr/>
        </p:nvSpPr>
        <p:spPr>
          <a:xfrm>
            <a:off x="4818062" y="308722"/>
            <a:ext cx="610552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Corolla Cross 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在七月繳出突破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3000 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輛的成績，續坐台灣最熱賣新車第一名。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FE952B-E534-46D3-A149-2C273D1D3C49}"/>
              </a:ext>
            </a:extLst>
          </p:cNvPr>
          <p:cNvSpPr txBox="1"/>
          <p:nvPr/>
        </p:nvSpPr>
        <p:spPr>
          <a:xfrm>
            <a:off x="4818062" y="1082768"/>
            <a:ext cx="610552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Ford Kuga 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21.5 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年式導入新配備，調整售價，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月賣出超過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1000 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輛的好成績。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D8D9EA-E896-4010-A404-30C57061EB16}"/>
              </a:ext>
            </a:extLst>
          </p:cNvPr>
          <p:cNvSpPr txBox="1"/>
          <p:nvPr/>
        </p:nvSpPr>
        <p:spPr>
          <a:xfrm>
            <a:off x="7639991" y="3152001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99AB17-B3B7-4005-A2E0-C5BEE4F5F95F}"/>
              </a:ext>
            </a:extLst>
          </p:cNvPr>
          <p:cNvSpPr txBox="1"/>
          <p:nvPr/>
        </p:nvSpPr>
        <p:spPr>
          <a:xfrm>
            <a:off x="4818062" y="1856814"/>
            <a:ext cx="61055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另一輛讓人意外的，就是已經市場銷售末期的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Honda Fit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，新世代已經開始預購並且在展間亮相，但這也使得現行款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Fit 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的折價空間加大，也讓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Fit 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爆出難得的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504 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輛，再一次站上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Top10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ED23AF-0397-417F-A218-D264E628B473}"/>
              </a:ext>
            </a:extLst>
          </p:cNvPr>
          <p:cNvSpPr/>
          <p:nvPr/>
        </p:nvSpPr>
        <p:spPr>
          <a:xfrm>
            <a:off x="8020049" y="327772"/>
            <a:ext cx="866775" cy="29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4FA7D9-7893-47FE-AC48-256FD2AF9868}"/>
              </a:ext>
            </a:extLst>
          </p:cNvPr>
          <p:cNvSpPr/>
          <p:nvPr/>
        </p:nvSpPr>
        <p:spPr>
          <a:xfrm>
            <a:off x="4875211" y="327772"/>
            <a:ext cx="1468439" cy="29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7C2A2A-C971-49C3-8DA2-D4FA6CBE020E}"/>
              </a:ext>
            </a:extLst>
          </p:cNvPr>
          <p:cNvSpPr/>
          <p:nvPr/>
        </p:nvSpPr>
        <p:spPr>
          <a:xfrm>
            <a:off x="4894260" y="1128027"/>
            <a:ext cx="1106490" cy="29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40B08C-F42D-4E18-BF20-4098F5ED55AB}"/>
              </a:ext>
            </a:extLst>
          </p:cNvPr>
          <p:cNvSpPr/>
          <p:nvPr/>
        </p:nvSpPr>
        <p:spPr>
          <a:xfrm>
            <a:off x="7312027" y="1114580"/>
            <a:ext cx="1184273" cy="29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5B1D45-CC44-4FC3-8078-3FC31DFE8231}"/>
              </a:ext>
            </a:extLst>
          </p:cNvPr>
          <p:cNvSpPr/>
          <p:nvPr/>
        </p:nvSpPr>
        <p:spPr>
          <a:xfrm>
            <a:off x="5409405" y="1401418"/>
            <a:ext cx="866775" cy="29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DF81C3-A27A-4F4A-918E-163FB25B37B4}"/>
              </a:ext>
            </a:extLst>
          </p:cNvPr>
          <p:cNvSpPr/>
          <p:nvPr/>
        </p:nvSpPr>
        <p:spPr>
          <a:xfrm>
            <a:off x="9761140" y="1110065"/>
            <a:ext cx="516336" cy="29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6562358-36B7-4C20-8ED3-D430624758CC}"/>
              </a:ext>
            </a:extLst>
          </p:cNvPr>
          <p:cNvSpPr/>
          <p:nvPr/>
        </p:nvSpPr>
        <p:spPr>
          <a:xfrm>
            <a:off x="9467850" y="1856814"/>
            <a:ext cx="1152525" cy="29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070093-F71F-4E13-8D7F-55753EB1A497}"/>
              </a:ext>
            </a:extLst>
          </p:cNvPr>
          <p:cNvSpPr/>
          <p:nvPr/>
        </p:nvSpPr>
        <p:spPr>
          <a:xfrm>
            <a:off x="9034462" y="2456978"/>
            <a:ext cx="804863" cy="29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D238F0-375E-4F49-B542-18D240923D32}"/>
              </a:ext>
            </a:extLst>
          </p:cNvPr>
          <p:cNvSpPr/>
          <p:nvPr/>
        </p:nvSpPr>
        <p:spPr>
          <a:xfrm>
            <a:off x="5447505" y="2456977"/>
            <a:ext cx="457995" cy="29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24">
            <a:extLst>
              <a:ext uri="{FF2B5EF4-FFF2-40B4-BE49-F238E27FC236}">
                <a16:creationId xmlns:a16="http://schemas.microsoft.com/office/drawing/2014/main" id="{49655A42-24ED-48ED-87C6-8D39B50A3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61993"/>
              </p:ext>
            </p:extLst>
          </p:nvPr>
        </p:nvGraphicFramePr>
        <p:xfrm>
          <a:off x="1011237" y="4387222"/>
          <a:ext cx="10169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921">
                  <a:extLst>
                    <a:ext uri="{9D8B030D-6E8A-4147-A177-3AD203B41FA5}">
                      <a16:colId xmlns:a16="http://schemas.microsoft.com/office/drawing/2014/main" val="831727360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3856099189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2869322781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1549259464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977687994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171738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車種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銷售量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新設備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折價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氣候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2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Corolla Cross 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3000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晴天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Ford Kuga 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晴天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Honda Fit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504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雨天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43617"/>
                  </a:ext>
                </a:extLst>
              </a:tr>
            </a:tbl>
          </a:graphicData>
        </a:graphic>
      </p:graphicFrame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2D8F1F3-524C-43F7-980E-D978BEFB6C13}"/>
              </a:ext>
            </a:extLst>
          </p:cNvPr>
          <p:cNvCxnSpPr/>
          <p:nvPr/>
        </p:nvCxnSpPr>
        <p:spPr>
          <a:xfrm>
            <a:off x="9391650" y="3705999"/>
            <a:ext cx="1905000" cy="27138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FAF5B8A-B127-4D23-801C-22F94C42A414}"/>
              </a:ext>
            </a:extLst>
          </p:cNvPr>
          <p:cNvCxnSpPr>
            <a:cxnSpLocks/>
          </p:cNvCxnSpPr>
          <p:nvPr/>
        </p:nvCxnSpPr>
        <p:spPr>
          <a:xfrm flipH="1">
            <a:off x="9398001" y="3657307"/>
            <a:ext cx="1905000" cy="27138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1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0DCE2-9D1D-4BDE-B083-A4A02914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特徵選擇：去除壞屬性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AE1A4-35F8-452F-A4F3-76881763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車種、時間、銷售量</a:t>
            </a:r>
            <a:r>
              <a:rPr lang="en-US" altLang="zh-TW" dirty="0"/>
              <a:t>…</a:t>
            </a:r>
            <a:r>
              <a:rPr lang="zh-TW" altLang="en-US" dirty="0"/>
              <a:t>等等都是我們資料的屬性</a:t>
            </a:r>
            <a:r>
              <a:rPr lang="en-US" altLang="zh-TW" dirty="0"/>
              <a:t>(attributes)</a:t>
            </a:r>
            <a:r>
              <a:rPr lang="zh-TW" altLang="en-US" dirty="0"/>
              <a:t>，而表格中每一列的數據都是我們的觀察值</a:t>
            </a:r>
            <a:r>
              <a:rPr lang="en-US" altLang="zh-TW" dirty="0"/>
              <a:t>(observation)</a:t>
            </a:r>
          </a:p>
          <a:p>
            <a:endParaRPr lang="en-US" altLang="zh-TW" dirty="0"/>
          </a:p>
          <a:p>
            <a:r>
              <a:rPr lang="zh-TW" altLang="en-US" dirty="0"/>
              <a:t>上述的例子中，用直覺判斷，如果加入氣候這個屬性的話很可能會降低機器學習的預測效能。因為除非發生災難性的天氣變化，直覺上氣候跟銷量並沒有關係。如果加入氣候這樣屬性，它很可能會對我們的機器學習模型</a:t>
            </a:r>
            <a:r>
              <a:rPr lang="en-US" altLang="zh-TW" dirty="0"/>
              <a:t>”</a:t>
            </a:r>
            <a:r>
              <a:rPr lang="zh-TW" altLang="en-US" dirty="0"/>
              <a:t>有害而無益</a:t>
            </a:r>
            <a:r>
              <a:rPr lang="en-US" altLang="zh-TW" dirty="0"/>
              <a:t>”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147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0DCE2-9D1D-4BDE-B083-A4A02914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特徵選擇：去除壞屬性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AE1A4-35F8-452F-A4F3-76881763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除了使用直覺去去除壞屬性外，我們還可以使用哪些方式？</a:t>
            </a:r>
            <a:endParaRPr lang="en-US" altLang="zh-TW" dirty="0"/>
          </a:p>
          <a:p>
            <a:r>
              <a:rPr lang="zh-TW" altLang="en-US" dirty="0"/>
              <a:t>可以使用統計去除壞屬性：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相關係數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多重共線性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卡方檢定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變異數分析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5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AD7DF-E9F6-4ECC-BC6A-479DD4EE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F269C-C4E0-4335-BAB3-6AFD4D33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數值資料：本質上是數值</a:t>
            </a:r>
            <a:r>
              <a:rPr lang="en-US" altLang="zh-TW" dirty="0"/>
              <a:t>(numerical)</a:t>
            </a:r>
            <a:r>
              <a:rPr lang="zh-TW" altLang="en-US" dirty="0"/>
              <a:t>，用來衡量某樣東西的數量。</a:t>
            </a:r>
            <a:r>
              <a:rPr lang="en-US" altLang="zh-TW" dirty="0"/>
              <a:t>Ex.</a:t>
            </a:r>
            <a:r>
              <a:rPr lang="zh-TW" altLang="en-US" dirty="0"/>
              <a:t> 桌子的長度。</a:t>
            </a:r>
            <a:endParaRPr lang="en-US" altLang="zh-TW" dirty="0"/>
          </a:p>
          <a:p>
            <a:r>
              <a:rPr lang="zh-TW" altLang="en-US" dirty="0"/>
              <a:t>類別資料：本質上是分類</a:t>
            </a:r>
            <a:r>
              <a:rPr lang="en-US" altLang="zh-TW" dirty="0"/>
              <a:t>(categorical)</a:t>
            </a:r>
            <a:r>
              <a:rPr lang="zh-TW" altLang="en-US" dirty="0"/>
              <a:t>，用來描述某樣東西的性質。</a:t>
            </a:r>
            <a:r>
              <a:rPr lang="en-US" altLang="zh-TW" dirty="0"/>
              <a:t>Ex.</a:t>
            </a:r>
            <a:r>
              <a:rPr lang="zh-TW" altLang="en-US" dirty="0"/>
              <a:t>晴天、陰天</a:t>
            </a:r>
          </a:p>
        </p:txBody>
      </p:sp>
    </p:spTree>
    <p:extLst>
      <p:ext uri="{BB962C8B-B14F-4D97-AF65-F5344CB8AC3E}">
        <p14:creationId xmlns:p14="http://schemas.microsoft.com/office/powerpoint/2010/main" val="907048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732A1-10CF-4191-9579-E3F5155C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特徵理解：數值資料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0DC75-F62A-4416-BB7E-EC44E41B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C5F9123D-1C15-4EE7-B185-40A18890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6" y="0"/>
            <a:ext cx="11128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9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732A1-10CF-4191-9579-E3F5155C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特徵理解：數值資料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0DC75-F62A-4416-BB7E-EC44E41B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517B0E44-87F5-4F68-AC64-341DE1E9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471"/>
            <a:ext cx="12192000" cy="3531058"/>
          </a:xfrm>
          <a:prstGeom prst="rect">
            <a:avLst/>
          </a:prstGeom>
        </p:spPr>
      </p:pic>
      <p:sp>
        <p:nvSpPr>
          <p:cNvPr id="6" name="文字方塊 19">
            <a:extLst>
              <a:ext uri="{FF2B5EF4-FFF2-40B4-BE49-F238E27FC236}">
                <a16:creationId xmlns:a16="http://schemas.microsoft.com/office/drawing/2014/main" id="{100DF9DD-D8A0-4DFF-A250-1EC7E654A742}"/>
              </a:ext>
            </a:extLst>
          </p:cNvPr>
          <p:cNvSpPr txBox="1"/>
          <p:nvPr/>
        </p:nvSpPr>
        <p:spPr>
          <a:xfrm>
            <a:off x="-1" y="5346928"/>
            <a:ext cx="6429375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pd.read_csv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指定絕對路徑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，將會把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檔的資料儲存成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pd.DataFrame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1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533FE-E990-4EF8-BFCF-8F41149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特徵理解：數值資料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2F68A-32BB-4BED-8EFA-457B844C4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C5EA1F-2EC3-4693-8578-C28838C5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66459"/>
            <a:ext cx="8125959" cy="3524742"/>
          </a:xfrm>
          <a:prstGeom prst="rect">
            <a:avLst/>
          </a:prstGeom>
        </p:spPr>
      </p:pic>
      <p:sp>
        <p:nvSpPr>
          <p:cNvPr id="6" name="文字方塊 19">
            <a:extLst>
              <a:ext uri="{FF2B5EF4-FFF2-40B4-BE49-F238E27FC236}">
                <a16:creationId xmlns:a16="http://schemas.microsoft.com/office/drawing/2014/main" id="{01B29030-D67A-452D-BC9F-29596531CD15}"/>
              </a:ext>
            </a:extLst>
          </p:cNvPr>
          <p:cNvSpPr txBox="1"/>
          <p:nvPr/>
        </p:nvSpPr>
        <p:spPr>
          <a:xfrm>
            <a:off x="1141413" y="5943600"/>
            <a:ext cx="6897688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此為示意圖練習時不用輸入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pd.read_csv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實際上就是像這樣在儲存資料的。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4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8064-BC9C-429D-9C3F-0ED02C7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dirty="0" err="1"/>
              <a:t>Pd.DataFrame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F1AB3-73FE-4E7D-80CB-8659F221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以行列的表格方式，儲存字典</a:t>
            </a:r>
            <a:r>
              <a:rPr lang="en-US" altLang="zh-TW" dirty="0"/>
              <a:t>(dictionary)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使用跟字典一樣的方式去增刪改查。</a:t>
            </a:r>
            <a:endParaRPr lang="en-US" altLang="zh-TW" dirty="0"/>
          </a:p>
          <a:p>
            <a:r>
              <a:rPr lang="zh-TW" altLang="en-US" dirty="0"/>
              <a:t>可以將</a:t>
            </a:r>
            <a:r>
              <a:rPr lang="en-US" altLang="zh-TW" dirty="0" err="1"/>
              <a:t>pd.DataFrame</a:t>
            </a:r>
            <a:r>
              <a:rPr lang="zh-TW" altLang="en-US" dirty="0"/>
              <a:t>當作一種資料型態，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視為一種像字典的資料型態，跟字典不同的是它的</a:t>
            </a:r>
            <a:r>
              <a:rPr lang="en-US" altLang="zh-TW" dirty="0"/>
              <a:t>value</a:t>
            </a:r>
            <a:r>
              <a:rPr lang="zh-TW" altLang="en-US" dirty="0"/>
              <a:t>永遠是「類似清單</a:t>
            </a:r>
            <a:r>
              <a:rPr lang="en-US" altLang="zh-TW" dirty="0"/>
              <a:t>list-like</a:t>
            </a:r>
            <a:r>
              <a:rPr lang="zh-TW" altLang="en-US" dirty="0"/>
              <a:t>」的物件，包含</a:t>
            </a:r>
            <a:r>
              <a:rPr lang="en-US" altLang="zh-TW" dirty="0"/>
              <a:t>list</a:t>
            </a:r>
            <a:r>
              <a:rPr lang="zh-TW" altLang="en-US" dirty="0"/>
              <a:t>、</a:t>
            </a:r>
            <a:r>
              <a:rPr lang="en-US" altLang="zh-TW" dirty="0"/>
              <a:t>tuple</a:t>
            </a:r>
            <a:r>
              <a:rPr lang="zh-TW" altLang="en-US" dirty="0"/>
              <a:t>、</a:t>
            </a:r>
            <a:r>
              <a:rPr lang="en-US" altLang="zh-TW" dirty="0" err="1"/>
              <a:t>ndarray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6" name="文字方塊 19">
            <a:extLst>
              <a:ext uri="{FF2B5EF4-FFF2-40B4-BE49-F238E27FC236}">
                <a16:creationId xmlns:a16="http://schemas.microsoft.com/office/drawing/2014/main" id="{DED58C97-DAE0-433E-BD37-7FE42276F666}"/>
              </a:ext>
            </a:extLst>
          </p:cNvPr>
          <p:cNvSpPr txBox="1"/>
          <p:nvPr/>
        </p:nvSpPr>
        <p:spPr>
          <a:xfrm>
            <a:off x="1312863" y="5229225"/>
            <a:ext cx="6897688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補充：這個「類似清單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list-like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」的物件就是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pd.Series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一張含有 文字, 螢幕擷取畫面, 收據 的圖片&#10;&#10;自動產生的描述">
            <a:extLst>
              <a:ext uri="{FF2B5EF4-FFF2-40B4-BE49-F238E27FC236}">
                <a16:creationId xmlns:a16="http://schemas.microsoft.com/office/drawing/2014/main" id="{9894018A-7A0A-4859-A1DD-4747D0B6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74" y="930112"/>
            <a:ext cx="269595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2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732A1-10CF-4191-9579-E3F5155C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特徵理解：數值資料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0DC75-F62A-4416-BB7E-EC44E41B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64C9A3F-B9E4-46D8-B0EC-9A4F9399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487"/>
            <a:ext cx="483937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7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732A1-10CF-4191-9579-E3F5155C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特徵理解：數值資料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0DC75-F62A-4416-BB7E-EC44E41B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E460363-35A1-4DDA-939E-C557E0A2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487"/>
            <a:ext cx="3467072" cy="32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7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732A1-10CF-4191-9579-E3F5155C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特徵理解：數值資料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0DC75-F62A-4416-BB7E-EC44E41B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98475F-4FC7-4429-B0FE-A28743B9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1250"/>
            <a:ext cx="12192000" cy="26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6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A13F0-C719-4B79-A557-5114C3E6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特徵理解：數值資料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9F142-860A-488D-BA8B-8F5F8178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1AD4C32-4E53-46D9-8078-BD844237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6371"/>
            <a:ext cx="12192000" cy="29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68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A8909-2262-4F08-9CB5-469E115C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特徵理解：數值資料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C6A52-EB1A-442C-B39F-68DEDB69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0518977-5699-40A0-A651-5DC2926A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487"/>
            <a:ext cx="739243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1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DA90C-1C71-4FFC-8ACD-7C5161BE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6EC19-F9A8-4C7B-BF08-72BB1A95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請將 </a:t>
            </a:r>
            <a:r>
              <a:rPr lang="en-US" altLang="zh-TW" dirty="0">
                <a:highlight>
                  <a:srgbClr val="D7537B"/>
                </a:highlight>
              </a:rPr>
              <a:t>company [‘</a:t>
            </a:r>
            <a:r>
              <a:rPr lang="zh-TW" altLang="en-US" dirty="0">
                <a:highlight>
                  <a:srgbClr val="D7537B"/>
                </a:highlight>
              </a:rPr>
              <a:t>營業收入</a:t>
            </a:r>
            <a:r>
              <a:rPr lang="en-US" altLang="zh-TW" dirty="0">
                <a:highlight>
                  <a:srgbClr val="D7537B"/>
                </a:highlight>
              </a:rPr>
              <a:t>-</a:t>
            </a:r>
            <a:r>
              <a:rPr lang="zh-TW" altLang="en-US" dirty="0">
                <a:highlight>
                  <a:srgbClr val="D7537B"/>
                </a:highlight>
              </a:rPr>
              <a:t>當月營收</a:t>
            </a:r>
            <a:r>
              <a:rPr lang="en-US" altLang="zh-TW" dirty="0">
                <a:highlight>
                  <a:srgbClr val="D7537B"/>
                </a:highlight>
              </a:rPr>
              <a:t>’]</a:t>
            </a:r>
            <a:r>
              <a:rPr lang="zh-TW" altLang="en-US" dirty="0"/>
              <a:t>整欄的資料，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將其資料型態從</a:t>
            </a:r>
            <a:r>
              <a:rPr lang="en-US" altLang="zh-TW" dirty="0"/>
              <a:t>object</a:t>
            </a:r>
            <a:r>
              <a:rPr lang="zh-TW" altLang="en-US" dirty="0"/>
              <a:t>轉換成</a:t>
            </a:r>
            <a:r>
              <a:rPr lang="en-US" altLang="zh-TW" dirty="0"/>
              <a:t>float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用 </a:t>
            </a:r>
            <a:r>
              <a:rPr lang="en-US" altLang="zh-TW" dirty="0">
                <a:highlight>
                  <a:srgbClr val="D7537B"/>
                </a:highlight>
              </a:rPr>
              <a:t>company.info()</a:t>
            </a:r>
            <a:r>
              <a:rPr lang="zh-TW" altLang="en-US" dirty="0"/>
              <a:t>檢查其資料型態</a:t>
            </a:r>
            <a:r>
              <a:rPr lang="en-US" altLang="zh-TW" dirty="0"/>
              <a:t>(</a:t>
            </a:r>
            <a:r>
              <a:rPr lang="en-US" altLang="zh-TW" dirty="0" err="1"/>
              <a:t>Dtype</a:t>
            </a:r>
            <a:r>
              <a:rPr lang="en-US" altLang="zh-TW" dirty="0"/>
              <a:t>)</a:t>
            </a:r>
            <a:r>
              <a:rPr lang="zh-TW" altLang="en-US" dirty="0"/>
              <a:t>是否有被正確轉換為</a:t>
            </a:r>
            <a:r>
              <a:rPr lang="en-US" altLang="zh-TW" dirty="0"/>
              <a:t>float</a:t>
            </a:r>
          </a:p>
          <a:p>
            <a:r>
              <a:rPr lang="zh-TW" altLang="en-US" dirty="0"/>
              <a:t>用 </a:t>
            </a:r>
            <a:r>
              <a:rPr lang="en-US" altLang="zh-TW" dirty="0" err="1">
                <a:highlight>
                  <a:srgbClr val="D7537B"/>
                </a:highlight>
              </a:rPr>
              <a:t>company.describe</a:t>
            </a:r>
            <a:r>
              <a:rPr lang="en-US" altLang="zh-TW" dirty="0">
                <a:highlight>
                  <a:srgbClr val="D7537B"/>
                </a:highlight>
              </a:rPr>
              <a:t>()</a:t>
            </a:r>
            <a:r>
              <a:rPr lang="zh-TW" altLang="en-US" dirty="0">
                <a:highlight>
                  <a:srgbClr val="D7537B"/>
                </a:highlight>
              </a:rPr>
              <a:t> </a:t>
            </a:r>
            <a:r>
              <a:rPr lang="zh-TW" altLang="en-US" dirty="0"/>
              <a:t>查看當月營收的敘述性統計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1072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556AB-A1BC-4F8A-8E6F-B6BB65F1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特徵理解：類別資料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0C4D6-5574-4B96-9C7F-D461A1F8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4F3B3FE-D58C-4AA1-AB49-5C4A1D36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59" y="271010"/>
            <a:ext cx="4877481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96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01005-8B72-448D-AD1D-FDEC9B1F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特徵理解：類別資料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4A561-A4AD-4D87-A657-011ADD8A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D780B60-1553-43C7-9A1D-AB9EED82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20" y="185285"/>
            <a:ext cx="4725059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0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E4E40-7670-4A05-AEE2-621430CE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特徵理解：類別資料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D38DF0-23ED-405E-BC9E-5656622C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F3D926-DED0-49A1-B146-DBDD93DE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4" y="1627580"/>
            <a:ext cx="6510887" cy="50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48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BC5A2-C0BE-4D9D-8108-125FC5C3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特徵理解：類別資料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49FC5-44AE-4F5D-87A8-BB2D9C9C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22189BA-7543-4433-A991-898B7666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47876"/>
            <a:ext cx="4337584" cy="18717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AE8F52-BC80-4861-A356-6D802C26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2" y="1761847"/>
            <a:ext cx="416300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84DB7-6490-445C-BDC7-FC0A44EA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df</a:t>
            </a:r>
            <a:r>
              <a:rPr lang="zh-TW" altLang="en-US" dirty="0"/>
              <a:t>中新增資料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073E5-3BED-4AD7-AA79-DB8D150D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408C1A2B-C000-4684-8594-00887D74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71" y="2249487"/>
            <a:ext cx="3458058" cy="1924319"/>
          </a:xfrm>
          <a:prstGeom prst="rect">
            <a:avLst/>
          </a:prstGeo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145F4494-2275-468D-8BB6-94DD5519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933" y="2249487"/>
            <a:ext cx="382958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4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BC5A2-C0BE-4D9D-8108-125FC5C3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特徵理解：類別資料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49FC5-44AE-4F5D-87A8-BB2D9C9C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5ACB468-94D3-4AEF-98AB-6EA26869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404938"/>
            <a:ext cx="5031485" cy="20908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23E56C-BF6D-4542-85EC-8C6FD4D37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561" y="1704975"/>
            <a:ext cx="4644650" cy="4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6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46A5D-1BC5-4874-9171-6B9C41DD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F6BED-57F3-47FC-9BCA-3AA9C8C7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照上面程式碼練習繪製長條圖、圓餅圖。</a:t>
            </a:r>
          </a:p>
        </p:txBody>
      </p:sp>
    </p:spTree>
    <p:extLst>
      <p:ext uri="{BB962C8B-B14F-4D97-AF65-F5344CB8AC3E}">
        <p14:creationId xmlns:p14="http://schemas.microsoft.com/office/powerpoint/2010/main" val="4259726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3E4A3-044D-4CDB-9BFD-0BD818E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8AEF4D-E527-49AF-A80B-C5F475D5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Data Scientists Spend Most of Their Time Cleaning Data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機器學習中，有哪些特徵選擇的工程方法？</a:t>
            </a:r>
            <a:endParaRPr lang="en-US" altLang="zh-TW" dirty="0"/>
          </a:p>
          <a:p>
            <a:r>
              <a:rPr lang="zh-TW" altLang="en-US" dirty="0">
                <a:hlinkClick r:id="rId4"/>
              </a:rPr>
              <a:t>機器學習</a:t>
            </a:r>
            <a:r>
              <a:rPr lang="en-US" altLang="zh-TW" dirty="0">
                <a:hlinkClick r:id="rId4"/>
              </a:rPr>
              <a:t>-</a:t>
            </a:r>
            <a:r>
              <a:rPr lang="zh-TW" altLang="en-US" dirty="0">
                <a:hlinkClick r:id="rId4"/>
              </a:rPr>
              <a:t>資料正規化、標準化</a:t>
            </a:r>
            <a:endParaRPr lang="en-US" altLang="zh-TW" dirty="0"/>
          </a:p>
          <a:p>
            <a:r>
              <a:rPr lang="zh-TW" altLang="en-US" dirty="0">
                <a:hlinkClick r:id="rId5"/>
              </a:rPr>
              <a:t>台灣 </a:t>
            </a:r>
            <a:r>
              <a:rPr lang="en-US" altLang="zh-TW" dirty="0">
                <a:hlinkClick r:id="rId5"/>
              </a:rPr>
              <a:t>7 </a:t>
            </a:r>
            <a:r>
              <a:rPr lang="zh-TW" altLang="en-US" dirty="0">
                <a:hlinkClick r:id="rId5"/>
              </a:rPr>
              <a:t>月車市銷售止跌回升！</a:t>
            </a:r>
            <a:r>
              <a:rPr lang="en-US" altLang="zh-TW" dirty="0">
                <a:hlinkClick r:id="rId5"/>
              </a:rPr>
              <a:t>6 </a:t>
            </a:r>
            <a:r>
              <a:rPr lang="zh-TW" altLang="en-US" dirty="0">
                <a:hlinkClick r:id="rId5"/>
              </a:rPr>
              <a:t>款新車單月銷量都破千</a:t>
            </a:r>
            <a:endParaRPr lang="en-US" altLang="zh-TW" dirty="0"/>
          </a:p>
          <a:p>
            <a:r>
              <a:rPr lang="zh-TW" altLang="en-US" dirty="0">
                <a:hlinkClick r:id="rId6"/>
              </a:rPr>
              <a:t>上市公司每月營業收入彙總表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Matplotlib</a:t>
            </a:r>
            <a:r>
              <a:rPr lang="zh-TW" altLang="en-US" dirty="0">
                <a:hlinkClick r:id="rId7"/>
              </a:rPr>
              <a:t>字型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355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3E4A3-044D-4CDB-9BFD-0BD818E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8AEF4D-E527-49AF-A80B-C5F475D5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[Python] Pandas </a:t>
            </a:r>
            <a:r>
              <a:rPr lang="zh-TW" altLang="en-US" dirty="0">
                <a:hlinkClick r:id="rId2"/>
              </a:rPr>
              <a:t>基礎教學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Pandas 102</a:t>
            </a:r>
            <a:r>
              <a:rPr lang="zh-TW" altLang="en-US" dirty="0">
                <a:hlinkClick r:id="rId3"/>
              </a:rPr>
              <a:t>：基礎資料處理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Pandas</a:t>
            </a:r>
            <a:r>
              <a:rPr lang="zh-TW" altLang="en-US" dirty="0">
                <a:hlinkClick r:id="rId4"/>
              </a:rPr>
              <a:t>介紹和其有什麼優點？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84DB7-6490-445C-BDC7-FC0A44EA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df</a:t>
            </a:r>
            <a:r>
              <a:rPr lang="zh-TW" altLang="en-US" dirty="0"/>
              <a:t>中新增一欄資料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073E5-3BED-4AD7-AA79-DB8D150D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欄資料的長度必須跟其他欄的長度一樣，否則會出現錯誤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97B2945-EFC1-4EC6-8FFE-C4117060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4" y="2813417"/>
            <a:ext cx="7172865" cy="36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C3382-8408-4923-8AAC-5EE75EA6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</a:t>
            </a:r>
            <a:r>
              <a:rPr lang="en-US" altLang="zh-TW" dirty="0"/>
              <a:t>df</a:t>
            </a:r>
            <a:r>
              <a:rPr lang="zh-TW" altLang="en-US" dirty="0"/>
              <a:t>欄名稱、列</a:t>
            </a:r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01DDF-F143-43B8-BF51-5939F9C7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8052726F-07C2-4C7C-952E-8EED564D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7" y="2097088"/>
            <a:ext cx="8440328" cy="2162477"/>
          </a:xfrm>
          <a:prstGeom prst="rect">
            <a:avLst/>
          </a:prstGeom>
        </p:spPr>
      </p:pic>
      <p:pic>
        <p:nvPicPr>
          <p:cNvPr id="11" name="圖片 10" descr="一張含有 桌 的圖片&#10;&#10;自動產生的描述">
            <a:extLst>
              <a:ext uri="{FF2B5EF4-FFF2-40B4-BE49-F238E27FC236}">
                <a16:creationId xmlns:a16="http://schemas.microsoft.com/office/drawing/2014/main" id="{F58F5CEE-B97C-451F-AAA9-A93BB5D16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247" y="4411964"/>
            <a:ext cx="448690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7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5399C-77F1-4126-8E63-E37E7C85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df</a:t>
            </a:r>
            <a:r>
              <a:rPr lang="zh-TW" altLang="en-US" dirty="0"/>
              <a:t>儲存成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D5ADD-F306-4A34-BA2C-6E7C8DA5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E53F9F-910E-4B7D-9A72-3580E4AF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6814502" cy="1027113"/>
          </a:xfrm>
          <a:prstGeom prst="rect">
            <a:avLst/>
          </a:prstGeom>
        </p:spPr>
      </p:pic>
      <p:sp>
        <p:nvSpPr>
          <p:cNvPr id="6" name="文字方塊 19">
            <a:extLst>
              <a:ext uri="{FF2B5EF4-FFF2-40B4-BE49-F238E27FC236}">
                <a16:creationId xmlns:a16="http://schemas.microsoft.com/office/drawing/2014/main" id="{0D95DB4C-7ACF-4772-96C2-D8CC3A4DABA4}"/>
              </a:ext>
            </a:extLst>
          </p:cNvPr>
          <p:cNvSpPr txBox="1"/>
          <p:nvPr/>
        </p:nvSpPr>
        <p:spPr>
          <a:xfrm>
            <a:off x="1141412" y="3846739"/>
            <a:ext cx="6897688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先將我們要一直使用到的這個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spending_df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儲存成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檔。</a:t>
            </a:r>
          </a:p>
        </p:txBody>
      </p:sp>
    </p:spTree>
    <p:extLst>
      <p:ext uri="{BB962C8B-B14F-4D97-AF65-F5344CB8AC3E}">
        <p14:creationId xmlns:p14="http://schemas.microsoft.com/office/powerpoint/2010/main" val="37119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DCBD-9F14-444C-BD95-650E44FF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03F1E-2CAE-4C3C-A6C8-0C7208A8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0B73A852-1C50-47F8-B930-A7552894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90845"/>
            <a:ext cx="482984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025A5-F0A6-46C8-8A9B-3CCBAE6A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df</a:t>
            </a:r>
            <a:r>
              <a:rPr lang="zh-TW" altLang="en-US" dirty="0"/>
              <a:t>欄、列資料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C5AE5-462B-4C13-B867-A6CB9C00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A159010-C6F8-45D1-A927-47566422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94" y="4681418"/>
            <a:ext cx="4201111" cy="1705213"/>
          </a:xfrm>
          <a:prstGeom prst="rect">
            <a:avLst/>
          </a:prstGeo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E0C6D3CE-1F25-4ABA-A684-06B47BC9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94" y="2338248"/>
            <a:ext cx="4448796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3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38989</TotalTime>
  <Words>1385</Words>
  <Application>Microsoft Office PowerPoint</Application>
  <PresentationFormat>寬螢幕</PresentationFormat>
  <Paragraphs>221</Paragraphs>
  <Slides>43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Courier New</vt:lpstr>
      <vt:lpstr>Tw Cen MT</vt:lpstr>
      <vt:lpstr>電路</vt:lpstr>
      <vt:lpstr>pandas</vt:lpstr>
      <vt:lpstr>pandas</vt:lpstr>
      <vt:lpstr>宣告Pd.DataFrame</vt:lpstr>
      <vt:lpstr>在df中新增資料</vt:lpstr>
      <vt:lpstr>在df中新增一欄資料</vt:lpstr>
      <vt:lpstr>改變df欄名稱、列index</vt:lpstr>
      <vt:lpstr>將df儲存成csv檔</vt:lpstr>
      <vt:lpstr>讀csv檔</vt:lpstr>
      <vt:lpstr>刪除df欄、列資料</vt:lpstr>
      <vt:lpstr>Df重置列索引</vt:lpstr>
      <vt:lpstr>df查詢</vt:lpstr>
      <vt:lpstr>df、df合併</vt:lpstr>
      <vt:lpstr>遮罩mask</vt:lpstr>
      <vt:lpstr>遮罩mask</vt:lpstr>
      <vt:lpstr>lab1</vt:lpstr>
      <vt:lpstr>lab1</vt:lpstr>
      <vt:lpstr>特徵工程</vt:lpstr>
      <vt:lpstr>前往資料分析之路</vt:lpstr>
      <vt:lpstr>特徵工程</vt:lpstr>
      <vt:lpstr>特徵工程的重要性</vt:lpstr>
      <vt:lpstr>特徵工程概覽</vt:lpstr>
      <vt:lpstr>準備資料</vt:lpstr>
      <vt:lpstr>PowerPoint 簡報</vt:lpstr>
      <vt:lpstr>特徵選擇：去除壞屬性</vt:lpstr>
      <vt:lpstr>特徵選擇：去除壞屬性</vt:lpstr>
      <vt:lpstr>特徵理解</vt:lpstr>
      <vt:lpstr>特徵理解：數值資料</vt:lpstr>
      <vt:lpstr>特徵理解：數值資料</vt:lpstr>
      <vt:lpstr>特徵理解：數值資料</vt:lpstr>
      <vt:lpstr>特徵理解：數值資料</vt:lpstr>
      <vt:lpstr>特徵理解：數值資料</vt:lpstr>
      <vt:lpstr>特徵理解：數值資料</vt:lpstr>
      <vt:lpstr>特徵理解：數值資料</vt:lpstr>
      <vt:lpstr>特徵理解：數值資料</vt:lpstr>
      <vt:lpstr>Lab2-1</vt:lpstr>
      <vt:lpstr>特徵理解：類別資料</vt:lpstr>
      <vt:lpstr>特徵理解：類別資料</vt:lpstr>
      <vt:lpstr>特徵理解：類別資料</vt:lpstr>
      <vt:lpstr>特徵理解：類別資料</vt:lpstr>
      <vt:lpstr>特徵理解：類別資料</vt:lpstr>
      <vt:lpstr>Lab2-2</vt:lpstr>
      <vt:lpstr>參考資料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機器學習基礎理論與實作</dc:title>
  <dc:creator>Ray</dc:creator>
  <cp:lastModifiedBy>亮晴</cp:lastModifiedBy>
  <cp:revision>508</cp:revision>
  <dcterms:created xsi:type="dcterms:W3CDTF">2019-11-16T08:00:53Z</dcterms:created>
  <dcterms:modified xsi:type="dcterms:W3CDTF">2021-08-05T15:33:11Z</dcterms:modified>
</cp:coreProperties>
</file>