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1"/>
  </p:notesMasterIdLst>
  <p:sldIdLst>
    <p:sldId id="464" r:id="rId2"/>
    <p:sldId id="462" r:id="rId3"/>
    <p:sldId id="260" r:id="rId4"/>
    <p:sldId id="463" r:id="rId5"/>
    <p:sldId id="465" r:id="rId6"/>
    <p:sldId id="466" r:id="rId7"/>
    <p:sldId id="476" r:id="rId8"/>
    <p:sldId id="471" r:id="rId9"/>
    <p:sldId id="473" r:id="rId10"/>
    <p:sldId id="474" r:id="rId11"/>
    <p:sldId id="491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2" r:id="rId27"/>
    <p:sldId id="493" r:id="rId28"/>
    <p:sldId id="494" r:id="rId29"/>
    <p:sldId id="495" r:id="rId30"/>
    <p:sldId id="501" r:id="rId31"/>
    <p:sldId id="502" r:id="rId32"/>
    <p:sldId id="503" r:id="rId33"/>
    <p:sldId id="475" r:id="rId34"/>
    <p:sldId id="496" r:id="rId35"/>
    <p:sldId id="508" r:id="rId36"/>
    <p:sldId id="497" r:id="rId37"/>
    <p:sldId id="499" r:id="rId38"/>
    <p:sldId id="500" r:id="rId39"/>
    <p:sldId id="505" r:id="rId40"/>
    <p:sldId id="498" r:id="rId41"/>
    <p:sldId id="506" r:id="rId42"/>
    <p:sldId id="507" r:id="rId43"/>
    <p:sldId id="509" r:id="rId44"/>
    <p:sldId id="510" r:id="rId45"/>
    <p:sldId id="511" r:id="rId46"/>
    <p:sldId id="512" r:id="rId47"/>
    <p:sldId id="513" r:id="rId48"/>
    <p:sldId id="514" r:id="rId49"/>
    <p:sldId id="518" r:id="rId50"/>
    <p:sldId id="523" r:id="rId51"/>
    <p:sldId id="524" r:id="rId52"/>
    <p:sldId id="525" r:id="rId53"/>
    <p:sldId id="516" r:id="rId54"/>
    <p:sldId id="519" r:id="rId55"/>
    <p:sldId id="520" r:id="rId56"/>
    <p:sldId id="527" r:id="rId57"/>
    <p:sldId id="528" r:id="rId58"/>
    <p:sldId id="529" r:id="rId59"/>
    <p:sldId id="530" r:id="rId60"/>
    <p:sldId id="531" r:id="rId61"/>
    <p:sldId id="532" r:id="rId62"/>
    <p:sldId id="533" r:id="rId63"/>
    <p:sldId id="521" r:id="rId64"/>
    <p:sldId id="522" r:id="rId65"/>
    <p:sldId id="534" r:id="rId66"/>
    <p:sldId id="535" r:id="rId67"/>
    <p:sldId id="536" r:id="rId68"/>
    <p:sldId id="537" r:id="rId69"/>
    <p:sldId id="526" r:id="rId7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 1 - 清洗資料集" id="{BBEF1956-1F30-479D-9FB5-B403661170DB}">
          <p14:sldIdLst>
            <p14:sldId id="464"/>
            <p14:sldId id="462"/>
            <p14:sldId id="260"/>
            <p14:sldId id="463"/>
            <p14:sldId id="465"/>
            <p14:sldId id="466"/>
            <p14:sldId id="476"/>
            <p14:sldId id="471"/>
            <p14:sldId id="473"/>
            <p14:sldId id="474"/>
            <p14:sldId id="491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2"/>
            <p14:sldId id="493"/>
            <p14:sldId id="494"/>
            <p14:sldId id="495"/>
            <p14:sldId id="501"/>
            <p14:sldId id="502"/>
            <p14:sldId id="503"/>
            <p14:sldId id="475"/>
            <p14:sldId id="496"/>
            <p14:sldId id="508"/>
            <p14:sldId id="497"/>
            <p14:sldId id="499"/>
            <p14:sldId id="500"/>
            <p14:sldId id="505"/>
            <p14:sldId id="498"/>
            <p14:sldId id="506"/>
            <p14:sldId id="507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class-2 特徵選擇" id="{38FADBBC-FE69-4592-A44B-C3C804C8589B}">
          <p14:sldIdLst>
            <p14:sldId id="518"/>
            <p14:sldId id="523"/>
            <p14:sldId id="524"/>
            <p14:sldId id="525"/>
            <p14:sldId id="516"/>
            <p14:sldId id="519"/>
            <p14:sldId id="520"/>
            <p14:sldId id="527"/>
            <p14:sldId id="528"/>
            <p14:sldId id="529"/>
            <p14:sldId id="530"/>
            <p14:sldId id="531"/>
            <p14:sldId id="532"/>
            <p14:sldId id="533"/>
            <p14:sldId id="521"/>
            <p14:sldId id="522"/>
            <p14:sldId id="534"/>
            <p14:sldId id="535"/>
            <p14:sldId id="536"/>
            <p14:sldId id="537"/>
            <p14:sldId id="5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37B"/>
    <a:srgbClr val="96D141"/>
    <a:srgbClr val="E78045"/>
    <a:srgbClr val="4FD093"/>
    <a:srgbClr val="A262D0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67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E46C-1491-4BA9-92F0-B7A573D65F14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DA1C-903D-4734-9FD4-63059C593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也就是像前面提到的舉例一樣，將資料表格化，也就是使用</a:t>
            </a:r>
            <a:r>
              <a:rPr lang="en-US" altLang="zh-TW" dirty="0"/>
              <a:t>pandas</a:t>
            </a:r>
            <a:r>
              <a:rPr lang="zh-TW" altLang="en-US" dirty="0"/>
              <a:t>去操作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18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41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用一般的數學工具改變資料的縮放比例。例如：公尺轉公分；也可以很複雜。例如：資料投影。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65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用一般的數學工具改變資料的縮放比例。例如：公尺轉公分；也可以很複雜。例如：資料投影。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3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7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4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63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59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13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2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61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9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0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12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2059-2B87-4DC7-8B67-4E1111268401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2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7CB50-41BA-40AE-BD32-23B280919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錯誤種類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75190F-2CC7-4078-B39B-1BE386EF0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4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5C49F-4641-4F37-88FA-0E04355B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特徵改進：清洗資料集</a:t>
            </a:r>
            <a:r>
              <a:rPr lang="en-US" altLang="zh-TW" dirty="0"/>
              <a:t>-</a:t>
            </a:r>
            <a:r>
              <a:rPr lang="zh-TW" altLang="en-US" dirty="0"/>
              <a:t>資料插補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37F5CF-4CE9-401C-BC6B-0B4E64F7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在處理資料時，資料科學家遇到的最常見的問題之一就是存在「遺漏值」。最常見的情況是某個儲存格是空白的，資料出於某種原因沒有被收集到。</a:t>
            </a:r>
            <a:endParaRPr lang="en-US" altLang="zh-TW" dirty="0"/>
          </a:p>
          <a:p>
            <a:r>
              <a:rPr lang="zh-TW" altLang="en-US" dirty="0"/>
              <a:t>缺失或遺漏將會造成敘述性統計</a:t>
            </a:r>
            <a:r>
              <a:rPr lang="en-US" altLang="zh-TW" dirty="0"/>
              <a:t>(</a:t>
            </a:r>
            <a:r>
              <a:rPr lang="zh-TW" altLang="en-US" dirty="0"/>
              <a:t>或是其他演算法</a:t>
            </a:r>
            <a:r>
              <a:rPr lang="en-US" altLang="zh-TW" dirty="0"/>
              <a:t>)</a:t>
            </a:r>
            <a:r>
              <a:rPr lang="zh-TW" altLang="en-US" dirty="0"/>
              <a:t>無法發揮其功效，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ex.</a:t>
            </a:r>
            <a:r>
              <a:rPr lang="zh-TW" altLang="en-US" dirty="0"/>
              <a:t>沒有資料卻填</a:t>
            </a:r>
            <a:r>
              <a:rPr lang="en-US" altLang="zh-TW" dirty="0"/>
              <a:t>0</a:t>
            </a:r>
            <a:r>
              <a:rPr lang="zh-TW" altLang="en-US" dirty="0"/>
              <a:t>進表格裡，雖可以計算出敘述性統計，但將會造成數據嚴重偏差。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860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9198A-EC64-4E10-B5C2-99D7A514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特徵改進：清洗資料集</a:t>
            </a:r>
            <a:r>
              <a:rPr lang="en-US" altLang="zh-TW" dirty="0"/>
              <a:t>-</a:t>
            </a:r>
            <a:r>
              <a:rPr lang="zh-TW" altLang="en-US" dirty="0"/>
              <a:t>資料插補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3E7CC-6E0A-4679-B627-14D2714F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資料插補：在資料中填補「缺失</a:t>
            </a:r>
            <a:r>
              <a:rPr lang="en-US" altLang="zh-TW" dirty="0"/>
              <a:t>/</a:t>
            </a:r>
            <a:r>
              <a:rPr lang="zh-TW" altLang="en-US" dirty="0"/>
              <a:t>遺漏的部分」</a:t>
            </a:r>
            <a:endParaRPr lang="en-US" altLang="zh-TW" dirty="0"/>
          </a:p>
          <a:p>
            <a:r>
              <a:rPr lang="zh-TW" altLang="en-US" dirty="0"/>
              <a:t>可分為兩種方法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1.</a:t>
            </a:r>
            <a:r>
              <a:rPr lang="zh-TW" altLang="en-US" dirty="0"/>
              <a:t> 刪除遺漏資料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</a:t>
            </a:r>
            <a:r>
              <a:rPr lang="zh-TW" altLang="en-US" dirty="0"/>
              <a:t> 資料插補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166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570E2-4C7B-4CC0-8BAF-180C1F4E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特徵改進：清洗資料集</a:t>
            </a:r>
            <a:r>
              <a:rPr lang="en-US" altLang="zh-TW" dirty="0"/>
              <a:t>-</a:t>
            </a:r>
            <a:r>
              <a:rPr lang="zh-TW" altLang="en-US" dirty="0"/>
              <a:t>資料插補</a:t>
            </a:r>
            <a:r>
              <a:rPr lang="en-US" altLang="zh-TW" dirty="0"/>
              <a:t>(data imputing)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E6472-A434-4DFB-89D6-DFFB3CD8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使用皮馬印地安人糖尿病預測資料集，來自</a:t>
            </a:r>
            <a:r>
              <a:rPr lang="en-US" altLang="zh-TW" dirty="0"/>
              <a:t>UCI</a:t>
            </a:r>
            <a:r>
              <a:rPr lang="zh-TW" altLang="en-US" dirty="0"/>
              <a:t>機器學習網站。此資料及希望透過「體檢結果」細節，預測</a:t>
            </a:r>
            <a:r>
              <a:rPr lang="en-US" altLang="zh-TW" dirty="0"/>
              <a:t>21</a:t>
            </a:r>
            <a:r>
              <a:rPr lang="zh-TW" altLang="en-US" dirty="0"/>
              <a:t>歲以上的女性皮馬族印地安人</a:t>
            </a:r>
            <a:r>
              <a:rPr lang="en-US" altLang="zh-TW" dirty="0"/>
              <a:t>5</a:t>
            </a:r>
            <a:r>
              <a:rPr lang="zh-TW" altLang="en-US" dirty="0"/>
              <a:t>年內是否會患糖尿病。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076BDD-59C1-4FB8-8609-5033DFB97E97}"/>
              </a:ext>
            </a:extLst>
          </p:cNvPr>
          <p:cNvSpPr txBox="1"/>
          <p:nvPr/>
        </p:nvSpPr>
        <p:spPr>
          <a:xfrm>
            <a:off x="324982" y="4020344"/>
            <a:ext cx="11779931" cy="2308324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pima_column_names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['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times_pregnant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plasma_glucose_concentration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diastolic_blood_pressure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triceps_thickness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serum_insulin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pedigree_function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'age', '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onset_diabetes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</a:p>
          <a:p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pima_column_names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['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懷孕次數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口服葡萄糖耐量試驗中的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小時血漿葡萄糖濃度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舒張壓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三頭肌皮脂厚度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'2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小時血清胰島素濃度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糖尿病家族函數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'age', '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類別變數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，代表有無或有糖尿病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75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94478-6203-44AD-955A-63C8B167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60E47-3453-410C-95C6-95C007F3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C6FC1B6-534F-44A4-BEB6-79F71940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7" y="2334265"/>
            <a:ext cx="4483083" cy="3336591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B90745E4-15DF-4153-8F94-07F35B83D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8" y="627306"/>
            <a:ext cx="5479403" cy="14785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772914-A6D2-456D-8A67-D74D9662DE4E}"/>
              </a:ext>
            </a:extLst>
          </p:cNvPr>
          <p:cNvSpPr txBox="1"/>
          <p:nvPr/>
        </p:nvSpPr>
        <p:spPr>
          <a:xfrm>
            <a:off x="6105295" y="951091"/>
            <a:ext cx="3659191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pima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資料檔案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(.csv)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E99FE5-8FAF-4631-A39A-F9865C366D97}"/>
              </a:ext>
            </a:extLst>
          </p:cNvPr>
          <p:cNvSpPr txBox="1"/>
          <p:nvPr/>
        </p:nvSpPr>
        <p:spPr>
          <a:xfrm>
            <a:off x="6105295" y="2828835"/>
            <a:ext cx="5077909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檢查結果為沒有任何一個缺失值。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在這個資料集裡，沒有任何一個缺失值是因為有缺失的部分被用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代替了</a:t>
            </a:r>
          </a:p>
        </p:txBody>
      </p:sp>
    </p:spTree>
    <p:extLst>
      <p:ext uri="{BB962C8B-B14F-4D97-AF65-F5344CB8AC3E}">
        <p14:creationId xmlns:p14="http://schemas.microsoft.com/office/powerpoint/2010/main" val="4957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42E3D-8895-422F-8735-F3912CF6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942B0-C15F-485F-8220-0A024DE1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CAE907-CD8B-4948-8FDD-86E4DC22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232"/>
            <a:ext cx="12192000" cy="28037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26FA920-AD56-4557-BFB8-EFE45595AE4A}"/>
              </a:ext>
            </a:extLst>
          </p:cNvPr>
          <p:cNvSpPr txBox="1"/>
          <p:nvPr/>
        </p:nvSpPr>
        <p:spPr>
          <a:xfrm>
            <a:off x="2229980" y="4779597"/>
            <a:ext cx="8252962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可以看到每一欄都可以統計，但這樣的統計是沒有意義的，因為當中有幾欄包含缺失值</a:t>
            </a:r>
          </a:p>
        </p:txBody>
      </p:sp>
    </p:spTree>
    <p:extLst>
      <p:ext uri="{BB962C8B-B14F-4D97-AF65-F5344CB8AC3E}">
        <p14:creationId xmlns:p14="http://schemas.microsoft.com/office/powerpoint/2010/main" val="16688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284C6-548C-4844-971D-6723F620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32BF7-85A3-4667-A349-130720C3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6986A9-B546-4370-B03D-28A9B52D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669" y="748341"/>
            <a:ext cx="12328669" cy="101514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CA87A0-1058-45D0-B26A-E973455A5712}"/>
              </a:ext>
            </a:extLst>
          </p:cNvPr>
          <p:cNvSpPr txBox="1"/>
          <p:nvPr/>
        </p:nvSpPr>
        <p:spPr>
          <a:xfrm>
            <a:off x="1457095" y="2815544"/>
            <a:ext cx="9274631" cy="1938992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因此我們要將缺失值顯現出來，將原本值為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的資料替代成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None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指定以上這些欄替代成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None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是因為，這些欄的資料如果含有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就是異常著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意味著他是缺失值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，其他欄像是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懷孕次數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則有可能懷孕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次，故不用檢測該欄</a:t>
            </a:r>
          </a:p>
        </p:txBody>
      </p:sp>
    </p:spTree>
    <p:extLst>
      <p:ext uri="{BB962C8B-B14F-4D97-AF65-F5344CB8AC3E}">
        <p14:creationId xmlns:p14="http://schemas.microsoft.com/office/powerpoint/2010/main" val="421969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D39AC-C2BD-474F-8CAC-8A7D84AC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813C2-E67F-4B53-90F7-C88B525D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4341BFE-EE29-43DA-94BC-C5C2DCE2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08" y="539915"/>
            <a:ext cx="4773604" cy="32309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5B2F76-281F-4616-8FBC-F3CCAAB3FBCC}"/>
              </a:ext>
            </a:extLst>
          </p:cNvPr>
          <p:cNvSpPr txBox="1"/>
          <p:nvPr/>
        </p:nvSpPr>
        <p:spPr>
          <a:xfrm>
            <a:off x="1457094" y="4535486"/>
            <a:ext cx="9274631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再次使用檢查空值的函式，可以看到剛剛的替代已經幫我們把所有缺失的資料都顯現出來了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12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640A5-0774-4C51-9C87-B50E35DE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B0AFE-D8E1-40A7-86AE-C02D7E19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4D3788D5-684D-4C7E-8689-10691F3E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04" y="618518"/>
            <a:ext cx="6992614" cy="35417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349B268-067D-4068-950A-C40424E72CC2}"/>
              </a:ext>
            </a:extLst>
          </p:cNvPr>
          <p:cNvSpPr txBox="1"/>
          <p:nvPr/>
        </p:nvSpPr>
        <p:spPr>
          <a:xfrm>
            <a:off x="1457094" y="4535486"/>
            <a:ext cx="9590317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顯示出沒有缺失值且可被統計的欄位，這樣的敘述性統計是有意義的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5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27ADA-4F8C-4D64-952A-2926F047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刪除有害的列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4C82C-554E-40C8-B42D-E0C87EFC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348352-D58B-4530-B7C2-209BE629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0" y="2097088"/>
            <a:ext cx="1165070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2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0A59F-8FF2-4D6B-8E50-6CEF62CD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刪除有害的列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00C65-DA82-464B-9F7E-162CD9D0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在處理遺漏資料的兩種方法中，最常見也最容易的方法大概是直接「刪除」存在「遺漏值」的列。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3AD5820-72B9-4C2A-A629-FBB96240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94" y="3224539"/>
            <a:ext cx="3967869" cy="33613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703E241-FD5D-4FB2-A56B-DBAF52E42DA5}"/>
              </a:ext>
            </a:extLst>
          </p:cNvPr>
          <p:cNvSpPr txBox="1"/>
          <p:nvPr/>
        </p:nvSpPr>
        <p:spPr>
          <a:xfrm>
            <a:off x="6763856" y="3224540"/>
            <a:ext cx="3967869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中的函式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dropna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可將所有含有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None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的列刪除。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88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230D9-233D-4C39-99BC-E68184D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D2E2A-C466-4017-8C60-1B8B83F5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學會看錯誤訊息，將有助於在寫程式的時候</a:t>
            </a:r>
            <a:r>
              <a:rPr lang="en-US" altLang="zh-TW" dirty="0"/>
              <a:t>debug</a:t>
            </a:r>
            <a:r>
              <a:rPr lang="zh-TW" altLang="en-US" dirty="0"/>
              <a:t>更快速、精確。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28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92780-FCDB-4FF6-86E8-F2C8D335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72768-6227-48BD-8A8D-77188D52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計算出刪除前和刪除後的資料數差額，也就是算出總共刪除了多少筆資料，並算出佔原本資料量多少</a:t>
            </a:r>
            <a:r>
              <a:rPr lang="en-US" altLang="zh-TW" dirty="0"/>
              <a:t>%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942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B7AEF-06A7-4423-BEE2-992F9FE8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比較刪除有害數據後的影響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15452-0F2C-4ED9-A16A-FAF0DEF0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74C33D-1C1B-42F7-986F-E7BFBE264B1F}"/>
              </a:ext>
            </a:extLst>
          </p:cNvPr>
          <p:cNvSpPr txBox="1"/>
          <p:nvPr/>
        </p:nvSpPr>
        <p:spPr>
          <a:xfrm>
            <a:off x="6306656" y="2331911"/>
            <a:ext cx="4818544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value_counts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檢視資料中各個欄位類型的數量。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normalize=True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使之顯示比例。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05102B1-B4B4-4D38-8D3C-FA2C960F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685" y="2679472"/>
            <a:ext cx="6424096" cy="277195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04E9DA0-C413-43A6-AA9C-7D573B4C93C7}"/>
              </a:ext>
            </a:extLst>
          </p:cNvPr>
          <p:cNvSpPr txBox="1"/>
          <p:nvPr/>
        </p:nvSpPr>
        <p:spPr>
          <a:xfrm>
            <a:off x="6306656" y="4061556"/>
            <a:ext cx="4818544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可以看到前後比例差不多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596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13203-F04A-4C6C-A88F-07ED423F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比較刪除有害數據後的影響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3E19-E69B-4C73-A07F-2DB69751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557CBFE3-35D7-4D07-AB96-E832CCE5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1642734"/>
            <a:ext cx="4082142" cy="51137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18F4CA-8C39-4AF1-A067-54232064A1A3}"/>
              </a:ext>
            </a:extLst>
          </p:cNvPr>
          <p:cNvSpPr txBox="1"/>
          <p:nvPr/>
        </p:nvSpPr>
        <p:spPr>
          <a:xfrm>
            <a:off x="5958313" y="2118074"/>
            <a:ext cx="4818544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使用平均數觀測前後差異，但由於只看數字比較難分辨，故我們要把它畫成圖。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830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F6AB1-61A5-4E3C-9853-94A440BE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比較刪除有害數據後的影響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E217F-C8D1-4B13-B209-A03340B0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65FDD709-D4F7-4981-87BA-5FF825F9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7576213" cy="2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8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FCC9E-D3A6-4D24-A487-16FB639E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8C0FA1-3E9D-477E-948D-70B83D0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change</a:t>
            </a:r>
            <a:r>
              <a:rPr lang="zh-TW" altLang="en-US" dirty="0"/>
              <a:t>的資料畫出長條圖</a:t>
            </a:r>
          </a:p>
        </p:txBody>
      </p:sp>
    </p:spTree>
    <p:extLst>
      <p:ext uri="{BB962C8B-B14F-4D97-AF65-F5344CB8AC3E}">
        <p14:creationId xmlns:p14="http://schemas.microsoft.com/office/powerpoint/2010/main" val="242138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37742-C739-42B7-860D-3A2D76D0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比較刪除有害數據後的影響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03A0A0-5727-49C3-AFFF-F04099E4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4A71B0-7C81-4F91-B98B-A82C0A92E62E}"/>
              </a:ext>
            </a:extLst>
          </p:cNvPr>
          <p:cNvSpPr txBox="1"/>
          <p:nvPr/>
        </p:nvSpPr>
        <p:spPr>
          <a:xfrm>
            <a:off x="1141412" y="1692430"/>
            <a:ext cx="4818544" cy="156966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可以看到，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time_pregnant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懷孕次數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的平均值在刪除遺漏值之後下降了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14%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，變化很大。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Pedigree_dunction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也上升了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11%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69781A-CCB8-4B79-B5AF-3293D4C7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52" y="166232"/>
            <a:ext cx="4686954" cy="65255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A03DA8B-2CDA-4D8A-8971-10E5585D211F}"/>
              </a:ext>
            </a:extLst>
          </p:cNvPr>
          <p:cNvSpPr txBox="1"/>
          <p:nvPr/>
        </p:nvSpPr>
        <p:spPr>
          <a:xfrm>
            <a:off x="1141412" y="3414489"/>
            <a:ext cx="4818544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可以看到，刪除「列」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觀察值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會嚴重影響資料的「形狀」，所以應該嘗試保留盡可能多的資料。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91BF38-95B7-4813-AF4C-7DEC01FF9925}"/>
              </a:ext>
            </a:extLst>
          </p:cNvPr>
          <p:cNvSpPr txBox="1"/>
          <p:nvPr/>
        </p:nvSpPr>
        <p:spPr>
          <a:xfrm>
            <a:off x="1141412" y="4767217"/>
            <a:ext cx="4818544" cy="1938992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也就是我們在做機器學習模型的時候，輸入資料的多寡將會嚴重影響模型預測的準確率。我們用僅剩的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51%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資料做預測將會嚴重影響準確率。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2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D9F73-466D-4427-B48A-778918BC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特徵改進：清洗資料集</a:t>
            </a:r>
            <a:r>
              <a:rPr lang="en-US" altLang="zh-TW" dirty="0"/>
              <a:t>-</a:t>
            </a:r>
            <a:r>
              <a:rPr lang="zh-TW" altLang="en-US" dirty="0"/>
              <a:t>資料插補</a:t>
            </a:r>
            <a:r>
              <a:rPr lang="en-US" altLang="zh-TW" dirty="0"/>
              <a:t>(data imputing)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4EC5E1-4409-446C-A334-BCDA62DF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填補資料是處理「遺漏值」的一種更複雜的方法。填補</a:t>
            </a:r>
            <a:r>
              <a:rPr lang="en-US" altLang="zh-TW" dirty="0"/>
              <a:t>/</a:t>
            </a:r>
            <a:r>
              <a:rPr lang="zh-TW" altLang="en-US" dirty="0"/>
              <a:t>插補</a:t>
            </a:r>
            <a:r>
              <a:rPr lang="en-US" altLang="zh-TW" dirty="0"/>
              <a:t>(imputing)</a:t>
            </a:r>
            <a:r>
              <a:rPr lang="zh-TW" altLang="en-US" dirty="0"/>
              <a:t>指的是利用現有知識</a:t>
            </a:r>
            <a:r>
              <a:rPr lang="en-US" altLang="zh-TW" dirty="0"/>
              <a:t>/</a:t>
            </a:r>
            <a:r>
              <a:rPr lang="zh-TW" altLang="en-US" dirty="0"/>
              <a:t>資料來確定「遺漏的數量詞」並填補的行為。我們有幾個選擇，最常見的是用此「欄」其餘部分的「平均值」填補「遺漏值」。</a:t>
            </a:r>
          </a:p>
        </p:txBody>
      </p:sp>
    </p:spTree>
    <p:extLst>
      <p:ext uri="{BB962C8B-B14F-4D97-AF65-F5344CB8AC3E}">
        <p14:creationId xmlns:p14="http://schemas.microsoft.com/office/powerpoint/2010/main" val="314706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F53F0-1757-471D-B7CF-8152033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特徵改進：清洗資料集</a:t>
            </a:r>
            <a:r>
              <a:rPr lang="en-US" altLang="zh-TW" dirty="0"/>
              <a:t>-</a:t>
            </a:r>
            <a:r>
              <a:rPr lang="zh-TW" altLang="en-US" dirty="0"/>
              <a:t>資料插補</a:t>
            </a:r>
            <a:r>
              <a:rPr lang="en-US" altLang="zh-TW" dirty="0"/>
              <a:t>(data imputing)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3F6B5A-1D81-4648-82A0-1090287A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Ex.</a:t>
            </a:r>
            <a:r>
              <a:rPr lang="zh-TW" altLang="en-US" dirty="0"/>
              <a:t> 填補血漿欄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748B22F5-7333-46AF-AB48-9F0A3B4D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32" y="2782466"/>
            <a:ext cx="8748733" cy="16580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BAC19-5882-44BA-988D-5144D7AF8094}"/>
              </a:ext>
            </a:extLst>
          </p:cNvPr>
          <p:cNvSpPr txBox="1"/>
          <p:nvPr/>
        </p:nvSpPr>
        <p:spPr>
          <a:xfrm>
            <a:off x="2830845" y="4973526"/>
            <a:ext cx="6955412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列出在屬性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plasma_glucose_concentration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裡，值是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None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的資料的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829FA-8431-4AE1-9E1D-D199A95A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0F2B7-D36B-48C1-BB3E-23795AD7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5C7C164-BE4A-4122-A959-EC766C06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185" y="258221"/>
            <a:ext cx="12368369" cy="634155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E2A423-0C4A-4764-9FC2-31CB3C6EB068}"/>
              </a:ext>
            </a:extLst>
          </p:cNvPr>
          <p:cNvSpPr txBox="1"/>
          <p:nvPr/>
        </p:nvSpPr>
        <p:spPr>
          <a:xfrm>
            <a:off x="7186810" y="2672973"/>
            <a:ext cx="4818544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mean()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會自動忽略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None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A1BA671-C8FB-491D-8675-0487590F808B}"/>
              </a:ext>
            </a:extLst>
          </p:cNvPr>
          <p:cNvCxnSpPr>
            <a:cxnSpLocks/>
          </p:cNvCxnSpPr>
          <p:nvPr/>
        </p:nvCxnSpPr>
        <p:spPr>
          <a:xfrm>
            <a:off x="315686" y="1357803"/>
            <a:ext cx="328748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439E13E-7828-48AA-8269-85F6AC80B4F4}"/>
              </a:ext>
            </a:extLst>
          </p:cNvPr>
          <p:cNvCxnSpPr>
            <a:cxnSpLocks/>
          </p:cNvCxnSpPr>
          <p:nvPr/>
        </p:nvCxnSpPr>
        <p:spPr>
          <a:xfrm>
            <a:off x="315686" y="4760913"/>
            <a:ext cx="328748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10A95E-34DC-4DF7-B560-8881D0C8F45E}"/>
              </a:ext>
            </a:extLst>
          </p:cNvPr>
          <p:cNvSpPr txBox="1"/>
          <p:nvPr/>
        </p:nvSpPr>
        <p:spPr>
          <a:xfrm>
            <a:off x="7186810" y="4530080"/>
            <a:ext cx="4818544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確認血漿欄沒有遺漏值了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2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F53F0-1757-471D-B7CF-8152033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特徵改進：清洗資料集</a:t>
            </a:r>
            <a:r>
              <a:rPr lang="en-US" altLang="zh-TW" dirty="0"/>
              <a:t>-</a:t>
            </a:r>
            <a:r>
              <a:rPr lang="zh-TW" altLang="en-US" dirty="0"/>
              <a:t>資料插補</a:t>
            </a:r>
            <a:r>
              <a:rPr lang="en-US" altLang="zh-TW" dirty="0"/>
              <a:t>(data imputing)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3F6B5A-1D81-4648-82A0-1090287A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B30D9C-8A8D-4AF7-8867-DFB44C80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5" y="2097088"/>
            <a:ext cx="11907912" cy="24292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ADFADE8-41E0-44F7-B637-291D99F5DA35}"/>
              </a:ext>
            </a:extLst>
          </p:cNvPr>
          <p:cNvSpPr/>
          <p:nvPr/>
        </p:nvSpPr>
        <p:spPr>
          <a:xfrm>
            <a:off x="2057400" y="2536371"/>
            <a:ext cx="2231571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EA771D-E8CF-4262-B8AF-B962B90BE57F}"/>
              </a:ext>
            </a:extLst>
          </p:cNvPr>
          <p:cNvSpPr txBox="1"/>
          <p:nvPr/>
        </p:nvSpPr>
        <p:spPr>
          <a:xfrm>
            <a:off x="2830845" y="4973526"/>
            <a:ext cx="7706526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可以發現原本是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None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的儲存格，已經都被填上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121.686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2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B6C8B-E025-426E-AEB0-2348D7CF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BC8B3-1B9F-427C-B4C3-97D597E1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/>
              <a:t>語法錯誤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在寫程式的時候寫出電腦看不懂的腳本</a:t>
            </a:r>
            <a:r>
              <a:rPr lang="en-US" altLang="zh-TW" dirty="0"/>
              <a:t>(script)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邏輯錯誤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語法沒有錯誤且程式可以執行的情況下，輸出的結果卻不合理。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執行錯誤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當程式執行到一半時，被電腦強制結束，程式無法執行完畢，就是       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發生執行錯誤。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220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6F666-C82A-471C-AC46-E9661D93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特徵改進：清洗資料集</a:t>
            </a:r>
            <a:r>
              <a:rPr lang="en-US" altLang="zh-TW" dirty="0"/>
              <a:t>-</a:t>
            </a:r>
            <a:r>
              <a:rPr lang="zh-TW" altLang="en-US" dirty="0"/>
              <a:t>資料插補</a:t>
            </a:r>
            <a:r>
              <a:rPr lang="en-US" altLang="zh-TW" dirty="0"/>
              <a:t>(data imputing)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813F4-48E0-4889-9C03-57415EB3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我們還有更快的選擇：直接使用現有套件讓我們快速完成整個</a:t>
            </a:r>
            <a:r>
              <a:rPr lang="en-US" altLang="zh-TW" dirty="0"/>
              <a:t>df</a:t>
            </a:r>
            <a:r>
              <a:rPr lang="zh-TW" altLang="en-US" dirty="0"/>
              <a:t>的資料插補。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7AE8865-4E29-4644-A95D-14EA50B1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78" y="3275851"/>
            <a:ext cx="9948233" cy="19819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B333D2E-CDBA-4008-8FD8-ECFB39C399BB}"/>
              </a:ext>
            </a:extLst>
          </p:cNvPr>
          <p:cNvSpPr txBox="1"/>
          <p:nvPr/>
        </p:nvSpPr>
        <p:spPr>
          <a:xfrm>
            <a:off x="1141412" y="5460199"/>
            <a:ext cx="10081760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設定一個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imputer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imputer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參數的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missing_values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指定為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np.nan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就可以找到缺失的資料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None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，並且我們將補值的策略設定為平均數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mean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再使用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fit_transform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實現資料插補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6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CC0B8-2A70-4123-9C2D-8D83C7EE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B2E05-97D8-4BF2-9042-BB8E1D4D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C81672-C833-4CA1-9B53-8D6ED705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618518"/>
            <a:ext cx="3174256" cy="12864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107F58B-44A9-4F65-B63C-DDF3121088A5}"/>
              </a:ext>
            </a:extLst>
          </p:cNvPr>
          <p:cNvSpPr txBox="1"/>
          <p:nvPr/>
        </p:nvSpPr>
        <p:spPr>
          <a:xfrm>
            <a:off x="5181599" y="679862"/>
            <a:ext cx="5998029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執行完會發現我們的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pima_imputed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，不利於我們看出它的行列結構，所以我們要在把它轉換為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pd.DataFrame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6DF98A4-D85C-4742-9351-C65F7426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7719"/>
            <a:ext cx="12192000" cy="64256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A7D14E-60B3-4D70-83C4-6458C264B5B0}"/>
              </a:ext>
            </a:extLst>
          </p:cNvPr>
          <p:cNvSpPr txBox="1"/>
          <p:nvPr/>
        </p:nvSpPr>
        <p:spPr>
          <a:xfrm>
            <a:off x="3797525" y="4309075"/>
            <a:ext cx="4593772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的同時把欄位名稱補上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6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C2250-C12C-403A-87F7-41FD4E75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A91730-8E33-4A17-8F1E-70720F5A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868BF102-5603-4A6F-A8E8-2249A72D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66" y="0"/>
            <a:ext cx="979226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01EDEB-9566-45F7-922F-D9CF43F41797}"/>
              </a:ext>
            </a:extLst>
          </p:cNvPr>
          <p:cNvSpPr/>
          <p:nvPr/>
        </p:nvSpPr>
        <p:spPr>
          <a:xfrm>
            <a:off x="7511142" y="618518"/>
            <a:ext cx="642257" cy="676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76BCA9-F70A-4BF5-8B17-D6CC2B66BDE5}"/>
              </a:ext>
            </a:extLst>
          </p:cNvPr>
          <p:cNvSpPr/>
          <p:nvPr/>
        </p:nvSpPr>
        <p:spPr>
          <a:xfrm>
            <a:off x="7511142" y="4189033"/>
            <a:ext cx="642257" cy="676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896C07-ED63-45C8-B12A-53D12796D39F}"/>
              </a:ext>
            </a:extLst>
          </p:cNvPr>
          <p:cNvSpPr/>
          <p:nvPr/>
        </p:nvSpPr>
        <p:spPr>
          <a:xfrm>
            <a:off x="6683827" y="1065814"/>
            <a:ext cx="642257" cy="251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91342B-7058-4969-BDF2-4E213BE632B0}"/>
              </a:ext>
            </a:extLst>
          </p:cNvPr>
          <p:cNvSpPr/>
          <p:nvPr/>
        </p:nvSpPr>
        <p:spPr>
          <a:xfrm>
            <a:off x="6683828" y="2714622"/>
            <a:ext cx="642257" cy="251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4AB21F-DF73-42A1-ADDB-167F378D3F63}"/>
              </a:ext>
            </a:extLst>
          </p:cNvPr>
          <p:cNvSpPr/>
          <p:nvPr/>
        </p:nvSpPr>
        <p:spPr>
          <a:xfrm>
            <a:off x="6683827" y="4614560"/>
            <a:ext cx="642257" cy="251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DEF830-7AE3-4342-87EC-91356F0CA9F1}"/>
              </a:ext>
            </a:extLst>
          </p:cNvPr>
          <p:cNvSpPr/>
          <p:nvPr/>
        </p:nvSpPr>
        <p:spPr>
          <a:xfrm>
            <a:off x="6683826" y="6263143"/>
            <a:ext cx="642257" cy="251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8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F150E3A-0EDE-4DDD-8C5E-E56A204C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zh-TW" altLang="en-US" sz="3200"/>
              <a:t>特徵改進：清洗資料集</a:t>
            </a:r>
            <a:r>
              <a:rPr lang="en-US" altLang="zh-TW" sz="3200"/>
              <a:t>-</a:t>
            </a:r>
            <a:r>
              <a:rPr lang="zh-TW" altLang="en-US" sz="3200"/>
              <a:t>正規化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FE66B-B59D-4B0C-9A39-A6C8DB2C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en-US" altLang="zh-TW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A9671A-D4C2-4D7A-A344-F7F25A84F2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83" r="-2" b="69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C23B5E26-1CE2-46BE-841A-BDCDA345B86D}"/>
              </a:ext>
            </a:extLst>
          </p:cNvPr>
          <p:cNvSpPr txBox="1"/>
          <p:nvPr/>
        </p:nvSpPr>
        <p:spPr>
          <a:xfrm>
            <a:off x="7962519" y="2249486"/>
            <a:ext cx="3898566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經過資料插補後，清洗資料集還包含對資料的正規化。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7741CB5-D455-4B90-8788-ACA2DFBC27BA}"/>
              </a:ext>
            </a:extLst>
          </p:cNvPr>
          <p:cNvSpPr txBox="1"/>
          <p:nvPr/>
        </p:nvSpPr>
        <p:spPr>
          <a:xfrm>
            <a:off x="7962519" y="3467526"/>
            <a:ext cx="3898566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Pima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的數值分佈如左圖，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軸表示資料的數值，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軸表示該區間資料出現的次數。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A1D4957-9AD5-4EA7-911B-BB91A49F38F2}"/>
              </a:ext>
            </a:extLst>
          </p:cNvPr>
          <p:cNvSpPr txBox="1"/>
          <p:nvPr/>
        </p:nvSpPr>
        <p:spPr>
          <a:xfrm>
            <a:off x="7962519" y="5037048"/>
            <a:ext cx="3898566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可以從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軸清楚的看出，資料尺度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(scale)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差異很大。</a:t>
            </a:r>
          </a:p>
        </p:txBody>
      </p:sp>
    </p:spTree>
    <p:extLst>
      <p:ext uri="{BB962C8B-B14F-4D97-AF65-F5344CB8AC3E}">
        <p14:creationId xmlns:p14="http://schemas.microsoft.com/office/powerpoint/2010/main" val="9845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F150E3A-0EDE-4DDD-8C5E-E56A204C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特徵改進：清洗資料集</a:t>
            </a:r>
            <a:r>
              <a:rPr lang="en-US" altLang="zh-TW" sz="3200" dirty="0"/>
              <a:t>-</a:t>
            </a:r>
            <a:r>
              <a:rPr lang="zh-TW" altLang="en-US" sz="3200" dirty="0"/>
              <a:t>正規化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FE66B-B59D-4B0C-9A39-A6C8DB2C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en-US" altLang="zh-TW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A9671A-D4C2-4D7A-A344-F7F25A84F2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83" r="-2" b="69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sp>
        <p:nvSpPr>
          <p:cNvPr id="72" name="文字方塊 71">
            <a:extLst>
              <a:ext uri="{FF2B5EF4-FFF2-40B4-BE49-F238E27FC236}">
                <a16:creationId xmlns:a16="http://schemas.microsoft.com/office/drawing/2014/main" id="{EA1D4957-9AD5-4EA7-911B-BB91A49F38F2}"/>
              </a:ext>
            </a:extLst>
          </p:cNvPr>
          <p:cNvSpPr txBox="1"/>
          <p:nvPr/>
        </p:nvSpPr>
        <p:spPr>
          <a:xfrm>
            <a:off x="7962519" y="4576763"/>
            <a:ext cx="3898566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一些機器學習模型受資料尺度的影響很大，使我們的預測結果無法最佳化。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1D7A186-9B2C-4289-BF77-5701E1126400}"/>
              </a:ext>
            </a:extLst>
          </p:cNvPr>
          <p:cNvSpPr txBox="1"/>
          <p:nvPr/>
        </p:nvSpPr>
        <p:spPr>
          <a:xfrm>
            <a:off x="7962519" y="2249486"/>
            <a:ext cx="3898566" cy="1938992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可以從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軸清楚的看出，資料尺度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(scale)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差異。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如舒張壓的資料區間落在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24~122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之間，但年齡的資料區間卻在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21~81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之間。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79DA28A-A342-4AE1-89D5-13465621E263}"/>
              </a:ext>
            </a:extLst>
          </p:cNvPr>
          <p:cNvSpPr/>
          <p:nvPr/>
        </p:nvSpPr>
        <p:spPr>
          <a:xfrm>
            <a:off x="5139758" y="-14288"/>
            <a:ext cx="2398898" cy="2181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755E46-02CD-42DC-8DEE-89094D190FD1}"/>
              </a:ext>
            </a:extLst>
          </p:cNvPr>
          <p:cNvSpPr/>
          <p:nvPr/>
        </p:nvSpPr>
        <p:spPr>
          <a:xfrm>
            <a:off x="10226" y="-35718"/>
            <a:ext cx="2398898" cy="2181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40584EC-43A5-4B7B-A4DF-401E6570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特徵改進：清洗資料集</a:t>
            </a:r>
            <a:r>
              <a:rPr lang="en-US" altLang="zh-TW" sz="3200" dirty="0"/>
              <a:t>-</a:t>
            </a:r>
            <a:r>
              <a:rPr lang="zh-TW" altLang="en-US" sz="3200" dirty="0"/>
              <a:t>正規化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4DCB8-1752-4F76-895A-4971C7F3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zh-TW" altLang="en-US" sz="180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B740D12-7F3D-4F2B-94EB-C1C39F581CC3}"/>
              </a:ext>
            </a:extLst>
          </p:cNvPr>
          <p:cNvSpPr txBox="1"/>
          <p:nvPr/>
        </p:nvSpPr>
        <p:spPr>
          <a:xfrm>
            <a:off x="7962519" y="2249486"/>
            <a:ext cx="3898566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左圖將資料縮放到一定區間，如此一來就能用同樣的標準看待每個資料。</a:t>
            </a:r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124662BD-7219-4B98-A1D7-E59333BFB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0" y="27656"/>
            <a:ext cx="7047524" cy="68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EA6DA-1E1A-406C-BFF7-0AD3B1F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特徵改進：清洗資料集</a:t>
            </a:r>
            <a:r>
              <a:rPr lang="en-US" altLang="zh-TW" sz="3600" dirty="0"/>
              <a:t>-</a:t>
            </a:r>
            <a:r>
              <a:rPr lang="zh-TW" altLang="en-US" sz="3600" dirty="0"/>
              <a:t>正規化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38D22-ECED-427A-A83B-C3C57B14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要處理資料尺度不同的情形，常見的處理方式是讓所有數值轉換到同個範圍</a:t>
            </a:r>
            <a:r>
              <a:rPr lang="en-US" altLang="zh-TW" dirty="0"/>
              <a:t>(ex.</a:t>
            </a:r>
            <a:r>
              <a:rPr lang="zh-TW" altLang="en-US" dirty="0"/>
              <a:t>所有數值都必須在</a:t>
            </a:r>
            <a:r>
              <a:rPr lang="en-US" altLang="zh-TW" dirty="0"/>
              <a:t>0~1</a:t>
            </a:r>
            <a:r>
              <a:rPr lang="zh-TW" altLang="en-US" dirty="0"/>
              <a:t>之間</a:t>
            </a:r>
            <a:r>
              <a:rPr lang="en-US" altLang="zh-TW" dirty="0"/>
              <a:t>)</a:t>
            </a:r>
            <a:r>
              <a:rPr lang="zh-TW" altLang="en-US" dirty="0"/>
              <a:t>。以此確保所有資料都能夠受到機器學習模型平等的對待。</a:t>
            </a:r>
            <a:endParaRPr lang="en-US" altLang="zh-TW" dirty="0"/>
          </a:p>
          <a:p>
            <a:r>
              <a:rPr lang="zh-TW" altLang="en-US" dirty="0"/>
              <a:t>兩個好處：提升模型的收斂速度、提高模型的精準度</a:t>
            </a:r>
            <a:endParaRPr lang="en-US" altLang="zh-TW" dirty="0"/>
          </a:p>
          <a:p>
            <a:r>
              <a:rPr lang="zh-TW" altLang="en-US" dirty="0"/>
              <a:t>兩種正規化做法：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(1) </a:t>
            </a:r>
            <a:r>
              <a:rPr lang="zh-TW" altLang="en-US" dirty="0"/>
              <a:t>最小最大縮放 </a:t>
            </a:r>
            <a:r>
              <a:rPr lang="en-US" altLang="zh-TW" dirty="0"/>
              <a:t>(min-max scaling)</a:t>
            </a:r>
          </a:p>
          <a:p>
            <a:pPr marL="0" indent="0">
              <a:buNone/>
            </a:pPr>
            <a:r>
              <a:rPr lang="en-US" altLang="zh-TW" dirty="0"/>
              <a:t>	(2) z</a:t>
            </a:r>
            <a:r>
              <a:rPr lang="zh-TW" altLang="en-US" dirty="0"/>
              <a:t>分數標準化 </a:t>
            </a:r>
            <a:r>
              <a:rPr lang="en-US" altLang="zh-TW" dirty="0"/>
              <a:t>(z-score standardization)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554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8545C-6CD9-4409-881A-D0647705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最小最大縮放 </a:t>
            </a:r>
            <a:r>
              <a:rPr lang="en-US" altLang="zh-TW" dirty="0"/>
              <a:t>(min-max scaling)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3877A-1EF4-42FC-91CB-93332B2A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</a:t>
            </a:r>
            <a:r>
              <a:rPr lang="en-US" altLang="zh-TW" dirty="0"/>
              <a:t>X</a:t>
            </a:r>
            <a:r>
              <a:rPr lang="zh-TW" altLang="en-US" dirty="0"/>
              <a:t>為儲存格原本的值，我們使用公式將所有值在同一個尺度下縮放。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縮放後的</a:t>
            </a:r>
            <a:r>
              <a:rPr lang="en-US" altLang="zh-TW" dirty="0"/>
              <a:t>X = (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欄的最小值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欄的最大值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欄的最小值 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9317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6D87-DF55-451A-B37D-BFE265C0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9DCD3-3905-4781-98E4-F06828F8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949CB45-70D7-462D-82B0-1F03382B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02" y="114547"/>
            <a:ext cx="10456217" cy="662890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1A293E-CC2F-42C5-A724-B650AD57EEB8}"/>
              </a:ext>
            </a:extLst>
          </p:cNvPr>
          <p:cNvSpPr txBox="1"/>
          <p:nvPr/>
        </p:nvSpPr>
        <p:spPr>
          <a:xfrm>
            <a:off x="5230203" y="1866255"/>
            <a:ext cx="5459567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設定一個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MinMaxScaler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後，再以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fit_transform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實現資料縮放</a:t>
            </a:r>
          </a:p>
        </p:txBody>
      </p:sp>
    </p:spTree>
    <p:extLst>
      <p:ext uri="{BB962C8B-B14F-4D97-AF65-F5344CB8AC3E}">
        <p14:creationId xmlns:p14="http://schemas.microsoft.com/office/powerpoint/2010/main" val="11509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F9146-4594-488C-B89E-91A16287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366E75-2A4C-411C-87E6-88495EE1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AA9C12-EF57-42A8-9E69-6D8892C1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3" y="1846701"/>
            <a:ext cx="6834998" cy="37693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B9128F-ED80-4116-97F2-AC9AD960ED9B}"/>
              </a:ext>
            </a:extLst>
          </p:cNvPr>
          <p:cNvSpPr txBox="1"/>
          <p:nvPr/>
        </p:nvSpPr>
        <p:spPr>
          <a:xfrm>
            <a:off x="7220702" y="1800939"/>
            <a:ext cx="4470555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可以看到資料被我們正確的縮放再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0~1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C80301-C767-4CD0-A337-7ADEEC373B38}"/>
              </a:ext>
            </a:extLst>
          </p:cNvPr>
          <p:cNvSpPr txBox="1"/>
          <p:nvPr/>
        </p:nvSpPr>
        <p:spPr>
          <a:xfrm>
            <a:off x="7220701" y="2837316"/>
            <a:ext cx="4470555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pd.Series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用來儲存一維的資料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相較於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pd.DataFrame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則是儲存二維的資料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53E14F-402E-479A-9B33-CBE1F031371B}"/>
              </a:ext>
            </a:extLst>
          </p:cNvPr>
          <p:cNvSpPr txBox="1"/>
          <p:nvPr/>
        </p:nvSpPr>
        <p:spPr>
          <a:xfrm>
            <a:off x="7220700" y="4300812"/>
            <a:ext cx="4470555" cy="156966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的內建函式也有支援以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為基礎的繪圖方式，所以可以直接呼叫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.hist()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繪製直方圖</a:t>
            </a:r>
          </a:p>
        </p:txBody>
      </p:sp>
    </p:spTree>
    <p:extLst>
      <p:ext uri="{BB962C8B-B14F-4D97-AF65-F5344CB8AC3E}">
        <p14:creationId xmlns:p14="http://schemas.microsoft.com/office/powerpoint/2010/main" val="4776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73A4E-33BA-4823-AE64-D4C0E054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8DE6F-3E72-4CFE-88FD-B9537FF0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9B5EDD1C-88D8-448C-9F49-562132139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47" y="92528"/>
            <a:ext cx="9261327" cy="66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7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D91F8-D1EE-49DF-84D9-CCA9C2E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4876C-CE12-4356-A4C2-78C22515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9A10F419-0586-49F2-8347-50FB8704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218627"/>
            <a:ext cx="11412543" cy="64207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ABC0839-AB23-422E-A4D7-E2362C8FAB0A}"/>
              </a:ext>
            </a:extLst>
          </p:cNvPr>
          <p:cNvSpPr txBox="1"/>
          <p:nvPr/>
        </p:nvSpPr>
        <p:spPr>
          <a:xfrm>
            <a:off x="6382502" y="926792"/>
            <a:ext cx="4470555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MinMaxScaler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對整個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進行尺度縮放</a:t>
            </a:r>
          </a:p>
        </p:txBody>
      </p:sp>
    </p:spTree>
    <p:extLst>
      <p:ext uri="{BB962C8B-B14F-4D97-AF65-F5344CB8AC3E}">
        <p14:creationId xmlns:p14="http://schemas.microsoft.com/office/powerpoint/2010/main" val="40396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E06E7-6677-4BEA-8441-BA336CD7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F19E56-8373-407E-ADA4-17FABC7F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A56B85-594A-4804-8777-E4849E41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48" y="132890"/>
            <a:ext cx="6820852" cy="6592220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B287B104-37C3-4085-B1FE-3E493524D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1" t="26134"/>
          <a:stretch/>
        </p:blipFill>
        <p:spPr>
          <a:xfrm>
            <a:off x="-3176" y="1066799"/>
            <a:ext cx="5269515" cy="430740"/>
          </a:xfrm>
          <a:prstGeom prst="rect">
            <a:avLst/>
          </a:prstGeom>
        </p:spPr>
      </p:pic>
      <p:sp>
        <p:nvSpPr>
          <p:cNvPr id="72" name="文字方塊 71">
            <a:extLst>
              <a:ext uri="{FF2B5EF4-FFF2-40B4-BE49-F238E27FC236}">
                <a16:creationId xmlns:a16="http://schemas.microsoft.com/office/drawing/2014/main" id="{C2157314-9FED-4D37-8EE2-DA924A2B0CA9}"/>
              </a:ext>
            </a:extLst>
          </p:cNvPr>
          <p:cNvSpPr txBox="1"/>
          <p:nvPr/>
        </p:nvSpPr>
        <p:spPr>
          <a:xfrm>
            <a:off x="396303" y="2433537"/>
            <a:ext cx="4470555" cy="156966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在這裡就可見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的強大，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內建的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繪圖函式讓我們不用準備畫布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plt.figure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再把資料一筆一筆的畫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(plot)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出來</a:t>
            </a:r>
          </a:p>
        </p:txBody>
      </p:sp>
    </p:spTree>
    <p:extLst>
      <p:ext uri="{BB962C8B-B14F-4D97-AF65-F5344CB8AC3E}">
        <p14:creationId xmlns:p14="http://schemas.microsoft.com/office/powerpoint/2010/main" val="17475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BF03B-C9C5-4560-9FBC-2045F1D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 z</a:t>
            </a:r>
            <a:r>
              <a:rPr lang="zh-TW" altLang="en-US" dirty="0"/>
              <a:t>分數標準化 </a:t>
            </a:r>
            <a:r>
              <a:rPr lang="en-US" altLang="zh-TW" dirty="0"/>
              <a:t>(z-score standardization)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C41A8-A086-4BB6-BB92-CCC83CF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z</a:t>
            </a:r>
            <a:r>
              <a:rPr lang="zh-TW" altLang="en-US" dirty="0"/>
              <a:t>分數標準化 </a:t>
            </a:r>
            <a:r>
              <a:rPr lang="en-US" altLang="zh-TW" dirty="0"/>
              <a:t>(z-score standardization)</a:t>
            </a:r>
            <a:r>
              <a:rPr lang="zh-TW" altLang="en-US" dirty="0"/>
              <a:t>是常見的標準化技術，利用了統計學的</a:t>
            </a:r>
            <a:r>
              <a:rPr lang="en-US" altLang="zh-TW" dirty="0"/>
              <a:t>z</a:t>
            </a:r>
            <a:r>
              <a:rPr lang="zh-TW" altLang="en-US" dirty="0"/>
              <a:t>分數思想。</a:t>
            </a:r>
            <a:endParaRPr lang="en-US" altLang="zh-TW" dirty="0"/>
          </a:p>
          <a:p>
            <a:r>
              <a:rPr lang="en-US" altLang="zh-TW" dirty="0"/>
              <a:t>Z</a:t>
            </a:r>
            <a:r>
              <a:rPr lang="zh-TW" altLang="en-US" dirty="0"/>
              <a:t>分數標準化的「輸出」會被重新縮放，使平均值為</a:t>
            </a:r>
            <a:r>
              <a:rPr lang="en-US" altLang="zh-TW" dirty="0"/>
              <a:t>0</a:t>
            </a:r>
            <a:r>
              <a:rPr lang="zh-TW" altLang="en-US" dirty="0"/>
              <a:t>、標準差為</a:t>
            </a:r>
            <a:r>
              <a:rPr lang="en-US" altLang="zh-TW" dirty="0"/>
              <a:t>1</a:t>
            </a:r>
            <a:r>
              <a:rPr lang="zh-TW" altLang="en-US" dirty="0"/>
              <a:t>。透過「縮放特徵」、「統一化平均值」、和「變異數」，讓資料輸入某些機器學習模型時達到最佳化</a:t>
            </a:r>
            <a:r>
              <a:rPr lang="en-US" altLang="zh-TW" dirty="0"/>
              <a:t>(ex.</a:t>
            </a:r>
            <a:r>
              <a:rPr lang="zh-TW" altLang="en-US" dirty="0"/>
              <a:t> </a:t>
            </a:r>
            <a:r>
              <a:rPr lang="en-US" altLang="zh-TW" dirty="0"/>
              <a:t>KNN)</a:t>
            </a:r>
            <a:r>
              <a:rPr lang="zh-TW" altLang="en-US" dirty="0"/>
              <a:t>，而不會傾向於較大比例的特徵。</a:t>
            </a:r>
          </a:p>
        </p:txBody>
      </p:sp>
    </p:spTree>
    <p:extLst>
      <p:ext uri="{BB962C8B-B14F-4D97-AF65-F5344CB8AC3E}">
        <p14:creationId xmlns:p14="http://schemas.microsoft.com/office/powerpoint/2010/main" val="3345283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B77C8-9757-48FD-A8E2-38B41239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 z</a:t>
            </a:r>
            <a:r>
              <a:rPr lang="zh-TW" altLang="en-US" dirty="0"/>
              <a:t>分數標準化 </a:t>
            </a:r>
            <a:r>
              <a:rPr lang="en-US" altLang="zh-TW" dirty="0"/>
              <a:t>(z-score standardization)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34301-8B92-4C94-A76D-E62CF036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Z</a:t>
            </a:r>
            <a:r>
              <a:rPr lang="zh-TW" altLang="en-US" dirty="0"/>
              <a:t>分數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Z </a:t>
            </a:r>
            <a:r>
              <a:rPr lang="zh-TW" altLang="en-US" dirty="0"/>
              <a:t>是新的值</a:t>
            </a:r>
            <a:r>
              <a:rPr lang="en-US" altLang="zh-TW" dirty="0"/>
              <a:t>(z</a:t>
            </a:r>
            <a:r>
              <a:rPr lang="zh-TW" altLang="en-US" dirty="0"/>
              <a:t>分數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X</a:t>
            </a:r>
            <a:r>
              <a:rPr lang="zh-TW" altLang="en-US" dirty="0"/>
              <a:t>是儲存格原來的值</a:t>
            </a:r>
            <a:endParaRPr lang="en-US" altLang="zh-TW" dirty="0"/>
          </a:p>
          <a:p>
            <a:pPr lvl="1"/>
            <a:r>
              <a:rPr lang="el-GR" altLang="zh-TW" sz="2000" dirty="0"/>
              <a:t>μ</a:t>
            </a:r>
            <a:r>
              <a:rPr lang="zh-TW" altLang="en-US" sz="2000" dirty="0"/>
              <a:t>是該行的平均值</a:t>
            </a:r>
            <a:endParaRPr lang="en-US" altLang="zh-TW" sz="2000" dirty="0"/>
          </a:p>
          <a:p>
            <a:pPr lvl="1"/>
            <a:r>
              <a:rPr lang="el-GR" altLang="zh-TW" sz="2000" dirty="0"/>
              <a:t>σ</a:t>
            </a:r>
            <a:r>
              <a:rPr lang="zh-TW" altLang="en-US" dirty="0"/>
              <a:t>是欄的標準差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9D26BCA-6AEF-416E-A7EC-7948E81876D4}"/>
                  </a:ext>
                </a:extLst>
              </p:cNvPr>
              <p:cNvSpPr txBox="1"/>
              <p:nvPr/>
            </p:nvSpPr>
            <p:spPr>
              <a:xfrm>
                <a:off x="2766332" y="2713077"/>
                <a:ext cx="232608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(x – </a:t>
                </a:r>
                <a:r>
                  <a:rPr lang="el-GR" altLang="zh-TW" sz="2800" dirty="0"/>
                  <a:t>μ</a:t>
                </a:r>
                <a:r>
                  <a:rPr lang="en-US" altLang="zh-TW" sz="2800" dirty="0"/>
                  <a:t> ) / </a:t>
                </a:r>
                <a:r>
                  <a:rPr lang="el-GR" altLang="zh-TW" sz="2800" dirty="0"/>
                  <a:t>σ</a:t>
                </a:r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9D26BCA-6AEF-416E-A7EC-7948E8187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332" y="2713077"/>
                <a:ext cx="2326086" cy="861774"/>
              </a:xfrm>
              <a:prstGeom prst="rect">
                <a:avLst/>
              </a:prstGeom>
              <a:blipFill>
                <a:blip r:embed="rId2"/>
                <a:stretch>
                  <a:fillRect t="-14184" r="-49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222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40F42-B2A8-45E4-9461-B1815331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D4E77-17BD-4928-9904-2D836E84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72A144B-7F73-4E5B-8FCF-09E05A04F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2" y="1246960"/>
            <a:ext cx="6394137" cy="43640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E0D303-93AC-4540-81F3-4615523870D5}"/>
              </a:ext>
            </a:extLst>
          </p:cNvPr>
          <p:cNvSpPr txBox="1"/>
          <p:nvPr/>
        </p:nvSpPr>
        <p:spPr>
          <a:xfrm>
            <a:off x="7657074" y="1357803"/>
            <a:ext cx="2575497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手動計算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</a:p>
        </p:txBody>
      </p:sp>
    </p:spTree>
    <p:extLst>
      <p:ext uri="{BB962C8B-B14F-4D97-AF65-F5344CB8AC3E}">
        <p14:creationId xmlns:p14="http://schemas.microsoft.com/office/powerpoint/2010/main" val="386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AC2B4-8E0E-4DB0-91FA-3029EF8B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39F90-B4BB-440F-B2E9-0B221EBA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083901-627D-40BF-8A6D-3A987857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493713"/>
            <a:ext cx="8400027" cy="53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24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7E391-62CB-4CD0-9048-021CCA46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164E6B-1FD4-4DD9-B27C-E82D9B4F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D5E5EB-578A-4254-9181-CD82ACD6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44" y="368146"/>
            <a:ext cx="8062948" cy="56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51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32D93-E529-4BD1-828F-4C503C02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12F64-3C51-4263-A696-B5FAAD2F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50D063-D553-4E42-84C5-00519763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3002706"/>
            <a:ext cx="12192000" cy="8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97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7E1FB-931E-4A81-A38D-1BFAF2C1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A6AF9-DB65-4C02-ADDE-B551B231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4DE7B1-4539-4D0E-9A5E-CC815EB9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26" y="0"/>
            <a:ext cx="6989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0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A4CAE-240E-4DCF-8C85-3DE256689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特徵工程：特徵選擇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427292-6DB1-4B8B-8C89-413B565E2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57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B9DE0-4C7F-4D63-AE64-7A923ADB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錯誤種類：邏輯錯誤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6A837-AC0D-46E5-9EDF-5A7C1426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43A57CD-7091-47C0-AD03-BCFC5C84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8556747" cy="23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3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4A1EA-8C4C-493C-A4A8-979E5E40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特徵工程：特徵選擇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6AFA86-69C0-4151-885B-7A8B9716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討論特徵時常會遇到雜訊</a:t>
            </a:r>
            <a:r>
              <a:rPr lang="en-US" altLang="zh-TW" dirty="0"/>
              <a:t>(noise)</a:t>
            </a:r>
            <a:r>
              <a:rPr lang="zh-TW" altLang="en-US" dirty="0"/>
              <a:t>的問題。通常我們手上的特徵有可能預測性不高，像是在上一堂課說過的，假如把氣候加入汽車銷售的預測，雖然裡面的資料都是乾淨的，但是加入了不相關的氣候因素反而會造成我們的預測能力下降。</a:t>
            </a:r>
            <a:endParaRPr lang="en-US" altLang="zh-TW" dirty="0"/>
          </a:p>
          <a:p>
            <a:r>
              <a:rPr lang="zh-TW" altLang="en-US" dirty="0"/>
              <a:t>特徵選擇：從乾淨的原始資料中選擇對預測模型而言最好的特徵。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如此一來我們可以</a:t>
            </a:r>
            <a:r>
              <a:rPr lang="zh-TW" altLang="en-US" dirty="0">
                <a:highlight>
                  <a:srgbClr val="D7537B"/>
                </a:highlight>
              </a:rPr>
              <a:t>提升模型效能</a:t>
            </a:r>
            <a:r>
              <a:rPr lang="zh-TW" altLang="en-US" dirty="0"/>
              <a:t>、</a:t>
            </a:r>
            <a:r>
              <a:rPr lang="zh-TW" altLang="en-US" dirty="0">
                <a:highlight>
                  <a:srgbClr val="D7537B"/>
                </a:highlight>
              </a:rPr>
              <a:t>減少訓練的資料量並減少預測的時間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9599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EF2CA-09E0-43A2-B8E5-46BB5FA5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模型效能的衡量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DF7592-0847-4DA0-B62F-ACA7DB455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在選擇更好的特徵讓我們能得到更好的預測效能之前，我們要先定義甚麼是「更好的預測效能」。為此我們得定義一些用來衡量的指標</a:t>
                </a:r>
                <a:r>
                  <a:rPr lang="en-US" altLang="zh-TW" dirty="0"/>
                  <a:t>(metrics)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分類任務</a:t>
                </a:r>
                <a:r>
                  <a:rPr lang="en-US" altLang="zh-TW" dirty="0"/>
                  <a:t>(classification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tasks)</a:t>
                </a:r>
                <a:r>
                  <a:rPr lang="zh-TW" altLang="en-US" dirty="0"/>
                  <a:t>模型的指標：準確率</a:t>
                </a:r>
                <a:r>
                  <a:rPr lang="en-US" altLang="zh-TW" dirty="0"/>
                  <a:t>(accuracy)</a:t>
                </a:r>
                <a:r>
                  <a:rPr lang="zh-TW" altLang="en-US" dirty="0"/>
                  <a:t>、真陽率和假陽率、假陰率和假陽率。</a:t>
                </a:r>
                <a:endParaRPr lang="en-US" altLang="zh-TW" dirty="0"/>
              </a:p>
              <a:p>
                <a:r>
                  <a:rPr lang="zh-TW" altLang="en-US" dirty="0"/>
                  <a:t>迴歸任務</a:t>
                </a:r>
                <a:r>
                  <a:rPr lang="en-US" altLang="zh-TW" dirty="0"/>
                  <a:t>(regression tasks)</a:t>
                </a:r>
                <a:r>
                  <a:rPr lang="zh-TW" altLang="en-US" dirty="0"/>
                  <a:t>模型的指標：準確率</a:t>
                </a:r>
                <a:r>
                  <a:rPr lang="en-US" altLang="zh-TW" dirty="0"/>
                  <a:t>(accuracy) </a:t>
                </a:r>
                <a:r>
                  <a:rPr lang="zh-TW" altLang="en-US" dirty="0"/>
                  <a:t>、均方根誤差</a:t>
                </a:r>
                <a:r>
                  <a:rPr lang="en-US" altLang="zh-TW" dirty="0"/>
                  <a:t>(RMSE)</a:t>
                </a:r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DF7592-0847-4DA0-B62F-ACA7DB455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420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1206-ABBB-4ED8-8834-EF475E8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模型效能的衡量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32979D-8765-42F4-A2E9-9433D5FC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上一張</a:t>
            </a:r>
            <a:r>
              <a:rPr lang="en-US" altLang="zh-TW" dirty="0"/>
              <a:t>ppt</a:t>
            </a:r>
            <a:r>
              <a:rPr lang="zh-TW" altLang="en-US" dirty="0"/>
              <a:t>所提到的是</a:t>
            </a:r>
            <a:r>
              <a:rPr lang="en-US" altLang="zh-TW" dirty="0"/>
              <a:t>”</a:t>
            </a:r>
            <a:r>
              <a:rPr lang="zh-TW" altLang="en-US" dirty="0"/>
              <a:t>餵進去給模型的資料</a:t>
            </a:r>
            <a:r>
              <a:rPr lang="en-US" altLang="zh-TW" dirty="0"/>
              <a:t>”</a:t>
            </a:r>
            <a:r>
              <a:rPr lang="zh-TW" altLang="en-US" dirty="0"/>
              <a:t>是否能夠提高準確率的指標。這裡還要提到另外一種指標，我們稱之為元指標</a:t>
            </a:r>
            <a:r>
              <a:rPr lang="en-US" altLang="zh-TW" dirty="0"/>
              <a:t>(meta metrics)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元指標：衡量模型的運算、資源使用量的效能。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(1)</a:t>
            </a:r>
            <a:r>
              <a:rPr lang="zh-TW" altLang="en-US" dirty="0"/>
              <a:t> 模型擬合</a:t>
            </a:r>
            <a:r>
              <a:rPr lang="en-US" altLang="zh-TW" dirty="0"/>
              <a:t>(fit)/</a:t>
            </a:r>
            <a:r>
              <a:rPr lang="zh-TW" altLang="en-US" dirty="0"/>
              <a:t>訓練</a:t>
            </a:r>
            <a:r>
              <a:rPr lang="en-US" altLang="zh-TW" dirty="0"/>
              <a:t>(train)</a:t>
            </a:r>
            <a:r>
              <a:rPr lang="zh-TW" altLang="en-US" dirty="0"/>
              <a:t>所需的時間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(2)</a:t>
            </a:r>
            <a:r>
              <a:rPr lang="zh-TW" altLang="en-US" dirty="0"/>
              <a:t> 「擬合後的模型」預測「新實例」的時間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(3)</a:t>
            </a:r>
            <a:r>
              <a:rPr lang="zh-TW" altLang="en-US" dirty="0"/>
              <a:t> 需要持久化</a:t>
            </a:r>
            <a:r>
              <a:rPr lang="en-US" altLang="zh-TW" dirty="0"/>
              <a:t>(</a:t>
            </a:r>
            <a:r>
              <a:rPr lang="zh-TW" altLang="en-US" dirty="0"/>
              <a:t>永久保存</a:t>
            </a:r>
            <a:r>
              <a:rPr lang="en-US" altLang="zh-TW" dirty="0"/>
              <a:t>)</a:t>
            </a:r>
            <a:r>
              <a:rPr lang="zh-TW" altLang="en-US" dirty="0"/>
              <a:t>的資料大小</a:t>
            </a:r>
          </a:p>
        </p:txBody>
      </p:sp>
    </p:spTree>
    <p:extLst>
      <p:ext uri="{BB962C8B-B14F-4D97-AF65-F5344CB8AC3E}">
        <p14:creationId xmlns:p14="http://schemas.microsoft.com/office/powerpoint/2010/main" val="3044535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67F4C-2ADC-4DFA-8992-2719D63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特徵選擇的類型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77CF97-BDD0-4C60-B8CF-82CBD890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兩種類型都試圖從原始特徵中選擇一個「子集」，減少資料大小，只留下「預測能力最高的特徵」。</a:t>
            </a:r>
            <a:endParaRPr lang="en-US" altLang="zh-TW" dirty="0"/>
          </a:p>
          <a:p>
            <a:r>
              <a:rPr lang="en-US" altLang="zh-TW" dirty="0"/>
              <a:t>(1)</a:t>
            </a:r>
            <a:r>
              <a:rPr lang="zh-TW" altLang="en-US" dirty="0"/>
              <a:t> 基於模型的特徵選擇</a:t>
            </a:r>
            <a:endParaRPr lang="en-US" altLang="zh-TW" dirty="0"/>
          </a:p>
          <a:p>
            <a:r>
              <a:rPr lang="en-US" altLang="zh-TW" dirty="0"/>
              <a:t>(2)</a:t>
            </a:r>
            <a:r>
              <a:rPr lang="zh-TW" altLang="en-US" dirty="0"/>
              <a:t> 基於統計的特徵選擇</a:t>
            </a:r>
            <a:endParaRPr lang="en-US" altLang="zh-TW" dirty="0"/>
          </a:p>
          <a:p>
            <a:pPr lvl="1"/>
            <a:r>
              <a:rPr lang="zh-TW" altLang="en-US" dirty="0"/>
              <a:t>透過統計資料，我們可以快速、簡便地解釋數值資料和類別資料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3586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E173B-C15E-410E-8E82-9C65E465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基於統計的特徵選擇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A643E-CB30-444C-8A3F-074F6169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基於統計的特徵選擇的兩種方法</a:t>
            </a:r>
            <a:endParaRPr lang="en-US" altLang="zh-TW" dirty="0"/>
          </a:p>
          <a:p>
            <a:pPr lvl="1"/>
            <a:r>
              <a:rPr lang="en-US" altLang="zh-TW" dirty="0"/>
              <a:t>Pearson</a:t>
            </a:r>
            <a:r>
              <a:rPr lang="zh-TW" altLang="en-US" dirty="0"/>
              <a:t>相關係數</a:t>
            </a:r>
            <a:r>
              <a:rPr lang="en-US" altLang="zh-TW" dirty="0"/>
              <a:t>(</a:t>
            </a:r>
            <a:r>
              <a:rPr lang="en-US" altLang="zh-TW" dirty="0" err="1"/>
              <a:t>pearson</a:t>
            </a:r>
            <a:r>
              <a:rPr lang="en-US" altLang="zh-TW" dirty="0"/>
              <a:t> correlations)</a:t>
            </a:r>
          </a:p>
          <a:p>
            <a:pPr lvl="1"/>
            <a:r>
              <a:rPr lang="zh-TW" altLang="en-US" dirty="0"/>
              <a:t>假設檢定</a:t>
            </a:r>
            <a:r>
              <a:rPr lang="en-US" altLang="zh-TW" dirty="0"/>
              <a:t>(hypothesis testing)</a:t>
            </a:r>
          </a:p>
          <a:p>
            <a:r>
              <a:rPr lang="zh-TW" altLang="en-US" dirty="0"/>
              <a:t>兩種方法都是單變量方法。每次選擇單一特徵以建立更好的資料集。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934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DE78F-8B48-483A-9A86-554DDDFD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9B1AD-09D2-4F7E-86A7-001E7A20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9C32C4F-CF6A-4948-BADC-B304C8DF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027" y="1655054"/>
            <a:ext cx="6881570" cy="19695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9102CAC-F861-4E45-91EC-8DDAA4D2733F}"/>
              </a:ext>
            </a:extLst>
          </p:cNvPr>
          <p:cNvSpPr txBox="1"/>
          <p:nvPr/>
        </p:nvSpPr>
        <p:spPr>
          <a:xfrm>
            <a:off x="6733367" y="849483"/>
            <a:ext cx="4820322" cy="3046988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引入信用卡逾期資料集，當中有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個特徵和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個依變數，也就是說有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個欄的資料可用來訓練，分別是持卡者的個資、六個月的過去付款紀錄、六個月的帳單金額，六個的繳款金額；還有最後一欄是這些客戶下個月會不會繳款遲繳的結果，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為沒有遲繳，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為有遲繳。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99B4866-80D2-4C95-9AF6-1B34ABCD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2" y="4364132"/>
            <a:ext cx="6480031" cy="9476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8AAEE4-3EEA-42DF-B713-4BA0C6F95DE8}"/>
              </a:ext>
            </a:extLst>
          </p:cNvPr>
          <p:cNvSpPr txBox="1"/>
          <p:nvPr/>
        </p:nvSpPr>
        <p:spPr>
          <a:xfrm>
            <a:off x="6733367" y="4490904"/>
            <a:ext cx="4820322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接下來，我們要使用這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個特徵來練習做特徵選擇。</a:t>
            </a:r>
          </a:p>
        </p:txBody>
      </p:sp>
    </p:spTree>
    <p:extLst>
      <p:ext uri="{BB962C8B-B14F-4D97-AF65-F5344CB8AC3E}">
        <p14:creationId xmlns:p14="http://schemas.microsoft.com/office/powerpoint/2010/main" val="177606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C0F1E-49B3-4E0C-B150-C4D6A4C2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BC994-6868-4F2C-88E0-917F1C01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1C681E41-CA6D-4A28-9778-586D5D27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28" y="0"/>
            <a:ext cx="763214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2A837C4-FAAA-4014-BC91-B4093385C55E}"/>
              </a:ext>
            </a:extLst>
          </p:cNvPr>
          <p:cNvSpPr/>
          <p:nvPr/>
        </p:nvSpPr>
        <p:spPr>
          <a:xfrm>
            <a:off x="3038475" y="819150"/>
            <a:ext cx="1104899" cy="5695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B190FE-F025-417E-BDE9-BDA69C213289}"/>
              </a:ext>
            </a:extLst>
          </p:cNvPr>
          <p:cNvSpPr/>
          <p:nvPr/>
        </p:nvSpPr>
        <p:spPr>
          <a:xfrm>
            <a:off x="2771775" y="6591300"/>
            <a:ext cx="1638300" cy="257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5BF8E2-0571-4058-B94E-34F8D4343C1A}"/>
              </a:ext>
            </a:extLst>
          </p:cNvPr>
          <p:cNvSpPr txBox="1"/>
          <p:nvPr/>
        </p:nvSpPr>
        <p:spPr>
          <a:xfrm>
            <a:off x="3038475" y="42432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23</a:t>
            </a:r>
            <a:r>
              <a:rPr lang="zh-TW" altLang="en-US" dirty="0">
                <a:solidFill>
                  <a:srgbClr val="FF0000"/>
                </a:solidFill>
              </a:rPr>
              <a:t>個特徵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CA1A6D-15D0-4E92-93CF-4CB3AA6BD6FF}"/>
              </a:ext>
            </a:extLst>
          </p:cNvPr>
          <p:cNvSpPr txBox="1"/>
          <p:nvPr/>
        </p:nvSpPr>
        <p:spPr>
          <a:xfrm>
            <a:off x="844644" y="60735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下個月的遲繳紀錄</a:t>
            </a:r>
          </a:p>
        </p:txBody>
      </p:sp>
    </p:spTree>
    <p:extLst>
      <p:ext uri="{BB962C8B-B14F-4D97-AF65-F5344CB8AC3E}">
        <p14:creationId xmlns:p14="http://schemas.microsoft.com/office/powerpoint/2010/main" val="415462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15B2F-4E0E-4B5E-9203-90192360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AD8A4-E39A-451E-9C31-DBCB2201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112F99-D844-40F5-BFD8-961EEBD27B7D}"/>
              </a:ext>
            </a:extLst>
          </p:cNvPr>
          <p:cNvSpPr txBox="1"/>
          <p:nvPr/>
        </p:nvSpPr>
        <p:spPr>
          <a:xfrm>
            <a:off x="6733367" y="1608446"/>
            <a:ext cx="4820322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在開始分析前，養成良好習慣先檢查遺漏值，因為遺漏值會產生很大的影響</a:t>
            </a:r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7EB68C19-AFB5-4232-BF3D-03C4493D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59" y="209377"/>
            <a:ext cx="4486604" cy="64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BD7DB-142D-4D4A-9390-5FF52D88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32950"/>
            <a:ext cx="9905998" cy="147857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15C147-B308-4892-B37C-8FE99630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79B003-C98B-4FA9-869F-B9CB4B7E614C}"/>
              </a:ext>
            </a:extLst>
          </p:cNvPr>
          <p:cNvSpPr txBox="1"/>
          <p:nvPr/>
        </p:nvSpPr>
        <p:spPr>
          <a:xfrm>
            <a:off x="1300163" y="3363919"/>
            <a:ext cx="9747246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手動建立一個函式，讓我們可以快速明瞭的看出這個模型的效能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包含準確率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、擬合平均時間和預測平均時間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元指標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、並記錄最佳準確率下該模型所使用的最佳參數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E47C9B-8AA9-473B-A81C-983807549341}"/>
              </a:ext>
            </a:extLst>
          </p:cNvPr>
          <p:cNvSpPr txBox="1"/>
          <p:nvPr/>
        </p:nvSpPr>
        <p:spPr>
          <a:xfrm>
            <a:off x="1300163" y="1732949"/>
            <a:ext cx="9747248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我們先使用各種模型來嘗試算出，將所有資料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也就是未經特徵選擇的資料輸入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輸入後會得到的模型準確率，並選出準確率最高的模型，作為我們要使用的模型。</a:t>
            </a:r>
          </a:p>
        </p:txBody>
      </p:sp>
    </p:spTree>
    <p:extLst>
      <p:ext uri="{BB962C8B-B14F-4D97-AF65-F5344CB8AC3E}">
        <p14:creationId xmlns:p14="http://schemas.microsoft.com/office/powerpoint/2010/main" val="40406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DDA99-BB0B-4BDD-99B3-5A8DAB61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1DE1F-EDA7-4323-A120-87D41D26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E22A67-C3DC-42D6-9083-B2173C92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3" y="2097088"/>
            <a:ext cx="10317015" cy="309605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02A8FFB-8E7F-4AED-BE67-BDB53844D5B2}"/>
              </a:ext>
            </a:extLst>
          </p:cNvPr>
          <p:cNvSpPr txBox="1"/>
          <p:nvPr/>
        </p:nvSpPr>
        <p:spPr>
          <a:xfrm>
            <a:off x="3893472" y="1066799"/>
            <a:ext cx="4181339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先將特徵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和結果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分開來</a:t>
            </a:r>
          </a:p>
        </p:txBody>
      </p:sp>
    </p:spTree>
    <p:extLst>
      <p:ext uri="{BB962C8B-B14F-4D97-AF65-F5344CB8AC3E}">
        <p14:creationId xmlns:p14="http://schemas.microsoft.com/office/powerpoint/2010/main" val="29157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F1003-C453-4CC1-9C4D-08303C70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錯誤種類：執行錯誤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69E8B-EF03-4A20-93D0-CCBC5580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161EF3-2AB4-4DBB-B7A3-49C0CF8AA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99" y="2249487"/>
            <a:ext cx="10692925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03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C4AC1-B134-4CCD-B9B2-DBFA6461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C74CF-355A-4AB7-97FD-9971400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1210A3A-87EC-4658-B59A-92E03D3A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61952"/>
            <a:ext cx="7709798" cy="30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4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B678C-804B-4171-9299-009A583F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C1FD5-1EE3-4665-8365-098C6235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A25964A-B085-4293-A105-EE665D59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7" y="1780939"/>
            <a:ext cx="6193883" cy="3648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0EA9F4-B7A7-454F-82B1-4E3703FE5F15}"/>
              </a:ext>
            </a:extLst>
          </p:cNvPr>
          <p:cNvSpPr/>
          <p:nvPr/>
        </p:nvSpPr>
        <p:spPr>
          <a:xfrm>
            <a:off x="1208087" y="3506786"/>
            <a:ext cx="2554288" cy="157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FFF927-B874-4E23-8379-D24B0F4265A0}"/>
              </a:ext>
            </a:extLst>
          </p:cNvPr>
          <p:cNvSpPr txBox="1"/>
          <p:nvPr/>
        </p:nvSpPr>
        <p:spPr>
          <a:xfrm>
            <a:off x="7541547" y="1768771"/>
            <a:ext cx="4181339" cy="156966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可以看到準確率最高的是二元決策樹模型，也就是說要預測這方面類型的資料，使用二元決策樹模型是我們最佳的選擇</a:t>
            </a:r>
          </a:p>
        </p:txBody>
      </p:sp>
    </p:spTree>
    <p:extLst>
      <p:ext uri="{BB962C8B-B14F-4D97-AF65-F5344CB8AC3E}">
        <p14:creationId xmlns:p14="http://schemas.microsoft.com/office/powerpoint/2010/main" val="12408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F04B5-C249-4CCF-AFE8-53A77F1D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CEB57-60DC-46FF-B7CB-80F7517B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D6C6EE-FBD8-493A-94B2-8820C90D1E6C}"/>
              </a:ext>
            </a:extLst>
          </p:cNvPr>
          <p:cNvSpPr txBox="1"/>
          <p:nvPr/>
        </p:nvSpPr>
        <p:spPr>
          <a:xfrm>
            <a:off x="1950372" y="2119739"/>
            <a:ext cx="8003253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接下來我們來實作看看，如果我們有先做特徵選擇的話，我們的模型效能會不會更好呢？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1213FD-7083-4CAE-922F-FBA22651961F}"/>
              </a:ext>
            </a:extLst>
          </p:cNvPr>
          <p:cNvSpPr txBox="1"/>
          <p:nvPr/>
        </p:nvSpPr>
        <p:spPr>
          <a:xfrm>
            <a:off x="1950371" y="3343548"/>
            <a:ext cx="8003253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這裡的實作我們將使用統計方法裡面的相關係數去挑選出特徵</a:t>
            </a:r>
          </a:p>
        </p:txBody>
      </p:sp>
    </p:spTree>
    <p:extLst>
      <p:ext uri="{BB962C8B-B14F-4D97-AF65-F5344CB8AC3E}">
        <p14:creationId xmlns:p14="http://schemas.microsoft.com/office/powerpoint/2010/main" val="28915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9EFC8-E48E-4DAA-96E3-4F083BA8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C3110-F660-4037-ACEC-584114F5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DDB88970-A35B-4088-B53D-9CB594FA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838"/>
            <a:ext cx="12192000" cy="56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160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7196B-BCEF-4D4D-8FCF-D1A17E0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7D1A4-E517-4ADC-BBE6-7E028311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DAEF20-3715-47AE-BA01-549CCB19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75" y="1066142"/>
            <a:ext cx="4648849" cy="47250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7A055CA-7AE0-4A15-BAD6-22969505120F}"/>
              </a:ext>
            </a:extLst>
          </p:cNvPr>
          <p:cNvSpPr txBox="1"/>
          <p:nvPr/>
        </p:nvSpPr>
        <p:spPr>
          <a:xfrm>
            <a:off x="6094411" y="1066142"/>
            <a:ext cx="5324475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可以使用熱區圖來視覺化變數之間的相關性，讓我們能更快了解。</a:t>
            </a:r>
          </a:p>
        </p:txBody>
      </p:sp>
    </p:spTree>
    <p:extLst>
      <p:ext uri="{BB962C8B-B14F-4D97-AF65-F5344CB8AC3E}">
        <p14:creationId xmlns:p14="http://schemas.microsoft.com/office/powerpoint/2010/main" val="301444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FD003-9DE4-418E-A28E-84B1263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1841E-EDC7-4A1D-AEC1-FF79AE0E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99F62E48-0E24-434F-86C2-F92B7258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78" y="1290339"/>
            <a:ext cx="4715533" cy="42773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C4786AC-2F14-4CD3-8D1D-5CB5CA771A22}"/>
              </a:ext>
            </a:extLst>
          </p:cNvPr>
          <p:cNvSpPr txBox="1"/>
          <p:nvPr/>
        </p:nvSpPr>
        <p:spPr>
          <a:xfrm>
            <a:off x="6094411" y="1066142"/>
            <a:ext cx="5324475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篩選出只有特徵和結果的相關性欄位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payment next month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，可以看出哪些欄位跟結果的相關性很高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A82241-9F8B-4B8A-8189-B4A084BB686A}"/>
              </a:ext>
            </a:extLst>
          </p:cNvPr>
          <p:cNvSpPr txBox="1"/>
          <p:nvPr/>
        </p:nvSpPr>
        <p:spPr>
          <a:xfrm>
            <a:off x="6094410" y="2524511"/>
            <a:ext cx="5324475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最後一列的數值為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1.00000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可以忽略，因為自己跟自己的相關性理所當然是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完全相關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59987-AE56-47F2-BA82-153CA213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B5A90-747D-4D48-A68B-1A855B15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58BCED-CECD-40B9-BDF4-00A0B611E798}"/>
              </a:ext>
            </a:extLst>
          </p:cNvPr>
          <p:cNvSpPr txBox="1"/>
          <p:nvPr/>
        </p:nvSpPr>
        <p:spPr>
          <a:xfrm>
            <a:off x="6446835" y="575976"/>
            <a:ext cx="5324475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我們篩選出相關性的絕對值大於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29ACCBF-B8E0-4791-BA3C-16D20C4F3A22}"/>
              </a:ext>
            </a:extLst>
          </p:cNvPr>
          <p:cNvGrpSpPr/>
          <p:nvPr/>
        </p:nvGrpSpPr>
        <p:grpSpPr>
          <a:xfrm>
            <a:off x="485389" y="14001"/>
            <a:ext cx="5525271" cy="4105848"/>
            <a:chOff x="647314" y="1452276"/>
            <a:chExt cx="5525271" cy="4105848"/>
          </a:xfrm>
        </p:grpSpPr>
        <p:pic>
          <p:nvPicPr>
            <p:cNvPr id="5" name="圖片 4" descr="一張含有 桌 的圖片&#10;&#10;自動產生的描述">
              <a:extLst>
                <a:ext uri="{FF2B5EF4-FFF2-40B4-BE49-F238E27FC236}">
                  <a16:creationId xmlns:a16="http://schemas.microsoft.com/office/drawing/2014/main" id="{E5352DB5-5623-4790-8834-EB757EF40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314" y="1452276"/>
              <a:ext cx="5525271" cy="410584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9F54C0-5D26-44FF-A3A0-BAC93DB341C6}"/>
                </a:ext>
              </a:extLst>
            </p:cNvPr>
            <p:cNvSpPr/>
            <p:nvPr/>
          </p:nvSpPr>
          <p:spPr>
            <a:xfrm>
              <a:off x="3048000" y="2590800"/>
              <a:ext cx="400050" cy="75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0" name="圖片 9" descr="一張含有 桌 的圖片&#10;&#10;自動產生的描述">
            <a:extLst>
              <a:ext uri="{FF2B5EF4-FFF2-40B4-BE49-F238E27FC236}">
                <a16:creationId xmlns:a16="http://schemas.microsoft.com/office/drawing/2014/main" id="{75088FCB-7342-4B62-92D3-CCD11234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" y="4209957"/>
            <a:ext cx="9678751" cy="133368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F96E57-0F90-453D-87AA-D67AAD9129A4}"/>
              </a:ext>
            </a:extLst>
          </p:cNvPr>
          <p:cNvSpPr txBox="1"/>
          <p:nvPr/>
        </p:nvSpPr>
        <p:spPr>
          <a:xfrm>
            <a:off x="6446835" y="1764348"/>
            <a:ext cx="5324475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並將這些高度相關的特徵儲存起來</a:t>
            </a: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ED295E87-1847-4331-A537-0B42339C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89" y="5655899"/>
            <a:ext cx="6801799" cy="98121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0B27D3-2C3C-4F55-A417-840632EC32C6}"/>
              </a:ext>
            </a:extLst>
          </p:cNvPr>
          <p:cNvSpPr txBox="1"/>
          <p:nvPr/>
        </p:nvSpPr>
        <p:spPr>
          <a:xfrm>
            <a:off x="6446835" y="2577780"/>
            <a:ext cx="5324475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要記得將結果的特徵從高度相關特徵裡移除掉</a:t>
            </a:r>
          </a:p>
        </p:txBody>
      </p:sp>
    </p:spTree>
    <p:extLst>
      <p:ext uri="{BB962C8B-B14F-4D97-AF65-F5344CB8AC3E}">
        <p14:creationId xmlns:p14="http://schemas.microsoft.com/office/powerpoint/2010/main" val="2960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0E8B6-BADA-450E-BB81-F63A2990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7396A-6582-4A96-BD02-243D2D1E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0210CAC-4A61-45ED-AA05-3ABD5592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09" y="2023963"/>
            <a:ext cx="6144482" cy="1419423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D83FC18D-1B39-49F7-9395-EB467BCF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9" y="2195436"/>
            <a:ext cx="5391902" cy="10764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F7F6FC-466B-48F0-A946-D81826DBACFB}"/>
              </a:ext>
            </a:extLst>
          </p:cNvPr>
          <p:cNvSpPr txBox="1"/>
          <p:nvPr/>
        </p:nvSpPr>
        <p:spPr>
          <a:xfrm>
            <a:off x="685800" y="1449387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D7537B"/>
                </a:highlight>
              </a:rPr>
              <a:t>“</a:t>
            </a:r>
            <a:r>
              <a:rPr lang="zh-TW" altLang="en-US" dirty="0">
                <a:highlight>
                  <a:srgbClr val="D7537B"/>
                </a:highlight>
              </a:rPr>
              <a:t>輸入之資料未經特徵選擇</a:t>
            </a:r>
            <a:r>
              <a:rPr lang="en-US" altLang="zh-TW" dirty="0">
                <a:highlight>
                  <a:srgbClr val="D7537B"/>
                </a:highlight>
              </a:rPr>
              <a:t>“</a:t>
            </a:r>
            <a:r>
              <a:rPr lang="zh-TW" altLang="en-US" dirty="0">
                <a:highlight>
                  <a:srgbClr val="D7537B"/>
                </a:highlight>
              </a:rPr>
              <a:t>的模型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9B78C1-FEEB-4B82-BEC5-6A19CF65897D}"/>
              </a:ext>
            </a:extLst>
          </p:cNvPr>
          <p:cNvSpPr txBox="1"/>
          <p:nvPr/>
        </p:nvSpPr>
        <p:spPr>
          <a:xfrm>
            <a:off x="7119938" y="1449387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D7537B"/>
                </a:highlight>
              </a:rPr>
              <a:t>“</a:t>
            </a:r>
            <a:r>
              <a:rPr lang="zh-TW" altLang="en-US" dirty="0">
                <a:highlight>
                  <a:srgbClr val="D7537B"/>
                </a:highlight>
              </a:rPr>
              <a:t>輸入之資料經過特徵選擇</a:t>
            </a:r>
            <a:r>
              <a:rPr lang="en-US" altLang="zh-TW" dirty="0">
                <a:highlight>
                  <a:srgbClr val="D7537B"/>
                </a:highlight>
              </a:rPr>
              <a:t>“</a:t>
            </a:r>
            <a:r>
              <a:rPr lang="zh-TW" altLang="en-US" dirty="0">
                <a:highlight>
                  <a:srgbClr val="D7537B"/>
                </a:highlight>
              </a:rPr>
              <a:t>的模型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098DED-C849-4688-B257-61A744EBF4F9}"/>
              </a:ext>
            </a:extLst>
          </p:cNvPr>
          <p:cNvSpPr txBox="1"/>
          <p:nvPr/>
        </p:nvSpPr>
        <p:spPr>
          <a:xfrm>
            <a:off x="1436685" y="4069890"/>
            <a:ext cx="9059865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可以看到經過特徵選擇前後的差異，不只準確率變高，模型擬合和預測的平均時間也都降低了！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047F43-E600-4A70-8C12-B5A8AAC54358}"/>
              </a:ext>
            </a:extLst>
          </p:cNvPr>
          <p:cNvSpPr txBox="1"/>
          <p:nvPr/>
        </p:nvSpPr>
        <p:spPr>
          <a:xfrm>
            <a:off x="1436684" y="5123398"/>
            <a:ext cx="9059865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可見經由特徵選擇，可以大大的減少我們的輸入資料量，因此減少模型擬合和預測的時間，甚至還有可能提高我們模型的準確率！</a:t>
            </a:r>
          </a:p>
        </p:txBody>
      </p:sp>
    </p:spTree>
    <p:extLst>
      <p:ext uri="{BB962C8B-B14F-4D97-AF65-F5344CB8AC3E}">
        <p14:creationId xmlns:p14="http://schemas.microsoft.com/office/powerpoint/2010/main" val="9614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410A4-FEB0-460C-A7A9-332BE1B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5FF76-AA4C-4200-B064-9AFE38B7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請練習以上課程內容</a:t>
            </a:r>
          </a:p>
        </p:txBody>
      </p:sp>
    </p:spTree>
    <p:extLst>
      <p:ext uri="{BB962C8B-B14F-4D97-AF65-F5344CB8AC3E}">
        <p14:creationId xmlns:p14="http://schemas.microsoft.com/office/powerpoint/2010/main" val="35503731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FF890-5642-4266-9E5A-DF0DFE5F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D5F20-1495-4049-BC61-53A0D4F3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特徵工程不再難，資料科學新手也能輕鬆搞定！。</a:t>
            </a:r>
            <a:r>
              <a:rPr lang="en-US" altLang="zh-TW" dirty="0"/>
              <a:t>Sinan </a:t>
            </a:r>
            <a:r>
              <a:rPr lang="en-US" altLang="zh-TW" dirty="0" err="1"/>
              <a:t>Ozdemir</a:t>
            </a:r>
            <a:r>
              <a:rPr lang="zh-TW" altLang="en-US" dirty="0"/>
              <a:t>、 </a:t>
            </a:r>
            <a:r>
              <a:rPr lang="en-US" altLang="zh-TW" dirty="0" err="1"/>
              <a:t>Divya</a:t>
            </a:r>
            <a:r>
              <a:rPr lang="en-US" altLang="zh-TW" dirty="0"/>
              <a:t> </a:t>
            </a:r>
            <a:r>
              <a:rPr lang="en-US" altLang="zh-TW" dirty="0" err="1"/>
              <a:t>Susaria</a:t>
            </a:r>
            <a:r>
              <a:rPr lang="zh-TW" altLang="en-US" dirty="0"/>
              <a:t> </a:t>
            </a:r>
            <a:r>
              <a:rPr lang="zh-TW" altLang="en-US"/>
              <a:t>著。莊嘉盛 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388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7CB50-41BA-40AE-BD32-23B280919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特徵工程：清洗資料集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75190F-2CC7-4078-B39B-1BE386EF0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8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8FF52-9780-4EDC-B8D0-154905B9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特徵改進：清洗資料集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2F45B0-BEEC-48F2-B9A9-DB7D89FA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目錄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結構化資料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資料插補</a:t>
            </a:r>
            <a:r>
              <a:rPr lang="en-US" altLang="zh-TW" dirty="0"/>
              <a:t>(data imputing)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資料常態化</a:t>
            </a:r>
            <a:r>
              <a:rPr lang="en-US" altLang="zh-TW" dirty="0"/>
              <a:t>(normalization)</a:t>
            </a:r>
          </a:p>
          <a:p>
            <a:pPr marL="0" indent="0">
              <a:buNone/>
            </a:pPr>
            <a:r>
              <a:rPr lang="en-US" altLang="zh-TW" dirty="0"/>
              <a:t>		z-score</a:t>
            </a:r>
            <a:r>
              <a:rPr lang="zh-TW" altLang="en-US" dirty="0"/>
              <a:t>標準化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min-max</a:t>
            </a:r>
            <a:r>
              <a:rPr lang="zh-TW" altLang="en-US" dirty="0"/>
              <a:t>標準化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4997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11D9F-156C-4E82-94E7-53D3719C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特徵改進：清洗資料集</a:t>
            </a:r>
            <a:r>
              <a:rPr lang="en-US" altLang="zh-TW" dirty="0"/>
              <a:t>-</a:t>
            </a:r>
            <a:r>
              <a:rPr lang="zh-TW" altLang="en-US" dirty="0"/>
              <a:t>結構化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62189D-5ABA-41F7-9423-A883A9CC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將資料變成「漂亮的表格格式」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表格化</a:t>
            </a:r>
          </a:p>
        </p:txBody>
      </p:sp>
      <p:graphicFrame>
        <p:nvGraphicFramePr>
          <p:cNvPr id="4" name="表格 24">
            <a:extLst>
              <a:ext uri="{FF2B5EF4-FFF2-40B4-BE49-F238E27FC236}">
                <a16:creationId xmlns:a16="http://schemas.microsoft.com/office/drawing/2014/main" id="{77C03BBD-9E9F-4875-B99D-C0E57EA769BF}"/>
              </a:ext>
            </a:extLst>
          </p:cNvPr>
          <p:cNvGraphicFramePr>
            <a:graphicFrameLocks noGrp="1"/>
          </p:cNvGraphicFramePr>
          <p:nvPr/>
        </p:nvGraphicFramePr>
        <p:xfrm>
          <a:off x="1982787" y="4101472"/>
          <a:ext cx="84746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921">
                  <a:extLst>
                    <a:ext uri="{9D8B030D-6E8A-4147-A177-3AD203B41FA5}">
                      <a16:colId xmlns:a16="http://schemas.microsoft.com/office/drawing/2014/main" val="831727360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3856099189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2869322781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1549259464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97768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車種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銷售量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新設備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折價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2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Corolla Cross 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3000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Ford Kuga 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Honda Fit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504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4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06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37750</TotalTime>
  <Words>2876</Words>
  <Application>Microsoft Office PowerPoint</Application>
  <PresentationFormat>寬螢幕</PresentationFormat>
  <Paragraphs>201</Paragraphs>
  <Slides>69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5" baseType="lpstr">
      <vt:lpstr>微軟正黑體</vt:lpstr>
      <vt:lpstr>Arial</vt:lpstr>
      <vt:lpstr>Calibri</vt:lpstr>
      <vt:lpstr>Cambria Math</vt:lpstr>
      <vt:lpstr>Tw Cen MT</vt:lpstr>
      <vt:lpstr>電路</vt:lpstr>
      <vt:lpstr>錯誤種類</vt:lpstr>
      <vt:lpstr>錯誤種類</vt:lpstr>
      <vt:lpstr>錯誤種類</vt:lpstr>
      <vt:lpstr>PowerPoint 簡報</vt:lpstr>
      <vt:lpstr>錯誤種類：邏輯錯誤</vt:lpstr>
      <vt:lpstr>錯誤種類：執行錯誤</vt:lpstr>
      <vt:lpstr>特徵工程：清洗資料集</vt:lpstr>
      <vt:lpstr>特徵改進：清洗資料集</vt:lpstr>
      <vt:lpstr>特徵改進：清洗資料集-結構化</vt:lpstr>
      <vt:lpstr>特徵改進：清洗資料集-資料插補</vt:lpstr>
      <vt:lpstr>特徵改進：清洗資料集-資料插補</vt:lpstr>
      <vt:lpstr>特徵改進：清洗資料集-資料插補(data imputing)</vt:lpstr>
      <vt:lpstr>PowerPoint 簡報</vt:lpstr>
      <vt:lpstr>PowerPoint 簡報</vt:lpstr>
      <vt:lpstr>PowerPoint 簡報</vt:lpstr>
      <vt:lpstr>PowerPoint 簡報</vt:lpstr>
      <vt:lpstr>PowerPoint 簡報</vt:lpstr>
      <vt:lpstr>刪除有害的列</vt:lpstr>
      <vt:lpstr>刪除有害的列</vt:lpstr>
      <vt:lpstr>Lab1-1</vt:lpstr>
      <vt:lpstr>比較刪除有害數據後的影響</vt:lpstr>
      <vt:lpstr>比較刪除有害數據後的影響</vt:lpstr>
      <vt:lpstr>比較刪除有害數據後的影響</vt:lpstr>
      <vt:lpstr>Lab1-2</vt:lpstr>
      <vt:lpstr>比較刪除有害數據後的影響</vt:lpstr>
      <vt:lpstr>特徵改進：清洗資料集-資料插補(data imputing)</vt:lpstr>
      <vt:lpstr>特徵改進：清洗資料集-資料插補(data imputing)</vt:lpstr>
      <vt:lpstr>PowerPoint 簡報</vt:lpstr>
      <vt:lpstr>特徵改進：清洗資料集-資料插補(data imputing)</vt:lpstr>
      <vt:lpstr>特徵改進：清洗資料集-資料插補(data imputing)</vt:lpstr>
      <vt:lpstr>PowerPoint 簡報</vt:lpstr>
      <vt:lpstr>PowerPoint 簡報</vt:lpstr>
      <vt:lpstr>特徵改進：清洗資料集-正規化</vt:lpstr>
      <vt:lpstr>特徵改進：清洗資料集-正規化</vt:lpstr>
      <vt:lpstr>特徵改進：清洗資料集-正規化</vt:lpstr>
      <vt:lpstr>特徵改進：清洗資料集-正規化</vt:lpstr>
      <vt:lpstr>(1) 最小最大縮放 (min-max scaling)</vt:lpstr>
      <vt:lpstr>PowerPoint 簡報</vt:lpstr>
      <vt:lpstr>PowerPoint 簡報</vt:lpstr>
      <vt:lpstr>PowerPoint 簡報</vt:lpstr>
      <vt:lpstr>PowerPoint 簡報</vt:lpstr>
      <vt:lpstr>(2) z分數標準化 (z-score standardization)</vt:lpstr>
      <vt:lpstr>(2) z分數標準化 (z-score standardization)</vt:lpstr>
      <vt:lpstr>PowerPoint 簡報</vt:lpstr>
      <vt:lpstr>PowerPoint 簡報</vt:lpstr>
      <vt:lpstr>PowerPoint 簡報</vt:lpstr>
      <vt:lpstr>PowerPoint 簡報</vt:lpstr>
      <vt:lpstr>PowerPoint 簡報</vt:lpstr>
      <vt:lpstr>特徵工程：特徵選擇</vt:lpstr>
      <vt:lpstr>特徵工程：特徵選擇</vt:lpstr>
      <vt:lpstr>模型效能的衡量</vt:lpstr>
      <vt:lpstr>模型效能的衡量</vt:lpstr>
      <vt:lpstr>特徵選擇的類型</vt:lpstr>
      <vt:lpstr>基於統計的特徵選擇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機器學習基礎理論與實作</dc:title>
  <dc:creator>Ray</dc:creator>
  <cp:lastModifiedBy>亮晴</cp:lastModifiedBy>
  <cp:revision>514</cp:revision>
  <dcterms:created xsi:type="dcterms:W3CDTF">2019-11-16T08:00:53Z</dcterms:created>
  <dcterms:modified xsi:type="dcterms:W3CDTF">2021-08-07T10:17:34Z</dcterms:modified>
</cp:coreProperties>
</file>