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2" r:id="rId2"/>
    <p:sldId id="306" r:id="rId3"/>
    <p:sldId id="279" r:id="rId4"/>
    <p:sldId id="290" r:id="rId5"/>
    <p:sldId id="280" r:id="rId6"/>
    <p:sldId id="281" r:id="rId7"/>
    <p:sldId id="282" r:id="rId8"/>
    <p:sldId id="286" r:id="rId9"/>
    <p:sldId id="287" r:id="rId10"/>
    <p:sldId id="292" r:id="rId11"/>
    <p:sldId id="284" r:id="rId12"/>
    <p:sldId id="296" r:id="rId13"/>
    <p:sldId id="303" r:id="rId14"/>
    <p:sldId id="316" r:id="rId15"/>
    <p:sldId id="310" r:id="rId16"/>
    <p:sldId id="311" r:id="rId17"/>
    <p:sldId id="312" r:id="rId18"/>
    <p:sldId id="313" r:id="rId19"/>
    <p:sldId id="297" r:id="rId20"/>
    <p:sldId id="317" r:id="rId21"/>
    <p:sldId id="319" r:id="rId22"/>
    <p:sldId id="314" r:id="rId23"/>
    <p:sldId id="299" r:id="rId24"/>
    <p:sldId id="315" r:id="rId25"/>
    <p:sldId id="30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0A0"/>
    <a:srgbClr val="625240"/>
    <a:srgbClr val="A39C7D"/>
    <a:srgbClr val="BDC8C0"/>
    <a:srgbClr val="99CCFF"/>
    <a:srgbClr val="F5EBE5"/>
    <a:srgbClr val="C4B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C0E56-198F-47F8-A422-FB76FD2DF991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FD59-20B1-4BF8-BCEA-EE21318D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8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簡白的說，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對一件事情只需要理解他的外在就好，不需要了解裡面內部的構造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FFD59-20B1-4BF8-BCEA-EE21318D9C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4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簡白的說，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對一件事情只需要理解他的外在就好，不需要了解裡面內部的構造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FFD59-20B1-4BF8-BCEA-EE21318D9C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0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簡白的說，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對一件事情只需要理解他的外在就好，不需要了解裡面內部的構造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FFD59-20B1-4BF8-BCEA-EE21318D9C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79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trike="noStrike" dirty="0" smtClean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446B2-C578-4107-87F1-142B06F269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76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D74A3-2448-4199-AD18-62FC741F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B3B717-7FC6-4713-B5EB-217724F8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C6075-A120-4401-AC3F-B2DCF26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067-5B84-47A0-8310-895F5BF02195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EA023-AD2E-405C-9643-030EC078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4D734-CBAD-49F4-A179-CB1F8C02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01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F305F-3454-47E1-82A1-793CB377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D72A8-DBB0-4998-AF06-5D2EFBD9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D6CDA-AA9D-4EAD-8398-F479C44F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86D-3934-4E5C-A09E-5CE2B083ED7B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ED9F6-CB19-4AF1-A57A-645DDD56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C41E7-DC1B-46FF-9FA4-11BB63C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8711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88FB68-7E50-4E2C-8A5E-A10EDE661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64B459-E9A0-4195-9BC0-16BCC230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6FB0B-152E-4CAD-979C-869953F7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27F-5BD8-4480-A706-D63932D319E2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A27EF-B977-4120-A4D5-EB3D31D5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FE7AB-B6A4-4609-9BDD-56A8C32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1709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12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9C121-8041-4625-9DAF-9407EC7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365125"/>
            <a:ext cx="981075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10CBE-3F66-4689-BB29-3DB9DDEF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1825625"/>
            <a:ext cx="98107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</a:t>
            </a:r>
            <a:r>
              <a:rPr lang="zh-TW" altLang="en-US" dirty="0"/>
              <a:t>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D9D9FD-4252-40CE-AFC5-9D6A9FC4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DF59-FDCA-4AF2-80E3-8DE301EAF4B8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DEA65-1D64-4491-9691-FC29F651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FB3D9-F041-4DAD-A124-030F5F27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AD03CF-B46D-4572-AFA3-4A1F97E6FF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55">
            <a:off x="1064057" y="1544358"/>
            <a:ext cx="4039734" cy="2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5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6B5F3-299A-48E2-975E-F8C785E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0913C-D3E0-40F7-9EE3-F4755736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9DB67-96EF-4F98-B93C-86C7D6E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5246-374B-4EA7-A22E-74D806C95711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7FB16-CA85-4DA5-B635-5FF44F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9B301F-0211-463E-B801-DF7CDDC3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7966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B9967-973F-4CED-9EB6-493AF03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EE679-0FBB-4BE3-A513-8CBB03C0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2205D9-46E3-42B2-AD17-98F6F75FA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2EEFD5-35CC-4530-A04E-FC7E1B7F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6369-BB25-4A44-BE36-AE00B1EE7910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BCDB4-BBCB-4ED6-BB25-AAEC979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7EFF6C-1F8A-4DA5-BA83-21138D0F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43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D234-3E3A-4D2E-A3AE-98390128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839A75-A3E2-4758-9CE3-63F138E0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77FB06-F011-4CC6-B1C4-8DE184AD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1F1216-4CC6-4C88-9DD1-64308C71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E68B27-54D0-4AD5-B4DB-5B1648499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0EFC3-44B9-476D-8524-A7140A2D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E046-FD31-4DFD-83D2-1353343DC7A5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A4F761-7572-4CCB-9A03-665C01D0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FD985D-3A93-41E8-A04E-92CEA185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43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626D7-AE15-4CB6-8644-07454869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DC29D4-C5B0-48F5-A3D5-184C37C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D3A-0FF8-4628-9904-14B170D39BC8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BD4D9B-EFD4-4861-986E-CEDF1450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F17BD-97FF-4F76-8FD0-8C33DA98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CF640D2F-12A7-4ED5-8FD1-CBB66E223F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55">
            <a:off x="4076133" y="1479625"/>
            <a:ext cx="4039734" cy="2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36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B3B4CA-2167-49CE-82A0-DC680E18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BE84-8A33-4E2D-A7F3-594EC711793A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7755E0-F42D-4461-AE28-C0E33B6E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C4AB5D-29A8-492E-BC27-A7D799A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43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5C3FE-BA05-499F-B0CC-741DE2AF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1C42E-A7B8-4004-84DE-2C1346C4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55C5E4-E397-4421-B11C-4FCF7314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2D5AD2-5100-4CF4-BB05-2614DD57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D71C-AE18-487E-9CBA-5B66173733A4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8F98F6-B3B9-46BE-B203-A7CCB63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4B1507-B944-4C5B-B28A-E962E48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7654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FAFA7-DF8E-419E-96FC-44D2DF9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52C364-135E-4424-A9C7-7B3CDA68F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DE26DA-2925-44C1-85A6-4F1C413D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AEEF0-E19C-4E7F-95C6-0F2F2DF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C0E-91F9-4449-B7A1-25492167A8E2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0D0828-79BD-4A6F-BF75-322FF5F1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6702A7-BFE3-4225-AAA0-08CC417A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1404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FA99FD-BC22-4DD5-BAEE-03B99856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FA140E-7E05-47C0-9D89-7BF73396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E5D8E-4169-4BFE-BFFF-F753D134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25240"/>
                </a:solidFill>
              </a:defRPr>
            </a:lvl1pPr>
          </a:lstStyle>
          <a:p>
            <a:fld id="{9EAF4F65-38C6-4731-B558-66D5B0C73C1C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200A1-13BF-4DDE-8516-7C8DED23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2524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B1AEE1-5BB6-4190-ADE8-ACEB9A3C1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25240"/>
                </a:solidFill>
              </a:defRPr>
            </a:lvl1pPr>
          </a:lstStyle>
          <a:p>
            <a:fld id="{593DDD0A-4705-4671-9C7D-873B43E64F5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9AE730-18E0-404D-A64D-D1B817A362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B98666-CCC8-43CE-BFC3-1955607FD9B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6252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252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252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252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252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252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edureka.co/blog/snake-game-with-pygame/" TargetMode="External"/><Relationship Id="rId7" Type="http://schemas.openxmlformats.org/officeDocument/2006/relationships/hyperlink" Target="https://elijahlopezz.medium.com/creating-menus-in-pygame-c642080ff011" TargetMode="External"/><Relationship Id="rId2" Type="http://schemas.openxmlformats.org/officeDocument/2006/relationships/hyperlink" Target="https://dev.to/grapejuice/getting-started-with-pygame-making-a-snake-game-2i1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5242123/how-can-i-switch-between-slides-in-pygame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w3resource.com/python-exercises/data-structures-and-algorithms/python-linked-list.php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geeksforgeeks.org/how-to-create-a-countdown-timer-using-python/" TargetMode="Externa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4116C30-492E-46AF-849F-5D001E29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601" cy="6858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DE90A5-5651-4EAB-BF4B-F078D0E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3242F-0DDA-4D17-89DB-D3E8817EE669}"/>
              </a:ext>
            </a:extLst>
          </p:cNvPr>
          <p:cNvSpPr/>
          <p:nvPr/>
        </p:nvSpPr>
        <p:spPr>
          <a:xfrm>
            <a:off x="4218492" y="5599607"/>
            <a:ext cx="288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TW" altLang="en-US" b="1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4ADDB6D-3533-4243-818E-ABABCCBC3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duotone>
              <a:schemeClr val="accent6">
                <a:shade val="45000"/>
                <a:satMod val="135000"/>
              </a:schemeClr>
              <a:prstClr val="white"/>
            </a:duotone>
            <a:extLst/>
          </a:blip>
          <a:srcRect l="7969" t="-193" b="-1"/>
          <a:stretch/>
        </p:blipFill>
        <p:spPr>
          <a:xfrm>
            <a:off x="0" y="-12700"/>
            <a:ext cx="8672946" cy="660634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480159" y="5045609"/>
            <a:ext cx="23358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第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13</a:t>
            </a:r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組</a:t>
            </a:r>
            <a:endParaRPr lang="en-US" altLang="zh-TW" sz="2000" dirty="0" smtClean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M0927263</a:t>
            </a:r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　潘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亮晴</a:t>
            </a:r>
          </a:p>
          <a:p>
            <a:pPr algn="ctr"/>
            <a:r>
              <a:rPr lang="en-US" altLang="zh-TW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M0823901</a:t>
            </a:r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　黃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唯筑</a:t>
            </a:r>
          </a:p>
          <a:p>
            <a:pPr algn="ctr"/>
            <a:r>
              <a:rPr lang="en-US" altLang="zh-TW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M0925608</a:t>
            </a:r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　胡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祐瑄</a:t>
            </a:r>
          </a:p>
          <a:p>
            <a:pPr algn="ctr"/>
            <a:r>
              <a:rPr lang="en-US" altLang="zh-TW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M0929974</a:t>
            </a:r>
            <a:r>
              <a:rPr lang="zh-TW" altLang="en-US" sz="2000" dirty="0" smtClean="0">
                <a:solidFill>
                  <a:srgbClr val="625240"/>
                </a:solidFill>
                <a:ea typeface="標楷體" panose="03000509000000000000" pitchFamily="65" charset="-120"/>
              </a:rPr>
              <a:t>　陳冠宏</a:t>
            </a:r>
            <a:endParaRPr lang="zh-TW" altLang="en-US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4544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F33B6D87-510A-45AD-8E82-746AE9E80CED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鏈結串列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A3B521-68D1-459F-A4BF-F4A834EEBDC7}"/>
              </a:ext>
            </a:extLst>
          </p:cNvPr>
          <p:cNvSpPr txBox="1"/>
          <p:nvPr/>
        </p:nvSpPr>
        <p:spPr>
          <a:xfrm>
            <a:off x="2064616" y="1712801"/>
            <a:ext cx="8062768" cy="430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加分小蛇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除了主蛇之外，我們還添加了加分小蛇。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lvl="2">
              <a:lnSpc>
                <a:spcPct val="200000"/>
              </a:lnSpc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加分小蛇使用串列鏈結紀錄蛇身，當加分小蛇產生時，使用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SingleLinkList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() 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來產生 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，並且插入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x y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座標，確認長度符合遊戲規則後，就把此點當作頭部放入 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rewsnake_List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中，並且串聯每個 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AE4C044-3E0C-4FEA-968E-7E30233A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77CE27D-A5DE-4AEF-8B98-5D570F8F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C51D9F-4CD0-4EC7-A94A-4FCC4C75AE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FF40D67-2A48-48EA-B090-13092F2B2F05}"/>
              </a:ext>
            </a:extLst>
          </p:cNvPr>
          <p:cNvGrpSpPr/>
          <p:nvPr/>
        </p:nvGrpSpPr>
        <p:grpSpPr>
          <a:xfrm>
            <a:off x="817459" y="343811"/>
            <a:ext cx="1080000" cy="1080000"/>
            <a:chOff x="8385459" y="3595270"/>
            <a:chExt cx="1303484" cy="1325562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60079E43-12CD-40D0-9AAF-821BB1D95475}"/>
                </a:ext>
              </a:extLst>
            </p:cNvPr>
            <p:cNvSpPr/>
            <p:nvPr/>
          </p:nvSpPr>
          <p:spPr>
            <a:xfrm>
              <a:off x="8385459" y="3595270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7D0DA2E-D550-43EA-A347-72B05241E19A}"/>
                </a:ext>
              </a:extLst>
            </p:cNvPr>
            <p:cNvGrpSpPr/>
            <p:nvPr/>
          </p:nvGrpSpPr>
          <p:grpSpPr>
            <a:xfrm>
              <a:off x="8515630" y="4155171"/>
              <a:ext cx="878613" cy="339241"/>
              <a:chOff x="8547967" y="4233619"/>
              <a:chExt cx="878613" cy="33924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5EEEE7-B8D7-4ECF-856C-3DDBA7986457}"/>
                  </a:ext>
                </a:extLst>
              </p:cNvPr>
              <p:cNvSpPr/>
              <p:nvPr/>
            </p:nvSpPr>
            <p:spPr>
              <a:xfrm>
                <a:off x="8547967" y="4233619"/>
                <a:ext cx="878613" cy="339241"/>
              </a:xfrm>
              <a:prstGeom prst="rect">
                <a:avLst/>
              </a:prstGeom>
              <a:solidFill>
                <a:srgbClr val="F5EBE5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C778D2D-686A-4EC1-A6CB-454159AC8407}"/>
                  </a:ext>
                </a:extLst>
              </p:cNvPr>
              <p:cNvSpPr/>
              <p:nvPr/>
            </p:nvSpPr>
            <p:spPr>
              <a:xfrm>
                <a:off x="9081943" y="4233619"/>
                <a:ext cx="344057" cy="339241"/>
              </a:xfrm>
              <a:prstGeom prst="rect">
                <a:avLst/>
              </a:prstGeom>
              <a:solidFill>
                <a:srgbClr val="F5EBE5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94C3AFAC-F0AC-4FEF-903A-6A3E6BC95AFB}"/>
                </a:ext>
              </a:extLst>
            </p:cNvPr>
            <p:cNvSpPr/>
            <p:nvPr/>
          </p:nvSpPr>
          <p:spPr>
            <a:xfrm flipH="1">
              <a:off x="9190180" y="4294908"/>
              <a:ext cx="72000" cy="72000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8436175-275E-4C2C-A9F5-0D5888225F33}"/>
                </a:ext>
              </a:extLst>
            </p:cNvPr>
            <p:cNvCxnSpPr/>
            <p:nvPr/>
          </p:nvCxnSpPr>
          <p:spPr>
            <a:xfrm>
              <a:off x="9221634" y="4343263"/>
              <a:ext cx="413455" cy="0"/>
            </a:xfrm>
            <a:prstGeom prst="straightConnector1">
              <a:avLst/>
            </a:prstGeom>
            <a:ln w="57150">
              <a:solidFill>
                <a:srgbClr val="6252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DA9D8F2-A3C6-4B84-BD57-A19304BD9D14}"/>
                </a:ext>
              </a:extLst>
            </p:cNvPr>
            <p:cNvSpPr txBox="1"/>
            <p:nvPr/>
          </p:nvSpPr>
          <p:spPr>
            <a:xfrm>
              <a:off x="8485326" y="3767294"/>
              <a:ext cx="1044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3899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BE7CB68-DD92-40E0-A08B-684C20B04F24}"/>
              </a:ext>
            </a:extLst>
          </p:cNvPr>
          <p:cNvGrpSpPr/>
          <p:nvPr/>
        </p:nvGrpSpPr>
        <p:grpSpPr>
          <a:xfrm>
            <a:off x="817459" y="343907"/>
            <a:ext cx="1080000" cy="1080000"/>
            <a:chOff x="6588988" y="2815622"/>
            <a:chExt cx="1303484" cy="1325562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58B2CBB-1BE3-4A6D-AE94-2FF24620D2FD}"/>
                </a:ext>
              </a:extLst>
            </p:cNvPr>
            <p:cNvSpPr/>
            <p:nvPr/>
          </p:nvSpPr>
          <p:spPr>
            <a:xfrm>
              <a:off x="6588988" y="2815622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20253F5-2457-4CF8-94D9-80727B33DD5B}"/>
                </a:ext>
              </a:extLst>
            </p:cNvPr>
            <p:cNvSpPr/>
            <p:nvPr/>
          </p:nvSpPr>
          <p:spPr>
            <a:xfrm>
              <a:off x="6776604" y="3009349"/>
              <a:ext cx="928252" cy="938107"/>
            </a:xfrm>
            <a:prstGeom prst="ellipse">
              <a:avLst/>
            </a:prstGeom>
            <a:solidFill>
              <a:srgbClr val="F5EBE5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DE3916-B009-41DE-99AF-DF1CDFF19912}"/>
                </a:ext>
              </a:extLst>
            </p:cNvPr>
            <p:cNvSpPr txBox="1"/>
            <p:nvPr/>
          </p:nvSpPr>
          <p:spPr>
            <a:xfrm>
              <a:off x="6718586" y="3278347"/>
              <a:ext cx="1044287" cy="45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Object</a:t>
              </a:r>
              <a:endPara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標題 1">
            <a:extLst>
              <a:ext uri="{FF2B5EF4-FFF2-40B4-BE49-F238E27FC236}">
                <a16:creationId xmlns:a16="http://schemas.microsoft.com/office/drawing/2014/main" id="{5912000D-01A7-400C-A77C-022D280F64BF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物件導向</a:t>
            </a:r>
            <a:endParaRPr lang="en-US" altLang="zh-TW" sz="54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F9CEBF-9967-4C21-B86A-F4FD9FCBB44A}"/>
              </a:ext>
            </a:extLst>
          </p:cNvPr>
          <p:cNvSpPr txBox="1"/>
          <p:nvPr/>
        </p:nvSpPr>
        <p:spPr>
          <a:xfrm>
            <a:off x="2064616" y="1712801"/>
            <a:ext cx="8489084" cy="353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物件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用於程式碼需重複使用的時候。將資料抽象化後打包成物件。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封裝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將物件內部的資料隱藏起來，只能透過物件本身所提供的介面取得物件內部屬性或者方法，物件內部的細節資料或者邏輯則隱藏起來。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鏈結串列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由於蛇身、蛇頭每次都要使用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LinkList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，故將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LinkList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打包成物件。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3C64F5-C51A-4153-8D20-CAA1C5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59AE730-18E0-404D-A64D-D1B817A3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9B98666-CCC8-43CE-BFC3-1955607FD9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4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5912000D-01A7-400C-A77C-022D280F64BF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遞迴堆疊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F9CEBF-9967-4C21-B86A-F4FD9FCBB44A}"/>
              </a:ext>
            </a:extLst>
          </p:cNvPr>
          <p:cNvSpPr txBox="1"/>
          <p:nvPr/>
        </p:nvSpPr>
        <p:spPr>
          <a:xfrm>
            <a:off x="2064616" y="1712801"/>
            <a:ext cx="8489084" cy="188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倒數計時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在倒數計時的函式裡呼叫自己，目的在減少多餘的程式碼。使用堆疊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(stack)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來儲存呼叫的函示順序，越後面被呼叫的函式越早離開堆疊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後進先出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3C64F5-C51A-4153-8D20-CAA1C5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59AE730-18E0-404D-A64D-D1B817A3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9B98666-CCC8-43CE-BFC3-1955607FD9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F04507DB-1F48-451A-8CAF-19FDD2B0682B}"/>
              </a:ext>
            </a:extLst>
          </p:cNvPr>
          <p:cNvGrpSpPr/>
          <p:nvPr/>
        </p:nvGrpSpPr>
        <p:grpSpPr>
          <a:xfrm>
            <a:off x="817458" y="343907"/>
            <a:ext cx="1080000" cy="1080000"/>
            <a:chOff x="8287868" y="725922"/>
            <a:chExt cx="1303484" cy="132556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1842D1D-AA60-434A-B081-FBBABCF4D605}"/>
                </a:ext>
              </a:extLst>
            </p:cNvPr>
            <p:cNvSpPr/>
            <p:nvPr/>
          </p:nvSpPr>
          <p:spPr>
            <a:xfrm>
              <a:off x="8287868" y="725922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53B53BB-1779-4E7B-A59A-A7317412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9" t="27041" r="7960" b="26857"/>
            <a:stretch/>
          </p:blipFill>
          <p:spPr>
            <a:xfrm>
              <a:off x="8662629" y="879548"/>
              <a:ext cx="553961" cy="101830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690AD4E-170F-4497-A534-5E767E9D2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17" y="3429000"/>
            <a:ext cx="5169166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4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教學] 如何在Windows 平台建立Python 編程環境| FoolEgg.c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277803"/>
            <a:ext cx="3681396" cy="12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26261"/>
              </p:ext>
            </p:extLst>
          </p:nvPr>
        </p:nvGraphicFramePr>
        <p:xfrm>
          <a:off x="4069151" y="3694598"/>
          <a:ext cx="49722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04">
                  <a:extLst>
                    <a:ext uri="{9D8B030D-6E8A-4147-A177-3AD203B41FA5}">
                      <a16:colId xmlns:a16="http://schemas.microsoft.com/office/drawing/2014/main" val="2843559766"/>
                    </a:ext>
                  </a:extLst>
                </a:gridCol>
                <a:gridCol w="3320908">
                  <a:extLst>
                    <a:ext uri="{9D8B030D-6E8A-4147-A177-3AD203B41FA5}">
                      <a16:colId xmlns:a16="http://schemas.microsoft.com/office/drawing/2014/main" val="1281764074"/>
                    </a:ext>
                  </a:extLst>
                </a:gridCol>
              </a:tblGrid>
              <a:tr h="116736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2400" b="0" dirty="0" smtClean="0">
                          <a:solidFill>
                            <a:schemeClr val="accent2"/>
                          </a:solidFill>
                        </a:rPr>
                        <a:t>Pygame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2400" b="0" dirty="0" smtClean="0">
                          <a:solidFill>
                            <a:schemeClr val="accent2"/>
                          </a:solidFill>
                        </a:rPr>
                        <a:t>Random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2400" b="0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r>
                        <a:rPr lang="zh-TW" altLang="en-US" sz="2400" b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TW" sz="2400" b="0" dirty="0" smtClean="0">
                          <a:solidFill>
                            <a:schemeClr val="accent2"/>
                          </a:solidFill>
                        </a:rPr>
                        <a:t>List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2400" b="0" dirty="0" err="1" smtClean="0">
                          <a:solidFill>
                            <a:schemeClr val="accent2"/>
                          </a:solidFill>
                        </a:rPr>
                        <a:t>Json</a:t>
                      </a:r>
                      <a:endParaRPr lang="zh-TW" altLang="en-US" sz="24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 smtClean="0">
                          <a:solidFill>
                            <a:schemeClr val="accent2"/>
                          </a:solidFill>
                        </a:rPr>
                        <a:t>建立圖形化遊戲</a:t>
                      </a:r>
                      <a:endParaRPr lang="en-US" altLang="zh-TW" sz="2400" b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 smtClean="0">
                          <a:solidFill>
                            <a:schemeClr val="accent2"/>
                          </a:solidFill>
                        </a:rPr>
                        <a:t>建構隨機變數</a:t>
                      </a:r>
                      <a:endParaRPr lang="en-US" altLang="zh-TW" sz="2400" b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 smtClean="0">
                          <a:solidFill>
                            <a:schemeClr val="accent2"/>
                          </a:solidFill>
                        </a:rPr>
                        <a:t>紀錄蛇的位置</a:t>
                      </a:r>
                      <a:endParaRPr lang="en-US" altLang="zh-TW" sz="2400" b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 smtClean="0">
                          <a:solidFill>
                            <a:schemeClr val="accent2"/>
                          </a:solidFill>
                        </a:rPr>
                        <a:t>紀錄遊戲設定的參數</a:t>
                      </a:r>
                      <a:endParaRPr lang="en-US" altLang="zh-TW" sz="24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114529"/>
                  </a:ext>
                </a:extLst>
              </a:tr>
            </a:tbl>
          </a:graphicData>
        </a:graphic>
      </p:graphicFrame>
      <p:sp>
        <p:nvSpPr>
          <p:cNvPr id="13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382778" y="4930904"/>
            <a:ext cx="2286000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pic>
        <p:nvPicPr>
          <p:cNvPr id="1028" name="Picture 4" descr="高雄醫學大學教務處推廣教育中心- 2021寒假_【AI兒童冬令營】【Python程式設計基礎班】招生簡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46" y="2216000"/>
            <a:ext cx="3222107" cy="9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604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4" name="標題 6"/>
          <p:cNvSpPr txBox="1">
            <a:spLocks/>
          </p:cNvSpPr>
          <p:nvPr/>
        </p:nvSpPr>
        <p:spPr>
          <a:xfrm>
            <a:off x="831850" y="1223914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62524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+mn-lt"/>
                <a:ea typeface="+mn-ea"/>
              </a:rPr>
              <a:t>研究結果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15" name="手繪多邊形: 圖案 59">
            <a:extLst>
              <a:ext uri="{FF2B5EF4-FFF2-40B4-BE49-F238E27FC236}">
                <a16:creationId xmlns:a16="http://schemas.microsoft.com/office/drawing/2014/main" id="{8BDDF110-C212-415F-8265-1FF5A89D8F9F}"/>
              </a:ext>
            </a:extLst>
          </p:cNvPr>
          <p:cNvSpPr/>
          <p:nvPr/>
        </p:nvSpPr>
        <p:spPr>
          <a:xfrm>
            <a:off x="5162629" y="2636609"/>
            <a:ext cx="1866741" cy="460218"/>
          </a:xfrm>
          <a:custGeom>
            <a:avLst/>
            <a:gdLst>
              <a:gd name="connsiteX0" fmla="*/ 20460 w 1461332"/>
              <a:gd name="connsiteY0" fmla="*/ 185675 h 460218"/>
              <a:gd name="connsiteX1" fmla="*/ 1211950 w 1461332"/>
              <a:gd name="connsiteY1" fmla="*/ 10184 h 460218"/>
              <a:gd name="connsiteX2" fmla="*/ 85114 w 1461332"/>
              <a:gd name="connsiteY2" fmla="*/ 453530 h 460218"/>
              <a:gd name="connsiteX3" fmla="*/ 205187 w 1461332"/>
              <a:gd name="connsiteY3" fmla="*/ 278039 h 460218"/>
              <a:gd name="connsiteX4" fmla="*/ 1202714 w 1461332"/>
              <a:gd name="connsiteY4" fmla="*/ 287275 h 460218"/>
              <a:gd name="connsiteX5" fmla="*/ 1461332 w 1461332"/>
              <a:gd name="connsiteY5" fmla="*/ 278039 h 4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332" h="460218">
                <a:moveTo>
                  <a:pt x="20460" y="185675"/>
                </a:moveTo>
                <a:cubicBezTo>
                  <a:pt x="610817" y="75608"/>
                  <a:pt x="1201174" y="-34458"/>
                  <a:pt x="1211950" y="10184"/>
                </a:cubicBezTo>
                <a:cubicBezTo>
                  <a:pt x="1222726" y="54826"/>
                  <a:pt x="252908" y="408888"/>
                  <a:pt x="85114" y="453530"/>
                </a:cubicBezTo>
                <a:cubicBezTo>
                  <a:pt x="-82680" y="498173"/>
                  <a:pt x="18920" y="305748"/>
                  <a:pt x="205187" y="278039"/>
                </a:cubicBezTo>
                <a:cubicBezTo>
                  <a:pt x="391454" y="250330"/>
                  <a:pt x="993357" y="287275"/>
                  <a:pt x="1202714" y="287275"/>
                </a:cubicBezTo>
                <a:cubicBezTo>
                  <a:pt x="1412071" y="287275"/>
                  <a:pt x="1436701" y="282657"/>
                  <a:pt x="1461332" y="278039"/>
                </a:cubicBezTo>
              </a:path>
            </a:pathLst>
          </a:custGeom>
          <a:noFill/>
          <a:ln w="38100">
            <a:solidFill>
              <a:srgbClr val="625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íṣļîḓè">
            <a:extLst>
              <a:ext uri="{FF2B5EF4-FFF2-40B4-BE49-F238E27FC236}">
                <a16:creationId xmlns:a16="http://schemas.microsoft.com/office/drawing/2014/main" id="{7B9504D4-3DE4-45D4-ACCF-491EC77C46BE}"/>
              </a:ext>
            </a:extLst>
          </p:cNvPr>
          <p:cNvSpPr/>
          <p:nvPr/>
        </p:nvSpPr>
        <p:spPr>
          <a:xfrm>
            <a:off x="3059865" y="3984885"/>
            <a:ext cx="759334" cy="759334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TW" sz="1600" b="1" dirty="0">
                <a:sym typeface="思源黑体" panose="020B0500000000000000" pitchFamily="34" charset="-122"/>
              </a:rPr>
              <a:t>1</a:t>
            </a:r>
            <a:endParaRPr lang="zh-CN" altLang="en-US" sz="1600" b="1" dirty="0">
              <a:sym typeface="思源黑体" panose="020B0500000000000000" pitchFamily="34" charset="-122"/>
            </a:endParaRPr>
          </a:p>
        </p:txBody>
      </p:sp>
      <p:sp>
        <p:nvSpPr>
          <p:cNvPr id="17" name="iṩľîḍê">
            <a:extLst>
              <a:ext uri="{FF2B5EF4-FFF2-40B4-BE49-F238E27FC236}">
                <a16:creationId xmlns:a16="http://schemas.microsoft.com/office/drawing/2014/main" id="{61FFAB6F-42A8-4470-9976-D15797A99778}"/>
              </a:ext>
            </a:extLst>
          </p:cNvPr>
          <p:cNvSpPr/>
          <p:nvPr/>
        </p:nvSpPr>
        <p:spPr>
          <a:xfrm>
            <a:off x="5709983" y="3890649"/>
            <a:ext cx="759334" cy="759334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TW" sz="1600" b="1" dirty="0" smtClean="0">
                <a:sym typeface="思源黑体" panose="020B0500000000000000" pitchFamily="34" charset="-122"/>
              </a:rPr>
              <a:t>2</a:t>
            </a:r>
            <a:endParaRPr lang="zh-CN" altLang="en-US" sz="1600" b="1" dirty="0">
              <a:sym typeface="思源黑体" panose="020B0500000000000000" pitchFamily="34" charset="-122"/>
            </a:endParaRPr>
          </a:p>
        </p:txBody>
      </p:sp>
      <p:sp>
        <p:nvSpPr>
          <p:cNvPr id="18" name="í$ļïďê">
            <a:extLst>
              <a:ext uri="{FF2B5EF4-FFF2-40B4-BE49-F238E27FC236}">
                <a16:creationId xmlns:a16="http://schemas.microsoft.com/office/drawing/2014/main" id="{CAC9CD68-29E6-4DE5-80C2-5A8DF30F6084}"/>
              </a:ext>
            </a:extLst>
          </p:cNvPr>
          <p:cNvSpPr/>
          <p:nvPr/>
        </p:nvSpPr>
        <p:spPr>
          <a:xfrm>
            <a:off x="8360101" y="3890649"/>
            <a:ext cx="759334" cy="759334"/>
          </a:xfrm>
          <a:prstGeom prst="ellipse">
            <a:avLst/>
          </a:prstGeom>
          <a:solidFill>
            <a:srgbClr val="CCB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TW" sz="1600" b="1" dirty="0" smtClean="0">
                <a:sym typeface="思源黑体" panose="020B0500000000000000" pitchFamily="34" charset="-122"/>
              </a:rPr>
              <a:t>3</a:t>
            </a:r>
            <a:endParaRPr lang="zh-CN" altLang="en-US" sz="1600" b="1" dirty="0">
              <a:sym typeface="思源黑体" panose="020B0500000000000000" pitchFamily="34" charset="-122"/>
            </a:endParaRPr>
          </a:p>
        </p:txBody>
      </p:sp>
      <p:sp>
        <p:nvSpPr>
          <p:cNvPr id="21" name="iṩļïḓè">
            <a:extLst>
              <a:ext uri="{FF2B5EF4-FFF2-40B4-BE49-F238E27FC236}">
                <a16:creationId xmlns:a16="http://schemas.microsoft.com/office/drawing/2014/main" id="{AA08AF10-C5CC-4B67-80D1-B157C1C35AEA}"/>
              </a:ext>
            </a:extLst>
          </p:cNvPr>
          <p:cNvSpPr txBox="1"/>
          <p:nvPr/>
        </p:nvSpPr>
        <p:spPr bwMode="auto">
          <a:xfrm>
            <a:off x="2533014" y="4956931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sym typeface="思源黑体" panose="020B0500000000000000" pitchFamily="34" charset="-122"/>
              </a:rPr>
              <a:t>功能說明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sym typeface="思源黑体" panose="020B0500000000000000" pitchFamily="34" charset="-122"/>
            </a:endParaRPr>
          </a:p>
        </p:txBody>
      </p:sp>
      <p:sp>
        <p:nvSpPr>
          <p:cNvPr id="24" name="iṩļïḓè">
            <a:extLst>
              <a:ext uri="{FF2B5EF4-FFF2-40B4-BE49-F238E27FC236}">
                <a16:creationId xmlns:a16="http://schemas.microsoft.com/office/drawing/2014/main" id="{5D997226-64CC-49D6-B411-C8E135023C83}"/>
              </a:ext>
            </a:extLst>
          </p:cNvPr>
          <p:cNvSpPr txBox="1"/>
          <p:nvPr/>
        </p:nvSpPr>
        <p:spPr bwMode="auto">
          <a:xfrm>
            <a:off x="5183132" y="4954874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sym typeface="思源黑体" panose="020B0500000000000000" pitchFamily="34" charset="-122"/>
              </a:rPr>
              <a:t>畫面流程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sym typeface="思源黑体" panose="020B0500000000000000" pitchFamily="34" charset="-122"/>
            </a:endParaRPr>
          </a:p>
        </p:txBody>
      </p:sp>
      <p:sp>
        <p:nvSpPr>
          <p:cNvPr id="27" name="iṩļïḓè">
            <a:extLst>
              <a:ext uri="{FF2B5EF4-FFF2-40B4-BE49-F238E27FC236}">
                <a16:creationId xmlns:a16="http://schemas.microsoft.com/office/drawing/2014/main" id="{7290A3C9-D1BD-4A76-9585-64191CFC2C72}"/>
              </a:ext>
            </a:extLst>
          </p:cNvPr>
          <p:cNvSpPr txBox="1"/>
          <p:nvPr/>
        </p:nvSpPr>
        <p:spPr bwMode="auto">
          <a:xfrm>
            <a:off x="7833250" y="4954874"/>
            <a:ext cx="1813036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TW" altLang="en-US" sz="2000" b="1" dirty="0" smtClean="0">
                <a:solidFill>
                  <a:schemeClr val="accent4">
                    <a:lumMod val="75000"/>
                  </a:schemeClr>
                </a:solidFill>
                <a:sym typeface="思源黑体" panose="020B0500000000000000" pitchFamily="34" charset="-122"/>
              </a:rPr>
              <a:t>功能展示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852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3C64F5-C51A-4153-8D20-CAA1C5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59AE730-18E0-404D-A64D-D1B817A3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9B98666-CCC8-43CE-BFC3-1955607F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/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3CBA9E-145E-4DD9-8EDB-835F8BE653BE}"/>
              </a:ext>
            </a:extLst>
          </p:cNvPr>
          <p:cNvSpPr txBox="1"/>
          <p:nvPr/>
        </p:nvSpPr>
        <p:spPr>
          <a:xfrm>
            <a:off x="5193750" y="1676544"/>
            <a:ext cx="180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總功能表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367AF76-8E40-4B4D-AA3A-FCBE356F3282}"/>
              </a:ext>
            </a:extLst>
          </p:cNvPr>
          <p:cNvGrpSpPr/>
          <p:nvPr/>
        </p:nvGrpSpPr>
        <p:grpSpPr>
          <a:xfrm>
            <a:off x="826929" y="1437123"/>
            <a:ext cx="2756775" cy="4661737"/>
            <a:chOff x="4992223" y="1942673"/>
            <a:chExt cx="2756775" cy="4661737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50279DA-652B-4C68-8119-DE36C6C6B758}"/>
                </a:ext>
              </a:extLst>
            </p:cNvPr>
            <p:cNvSpPr txBox="1"/>
            <p:nvPr/>
          </p:nvSpPr>
          <p:spPr>
            <a:xfrm>
              <a:off x="4992223" y="5181456"/>
              <a:ext cx="2756775" cy="142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Appearances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食物、主蛇、小蛇</a:t>
              </a:r>
              <a:endPara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加分特效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1F63CA0-7B5A-41DC-AC2F-8A4BF9592BF8}"/>
                </a:ext>
              </a:extLst>
            </p:cNvPr>
            <p:cNvSpPr txBox="1"/>
            <p:nvPr/>
          </p:nvSpPr>
          <p:spPr>
            <a:xfrm>
              <a:off x="4992223" y="1942673"/>
              <a:ext cx="2622794" cy="326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Pages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Welcome page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CountDown</a:t>
              </a:r>
              <a:r>
                <a:rPr lang="zh-TW" altLang="en-US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page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Pause page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Game over page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Setting page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 Rank Page</a:t>
              </a:r>
              <a:endPara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705200C-3448-4068-9438-842F30086FB2}"/>
              </a:ext>
            </a:extLst>
          </p:cNvPr>
          <p:cNvSpPr txBox="1"/>
          <p:nvPr/>
        </p:nvSpPr>
        <p:spPr>
          <a:xfrm>
            <a:off x="9073917" y="2076654"/>
            <a:ext cx="262279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Audio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背景音樂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加分音效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遊戲結束音效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70961D-42F1-419A-99CA-EEC52128B3B6}"/>
              </a:ext>
            </a:extLst>
          </p:cNvPr>
          <p:cNvSpPr txBox="1"/>
          <p:nvPr/>
        </p:nvSpPr>
        <p:spPr>
          <a:xfrm>
            <a:off x="9073917" y="4051013"/>
            <a:ext cx="262279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蛇的移動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’P’</a:t>
            </a: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‘Esc’</a:t>
            </a: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離開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9ACE88-E482-48F5-91C2-3BFE0EB6CF64}"/>
              </a:ext>
            </a:extLst>
          </p:cNvPr>
          <p:cNvSpPr txBox="1"/>
          <p:nvPr/>
        </p:nvSpPr>
        <p:spPr>
          <a:xfrm>
            <a:off x="3867183" y="2601891"/>
            <a:ext cx="520673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主蛇身體顏色隨著長度變化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主蛇消化食物，可同時消化很多食物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主蛇在開始遊戲時就移動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用鏈結串列做的加分小蛇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主蛇、小蛇隨著加分改變移動速度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內容版面配置區 6">
            <a:extLst>
              <a:ext uri="{FF2B5EF4-FFF2-40B4-BE49-F238E27FC236}">
                <a16:creationId xmlns:a16="http://schemas.microsoft.com/office/drawing/2014/main" id="{CF640D2F-12A7-4ED5-8FD1-CBB66E223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55">
            <a:off x="4076133" y="1479625"/>
            <a:ext cx="4039734" cy="265584"/>
          </a:xfrm>
          <a:prstGeom prst="rect">
            <a:avLst/>
          </a:prstGeom>
        </p:spPr>
      </p:pic>
      <p:sp>
        <p:nvSpPr>
          <p:cNvPr id="16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929" y="1928550"/>
            <a:ext cx="768606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249" y="5178713"/>
            <a:ext cx="1485723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7133" y="3097987"/>
            <a:ext cx="961438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7626" y="2536574"/>
            <a:ext cx="819476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A052D62D-C8AA-4C0B-B586-08E83C7A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6956" y="4547342"/>
            <a:ext cx="961438" cy="0"/>
          </a:xfrm>
          <a:prstGeom prst="line">
            <a:avLst/>
          </a:prstGeom>
          <a:noFill/>
          <a:ln w="12700" cap="flat">
            <a:solidFill>
              <a:srgbClr val="C6B0A0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3550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42089-9004-4D5B-A36A-5E19107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08B2E5-DE8E-4CA8-99AC-C88E8E6E23A8}"/>
              </a:ext>
            </a:extLst>
          </p:cNvPr>
          <p:cNvSpPr txBox="1"/>
          <p:nvPr/>
        </p:nvSpPr>
        <p:spPr>
          <a:xfrm>
            <a:off x="5020089" y="1180217"/>
            <a:ext cx="35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Feature: </a:t>
            </a: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蛇身體顏色變化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C8D821-E4A7-4A0C-8106-77B65527A1F6}"/>
              </a:ext>
            </a:extLst>
          </p:cNvPr>
          <p:cNvSpPr txBox="1"/>
          <p:nvPr/>
        </p:nvSpPr>
        <p:spPr>
          <a:xfrm>
            <a:off x="2064616" y="1712801"/>
            <a:ext cx="8062768" cy="307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將蛇身用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劃出正方形，並輸入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參數指定正方形的顏色。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的參數固定，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的參數從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180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開始，身體每加長一次，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的參數就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+10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限制：當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的參數加至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便停止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+10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FAB1BD-BF21-46A1-9FA0-A46B8108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F588EC-570F-4D92-A07D-7207861E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/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543050" y="365125"/>
            <a:ext cx="9810750" cy="1325563"/>
          </a:xfrm>
        </p:spPr>
        <p:txBody>
          <a:bodyPr/>
          <a:lstStyle/>
          <a:p>
            <a:r>
              <a:rPr lang="zh-TW" altLang="en-US" dirty="0"/>
              <a:t>功能說明</a:t>
            </a:r>
          </a:p>
        </p:txBody>
      </p:sp>
    </p:spTree>
    <p:extLst>
      <p:ext uri="{BB962C8B-B14F-4D97-AF65-F5344CB8AC3E}">
        <p14:creationId xmlns:p14="http://schemas.microsoft.com/office/powerpoint/2010/main" val="370083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42089-9004-4D5B-A36A-5E19107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08B2E5-DE8E-4CA8-99AC-C88E8E6E23A8}"/>
              </a:ext>
            </a:extLst>
          </p:cNvPr>
          <p:cNvSpPr txBox="1"/>
          <p:nvPr/>
        </p:nvSpPr>
        <p:spPr>
          <a:xfrm>
            <a:off x="5020089" y="1180217"/>
            <a:ext cx="35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Feature: 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主蛇消化食物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C8D821-E4A7-4A0C-8106-77B65527A1F6}"/>
              </a:ext>
            </a:extLst>
          </p:cNvPr>
          <p:cNvSpPr txBox="1"/>
          <p:nvPr/>
        </p:nvSpPr>
        <p:spPr>
          <a:xfrm>
            <a:off x="2064616" y="1712801"/>
            <a:ext cx="8062768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我們事先有隨機產生食物的功能，因此在亂數產生食物後，我們取得食物位置。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一但蛇身體的位置等於食物位置時，就繪製黃色方塊，表示蛇消化食物的位置。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F02EC1-2586-4633-88B4-ECEA18E30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64BA36-9BF0-4019-BC2D-84475FED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/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543050" y="365125"/>
            <a:ext cx="9810750" cy="1325563"/>
          </a:xfrm>
        </p:spPr>
        <p:txBody>
          <a:bodyPr/>
          <a:lstStyle/>
          <a:p>
            <a:r>
              <a:rPr lang="zh-TW" altLang="en-US" dirty="0"/>
              <a:t>功能說明</a:t>
            </a:r>
          </a:p>
        </p:txBody>
      </p:sp>
    </p:spTree>
    <p:extLst>
      <p:ext uri="{BB962C8B-B14F-4D97-AF65-F5344CB8AC3E}">
        <p14:creationId xmlns:p14="http://schemas.microsoft.com/office/powerpoint/2010/main" val="2764848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42089-9004-4D5B-A36A-5E19107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08B2E5-DE8E-4CA8-99AC-C88E8E6E23A8}"/>
              </a:ext>
            </a:extLst>
          </p:cNvPr>
          <p:cNvSpPr txBox="1"/>
          <p:nvPr/>
        </p:nvSpPr>
        <p:spPr>
          <a:xfrm>
            <a:off x="5020089" y="1180217"/>
            <a:ext cx="447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Feature:</a:t>
            </a:r>
            <a:r>
              <a:rPr lang="zh-TW" altLang="en-US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用鏈結串列做的加分小蛇</a:t>
            </a:r>
            <a:endParaRPr lang="en-US" altLang="zh-TW" sz="2000" dirty="0">
              <a:solidFill>
                <a:srgbClr val="6252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C8D821-E4A7-4A0C-8106-77B65527A1F6}"/>
              </a:ext>
            </a:extLst>
          </p:cNvPr>
          <p:cNvSpPr txBox="1"/>
          <p:nvPr/>
        </p:nvSpPr>
        <p:spPr>
          <a:xfrm>
            <a:off x="2064616" y="1712801"/>
            <a:ext cx="8062768" cy="492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事先做好鏈結串列的物件，因為加分小蛇將會重複使用到裡面各個功能。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用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SingleLinkList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() 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產生空的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LinkList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作為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snakeList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蛇身體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讀取蛇的初始點，將其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append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至蛇的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SnakeList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使用者使用上下左右操作，每一次畫面更新皆會依照使用者的方向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+20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格移動。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讀取移動的點，將其將其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append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至蛇的</a:t>
            </a:r>
            <a:r>
              <a:rPr lang="en-US" altLang="zh-TW" sz="2000" dirty="0" err="1">
                <a:solidFill>
                  <a:srgbClr val="625240"/>
                </a:solidFill>
                <a:ea typeface="標楷體" panose="03000509000000000000" pitchFamily="65" charset="-120"/>
              </a:rPr>
              <a:t>SnakeList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當主蛇頭與小蛇頭相遇，也就是位置相等時，會</a:t>
            </a:r>
            <a:r>
              <a:rPr lang="en-US" altLang="zh-TW" sz="2000" dirty="0">
                <a:solidFill>
                  <a:srgbClr val="625240"/>
                </a:solidFill>
                <a:ea typeface="標楷體" panose="03000509000000000000" pitchFamily="65" charset="-120"/>
              </a:rPr>
              <a:t>+40</a:t>
            </a:r>
            <a:r>
              <a:rPr lang="zh-TW" altLang="en-US" sz="2000" dirty="0">
                <a:solidFill>
                  <a:srgbClr val="625240"/>
                </a:solidFill>
                <a:ea typeface="標楷體" panose="03000509000000000000" pitchFamily="65" charset="-120"/>
              </a:rPr>
              <a:t>分。</a:t>
            </a:r>
            <a:endParaRPr lang="en-US" altLang="zh-TW" sz="2000" dirty="0">
              <a:solidFill>
                <a:srgbClr val="625240"/>
              </a:solidFill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B6457D5-85A1-4F9C-A72B-A9156000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02DEA29-0DEB-4BC9-A131-A429C12D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/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1543050" y="365125"/>
            <a:ext cx="9810750" cy="1325563"/>
          </a:xfrm>
        </p:spPr>
        <p:txBody>
          <a:bodyPr/>
          <a:lstStyle/>
          <a:p>
            <a:r>
              <a:rPr lang="zh-TW" altLang="en-US" dirty="0"/>
              <a:t>功能說明</a:t>
            </a:r>
          </a:p>
        </p:txBody>
      </p:sp>
    </p:spTree>
    <p:extLst>
      <p:ext uri="{BB962C8B-B14F-4D97-AF65-F5344CB8AC3E}">
        <p14:creationId xmlns:p14="http://schemas.microsoft.com/office/powerpoint/2010/main" val="26266193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63" y="1987419"/>
            <a:ext cx="6361873" cy="44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2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441944" y="2217241"/>
            <a:ext cx="1703446" cy="1580136"/>
            <a:chOff x="2249429" y="1689372"/>
            <a:chExt cx="1703446" cy="1580136"/>
          </a:xfrm>
        </p:grpSpPr>
        <p:sp>
          <p:nvSpPr>
            <p:cNvPr id="7" name="圆角矩形 6"/>
            <p:cNvSpPr/>
            <p:nvPr/>
          </p:nvSpPr>
          <p:spPr>
            <a:xfrm>
              <a:off x="2602490" y="1689372"/>
              <a:ext cx="997324" cy="997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rPr>
                <a:t>01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49429" y="2869398"/>
              <a:ext cx="1703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研究</a:t>
              </a:r>
              <a:r>
                <a:rPr lang="zh-CN" altLang="en-US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動機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44277" y="2217241"/>
            <a:ext cx="1703446" cy="2195689"/>
            <a:chOff x="2249429" y="1689372"/>
            <a:chExt cx="1703446" cy="2195689"/>
          </a:xfrm>
        </p:grpSpPr>
        <p:sp>
          <p:nvSpPr>
            <p:cNvPr id="21" name="圆角矩形 20"/>
            <p:cNvSpPr/>
            <p:nvPr/>
          </p:nvSpPr>
          <p:spPr>
            <a:xfrm>
              <a:off x="2602490" y="1689372"/>
              <a:ext cx="997324" cy="997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rPr>
                <a:t>02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249429" y="2869398"/>
              <a:ext cx="1703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資料結構</a:t>
              </a:r>
              <a:r>
                <a:rPr lang="en-US" altLang="zh-TW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/>
              </a:r>
              <a:br>
                <a:rPr lang="en-US" altLang="zh-TW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</a:br>
              <a:r>
                <a:rPr lang="zh-TW" altLang="en-US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特性</a:t>
              </a:r>
              <a:endParaRPr lang="zh-TW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pPr algn="ctr"/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46609" y="2217241"/>
            <a:ext cx="1703446" cy="1580136"/>
            <a:chOff x="2249429" y="1689372"/>
            <a:chExt cx="1703446" cy="1580136"/>
          </a:xfrm>
        </p:grpSpPr>
        <p:sp>
          <p:nvSpPr>
            <p:cNvPr id="25" name="圆角矩形 24"/>
            <p:cNvSpPr/>
            <p:nvPr/>
          </p:nvSpPr>
          <p:spPr>
            <a:xfrm>
              <a:off x="2602490" y="1689372"/>
              <a:ext cx="997324" cy="997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rPr>
                <a:t>03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49429" y="2869398"/>
              <a:ext cx="1703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研究方法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43111" y="4570617"/>
            <a:ext cx="1703446" cy="1580136"/>
            <a:chOff x="2249429" y="1689372"/>
            <a:chExt cx="1703446" cy="1580136"/>
          </a:xfrm>
        </p:grpSpPr>
        <p:sp>
          <p:nvSpPr>
            <p:cNvPr id="29" name="圆角矩形 28"/>
            <p:cNvSpPr/>
            <p:nvPr/>
          </p:nvSpPr>
          <p:spPr>
            <a:xfrm>
              <a:off x="2602490" y="1689372"/>
              <a:ext cx="997324" cy="997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rPr>
                <a:t>04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49429" y="2869398"/>
              <a:ext cx="1703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研究結果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45444" y="4570617"/>
            <a:ext cx="1703446" cy="1580136"/>
            <a:chOff x="2249429" y="1689372"/>
            <a:chExt cx="1703446" cy="1580136"/>
          </a:xfrm>
        </p:grpSpPr>
        <p:sp>
          <p:nvSpPr>
            <p:cNvPr id="33" name="圆角矩形 32"/>
            <p:cNvSpPr/>
            <p:nvPr/>
          </p:nvSpPr>
          <p:spPr>
            <a:xfrm>
              <a:off x="2602490" y="1689372"/>
              <a:ext cx="997324" cy="9973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+mj-ea"/>
                </a:rPr>
                <a:t>05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49429" y="2869398"/>
              <a:ext cx="1703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結論</a:t>
              </a:r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824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內容版面配置區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83" y="2038350"/>
            <a:ext cx="3507026" cy="1971675"/>
          </a:xfrm>
          <a:prstGeom prst="rect">
            <a:avLst/>
          </a:prstGeom>
        </p:spPr>
      </p:pic>
      <p:pic>
        <p:nvPicPr>
          <p:cNvPr id="9" name="內容版面配置區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92" y="4357332"/>
            <a:ext cx="3507026" cy="1971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15" y="4357687"/>
            <a:ext cx="3506394" cy="1971320"/>
          </a:xfrm>
          <a:prstGeom prst="rect">
            <a:avLst/>
          </a:prstGeom>
        </p:spPr>
      </p:pic>
      <p:pic>
        <p:nvPicPr>
          <p:cNvPr id="11" name="內容版面配置區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992" y="2051843"/>
            <a:ext cx="3507026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7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功能展示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r="33940" b="33940"/>
          <a:stretch/>
        </p:blipFill>
        <p:spPr>
          <a:xfrm>
            <a:off x="2886075" y="2304601"/>
            <a:ext cx="6419850" cy="3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2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0C4608AC-1308-4875-854E-FD4574CD5BCE}"/>
              </a:ext>
            </a:extLst>
          </p:cNvPr>
          <p:cNvGrpSpPr/>
          <p:nvPr/>
        </p:nvGrpSpPr>
        <p:grpSpPr>
          <a:xfrm>
            <a:off x="4327291" y="1337206"/>
            <a:ext cx="3537418" cy="5084658"/>
            <a:chOff x="3283308" y="1062868"/>
            <a:chExt cx="2337803" cy="3360342"/>
          </a:xfrm>
        </p:grpSpPr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78D5F0D0-248F-4472-81B9-6B21C44A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536" y="3435578"/>
              <a:ext cx="830867" cy="830281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>
              <a:innerShdw blurRad="165100" dist="635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B2C1098A-A86E-4055-8510-A47FDFEB0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536" y="3435578"/>
              <a:ext cx="830867" cy="830281"/>
            </a:xfrm>
            <a:prstGeom prst="ellipse">
              <a:avLst/>
            </a:prstGeom>
            <a:solidFill>
              <a:srgbClr val="AAA09E"/>
            </a:solidFill>
            <a:ln w="381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思源黑体 Medium" panose="020B0600000000000000" pitchFamily="34" charset="-122"/>
                </a:rPr>
                <a:t>04</a:t>
              </a:r>
              <a:endPara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思源黑体 Medium" panose="020B0600000000000000" pitchFamily="34" charset="-122"/>
              </a:endParaRP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5BAC94D-5957-4547-B1AC-00F6B7A01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044" y="2701430"/>
              <a:ext cx="830389" cy="831238"/>
            </a:xfrm>
            <a:prstGeom prst="ellipse">
              <a:avLst/>
            </a:prstGeom>
            <a:solidFill>
              <a:srgbClr val="DCB66B"/>
            </a:solidFill>
            <a:ln w="38100">
              <a:noFill/>
            </a:ln>
            <a:effectLst>
              <a:innerShdw blurRad="165100" dist="635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62CA562E-1F61-4D75-BBE8-66C24D1E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722" y="2701430"/>
              <a:ext cx="830389" cy="831238"/>
            </a:xfrm>
            <a:prstGeom prst="ellipse">
              <a:avLst/>
            </a:prstGeom>
            <a:solidFill>
              <a:srgbClr val="C6B0A0"/>
            </a:solidFill>
            <a:ln w="381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思源黑体 Medium" panose="020B0600000000000000" pitchFamily="34" charset="-122"/>
                </a:rPr>
                <a:t>03</a:t>
              </a:r>
              <a:endPara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思源黑体 Medium" panose="020B0600000000000000" pitchFamily="34" charset="-122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DEBE1BD6-23C1-476A-B965-5E4730E4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877" y="1970151"/>
              <a:ext cx="830389" cy="830281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>
              <a:innerShdw blurRad="165100" dist="635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CBA28092-1454-44FA-A10D-27194A7C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876" y="1970151"/>
              <a:ext cx="830389" cy="830281"/>
            </a:xfrm>
            <a:prstGeom prst="ellipse">
              <a:avLst/>
            </a:prstGeom>
            <a:solidFill>
              <a:srgbClr val="ECD9CA"/>
            </a:solidFill>
            <a:ln w="381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思源黑体 Medium" panose="020B0600000000000000" pitchFamily="34" charset="-122"/>
                </a:rPr>
                <a:t>02</a:t>
              </a:r>
              <a:endPara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思源黑体 Medium" panose="020B0600000000000000" pitchFamily="34" charset="-122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E4D62D47-25D5-4538-BE9E-95A49582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765" y="1224524"/>
              <a:ext cx="830389" cy="831716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>
              <a:innerShdw blurRad="165100" dist="635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17A6E38-3E1E-499A-A584-8C4B9ACE9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764" y="1224524"/>
              <a:ext cx="830389" cy="831716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381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思源黑体 Medium" panose="020B0600000000000000" pitchFamily="34" charset="-122"/>
                </a:rPr>
                <a:t>01</a:t>
              </a:r>
              <a:endPara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思源黑体 Medium" panose="020B0600000000000000" pitchFamily="34" charset="-122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91EC984-4C1E-4B92-9117-016DEB0FE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134" y="1062868"/>
              <a:ext cx="877744" cy="3360342"/>
            </a:xfrm>
            <a:custGeom>
              <a:avLst/>
              <a:gdLst>
                <a:gd name="T0" fmla="*/ 0 w 777"/>
                <a:gd name="T1" fmla="*/ 2974 h 2974"/>
                <a:gd name="T2" fmla="*/ 507 w 777"/>
                <a:gd name="T3" fmla="*/ 2467 h 2974"/>
                <a:gd name="T4" fmla="*/ 388 w 777"/>
                <a:gd name="T5" fmla="*/ 2138 h 2974"/>
                <a:gd name="T6" fmla="*/ 277 w 777"/>
                <a:gd name="T7" fmla="*/ 1818 h 2974"/>
                <a:gd name="T8" fmla="*/ 398 w 777"/>
                <a:gd name="T9" fmla="*/ 1488 h 2974"/>
                <a:gd name="T10" fmla="*/ 507 w 777"/>
                <a:gd name="T11" fmla="*/ 1171 h 2974"/>
                <a:gd name="T12" fmla="*/ 390 w 777"/>
                <a:gd name="T13" fmla="*/ 844 h 2974"/>
                <a:gd name="T14" fmla="*/ 267 w 777"/>
                <a:gd name="T15" fmla="*/ 511 h 2974"/>
                <a:gd name="T16" fmla="*/ 777 w 777"/>
                <a:gd name="T17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2974">
                  <a:moveTo>
                    <a:pt x="0" y="2974"/>
                  </a:moveTo>
                  <a:cubicBezTo>
                    <a:pt x="280" y="2974"/>
                    <a:pt x="507" y="2747"/>
                    <a:pt x="507" y="2467"/>
                  </a:cubicBezTo>
                  <a:cubicBezTo>
                    <a:pt x="507" y="2342"/>
                    <a:pt x="459" y="2227"/>
                    <a:pt x="388" y="2138"/>
                  </a:cubicBezTo>
                  <a:cubicBezTo>
                    <a:pt x="317" y="2049"/>
                    <a:pt x="277" y="1939"/>
                    <a:pt x="277" y="1818"/>
                  </a:cubicBezTo>
                  <a:cubicBezTo>
                    <a:pt x="277" y="1692"/>
                    <a:pt x="326" y="1577"/>
                    <a:pt x="398" y="1488"/>
                  </a:cubicBezTo>
                  <a:cubicBezTo>
                    <a:pt x="469" y="1400"/>
                    <a:pt x="507" y="1290"/>
                    <a:pt x="507" y="1171"/>
                  </a:cubicBezTo>
                  <a:cubicBezTo>
                    <a:pt x="507" y="1047"/>
                    <a:pt x="465" y="933"/>
                    <a:pt x="390" y="844"/>
                  </a:cubicBezTo>
                  <a:cubicBezTo>
                    <a:pt x="315" y="754"/>
                    <a:pt x="267" y="638"/>
                    <a:pt x="267" y="511"/>
                  </a:cubicBezTo>
                  <a:cubicBezTo>
                    <a:pt x="267" y="229"/>
                    <a:pt x="496" y="0"/>
                    <a:pt x="777" y="0"/>
                  </a:cubicBezTo>
                </a:path>
              </a:pathLst>
            </a:custGeom>
            <a:noFill/>
            <a:ln w="12700" cap="flat">
              <a:solidFill>
                <a:srgbClr val="C6B0A0"/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1921C81A-5614-4DBC-8A9C-CB6611EC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521" y="1417746"/>
              <a:ext cx="122932" cy="12339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72A1D56A-83B7-4218-BD11-E1932CB3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042" y="2334116"/>
              <a:ext cx="123411" cy="1229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0" name="Oval 14">
              <a:extLst>
                <a:ext uri="{FF2B5EF4-FFF2-40B4-BE49-F238E27FC236}">
                  <a16:creationId xmlns:a16="http://schemas.microsoft.com/office/drawing/2014/main" id="{3A4B5947-8A4F-403F-BDFF-192F3B899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824" y="3025698"/>
              <a:ext cx="122932" cy="1229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AA76634F-AF68-4229-AB1D-2EC22785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080" y="3993721"/>
              <a:ext cx="123411" cy="1229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FC63E28C-64F5-419A-B854-5F6653DB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967" y="1479922"/>
              <a:ext cx="771554" cy="0"/>
            </a:xfrm>
            <a:prstGeom prst="line">
              <a:avLst/>
            </a:prstGeom>
            <a:noFill/>
            <a:ln w="12700" cap="flat">
              <a:solidFill>
                <a:schemeClr val="accent3">
                  <a:lumMod val="90000"/>
                </a:schemeClr>
              </a:solidFill>
              <a:prstDash val="solid"/>
              <a:miter lim="800000"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2FF5053E-C021-4A5F-9D58-64DC4F41B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1453" y="2394857"/>
              <a:ext cx="771554" cy="0"/>
            </a:xfrm>
            <a:prstGeom prst="line">
              <a:avLst/>
            </a:prstGeom>
            <a:noFill/>
            <a:ln w="12700" cap="flat">
              <a:solidFill>
                <a:srgbClr val="A39C7D"/>
              </a:solidFill>
              <a:prstDash val="solid"/>
              <a:miter lim="800000"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4" name="Line 18">
              <a:extLst>
                <a:ext uri="{FF2B5EF4-FFF2-40B4-BE49-F238E27FC236}">
                  <a16:creationId xmlns:a16="http://schemas.microsoft.com/office/drawing/2014/main" id="{76248811-275D-4624-A43E-D81AE6D2A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3308" y="3087395"/>
              <a:ext cx="1093474" cy="0"/>
            </a:xfrm>
            <a:prstGeom prst="line">
              <a:avLst/>
            </a:prstGeom>
            <a:noFill/>
            <a:ln w="12700" cap="flat">
              <a:solidFill>
                <a:srgbClr val="C6B0A0"/>
              </a:solidFill>
              <a:prstDash val="solid"/>
              <a:miter lim="800000"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A052D62D-C8AA-4C0B-B586-08E83C7AF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6056" y="4055897"/>
              <a:ext cx="770597" cy="0"/>
            </a:xfrm>
            <a:prstGeom prst="line">
              <a:avLst/>
            </a:prstGeom>
            <a:noFill/>
            <a:ln w="12700" cap="flat">
              <a:solidFill>
                <a:srgbClr val="625240"/>
              </a:solidFill>
              <a:prstDash val="solid"/>
              <a:miter lim="800000"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sym typeface="思源黑体 Medium" panose="020B0600000000000000" pitchFamily="34" charset="-122"/>
              </a:endParaRPr>
            </a:p>
          </p:txBody>
        </p:sp>
      </p:grpSp>
      <p:sp>
        <p:nvSpPr>
          <p:cNvPr id="56" name="矩形 106">
            <a:extLst>
              <a:ext uri="{FF2B5EF4-FFF2-40B4-BE49-F238E27FC236}">
                <a16:creationId xmlns:a16="http://schemas.microsoft.com/office/drawing/2014/main" id="{C46C66B8-C18B-48B5-9A66-D262A04C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28" y="3153552"/>
            <a:ext cx="1933793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優化遊戲外觀</a:t>
            </a:r>
            <a:endParaRPr lang="en-US" b="1" dirty="0">
              <a:solidFill>
                <a:schemeClr val="accent4">
                  <a:lumMod val="75000"/>
                </a:schemeClr>
              </a:solidFill>
              <a:sym typeface="思源黑体 Medium" panose="020B0600000000000000" pitchFamily="34" charset="-122"/>
            </a:endParaRPr>
          </a:p>
        </p:txBody>
      </p:sp>
      <p:sp>
        <p:nvSpPr>
          <p:cNvPr id="58" name="矩形 106">
            <a:extLst>
              <a:ext uri="{FF2B5EF4-FFF2-40B4-BE49-F238E27FC236}">
                <a16:creationId xmlns:a16="http://schemas.microsoft.com/office/drawing/2014/main" id="{6FFB87B5-8C14-4EB9-9C78-F270AF83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32" y="5370943"/>
            <a:ext cx="1933200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建構鏈結串列</a:t>
            </a:r>
            <a:endParaRPr lang="en-US" b="1" dirty="0">
              <a:solidFill>
                <a:schemeClr val="accent4">
                  <a:lumMod val="75000"/>
                </a:schemeClr>
              </a:solidFill>
              <a:sym typeface="思源黑体 Medium" panose="020B0600000000000000" pitchFamily="34" charset="-122"/>
            </a:endParaRPr>
          </a:p>
        </p:txBody>
      </p:sp>
      <p:sp>
        <p:nvSpPr>
          <p:cNvPr id="60" name="矩形 106">
            <a:extLst>
              <a:ext uri="{FF2B5EF4-FFF2-40B4-BE49-F238E27FC236}">
                <a16:creationId xmlns:a16="http://schemas.microsoft.com/office/drawing/2014/main" id="{E66CB00F-FD26-4961-AB1B-ED7E7B607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03" y="2032188"/>
            <a:ext cx="1933200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新增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選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單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功能</a:t>
            </a:r>
            <a:endParaRPr lang="en-US" b="1" dirty="0">
              <a:solidFill>
                <a:schemeClr val="accent4">
                  <a:lumMod val="75000"/>
                </a:schemeClr>
              </a:solidFill>
              <a:sym typeface="思源黑体 Medium" panose="020B0600000000000000" pitchFamily="34" charset="-122"/>
            </a:endParaRPr>
          </a:p>
        </p:txBody>
      </p:sp>
      <p:sp>
        <p:nvSpPr>
          <p:cNvPr id="62" name="矩形 106">
            <a:extLst>
              <a:ext uri="{FF2B5EF4-FFF2-40B4-BE49-F238E27FC236}">
                <a16:creationId xmlns:a16="http://schemas.microsoft.com/office/drawing/2014/main" id="{233DF3A2-7910-4EF4-9B4A-8E12908B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364" y="4215569"/>
            <a:ext cx="1933200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sym typeface="思源黑体 Medium" panose="020B0600000000000000" pitchFamily="34" charset="-122"/>
              </a:rPr>
              <a:t>新增遊戲音效</a:t>
            </a:r>
            <a:endParaRPr lang="en-US" b="1" dirty="0">
              <a:solidFill>
                <a:schemeClr val="accent4">
                  <a:lumMod val="75000"/>
                </a:schemeClr>
              </a:solidFill>
              <a:sym typeface="思源黑体 Medium" panose="020B0600000000000000" pitchFamily="34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小組創意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22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849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utoUpdateAnimBg="0"/>
      <p:bldP spid="58" grpId="0" bldLvl="0" autoUpdateAnimBg="0"/>
      <p:bldP spid="60" grpId="0" bldLvl="0" autoUpdateAnimBg="0"/>
      <p:bldP spid="62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</a:t>
            </a:r>
            <a:r>
              <a:rPr lang="zh-TW" altLang="en-US" dirty="0"/>
              <a:t>組</a:t>
            </a:r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817701" y="1946787"/>
            <a:ext cx="1296000" cy="629265"/>
          </a:xfrm>
          <a:prstGeom prst="roundRect">
            <a:avLst/>
          </a:prstGeom>
          <a:solidFill>
            <a:srgbClr val="C6B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程式撰寫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441554" y="1954928"/>
            <a:ext cx="1296000" cy="629265"/>
          </a:xfrm>
          <a:prstGeom prst="roundRect">
            <a:avLst/>
          </a:prstGeom>
          <a:solidFill>
            <a:srgbClr val="C6B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word</a:t>
            </a:r>
            <a:r>
              <a:rPr lang="zh-TW" altLang="en-US" sz="2000" dirty="0" smtClean="0"/>
              <a:t>撰寫</a:t>
            </a:r>
            <a:endParaRPr lang="zh-TW" altLang="en-US" sz="2000" dirty="0"/>
          </a:p>
        </p:txBody>
      </p:sp>
      <p:sp>
        <p:nvSpPr>
          <p:cNvPr id="8" name="圓角矩形 7"/>
          <p:cNvSpPr/>
          <p:nvPr/>
        </p:nvSpPr>
        <p:spPr>
          <a:xfrm>
            <a:off x="7065407" y="1954929"/>
            <a:ext cx="1296000" cy="629265"/>
          </a:xfrm>
          <a:prstGeom prst="roundRect">
            <a:avLst/>
          </a:prstGeom>
          <a:solidFill>
            <a:srgbClr val="C6B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ppt</a:t>
            </a:r>
            <a:r>
              <a:rPr lang="zh-TW" altLang="en-US" sz="2000" dirty="0" smtClean="0"/>
              <a:t>撰寫</a:t>
            </a:r>
            <a:endParaRPr lang="zh-TW" altLang="en-US" sz="2000" dirty="0"/>
          </a:p>
        </p:txBody>
      </p:sp>
      <p:sp>
        <p:nvSpPr>
          <p:cNvPr id="9" name="圓角矩形 8"/>
          <p:cNvSpPr/>
          <p:nvPr/>
        </p:nvSpPr>
        <p:spPr>
          <a:xfrm>
            <a:off x="8689260" y="1954928"/>
            <a:ext cx="1296000" cy="629265"/>
          </a:xfrm>
          <a:prstGeom prst="roundRect">
            <a:avLst/>
          </a:prstGeom>
          <a:solidFill>
            <a:srgbClr val="C6B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上台</a:t>
            </a:r>
            <a:r>
              <a:rPr lang="zh-TW" altLang="en-US" sz="2000" dirty="0" smtClean="0"/>
              <a:t>報告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4249391" y="2801297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73244" y="2809439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7097" y="2809439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120950" y="2809438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206740" y="2801296"/>
            <a:ext cx="1066798" cy="629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5EBE5"/>
                </a:solidFill>
              </a:rPr>
              <a:t>潘亮晴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2206740" y="3686661"/>
            <a:ext cx="1066798" cy="629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5EBE5"/>
                </a:solidFill>
              </a:rPr>
              <a:t>黃唯筑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06740" y="4572026"/>
            <a:ext cx="1066798" cy="629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5EBE5"/>
                </a:solidFill>
              </a:rPr>
              <a:t>胡祐瑄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2206740" y="5454703"/>
            <a:ext cx="1066798" cy="629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5EBE5"/>
                </a:solidFill>
              </a:rPr>
              <a:t>陳冠宏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4249391" y="3686661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873244" y="3694803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497097" y="3694803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120950" y="3694802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49391" y="4572024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5873244" y="4580166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873244" y="5462845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7497097" y="5462845"/>
            <a:ext cx="432620" cy="629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625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TW" altLang="en-US" sz="2000" dirty="0">
              <a:solidFill>
                <a:srgbClr val="625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18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獲取到關於資料結構知識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積累利用</a:t>
            </a:r>
            <a:r>
              <a:rPr lang="en-US" altLang="zh-TW" sz="2400" dirty="0"/>
              <a:t>Python</a:t>
            </a:r>
            <a:r>
              <a:rPr lang="zh-TW" altLang="en-US" sz="2400" dirty="0"/>
              <a:t>設計遊戲的</a:t>
            </a:r>
            <a:r>
              <a:rPr lang="zh-TW" altLang="en-US" sz="2400" dirty="0" smtClean="0"/>
              <a:t>經驗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並利用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實作資料結構的功能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結合實踐經驗取得</a:t>
            </a:r>
            <a:r>
              <a:rPr lang="zh-TW" altLang="en-US" sz="2400" dirty="0" smtClean="0"/>
              <a:t>進步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02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6000" b="1" i="1" u="sng" dirty="0" smtClean="0">
                <a:solidFill>
                  <a:srgbClr val="625240"/>
                </a:solidFill>
                <a:latin typeface="Bodoni MT" panose="02070603080606020203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Thank you for listening.</a:t>
            </a:r>
            <a:endParaRPr lang="zh-TW" altLang="en-US" sz="6000" b="1" i="1" u="sng" dirty="0">
              <a:solidFill>
                <a:srgbClr val="625240"/>
              </a:solidFill>
              <a:latin typeface="Bodoni MT" panose="02070603080606020203" pitchFamily="18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CC7-D0C5-4F51-9A81-97798AE6CE5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66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002480D-FBF7-4540-9D77-5FAA21612D9B}"/>
              </a:ext>
            </a:extLst>
          </p:cNvPr>
          <p:cNvSpPr/>
          <p:nvPr/>
        </p:nvSpPr>
        <p:spPr>
          <a:xfrm>
            <a:off x="1791855" y="2767235"/>
            <a:ext cx="4507344" cy="573092"/>
          </a:xfrm>
          <a:custGeom>
            <a:avLst/>
            <a:gdLst>
              <a:gd name="connsiteX0" fmla="*/ 0 w 6908800"/>
              <a:gd name="connsiteY0" fmla="*/ 467805 h 985660"/>
              <a:gd name="connsiteX1" fmla="*/ 193963 w 6908800"/>
              <a:gd name="connsiteY1" fmla="*/ 356968 h 985660"/>
              <a:gd name="connsiteX2" fmla="*/ 406400 w 6908800"/>
              <a:gd name="connsiteY2" fmla="*/ 310787 h 985660"/>
              <a:gd name="connsiteX3" fmla="*/ 609600 w 6908800"/>
              <a:gd name="connsiteY3" fmla="*/ 255368 h 985660"/>
              <a:gd name="connsiteX4" fmla="*/ 877454 w 6908800"/>
              <a:gd name="connsiteY4" fmla="*/ 255368 h 985660"/>
              <a:gd name="connsiteX5" fmla="*/ 1182254 w 6908800"/>
              <a:gd name="connsiteY5" fmla="*/ 227659 h 985660"/>
              <a:gd name="connsiteX6" fmla="*/ 1459345 w 6908800"/>
              <a:gd name="connsiteY6" fmla="*/ 310787 h 985660"/>
              <a:gd name="connsiteX7" fmla="*/ 1634836 w 6908800"/>
              <a:gd name="connsiteY7" fmla="*/ 320023 h 985660"/>
              <a:gd name="connsiteX8" fmla="*/ 1948872 w 6908800"/>
              <a:gd name="connsiteY8" fmla="*/ 403150 h 985660"/>
              <a:gd name="connsiteX9" fmla="*/ 2068945 w 6908800"/>
              <a:gd name="connsiteY9" fmla="*/ 449332 h 985660"/>
              <a:gd name="connsiteX10" fmla="*/ 2355272 w 6908800"/>
              <a:gd name="connsiteY10" fmla="*/ 569405 h 985660"/>
              <a:gd name="connsiteX11" fmla="*/ 2586181 w 6908800"/>
              <a:gd name="connsiteY11" fmla="*/ 652532 h 985660"/>
              <a:gd name="connsiteX12" fmla="*/ 2826327 w 6908800"/>
              <a:gd name="connsiteY12" fmla="*/ 698714 h 985660"/>
              <a:gd name="connsiteX13" fmla="*/ 3094181 w 6908800"/>
              <a:gd name="connsiteY13" fmla="*/ 698714 h 985660"/>
              <a:gd name="connsiteX14" fmla="*/ 3435927 w 6908800"/>
              <a:gd name="connsiteY14" fmla="*/ 661768 h 985660"/>
              <a:gd name="connsiteX15" fmla="*/ 3620654 w 6908800"/>
              <a:gd name="connsiteY15" fmla="*/ 615587 h 985660"/>
              <a:gd name="connsiteX16" fmla="*/ 3851563 w 6908800"/>
              <a:gd name="connsiteY16" fmla="*/ 477041 h 985660"/>
              <a:gd name="connsiteX17" fmla="*/ 4008581 w 6908800"/>
              <a:gd name="connsiteY17" fmla="*/ 356968 h 985660"/>
              <a:gd name="connsiteX18" fmla="*/ 4091709 w 6908800"/>
              <a:gd name="connsiteY18" fmla="*/ 292314 h 985660"/>
              <a:gd name="connsiteX19" fmla="*/ 4202545 w 6908800"/>
              <a:gd name="connsiteY19" fmla="*/ 209187 h 985660"/>
              <a:gd name="connsiteX20" fmla="*/ 4322618 w 6908800"/>
              <a:gd name="connsiteY20" fmla="*/ 135296 h 985660"/>
              <a:gd name="connsiteX21" fmla="*/ 4442691 w 6908800"/>
              <a:gd name="connsiteY21" fmla="*/ 70641 h 985660"/>
              <a:gd name="connsiteX22" fmla="*/ 4729018 w 6908800"/>
              <a:gd name="connsiteY22" fmla="*/ 5987 h 985660"/>
              <a:gd name="connsiteX23" fmla="*/ 4941454 w 6908800"/>
              <a:gd name="connsiteY23" fmla="*/ 5987 h 985660"/>
              <a:gd name="connsiteX24" fmla="*/ 5135418 w 6908800"/>
              <a:gd name="connsiteY24" fmla="*/ 33696 h 985660"/>
              <a:gd name="connsiteX25" fmla="*/ 5246254 w 6908800"/>
              <a:gd name="connsiteY25" fmla="*/ 61405 h 985660"/>
              <a:gd name="connsiteX26" fmla="*/ 5394036 w 6908800"/>
              <a:gd name="connsiteY26" fmla="*/ 107587 h 985660"/>
              <a:gd name="connsiteX27" fmla="*/ 5523345 w 6908800"/>
              <a:gd name="connsiteY27" fmla="*/ 199950 h 985660"/>
              <a:gd name="connsiteX28" fmla="*/ 5578763 w 6908800"/>
              <a:gd name="connsiteY28" fmla="*/ 255368 h 985660"/>
              <a:gd name="connsiteX29" fmla="*/ 5578763 w 6908800"/>
              <a:gd name="connsiteY29" fmla="*/ 329259 h 985660"/>
              <a:gd name="connsiteX30" fmla="*/ 5606472 w 6908800"/>
              <a:gd name="connsiteY30" fmla="*/ 421623 h 985660"/>
              <a:gd name="connsiteX31" fmla="*/ 5615709 w 6908800"/>
              <a:gd name="connsiteY31" fmla="*/ 541696 h 985660"/>
              <a:gd name="connsiteX32" fmla="*/ 5615709 w 6908800"/>
              <a:gd name="connsiteY32" fmla="*/ 671005 h 985660"/>
              <a:gd name="connsiteX33" fmla="*/ 5569527 w 6908800"/>
              <a:gd name="connsiteY33" fmla="*/ 781841 h 985660"/>
              <a:gd name="connsiteX34" fmla="*/ 5532581 w 6908800"/>
              <a:gd name="connsiteY34" fmla="*/ 846496 h 985660"/>
              <a:gd name="connsiteX35" fmla="*/ 5467927 w 6908800"/>
              <a:gd name="connsiteY35" fmla="*/ 911150 h 985660"/>
              <a:gd name="connsiteX36" fmla="*/ 5366327 w 6908800"/>
              <a:gd name="connsiteY36" fmla="*/ 966568 h 985660"/>
              <a:gd name="connsiteX37" fmla="*/ 5237018 w 6908800"/>
              <a:gd name="connsiteY37" fmla="*/ 975805 h 985660"/>
              <a:gd name="connsiteX38" fmla="*/ 5116945 w 6908800"/>
              <a:gd name="connsiteY38" fmla="*/ 985041 h 985660"/>
              <a:gd name="connsiteX39" fmla="*/ 4996872 w 6908800"/>
              <a:gd name="connsiteY39" fmla="*/ 957332 h 985660"/>
              <a:gd name="connsiteX40" fmla="*/ 4886036 w 6908800"/>
              <a:gd name="connsiteY40" fmla="*/ 911150 h 985660"/>
              <a:gd name="connsiteX41" fmla="*/ 4839854 w 6908800"/>
              <a:gd name="connsiteY41" fmla="*/ 864968 h 985660"/>
              <a:gd name="connsiteX42" fmla="*/ 4830618 w 6908800"/>
              <a:gd name="connsiteY42" fmla="*/ 828023 h 985660"/>
              <a:gd name="connsiteX43" fmla="*/ 4812145 w 6908800"/>
              <a:gd name="connsiteY43" fmla="*/ 781841 h 985660"/>
              <a:gd name="connsiteX44" fmla="*/ 4812145 w 6908800"/>
              <a:gd name="connsiteY44" fmla="*/ 717187 h 985660"/>
              <a:gd name="connsiteX45" fmla="*/ 4812145 w 6908800"/>
              <a:gd name="connsiteY45" fmla="*/ 661768 h 985660"/>
              <a:gd name="connsiteX46" fmla="*/ 4839854 w 6908800"/>
              <a:gd name="connsiteY46" fmla="*/ 569405 h 985660"/>
              <a:gd name="connsiteX47" fmla="*/ 4895272 w 6908800"/>
              <a:gd name="connsiteY47" fmla="*/ 495514 h 985660"/>
              <a:gd name="connsiteX48" fmla="*/ 4950691 w 6908800"/>
              <a:gd name="connsiteY48" fmla="*/ 440096 h 985660"/>
              <a:gd name="connsiteX49" fmla="*/ 5006109 w 6908800"/>
              <a:gd name="connsiteY49" fmla="*/ 412387 h 985660"/>
              <a:gd name="connsiteX50" fmla="*/ 5061527 w 6908800"/>
              <a:gd name="connsiteY50" fmla="*/ 375441 h 985660"/>
              <a:gd name="connsiteX51" fmla="*/ 5163127 w 6908800"/>
              <a:gd name="connsiteY51" fmla="*/ 338496 h 985660"/>
              <a:gd name="connsiteX52" fmla="*/ 5255491 w 6908800"/>
              <a:gd name="connsiteY52" fmla="*/ 301550 h 985660"/>
              <a:gd name="connsiteX53" fmla="*/ 5384800 w 6908800"/>
              <a:gd name="connsiteY53" fmla="*/ 283077 h 985660"/>
              <a:gd name="connsiteX54" fmla="*/ 5504872 w 6908800"/>
              <a:gd name="connsiteY54" fmla="*/ 255368 h 985660"/>
              <a:gd name="connsiteX55" fmla="*/ 5597236 w 6908800"/>
              <a:gd name="connsiteY55" fmla="*/ 246132 h 985660"/>
              <a:gd name="connsiteX56" fmla="*/ 5661891 w 6908800"/>
              <a:gd name="connsiteY56" fmla="*/ 246132 h 985660"/>
              <a:gd name="connsiteX57" fmla="*/ 5717309 w 6908800"/>
              <a:gd name="connsiteY57" fmla="*/ 246132 h 985660"/>
              <a:gd name="connsiteX58" fmla="*/ 5781963 w 6908800"/>
              <a:gd name="connsiteY58" fmla="*/ 255368 h 985660"/>
              <a:gd name="connsiteX59" fmla="*/ 5855854 w 6908800"/>
              <a:gd name="connsiteY59" fmla="*/ 283077 h 985660"/>
              <a:gd name="connsiteX60" fmla="*/ 5948218 w 6908800"/>
              <a:gd name="connsiteY60" fmla="*/ 283077 h 985660"/>
              <a:gd name="connsiteX61" fmla="*/ 6040581 w 6908800"/>
              <a:gd name="connsiteY61" fmla="*/ 283077 h 985660"/>
              <a:gd name="connsiteX62" fmla="*/ 6123709 w 6908800"/>
              <a:gd name="connsiteY62" fmla="*/ 283077 h 985660"/>
              <a:gd name="connsiteX63" fmla="*/ 6188363 w 6908800"/>
              <a:gd name="connsiteY63" fmla="*/ 301550 h 985660"/>
              <a:gd name="connsiteX64" fmla="*/ 6262254 w 6908800"/>
              <a:gd name="connsiteY64" fmla="*/ 310787 h 985660"/>
              <a:gd name="connsiteX65" fmla="*/ 6354618 w 6908800"/>
              <a:gd name="connsiteY65" fmla="*/ 338496 h 985660"/>
              <a:gd name="connsiteX66" fmla="*/ 6428509 w 6908800"/>
              <a:gd name="connsiteY66" fmla="*/ 347732 h 985660"/>
              <a:gd name="connsiteX67" fmla="*/ 6502400 w 6908800"/>
              <a:gd name="connsiteY67" fmla="*/ 366205 h 985660"/>
              <a:gd name="connsiteX68" fmla="*/ 6613236 w 6908800"/>
              <a:gd name="connsiteY68" fmla="*/ 403150 h 985660"/>
              <a:gd name="connsiteX69" fmla="*/ 6714836 w 6908800"/>
              <a:gd name="connsiteY69" fmla="*/ 440096 h 985660"/>
              <a:gd name="connsiteX70" fmla="*/ 6788727 w 6908800"/>
              <a:gd name="connsiteY70" fmla="*/ 477041 h 985660"/>
              <a:gd name="connsiteX71" fmla="*/ 6853381 w 6908800"/>
              <a:gd name="connsiteY71" fmla="*/ 513987 h 985660"/>
              <a:gd name="connsiteX72" fmla="*/ 6908800 w 6908800"/>
              <a:gd name="connsiteY72" fmla="*/ 550932 h 98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908800" h="985660">
                <a:moveTo>
                  <a:pt x="0" y="467805"/>
                </a:moveTo>
                <a:cubicBezTo>
                  <a:pt x="63115" y="425471"/>
                  <a:pt x="126230" y="383138"/>
                  <a:pt x="193963" y="356968"/>
                </a:cubicBezTo>
                <a:cubicBezTo>
                  <a:pt x="261696" y="330798"/>
                  <a:pt x="337127" y="327720"/>
                  <a:pt x="406400" y="310787"/>
                </a:cubicBezTo>
                <a:cubicBezTo>
                  <a:pt x="475673" y="293854"/>
                  <a:pt x="531091" y="264604"/>
                  <a:pt x="609600" y="255368"/>
                </a:cubicBezTo>
                <a:cubicBezTo>
                  <a:pt x="688109" y="246132"/>
                  <a:pt x="782012" y="259986"/>
                  <a:pt x="877454" y="255368"/>
                </a:cubicBezTo>
                <a:cubicBezTo>
                  <a:pt x="972896" y="250750"/>
                  <a:pt x="1085272" y="218423"/>
                  <a:pt x="1182254" y="227659"/>
                </a:cubicBezTo>
                <a:cubicBezTo>
                  <a:pt x="1279236" y="236895"/>
                  <a:pt x="1383915" y="295393"/>
                  <a:pt x="1459345" y="310787"/>
                </a:cubicBezTo>
                <a:cubicBezTo>
                  <a:pt x="1534775" y="326181"/>
                  <a:pt x="1553248" y="304629"/>
                  <a:pt x="1634836" y="320023"/>
                </a:cubicBezTo>
                <a:cubicBezTo>
                  <a:pt x="1716424" y="335417"/>
                  <a:pt x="1876521" y="381599"/>
                  <a:pt x="1948872" y="403150"/>
                </a:cubicBezTo>
                <a:cubicBezTo>
                  <a:pt x="2021223" y="424701"/>
                  <a:pt x="2001212" y="421623"/>
                  <a:pt x="2068945" y="449332"/>
                </a:cubicBezTo>
                <a:cubicBezTo>
                  <a:pt x="2136678" y="477041"/>
                  <a:pt x="2269066" y="535538"/>
                  <a:pt x="2355272" y="569405"/>
                </a:cubicBezTo>
                <a:cubicBezTo>
                  <a:pt x="2441478" y="603272"/>
                  <a:pt x="2507672" y="630980"/>
                  <a:pt x="2586181" y="652532"/>
                </a:cubicBezTo>
                <a:cubicBezTo>
                  <a:pt x="2664690" y="674084"/>
                  <a:pt x="2741660" y="691017"/>
                  <a:pt x="2826327" y="698714"/>
                </a:cubicBezTo>
                <a:cubicBezTo>
                  <a:pt x="2910994" y="706411"/>
                  <a:pt x="2992581" y="704872"/>
                  <a:pt x="3094181" y="698714"/>
                </a:cubicBezTo>
                <a:cubicBezTo>
                  <a:pt x="3195781" y="692556"/>
                  <a:pt x="3348181" y="675623"/>
                  <a:pt x="3435927" y="661768"/>
                </a:cubicBezTo>
                <a:cubicBezTo>
                  <a:pt x="3523673" y="647913"/>
                  <a:pt x="3551381" y="646375"/>
                  <a:pt x="3620654" y="615587"/>
                </a:cubicBezTo>
                <a:cubicBezTo>
                  <a:pt x="3689927" y="584799"/>
                  <a:pt x="3786909" y="520144"/>
                  <a:pt x="3851563" y="477041"/>
                </a:cubicBezTo>
                <a:cubicBezTo>
                  <a:pt x="3916218" y="433938"/>
                  <a:pt x="4008581" y="356968"/>
                  <a:pt x="4008581" y="356968"/>
                </a:cubicBezTo>
                <a:cubicBezTo>
                  <a:pt x="4048605" y="326180"/>
                  <a:pt x="4059382" y="316944"/>
                  <a:pt x="4091709" y="292314"/>
                </a:cubicBezTo>
                <a:cubicBezTo>
                  <a:pt x="4124036" y="267684"/>
                  <a:pt x="4164060" y="235357"/>
                  <a:pt x="4202545" y="209187"/>
                </a:cubicBezTo>
                <a:cubicBezTo>
                  <a:pt x="4241030" y="183017"/>
                  <a:pt x="4282594" y="158387"/>
                  <a:pt x="4322618" y="135296"/>
                </a:cubicBezTo>
                <a:cubicBezTo>
                  <a:pt x="4362642" y="112205"/>
                  <a:pt x="4374958" y="92192"/>
                  <a:pt x="4442691" y="70641"/>
                </a:cubicBezTo>
                <a:cubicBezTo>
                  <a:pt x="4510424" y="49090"/>
                  <a:pt x="4645891" y="16763"/>
                  <a:pt x="4729018" y="5987"/>
                </a:cubicBezTo>
                <a:cubicBezTo>
                  <a:pt x="4812145" y="-4789"/>
                  <a:pt x="4873721" y="1369"/>
                  <a:pt x="4941454" y="5987"/>
                </a:cubicBezTo>
                <a:cubicBezTo>
                  <a:pt x="5009187" y="10605"/>
                  <a:pt x="5084618" y="24460"/>
                  <a:pt x="5135418" y="33696"/>
                </a:cubicBezTo>
                <a:cubicBezTo>
                  <a:pt x="5186218" y="42932"/>
                  <a:pt x="5203151" y="49090"/>
                  <a:pt x="5246254" y="61405"/>
                </a:cubicBezTo>
                <a:cubicBezTo>
                  <a:pt x="5289357" y="73720"/>
                  <a:pt x="5347854" y="84496"/>
                  <a:pt x="5394036" y="107587"/>
                </a:cubicBezTo>
                <a:cubicBezTo>
                  <a:pt x="5440218" y="130678"/>
                  <a:pt x="5492557" y="175320"/>
                  <a:pt x="5523345" y="199950"/>
                </a:cubicBezTo>
                <a:cubicBezTo>
                  <a:pt x="5554133" y="224580"/>
                  <a:pt x="5569527" y="233817"/>
                  <a:pt x="5578763" y="255368"/>
                </a:cubicBezTo>
                <a:cubicBezTo>
                  <a:pt x="5587999" y="276919"/>
                  <a:pt x="5574145" y="301550"/>
                  <a:pt x="5578763" y="329259"/>
                </a:cubicBezTo>
                <a:cubicBezTo>
                  <a:pt x="5583381" y="356968"/>
                  <a:pt x="5600314" y="386217"/>
                  <a:pt x="5606472" y="421623"/>
                </a:cubicBezTo>
                <a:cubicBezTo>
                  <a:pt x="5612630" y="457029"/>
                  <a:pt x="5614170" y="500132"/>
                  <a:pt x="5615709" y="541696"/>
                </a:cubicBezTo>
                <a:cubicBezTo>
                  <a:pt x="5617248" y="583260"/>
                  <a:pt x="5623406" y="630981"/>
                  <a:pt x="5615709" y="671005"/>
                </a:cubicBezTo>
                <a:cubicBezTo>
                  <a:pt x="5608012" y="711029"/>
                  <a:pt x="5583382" y="752593"/>
                  <a:pt x="5569527" y="781841"/>
                </a:cubicBezTo>
                <a:cubicBezTo>
                  <a:pt x="5555672" y="811089"/>
                  <a:pt x="5549514" y="824944"/>
                  <a:pt x="5532581" y="846496"/>
                </a:cubicBezTo>
                <a:cubicBezTo>
                  <a:pt x="5515648" y="868048"/>
                  <a:pt x="5495636" y="891138"/>
                  <a:pt x="5467927" y="911150"/>
                </a:cubicBezTo>
                <a:cubicBezTo>
                  <a:pt x="5440218" y="931162"/>
                  <a:pt x="5404812" y="955792"/>
                  <a:pt x="5366327" y="966568"/>
                </a:cubicBezTo>
                <a:cubicBezTo>
                  <a:pt x="5327842" y="977344"/>
                  <a:pt x="5237018" y="975805"/>
                  <a:pt x="5237018" y="975805"/>
                </a:cubicBezTo>
                <a:cubicBezTo>
                  <a:pt x="5195454" y="978884"/>
                  <a:pt x="5156969" y="988120"/>
                  <a:pt x="5116945" y="985041"/>
                </a:cubicBezTo>
                <a:cubicBezTo>
                  <a:pt x="5076921" y="981962"/>
                  <a:pt x="5035357" y="969647"/>
                  <a:pt x="4996872" y="957332"/>
                </a:cubicBezTo>
                <a:cubicBezTo>
                  <a:pt x="4958387" y="945017"/>
                  <a:pt x="4912206" y="926544"/>
                  <a:pt x="4886036" y="911150"/>
                </a:cubicBezTo>
                <a:cubicBezTo>
                  <a:pt x="4859866" y="895756"/>
                  <a:pt x="4839854" y="864968"/>
                  <a:pt x="4839854" y="864968"/>
                </a:cubicBezTo>
                <a:cubicBezTo>
                  <a:pt x="4830618" y="851114"/>
                  <a:pt x="4835236" y="841877"/>
                  <a:pt x="4830618" y="828023"/>
                </a:cubicBezTo>
                <a:cubicBezTo>
                  <a:pt x="4826000" y="814169"/>
                  <a:pt x="4815224" y="800314"/>
                  <a:pt x="4812145" y="781841"/>
                </a:cubicBezTo>
                <a:cubicBezTo>
                  <a:pt x="4809066" y="763368"/>
                  <a:pt x="4812145" y="717187"/>
                  <a:pt x="4812145" y="717187"/>
                </a:cubicBezTo>
                <a:cubicBezTo>
                  <a:pt x="4812145" y="697175"/>
                  <a:pt x="4807527" y="686398"/>
                  <a:pt x="4812145" y="661768"/>
                </a:cubicBezTo>
                <a:cubicBezTo>
                  <a:pt x="4816763" y="637138"/>
                  <a:pt x="4826000" y="597114"/>
                  <a:pt x="4839854" y="569405"/>
                </a:cubicBezTo>
                <a:cubicBezTo>
                  <a:pt x="4853708" y="541696"/>
                  <a:pt x="4876799" y="517065"/>
                  <a:pt x="4895272" y="495514"/>
                </a:cubicBezTo>
                <a:cubicBezTo>
                  <a:pt x="4913745" y="473963"/>
                  <a:pt x="4932218" y="453951"/>
                  <a:pt x="4950691" y="440096"/>
                </a:cubicBezTo>
                <a:cubicBezTo>
                  <a:pt x="4969164" y="426241"/>
                  <a:pt x="4987636" y="423163"/>
                  <a:pt x="5006109" y="412387"/>
                </a:cubicBezTo>
                <a:cubicBezTo>
                  <a:pt x="5024582" y="401611"/>
                  <a:pt x="5035357" y="387756"/>
                  <a:pt x="5061527" y="375441"/>
                </a:cubicBezTo>
                <a:cubicBezTo>
                  <a:pt x="5087697" y="363126"/>
                  <a:pt x="5130800" y="350811"/>
                  <a:pt x="5163127" y="338496"/>
                </a:cubicBezTo>
                <a:cubicBezTo>
                  <a:pt x="5195454" y="326181"/>
                  <a:pt x="5218546" y="310786"/>
                  <a:pt x="5255491" y="301550"/>
                </a:cubicBezTo>
                <a:cubicBezTo>
                  <a:pt x="5292436" y="292314"/>
                  <a:pt x="5343237" y="290774"/>
                  <a:pt x="5384800" y="283077"/>
                </a:cubicBezTo>
                <a:cubicBezTo>
                  <a:pt x="5426364" y="275380"/>
                  <a:pt x="5469466" y="261525"/>
                  <a:pt x="5504872" y="255368"/>
                </a:cubicBezTo>
                <a:cubicBezTo>
                  <a:pt x="5540278" y="249210"/>
                  <a:pt x="5571066" y="247671"/>
                  <a:pt x="5597236" y="246132"/>
                </a:cubicBezTo>
                <a:cubicBezTo>
                  <a:pt x="5623406" y="244593"/>
                  <a:pt x="5661891" y="246132"/>
                  <a:pt x="5661891" y="246132"/>
                </a:cubicBezTo>
                <a:cubicBezTo>
                  <a:pt x="5681903" y="246132"/>
                  <a:pt x="5697297" y="244593"/>
                  <a:pt x="5717309" y="246132"/>
                </a:cubicBezTo>
                <a:cubicBezTo>
                  <a:pt x="5737321" y="247671"/>
                  <a:pt x="5758872" y="249210"/>
                  <a:pt x="5781963" y="255368"/>
                </a:cubicBezTo>
                <a:cubicBezTo>
                  <a:pt x="5805054" y="261525"/>
                  <a:pt x="5828145" y="278459"/>
                  <a:pt x="5855854" y="283077"/>
                </a:cubicBezTo>
                <a:cubicBezTo>
                  <a:pt x="5883563" y="287695"/>
                  <a:pt x="5948218" y="283077"/>
                  <a:pt x="5948218" y="283077"/>
                </a:cubicBezTo>
                <a:lnTo>
                  <a:pt x="6040581" y="283077"/>
                </a:lnTo>
                <a:cubicBezTo>
                  <a:pt x="6069829" y="283077"/>
                  <a:pt x="6099079" y="279998"/>
                  <a:pt x="6123709" y="283077"/>
                </a:cubicBezTo>
                <a:cubicBezTo>
                  <a:pt x="6148339" y="286156"/>
                  <a:pt x="6165272" y="296932"/>
                  <a:pt x="6188363" y="301550"/>
                </a:cubicBezTo>
                <a:cubicBezTo>
                  <a:pt x="6211454" y="306168"/>
                  <a:pt x="6234545" y="304629"/>
                  <a:pt x="6262254" y="310787"/>
                </a:cubicBezTo>
                <a:cubicBezTo>
                  <a:pt x="6289963" y="316945"/>
                  <a:pt x="6326909" y="332339"/>
                  <a:pt x="6354618" y="338496"/>
                </a:cubicBezTo>
                <a:cubicBezTo>
                  <a:pt x="6382327" y="344653"/>
                  <a:pt x="6403879" y="343114"/>
                  <a:pt x="6428509" y="347732"/>
                </a:cubicBezTo>
                <a:cubicBezTo>
                  <a:pt x="6453139" y="352350"/>
                  <a:pt x="6471612" y="356969"/>
                  <a:pt x="6502400" y="366205"/>
                </a:cubicBezTo>
                <a:cubicBezTo>
                  <a:pt x="6533188" y="375441"/>
                  <a:pt x="6577830" y="390835"/>
                  <a:pt x="6613236" y="403150"/>
                </a:cubicBezTo>
                <a:cubicBezTo>
                  <a:pt x="6648642" y="415465"/>
                  <a:pt x="6685588" y="427781"/>
                  <a:pt x="6714836" y="440096"/>
                </a:cubicBezTo>
                <a:cubicBezTo>
                  <a:pt x="6744085" y="452411"/>
                  <a:pt x="6765636" y="464726"/>
                  <a:pt x="6788727" y="477041"/>
                </a:cubicBezTo>
                <a:cubicBezTo>
                  <a:pt x="6811818" y="489356"/>
                  <a:pt x="6833369" y="501672"/>
                  <a:pt x="6853381" y="513987"/>
                </a:cubicBezTo>
                <a:cubicBezTo>
                  <a:pt x="6873393" y="526302"/>
                  <a:pt x="6891096" y="538617"/>
                  <a:pt x="6908800" y="550932"/>
                </a:cubicBezTo>
              </a:path>
            </a:pathLst>
          </a:custGeom>
          <a:noFill/>
          <a:ln w="57150">
            <a:solidFill>
              <a:srgbClr val="625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8C41ACC-5181-4763-B618-CFE59A6EE5CE}"/>
              </a:ext>
            </a:extLst>
          </p:cNvPr>
          <p:cNvSpPr txBox="1">
            <a:spLocks/>
          </p:cNvSpPr>
          <p:nvPr/>
        </p:nvSpPr>
        <p:spPr>
          <a:xfrm>
            <a:off x="2509982" y="894653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2F3EA-285C-4AF0-AE84-7B11825A4AB8}"/>
              </a:ext>
            </a:extLst>
          </p:cNvPr>
          <p:cNvSpPr txBox="1"/>
          <p:nvPr/>
        </p:nvSpPr>
        <p:spPr>
          <a:xfrm>
            <a:off x="2509982" y="3711855"/>
            <a:ext cx="3613727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忙裡偷閒的小遊戲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6252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Nokia 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年代經典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經典怎麼可以不改寫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12DEFE-B2F3-4E62-9720-0F0BAD49C9CF}"/>
              </a:ext>
            </a:extLst>
          </p:cNvPr>
          <p:cNvSpPr txBox="1"/>
          <p:nvPr/>
        </p:nvSpPr>
        <p:spPr>
          <a:xfrm>
            <a:off x="3140363" y="2235015"/>
            <a:ext cx="361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上班的小確幸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2" descr="10 Office Party Ideas That Are Sure to Entertain…">
            <a:extLst>
              <a:ext uri="{FF2B5EF4-FFF2-40B4-BE49-F238E27FC236}">
                <a16:creationId xmlns:a16="http://schemas.microsoft.com/office/drawing/2014/main" id="{8612990C-C906-4C7C-891C-9329727D9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r="20475"/>
          <a:stretch/>
        </p:blipFill>
        <p:spPr bwMode="auto">
          <a:xfrm>
            <a:off x="6991926" y="1497312"/>
            <a:ext cx="4026879" cy="3686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5BFB72-0638-4D21-B1AC-DBD82712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878F30-CA8C-4C96-949E-FE680015FD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93F624F-AA30-4DFF-8CDE-F6C27608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9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26F84-D0B2-42FD-B01F-A4D95893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參考資料</a:t>
            </a:r>
            <a:endParaRPr lang="zh-TW" alt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DEV Community. (2020). Getting Started With Pygame, Making a snake game.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Edureka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E-Learning Platform.(2020). How To implement Snake Game in Python?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CountDown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Python: Linked List - Exercises, Practice, Solution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Stack overflow: How can I switch between Slides 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pygame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Creating Menus in Pygame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8BC3B-1F29-4612-B0FC-D0E9B344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EC52541-8DBD-4FC3-89E7-1ECA30270509}"/>
              </a:ext>
            </a:extLst>
          </p:cNvPr>
          <p:cNvGrpSpPr/>
          <p:nvPr/>
        </p:nvGrpSpPr>
        <p:grpSpPr>
          <a:xfrm>
            <a:off x="0" y="5962394"/>
            <a:ext cx="1465260" cy="895606"/>
            <a:chOff x="0" y="5962394"/>
            <a:chExt cx="1465260" cy="8956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308858E-8782-4262-B570-7660ED745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2065" y="6235327"/>
              <a:ext cx="743195" cy="349739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9A74556-FF68-4284-AC64-476813B9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962394"/>
              <a:ext cx="1280040" cy="895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514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10B1720-31C3-4F19-BFA5-A7FAB6D2C966}"/>
              </a:ext>
            </a:extLst>
          </p:cNvPr>
          <p:cNvSpPr txBox="1">
            <a:spLocks/>
          </p:cNvSpPr>
          <p:nvPr/>
        </p:nvSpPr>
        <p:spPr>
          <a:xfrm>
            <a:off x="2367973" y="350981"/>
            <a:ext cx="745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資料結構之相關性說明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F67635-52AF-41BD-BA19-B2C31A14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36B363-E1C9-477C-AAA9-6C076EE9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D6294C60-2B9F-4D35-BEFA-947DB2C7D603}"/>
              </a:ext>
            </a:extLst>
          </p:cNvPr>
          <p:cNvGrpSpPr/>
          <p:nvPr/>
        </p:nvGrpSpPr>
        <p:grpSpPr>
          <a:xfrm>
            <a:off x="1857245" y="3394653"/>
            <a:ext cx="1303484" cy="1325562"/>
            <a:chOff x="3434770" y="2718639"/>
            <a:chExt cx="1303484" cy="1325562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0079326-0838-4B83-BA46-0F39B33F5FC9}"/>
                </a:ext>
              </a:extLst>
            </p:cNvPr>
            <p:cNvSpPr/>
            <p:nvPr/>
          </p:nvSpPr>
          <p:spPr>
            <a:xfrm>
              <a:off x="3434770" y="2718639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6C7616B-D2DE-4261-977B-B267AEBE54EB}"/>
                </a:ext>
              </a:extLst>
            </p:cNvPr>
            <p:cNvGrpSpPr/>
            <p:nvPr/>
          </p:nvGrpSpPr>
          <p:grpSpPr>
            <a:xfrm>
              <a:off x="3592366" y="3226326"/>
              <a:ext cx="997529" cy="388637"/>
              <a:chOff x="4387272" y="3500582"/>
              <a:chExt cx="997529" cy="388637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4952B889-BC77-4F53-A5A5-E488199FC2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8" t="43913" r="46165" b="45544"/>
              <a:stretch/>
            </p:blipFill>
            <p:spPr>
              <a:xfrm>
                <a:off x="4387272" y="3500582"/>
                <a:ext cx="988293" cy="388637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FFB4ACB3-2935-4566-9C95-B4DAD4D807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92" t="45604" r="18971" b="49135"/>
              <a:stretch/>
            </p:blipFill>
            <p:spPr>
              <a:xfrm>
                <a:off x="4599710" y="3558694"/>
                <a:ext cx="785091" cy="193965"/>
              </a:xfrm>
              <a:prstGeom prst="rect">
                <a:avLst/>
              </a:prstGeom>
            </p:spPr>
          </p:pic>
        </p:grp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B06C4B8-E0C7-4737-AAC2-6F45B91B43CE}"/>
              </a:ext>
            </a:extLst>
          </p:cNvPr>
          <p:cNvSpPr txBox="1"/>
          <p:nvPr/>
        </p:nvSpPr>
        <p:spPr>
          <a:xfrm>
            <a:off x="2116441" y="4798664"/>
            <a:ext cx="78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C52ED7A-2149-4387-ADAF-9E78ADFA941A}"/>
              </a:ext>
            </a:extLst>
          </p:cNvPr>
          <p:cNvGrpSpPr/>
          <p:nvPr/>
        </p:nvGrpSpPr>
        <p:grpSpPr>
          <a:xfrm>
            <a:off x="9097493" y="3391224"/>
            <a:ext cx="1303484" cy="1807550"/>
            <a:chOff x="8866584" y="3189528"/>
            <a:chExt cx="1303484" cy="180755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C229EE9D-37D8-44C7-917C-43FAD5BC78F9}"/>
                </a:ext>
              </a:extLst>
            </p:cNvPr>
            <p:cNvSpPr/>
            <p:nvPr/>
          </p:nvSpPr>
          <p:spPr>
            <a:xfrm>
              <a:off x="8866584" y="3189528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556B7C5-7DBD-4329-A00C-69FD514E4A69}"/>
                </a:ext>
              </a:extLst>
            </p:cNvPr>
            <p:cNvSpPr txBox="1"/>
            <p:nvPr/>
          </p:nvSpPr>
          <p:spPr>
            <a:xfrm>
              <a:off x="8912437" y="4596968"/>
              <a:ext cx="122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62524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遞迴堆疊</a:t>
              </a:r>
              <a:endPara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D4E5583D-4CBA-4FC0-BEA5-48D9F81D7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9" t="27041" r="7960" b="26857"/>
            <a:stretch/>
          </p:blipFill>
          <p:spPr>
            <a:xfrm>
              <a:off x="9241345" y="3343154"/>
              <a:ext cx="553961" cy="1018309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3D187F2-16F1-4C37-9305-037352F48A31}"/>
              </a:ext>
            </a:extLst>
          </p:cNvPr>
          <p:cNvGrpSpPr/>
          <p:nvPr/>
        </p:nvGrpSpPr>
        <p:grpSpPr>
          <a:xfrm>
            <a:off x="4270081" y="3391224"/>
            <a:ext cx="1303484" cy="1807550"/>
            <a:chOff x="6453168" y="3189528"/>
            <a:chExt cx="1303484" cy="180755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194C53B4-D6F1-412F-9AD7-543F0E462E01}"/>
                </a:ext>
              </a:extLst>
            </p:cNvPr>
            <p:cNvGrpSpPr/>
            <p:nvPr/>
          </p:nvGrpSpPr>
          <p:grpSpPr>
            <a:xfrm>
              <a:off x="6453168" y="3189528"/>
              <a:ext cx="1303484" cy="1325562"/>
              <a:chOff x="8385459" y="3595270"/>
              <a:chExt cx="1303484" cy="1325562"/>
            </a:xfrm>
          </p:grpSpPr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7DBA0BFB-3889-403B-ACEE-B4DAE6DC3A33}"/>
                  </a:ext>
                </a:extLst>
              </p:cNvPr>
              <p:cNvSpPr/>
              <p:nvPr/>
            </p:nvSpPr>
            <p:spPr>
              <a:xfrm>
                <a:off x="8385459" y="3595270"/>
                <a:ext cx="1303484" cy="1325562"/>
              </a:xfrm>
              <a:prstGeom prst="ellipse">
                <a:avLst/>
              </a:prstGeom>
              <a:solidFill>
                <a:srgbClr val="C4B6A8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2F17A7A5-F8E3-4F54-8C9F-3B3498E5FCD0}"/>
                  </a:ext>
                </a:extLst>
              </p:cNvPr>
              <p:cNvGrpSpPr/>
              <p:nvPr/>
            </p:nvGrpSpPr>
            <p:grpSpPr>
              <a:xfrm>
                <a:off x="8515630" y="4155171"/>
                <a:ext cx="878613" cy="339241"/>
                <a:chOff x="8547967" y="4233619"/>
                <a:chExt cx="878613" cy="339241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94C210A-59F1-47DF-AFE8-EF47CDD84D45}"/>
                    </a:ext>
                  </a:extLst>
                </p:cNvPr>
                <p:cNvSpPr/>
                <p:nvPr/>
              </p:nvSpPr>
              <p:spPr>
                <a:xfrm>
                  <a:off x="8547967" y="4233619"/>
                  <a:ext cx="878613" cy="339241"/>
                </a:xfrm>
                <a:prstGeom prst="rect">
                  <a:avLst/>
                </a:prstGeom>
                <a:solidFill>
                  <a:srgbClr val="F5EBE5"/>
                </a:solidFill>
                <a:ln>
                  <a:solidFill>
                    <a:srgbClr val="A39C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272EDFB-3424-47CB-B7B2-89D1CFFD2F5C}"/>
                    </a:ext>
                  </a:extLst>
                </p:cNvPr>
                <p:cNvSpPr/>
                <p:nvPr/>
              </p:nvSpPr>
              <p:spPr>
                <a:xfrm>
                  <a:off x="9081943" y="4233619"/>
                  <a:ext cx="344057" cy="339241"/>
                </a:xfrm>
                <a:prstGeom prst="rect">
                  <a:avLst/>
                </a:prstGeom>
                <a:solidFill>
                  <a:srgbClr val="F5EBE5"/>
                </a:solidFill>
                <a:ln>
                  <a:solidFill>
                    <a:srgbClr val="A39C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5B3CDC56-80AA-456E-A523-9E3E08D7C1C9}"/>
                  </a:ext>
                </a:extLst>
              </p:cNvPr>
              <p:cNvSpPr/>
              <p:nvPr/>
            </p:nvSpPr>
            <p:spPr>
              <a:xfrm flipH="1">
                <a:off x="9190180" y="4294908"/>
                <a:ext cx="72000" cy="72000"/>
              </a:xfrm>
              <a:prstGeom prst="ellipse">
                <a:avLst/>
              </a:prstGeom>
              <a:solidFill>
                <a:srgbClr val="C4B6A8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EBFB5BB8-C478-47A1-B5D4-98E5937F938E}"/>
                  </a:ext>
                </a:extLst>
              </p:cNvPr>
              <p:cNvCxnSpPr/>
              <p:nvPr/>
            </p:nvCxnSpPr>
            <p:spPr>
              <a:xfrm>
                <a:off x="9221634" y="4343263"/>
                <a:ext cx="413455" cy="0"/>
              </a:xfrm>
              <a:prstGeom prst="straightConnector1">
                <a:avLst/>
              </a:prstGeom>
              <a:ln w="57150">
                <a:solidFill>
                  <a:srgbClr val="6252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8A7E857-49C6-439F-952E-DCA28BA2D8C1}"/>
                  </a:ext>
                </a:extLst>
              </p:cNvPr>
              <p:cNvSpPr txBox="1"/>
              <p:nvPr/>
            </p:nvSpPr>
            <p:spPr>
              <a:xfrm>
                <a:off x="8485326" y="3767294"/>
                <a:ext cx="1044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Node</a:t>
                </a:r>
              </a:p>
            </p:txBody>
          </p: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EEB32A5-5CB0-4130-8689-33B30427F4B1}"/>
                </a:ext>
              </a:extLst>
            </p:cNvPr>
            <p:cNvSpPr txBox="1"/>
            <p:nvPr/>
          </p:nvSpPr>
          <p:spPr>
            <a:xfrm>
              <a:off x="6492711" y="4596968"/>
              <a:ext cx="122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62524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鏈結串列</a:t>
              </a:r>
              <a:endPara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1ED712D-E10F-44C7-A623-7DB457D60039}"/>
              </a:ext>
            </a:extLst>
          </p:cNvPr>
          <p:cNvGrpSpPr/>
          <p:nvPr/>
        </p:nvGrpSpPr>
        <p:grpSpPr>
          <a:xfrm>
            <a:off x="6687990" y="3394653"/>
            <a:ext cx="1303484" cy="1804121"/>
            <a:chOff x="4048988" y="2653985"/>
            <a:chExt cx="1303484" cy="1804121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B79FB17-2C43-41EC-A3DC-B5A5EE0ABD60}"/>
                </a:ext>
              </a:extLst>
            </p:cNvPr>
            <p:cNvGrpSpPr/>
            <p:nvPr/>
          </p:nvGrpSpPr>
          <p:grpSpPr>
            <a:xfrm>
              <a:off x="4048988" y="2653985"/>
              <a:ext cx="1303484" cy="1325562"/>
              <a:chOff x="6588988" y="2815622"/>
              <a:chExt cx="1303484" cy="1325562"/>
            </a:xfrm>
          </p:grpSpPr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07E106EE-5107-4784-8229-D5FD1DE32520}"/>
                  </a:ext>
                </a:extLst>
              </p:cNvPr>
              <p:cNvSpPr/>
              <p:nvPr/>
            </p:nvSpPr>
            <p:spPr>
              <a:xfrm>
                <a:off x="6588988" y="2815622"/>
                <a:ext cx="1303484" cy="1325562"/>
              </a:xfrm>
              <a:prstGeom prst="ellipse">
                <a:avLst/>
              </a:prstGeom>
              <a:solidFill>
                <a:srgbClr val="C4B6A8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79CD7A3F-AF8F-4BBB-A9BC-557559CE6B2E}"/>
                  </a:ext>
                </a:extLst>
              </p:cNvPr>
              <p:cNvSpPr/>
              <p:nvPr/>
            </p:nvSpPr>
            <p:spPr>
              <a:xfrm>
                <a:off x="6776604" y="3009349"/>
                <a:ext cx="928252" cy="938107"/>
              </a:xfrm>
              <a:prstGeom prst="ellipse">
                <a:avLst/>
              </a:prstGeom>
              <a:solidFill>
                <a:srgbClr val="F5EBE5"/>
              </a:solidFill>
              <a:ln>
                <a:solidFill>
                  <a:srgbClr val="A39C7D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8E12731-3889-45DC-96B5-2D6CF06A6790}"/>
                  </a:ext>
                </a:extLst>
              </p:cNvPr>
              <p:cNvSpPr txBox="1"/>
              <p:nvPr/>
            </p:nvSpPr>
            <p:spPr>
              <a:xfrm>
                <a:off x="6718586" y="3278347"/>
                <a:ext cx="1044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Object</a:t>
                </a:r>
              </a:p>
            </p:txBody>
          </p:sp>
        </p:grp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575508E-CBD5-449C-BC39-8D2026DC0766}"/>
                </a:ext>
              </a:extLst>
            </p:cNvPr>
            <p:cNvSpPr txBox="1"/>
            <p:nvPr/>
          </p:nvSpPr>
          <p:spPr>
            <a:xfrm>
              <a:off x="4088531" y="4057996"/>
              <a:ext cx="122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rgbClr val="62524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物件導向</a:t>
              </a:r>
              <a:endPara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9" name="投影片編號版面配置區 58">
            <a:extLst>
              <a:ext uri="{FF2B5EF4-FFF2-40B4-BE49-F238E27FC236}">
                <a16:creationId xmlns:a16="http://schemas.microsoft.com/office/drawing/2014/main" id="{97E7069D-547F-4F5F-8327-2CD4960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8BDDF110-C212-415F-8265-1FF5A89D8F9F}"/>
              </a:ext>
            </a:extLst>
          </p:cNvPr>
          <p:cNvSpPr/>
          <p:nvPr/>
        </p:nvSpPr>
        <p:spPr>
          <a:xfrm>
            <a:off x="5162629" y="2020118"/>
            <a:ext cx="1866741" cy="460218"/>
          </a:xfrm>
          <a:custGeom>
            <a:avLst/>
            <a:gdLst>
              <a:gd name="connsiteX0" fmla="*/ 20460 w 1461332"/>
              <a:gd name="connsiteY0" fmla="*/ 185675 h 460218"/>
              <a:gd name="connsiteX1" fmla="*/ 1211950 w 1461332"/>
              <a:gd name="connsiteY1" fmla="*/ 10184 h 460218"/>
              <a:gd name="connsiteX2" fmla="*/ 85114 w 1461332"/>
              <a:gd name="connsiteY2" fmla="*/ 453530 h 460218"/>
              <a:gd name="connsiteX3" fmla="*/ 205187 w 1461332"/>
              <a:gd name="connsiteY3" fmla="*/ 278039 h 460218"/>
              <a:gd name="connsiteX4" fmla="*/ 1202714 w 1461332"/>
              <a:gd name="connsiteY4" fmla="*/ 287275 h 460218"/>
              <a:gd name="connsiteX5" fmla="*/ 1461332 w 1461332"/>
              <a:gd name="connsiteY5" fmla="*/ 278039 h 4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332" h="460218">
                <a:moveTo>
                  <a:pt x="20460" y="185675"/>
                </a:moveTo>
                <a:cubicBezTo>
                  <a:pt x="610817" y="75608"/>
                  <a:pt x="1201174" y="-34458"/>
                  <a:pt x="1211950" y="10184"/>
                </a:cubicBezTo>
                <a:cubicBezTo>
                  <a:pt x="1222726" y="54826"/>
                  <a:pt x="252908" y="408888"/>
                  <a:pt x="85114" y="453530"/>
                </a:cubicBezTo>
                <a:cubicBezTo>
                  <a:pt x="-82680" y="498173"/>
                  <a:pt x="18920" y="305748"/>
                  <a:pt x="205187" y="278039"/>
                </a:cubicBezTo>
                <a:cubicBezTo>
                  <a:pt x="391454" y="250330"/>
                  <a:pt x="993357" y="287275"/>
                  <a:pt x="1202714" y="287275"/>
                </a:cubicBezTo>
                <a:cubicBezTo>
                  <a:pt x="1412071" y="287275"/>
                  <a:pt x="1436701" y="282657"/>
                  <a:pt x="1461332" y="278039"/>
                </a:cubicBezTo>
              </a:path>
            </a:pathLst>
          </a:custGeom>
          <a:noFill/>
          <a:ln w="38100">
            <a:solidFill>
              <a:srgbClr val="625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91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C10FCB15-BE90-4F25-92EC-E518062BF5DB}"/>
              </a:ext>
            </a:extLst>
          </p:cNvPr>
          <p:cNvGrpSpPr/>
          <p:nvPr/>
        </p:nvGrpSpPr>
        <p:grpSpPr>
          <a:xfrm>
            <a:off x="817459" y="343907"/>
            <a:ext cx="1080000" cy="1080000"/>
            <a:chOff x="3434770" y="2718639"/>
            <a:chExt cx="1303484" cy="1325562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7BF79AF-F232-454E-9142-2C834486C6F2}"/>
                </a:ext>
              </a:extLst>
            </p:cNvPr>
            <p:cNvSpPr/>
            <p:nvPr/>
          </p:nvSpPr>
          <p:spPr>
            <a:xfrm>
              <a:off x="3434770" y="2718639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F7F0DB5-06CD-43D5-A8B7-0C52CA68F8E8}"/>
                </a:ext>
              </a:extLst>
            </p:cNvPr>
            <p:cNvGrpSpPr/>
            <p:nvPr/>
          </p:nvGrpSpPr>
          <p:grpSpPr>
            <a:xfrm>
              <a:off x="3592366" y="3226326"/>
              <a:ext cx="997529" cy="388637"/>
              <a:chOff x="4387272" y="3500582"/>
              <a:chExt cx="997529" cy="388637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B10CE94-5C33-4A07-AC46-01D5CC10C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8" t="43913" r="46165" b="45544"/>
              <a:stretch/>
            </p:blipFill>
            <p:spPr>
              <a:xfrm>
                <a:off x="4387272" y="3500582"/>
                <a:ext cx="988293" cy="38863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EBC69E9-6AF3-4EEE-B14F-FD4DD6DF7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92" t="45604" r="18971" b="49135"/>
              <a:stretch/>
            </p:blipFill>
            <p:spPr>
              <a:xfrm>
                <a:off x="4599710" y="3558694"/>
                <a:ext cx="785091" cy="193965"/>
              </a:xfrm>
              <a:prstGeom prst="rect">
                <a:avLst/>
              </a:prstGeom>
            </p:spPr>
          </p:pic>
        </p:grp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F33B6D87-510A-45AD-8E82-746AE9E80CED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A3B521-68D1-459F-A4BF-F4A834EEBDC7}"/>
              </a:ext>
            </a:extLst>
          </p:cNvPr>
          <p:cNvSpPr txBox="1"/>
          <p:nvPr/>
        </p:nvSpPr>
        <p:spPr>
          <a:xfrm>
            <a:off x="2064616" y="1712801"/>
            <a:ext cx="8062768" cy="430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資料進入排程，先進來的資料先離開排程</a:t>
            </a:r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先進先出</a:t>
            </a:r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的一種資料結構。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蛇身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當食物被吃入時，佇列新增一格食物座標，並且把蛇頭的位置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換到新吃入的座標上，重新渲染蛇頭位置。</a:t>
            </a: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6252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AE4C044-3E0C-4FEA-968E-7E30233A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77CE27D-A5DE-4AEF-8B98-5D570F8F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C51D9F-4CD0-4EC7-A94A-4FCC4C75AE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6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>
            <a:extLst>
              <a:ext uri="{FF2B5EF4-FFF2-40B4-BE49-F238E27FC236}">
                <a16:creationId xmlns:a16="http://schemas.microsoft.com/office/drawing/2014/main" id="{19175A93-0C25-4CE1-BE93-D11983AC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47" y="3249000"/>
            <a:ext cx="360000" cy="360000"/>
          </a:xfrm>
          <a:prstGeom prst="rect">
            <a:avLst/>
          </a:prstGeom>
        </p:spPr>
      </p:pic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D732A510-47E4-43B3-AE54-DEC68328491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5352531"/>
              </p:ext>
            </p:extLst>
          </p:nvPr>
        </p:nvGraphicFramePr>
        <p:xfrm>
          <a:off x="2336415" y="278266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44647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015701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4576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74729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44566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684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857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12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954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58245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7D07CA39-E9D4-4559-AAF6-30329793A469}"/>
              </a:ext>
            </a:extLst>
          </p:cNvPr>
          <p:cNvGrpSpPr>
            <a:grpSpLocks noChangeAspect="1"/>
          </p:cNvGrpSpPr>
          <p:nvPr/>
        </p:nvGrpSpPr>
        <p:grpSpPr>
          <a:xfrm>
            <a:off x="1629963" y="2343150"/>
            <a:ext cx="3220202" cy="2700000"/>
            <a:chOff x="817459" y="1578255"/>
            <a:chExt cx="5427005" cy="4550308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A565FF4-BE3A-4F8D-9716-C6C211276C65}"/>
                </a:ext>
              </a:extLst>
            </p:cNvPr>
            <p:cNvGrpSpPr/>
            <p:nvPr/>
          </p:nvGrpSpPr>
          <p:grpSpPr>
            <a:xfrm>
              <a:off x="1317178" y="1676132"/>
              <a:ext cx="4497679" cy="4229400"/>
              <a:chOff x="1182685" y="1578255"/>
              <a:chExt cx="4497679" cy="4229400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C1D8EE-878B-4FCF-83CA-B2EAE3987FAF}"/>
                  </a:ext>
                </a:extLst>
              </p:cNvPr>
              <p:cNvSpPr txBox="1"/>
              <p:nvPr/>
            </p:nvSpPr>
            <p:spPr>
              <a:xfrm>
                <a:off x="1182685" y="29163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1B33B60-9BCE-465A-8E50-2D0317C69D1B}"/>
                  </a:ext>
                </a:extLst>
              </p:cNvPr>
              <p:cNvSpPr txBox="1"/>
              <p:nvPr/>
            </p:nvSpPr>
            <p:spPr>
              <a:xfrm>
                <a:off x="262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2650D18-841B-4E27-9200-B8B1A68C24B7}"/>
                  </a:ext>
                </a:extLst>
              </p:cNvPr>
              <p:cNvSpPr txBox="1"/>
              <p:nvPr/>
            </p:nvSpPr>
            <p:spPr>
              <a:xfrm>
                <a:off x="334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73A195C-3217-4A11-9F25-A1A13BEAC9C5}"/>
                  </a:ext>
                </a:extLst>
              </p:cNvPr>
              <p:cNvSpPr txBox="1"/>
              <p:nvPr/>
            </p:nvSpPr>
            <p:spPr>
              <a:xfrm>
                <a:off x="4062243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592607C-4B20-41D8-88AA-42ACB2203C2A}"/>
                  </a:ext>
                </a:extLst>
              </p:cNvPr>
              <p:cNvSpPr txBox="1"/>
              <p:nvPr/>
            </p:nvSpPr>
            <p:spPr>
              <a:xfrm>
                <a:off x="4781801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98CAED4-314A-4183-84C7-46EFBD4D50B5}"/>
                  </a:ext>
                </a:extLst>
              </p:cNvPr>
              <p:cNvSpPr txBox="1"/>
              <p:nvPr/>
            </p:nvSpPr>
            <p:spPr>
              <a:xfrm>
                <a:off x="1182685" y="2172837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63FBE97-CDBF-4E40-BF0D-A8C32797D3E1}"/>
                  </a:ext>
                </a:extLst>
              </p:cNvPr>
              <p:cNvSpPr txBox="1"/>
              <p:nvPr/>
            </p:nvSpPr>
            <p:spPr>
              <a:xfrm>
                <a:off x="1182685" y="4403418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601CB7C-6FC8-4903-BD40-0DE3C7D817E5}"/>
                  </a:ext>
                </a:extLst>
              </p:cNvPr>
              <p:cNvSpPr txBox="1"/>
              <p:nvPr/>
            </p:nvSpPr>
            <p:spPr>
              <a:xfrm>
                <a:off x="1182685" y="3659891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CCA6AA6-3156-4285-8FCA-606018F5F49C}"/>
                  </a:ext>
                </a:extLst>
              </p:cNvPr>
              <p:cNvSpPr txBox="1"/>
              <p:nvPr/>
            </p:nvSpPr>
            <p:spPr>
              <a:xfrm>
                <a:off x="190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74336C4-6C5B-4F99-8354-107BBCE051F2}"/>
                  </a:ext>
                </a:extLst>
              </p:cNvPr>
              <p:cNvSpPr txBox="1"/>
              <p:nvPr/>
            </p:nvSpPr>
            <p:spPr>
              <a:xfrm>
                <a:off x="1182685" y="5146945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266A1B77-9833-4706-B4AB-BD04BC34F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2685" y="1578255"/>
                <a:ext cx="4497679" cy="17309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4752BA61-535B-4AE8-890F-DB14BB32D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009" y="1578255"/>
                <a:ext cx="0" cy="4229400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C7E1391-39F6-42F6-AB3C-2CB880F08E4E}"/>
                </a:ext>
              </a:extLst>
            </p:cNvPr>
            <p:cNvSpPr txBox="1"/>
            <p:nvPr/>
          </p:nvSpPr>
          <p:spPr>
            <a:xfrm>
              <a:off x="5459372" y="1578255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3CEA597-B9A4-4D23-8FDA-2A3BB572700B}"/>
                </a:ext>
              </a:extLst>
            </p:cNvPr>
            <p:cNvSpPr txBox="1"/>
            <p:nvPr/>
          </p:nvSpPr>
          <p:spPr>
            <a:xfrm>
              <a:off x="817459" y="5728453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E5FA6EF-BBF8-432B-8B74-CA12A797C7CD}"/>
              </a:ext>
            </a:extLst>
          </p:cNvPr>
          <p:cNvGrpSpPr/>
          <p:nvPr/>
        </p:nvGrpSpPr>
        <p:grpSpPr>
          <a:xfrm>
            <a:off x="817459" y="343907"/>
            <a:ext cx="1080000" cy="1080000"/>
            <a:chOff x="3434770" y="2718639"/>
            <a:chExt cx="1303484" cy="1325562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150E936-FF32-4657-B1EC-7FC82B96A8BA}"/>
                </a:ext>
              </a:extLst>
            </p:cNvPr>
            <p:cNvSpPr/>
            <p:nvPr/>
          </p:nvSpPr>
          <p:spPr>
            <a:xfrm>
              <a:off x="3434770" y="2718639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0FAE994-C9AD-44F5-BA9A-698D49B28CED}"/>
                </a:ext>
              </a:extLst>
            </p:cNvPr>
            <p:cNvGrpSpPr/>
            <p:nvPr/>
          </p:nvGrpSpPr>
          <p:grpSpPr>
            <a:xfrm>
              <a:off x="3592366" y="3226326"/>
              <a:ext cx="997529" cy="388637"/>
              <a:chOff x="4387272" y="3500582"/>
              <a:chExt cx="997529" cy="388637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9836AEC-DFAD-45CD-913B-947B60DDD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8" t="43913" r="46165" b="45544"/>
              <a:stretch/>
            </p:blipFill>
            <p:spPr>
              <a:xfrm>
                <a:off x="4387272" y="3500582"/>
                <a:ext cx="988293" cy="388637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A1812C09-1CE3-4FBD-A80D-54465FE15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92" t="45604" r="18971" b="49135"/>
              <a:stretch/>
            </p:blipFill>
            <p:spPr>
              <a:xfrm>
                <a:off x="4599710" y="3558694"/>
                <a:ext cx="785091" cy="193965"/>
              </a:xfrm>
              <a:prstGeom prst="rect">
                <a:avLst/>
              </a:prstGeom>
            </p:spPr>
          </p:pic>
        </p:grp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F95E93AA-9896-43FF-A08F-78CFFA0A4D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2E4B934-CA41-4512-994A-9FE3DA6B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49356292-CA08-4A54-9CA7-9FF7BE120119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26ACBA05-3449-4189-BB4D-6E1799235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81881" y="3252628"/>
            <a:ext cx="360000" cy="360000"/>
          </a:xfrm>
          <a:prstGeom prst="rect">
            <a:avLst/>
          </a:prstGeom>
        </p:spPr>
      </p:pic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7B174F38-0488-48CD-8F50-9E740DDB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25757"/>
              </p:ext>
            </p:extLst>
          </p:nvPr>
        </p:nvGraphicFramePr>
        <p:xfrm>
          <a:off x="6026333" y="1043297"/>
          <a:ext cx="4572963" cy="4471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73">
                  <a:extLst>
                    <a:ext uri="{9D8B030D-6E8A-4147-A177-3AD203B41FA5}">
                      <a16:colId xmlns:a16="http://schemas.microsoft.com/office/drawing/2014/main" val="220802176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81329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4136695"/>
                    </a:ext>
                  </a:extLst>
                </a:gridCol>
                <a:gridCol w="2234910">
                  <a:extLst>
                    <a:ext uri="{9D8B030D-6E8A-4147-A177-3AD203B41FA5}">
                      <a16:colId xmlns:a16="http://schemas.microsoft.com/office/drawing/2014/main" val="2798203700"/>
                    </a:ext>
                  </a:extLst>
                </a:gridCol>
              </a:tblGrid>
              <a:tr h="46233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蛇身</a:t>
                      </a: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47127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1.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[[1,1]]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586380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2.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[[2,1]]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10186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67994"/>
                  </a:ext>
                </a:extLst>
              </a:tr>
            </a:tbl>
          </a:graphicData>
        </a:graphic>
      </p:graphicFrame>
      <p:sp>
        <p:nvSpPr>
          <p:cNvPr id="49" name="投影片編號版面配置區 48">
            <a:extLst>
              <a:ext uri="{FF2B5EF4-FFF2-40B4-BE49-F238E27FC236}">
                <a16:creationId xmlns:a16="http://schemas.microsoft.com/office/drawing/2014/main" id="{38DC08A2-BB95-4A35-B02E-C8D9880A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54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7 L 0.03515 0.00047 L 0.03515 0.00047 L 0.03828 0.00047 " pathEditMode="relative" ptsTypes="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D732A510-47E4-43B3-AE54-DEC68328491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336415" y="278266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44647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015701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4576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74729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44566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684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857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12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954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58245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7D07CA39-E9D4-4559-AAF6-30329793A469}"/>
              </a:ext>
            </a:extLst>
          </p:cNvPr>
          <p:cNvGrpSpPr>
            <a:grpSpLocks noChangeAspect="1"/>
          </p:cNvGrpSpPr>
          <p:nvPr/>
        </p:nvGrpSpPr>
        <p:grpSpPr>
          <a:xfrm>
            <a:off x="1629963" y="2343150"/>
            <a:ext cx="3220202" cy="2700000"/>
            <a:chOff x="817459" y="1578255"/>
            <a:chExt cx="5427005" cy="4550308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A565FF4-BE3A-4F8D-9716-C6C211276C65}"/>
                </a:ext>
              </a:extLst>
            </p:cNvPr>
            <p:cNvGrpSpPr/>
            <p:nvPr/>
          </p:nvGrpSpPr>
          <p:grpSpPr>
            <a:xfrm>
              <a:off x="1317178" y="1676132"/>
              <a:ext cx="4497679" cy="4229400"/>
              <a:chOff x="1182685" y="1578255"/>
              <a:chExt cx="4497679" cy="4229400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C1D8EE-878B-4FCF-83CA-B2EAE3987FAF}"/>
                  </a:ext>
                </a:extLst>
              </p:cNvPr>
              <p:cNvSpPr txBox="1"/>
              <p:nvPr/>
            </p:nvSpPr>
            <p:spPr>
              <a:xfrm>
                <a:off x="1182685" y="29163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1B33B60-9BCE-465A-8E50-2D0317C69D1B}"/>
                  </a:ext>
                </a:extLst>
              </p:cNvPr>
              <p:cNvSpPr txBox="1"/>
              <p:nvPr/>
            </p:nvSpPr>
            <p:spPr>
              <a:xfrm>
                <a:off x="262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2650D18-841B-4E27-9200-B8B1A68C24B7}"/>
                  </a:ext>
                </a:extLst>
              </p:cNvPr>
              <p:cNvSpPr txBox="1"/>
              <p:nvPr/>
            </p:nvSpPr>
            <p:spPr>
              <a:xfrm>
                <a:off x="334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73A195C-3217-4A11-9F25-A1A13BEAC9C5}"/>
                  </a:ext>
                </a:extLst>
              </p:cNvPr>
              <p:cNvSpPr txBox="1"/>
              <p:nvPr/>
            </p:nvSpPr>
            <p:spPr>
              <a:xfrm>
                <a:off x="4062243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592607C-4B20-41D8-88AA-42ACB2203C2A}"/>
                  </a:ext>
                </a:extLst>
              </p:cNvPr>
              <p:cNvSpPr txBox="1"/>
              <p:nvPr/>
            </p:nvSpPr>
            <p:spPr>
              <a:xfrm>
                <a:off x="4781801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98CAED4-314A-4183-84C7-46EFBD4D50B5}"/>
                  </a:ext>
                </a:extLst>
              </p:cNvPr>
              <p:cNvSpPr txBox="1"/>
              <p:nvPr/>
            </p:nvSpPr>
            <p:spPr>
              <a:xfrm>
                <a:off x="1182685" y="2172837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63FBE97-CDBF-4E40-BF0D-A8C32797D3E1}"/>
                  </a:ext>
                </a:extLst>
              </p:cNvPr>
              <p:cNvSpPr txBox="1"/>
              <p:nvPr/>
            </p:nvSpPr>
            <p:spPr>
              <a:xfrm>
                <a:off x="1182685" y="4403418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601CB7C-6FC8-4903-BD40-0DE3C7D817E5}"/>
                  </a:ext>
                </a:extLst>
              </p:cNvPr>
              <p:cNvSpPr txBox="1"/>
              <p:nvPr/>
            </p:nvSpPr>
            <p:spPr>
              <a:xfrm>
                <a:off x="1182685" y="3659891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CCA6AA6-3156-4285-8FCA-606018F5F49C}"/>
                  </a:ext>
                </a:extLst>
              </p:cNvPr>
              <p:cNvSpPr txBox="1"/>
              <p:nvPr/>
            </p:nvSpPr>
            <p:spPr>
              <a:xfrm>
                <a:off x="190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74336C4-6C5B-4F99-8354-107BBCE051F2}"/>
                  </a:ext>
                </a:extLst>
              </p:cNvPr>
              <p:cNvSpPr txBox="1"/>
              <p:nvPr/>
            </p:nvSpPr>
            <p:spPr>
              <a:xfrm>
                <a:off x="1182685" y="5146945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266A1B77-9833-4706-B4AB-BD04BC34F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2685" y="1578255"/>
                <a:ext cx="4497679" cy="17309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4752BA61-535B-4AE8-890F-DB14BB32D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009" y="1578255"/>
                <a:ext cx="0" cy="4229400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C7E1391-39F6-42F6-AB3C-2CB880F08E4E}"/>
                </a:ext>
              </a:extLst>
            </p:cNvPr>
            <p:cNvSpPr txBox="1"/>
            <p:nvPr/>
          </p:nvSpPr>
          <p:spPr>
            <a:xfrm>
              <a:off x="5459372" y="1578255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3CEA597-B9A4-4D23-8FDA-2A3BB572700B}"/>
                </a:ext>
              </a:extLst>
            </p:cNvPr>
            <p:cNvSpPr txBox="1"/>
            <p:nvPr/>
          </p:nvSpPr>
          <p:spPr>
            <a:xfrm>
              <a:off x="817459" y="5728453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E5FA6EF-BBF8-432B-8B74-CA12A797C7CD}"/>
              </a:ext>
            </a:extLst>
          </p:cNvPr>
          <p:cNvGrpSpPr/>
          <p:nvPr/>
        </p:nvGrpSpPr>
        <p:grpSpPr>
          <a:xfrm>
            <a:off x="817459" y="343907"/>
            <a:ext cx="1080000" cy="1080000"/>
            <a:chOff x="3434770" y="2718639"/>
            <a:chExt cx="1303484" cy="1325562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150E936-FF32-4657-B1EC-7FC82B96A8BA}"/>
                </a:ext>
              </a:extLst>
            </p:cNvPr>
            <p:cNvSpPr/>
            <p:nvPr/>
          </p:nvSpPr>
          <p:spPr>
            <a:xfrm>
              <a:off x="3434770" y="2718639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0FAE994-C9AD-44F5-BA9A-698D49B28CED}"/>
                </a:ext>
              </a:extLst>
            </p:cNvPr>
            <p:cNvGrpSpPr/>
            <p:nvPr/>
          </p:nvGrpSpPr>
          <p:grpSpPr>
            <a:xfrm>
              <a:off x="3592366" y="3226326"/>
              <a:ext cx="997529" cy="388637"/>
              <a:chOff x="4387272" y="3500582"/>
              <a:chExt cx="997529" cy="388637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9836AEC-DFAD-45CD-913B-947B60DDD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8" t="43913" r="46165" b="45544"/>
              <a:stretch/>
            </p:blipFill>
            <p:spPr>
              <a:xfrm>
                <a:off x="4387272" y="3500582"/>
                <a:ext cx="988293" cy="388637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A1812C09-1CE3-4FBD-A80D-54465FE15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92" t="45604" r="18971" b="49135"/>
              <a:stretch/>
            </p:blipFill>
            <p:spPr>
              <a:xfrm>
                <a:off x="4599710" y="3558694"/>
                <a:ext cx="785091" cy="193965"/>
              </a:xfrm>
              <a:prstGeom prst="rect">
                <a:avLst/>
              </a:prstGeom>
            </p:spPr>
          </p:pic>
        </p:grp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F95E93AA-9896-43FF-A08F-78CFFA0A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2E4B934-CA41-4512-994A-9FE3DA6B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49356292-CA08-4A54-9CA7-9FF7BE120119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26ACBA05-3449-4189-BB4D-6E1799235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0018" y="3252627"/>
            <a:ext cx="360000" cy="360000"/>
          </a:xfrm>
          <a:prstGeom prst="rect">
            <a:avLst/>
          </a:prstGeom>
        </p:spPr>
      </p:pic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7B174F38-0488-48CD-8F50-9E740DDB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3483"/>
              </p:ext>
            </p:extLst>
          </p:nvPr>
        </p:nvGraphicFramePr>
        <p:xfrm>
          <a:off x="6026333" y="1043297"/>
          <a:ext cx="4572963" cy="4471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73">
                  <a:extLst>
                    <a:ext uri="{9D8B030D-6E8A-4147-A177-3AD203B41FA5}">
                      <a16:colId xmlns:a16="http://schemas.microsoft.com/office/drawing/2014/main" val="220802176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81329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4136695"/>
                    </a:ext>
                  </a:extLst>
                </a:gridCol>
                <a:gridCol w="2234910">
                  <a:extLst>
                    <a:ext uri="{9D8B030D-6E8A-4147-A177-3AD203B41FA5}">
                      <a16:colId xmlns:a16="http://schemas.microsoft.com/office/drawing/2014/main" val="2798203700"/>
                    </a:ext>
                  </a:extLst>
                </a:gridCol>
              </a:tblGrid>
              <a:tr h="46233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蛇身</a:t>
                      </a: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47127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1.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[[1,1]]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586380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2.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[[2,1]]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10186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3.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[[2,1],[3,1]]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6799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920141A3-8CF0-418E-907D-02BDED170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12" y="3249000"/>
            <a:ext cx="384828" cy="360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AC84FF-C65F-4E40-A899-8AD477F0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400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D732A510-47E4-43B3-AE54-DEC68328491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336415" y="278266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44647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015701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4576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74729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44566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684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857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12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954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n>
                          <a:solidFill>
                            <a:srgbClr val="625240"/>
                          </a:solidFill>
                        </a:ln>
                        <a:solidFill>
                          <a:srgbClr val="625240"/>
                        </a:solidFill>
                      </a:endParaRPr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58245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7D07CA39-E9D4-4559-AAF6-30329793A469}"/>
              </a:ext>
            </a:extLst>
          </p:cNvPr>
          <p:cNvGrpSpPr>
            <a:grpSpLocks noChangeAspect="1"/>
          </p:cNvGrpSpPr>
          <p:nvPr/>
        </p:nvGrpSpPr>
        <p:grpSpPr>
          <a:xfrm>
            <a:off x="1629963" y="2343150"/>
            <a:ext cx="3220202" cy="2700000"/>
            <a:chOff x="817459" y="1578255"/>
            <a:chExt cx="5427005" cy="4550308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A565FF4-BE3A-4F8D-9716-C6C211276C65}"/>
                </a:ext>
              </a:extLst>
            </p:cNvPr>
            <p:cNvGrpSpPr/>
            <p:nvPr/>
          </p:nvGrpSpPr>
          <p:grpSpPr>
            <a:xfrm>
              <a:off x="1317178" y="1676132"/>
              <a:ext cx="4497679" cy="4229400"/>
              <a:chOff x="1182685" y="1578255"/>
              <a:chExt cx="4497679" cy="4229400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C1D8EE-878B-4FCF-83CA-B2EAE3987FAF}"/>
                  </a:ext>
                </a:extLst>
              </p:cNvPr>
              <p:cNvSpPr txBox="1"/>
              <p:nvPr/>
            </p:nvSpPr>
            <p:spPr>
              <a:xfrm>
                <a:off x="1182685" y="29163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1B33B60-9BCE-465A-8E50-2D0317C69D1B}"/>
                  </a:ext>
                </a:extLst>
              </p:cNvPr>
              <p:cNvSpPr txBox="1"/>
              <p:nvPr/>
            </p:nvSpPr>
            <p:spPr>
              <a:xfrm>
                <a:off x="262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2650D18-841B-4E27-9200-B8B1A68C24B7}"/>
                  </a:ext>
                </a:extLst>
              </p:cNvPr>
              <p:cNvSpPr txBox="1"/>
              <p:nvPr/>
            </p:nvSpPr>
            <p:spPr>
              <a:xfrm>
                <a:off x="334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73A195C-3217-4A11-9F25-A1A13BEAC9C5}"/>
                  </a:ext>
                </a:extLst>
              </p:cNvPr>
              <p:cNvSpPr txBox="1"/>
              <p:nvPr/>
            </p:nvSpPr>
            <p:spPr>
              <a:xfrm>
                <a:off x="4062243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592607C-4B20-41D8-88AA-42ACB2203C2A}"/>
                  </a:ext>
                </a:extLst>
              </p:cNvPr>
              <p:cNvSpPr txBox="1"/>
              <p:nvPr/>
            </p:nvSpPr>
            <p:spPr>
              <a:xfrm>
                <a:off x="4781801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98CAED4-314A-4183-84C7-46EFBD4D50B5}"/>
                  </a:ext>
                </a:extLst>
              </p:cNvPr>
              <p:cNvSpPr txBox="1"/>
              <p:nvPr/>
            </p:nvSpPr>
            <p:spPr>
              <a:xfrm>
                <a:off x="1182685" y="2172837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63FBE97-CDBF-4E40-BF0D-A8C32797D3E1}"/>
                  </a:ext>
                </a:extLst>
              </p:cNvPr>
              <p:cNvSpPr txBox="1"/>
              <p:nvPr/>
            </p:nvSpPr>
            <p:spPr>
              <a:xfrm>
                <a:off x="1182685" y="4403418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601CB7C-6FC8-4903-BD40-0DE3C7D817E5}"/>
                  </a:ext>
                </a:extLst>
              </p:cNvPr>
              <p:cNvSpPr txBox="1"/>
              <p:nvPr/>
            </p:nvSpPr>
            <p:spPr>
              <a:xfrm>
                <a:off x="1182685" y="3659891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CCA6AA6-3156-4285-8FCA-606018F5F49C}"/>
                  </a:ext>
                </a:extLst>
              </p:cNvPr>
              <p:cNvSpPr txBox="1"/>
              <p:nvPr/>
            </p:nvSpPr>
            <p:spPr>
              <a:xfrm>
                <a:off x="1902685" y="159556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74336C4-6C5B-4F99-8354-107BBCE051F2}"/>
                  </a:ext>
                </a:extLst>
              </p:cNvPr>
              <p:cNvSpPr txBox="1"/>
              <p:nvPr/>
            </p:nvSpPr>
            <p:spPr>
              <a:xfrm>
                <a:off x="1182685" y="5146945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62524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266A1B77-9833-4706-B4AB-BD04BC34F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2685" y="1578255"/>
                <a:ext cx="4497679" cy="17309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4752BA61-535B-4AE8-890F-DB14BB32D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009" y="1578255"/>
                <a:ext cx="0" cy="4229400"/>
              </a:xfrm>
              <a:prstGeom prst="straightConnector1">
                <a:avLst/>
              </a:prstGeom>
              <a:ln w="28575">
                <a:solidFill>
                  <a:srgbClr val="A39C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C7E1391-39F6-42F6-AB3C-2CB880F08E4E}"/>
                </a:ext>
              </a:extLst>
            </p:cNvPr>
            <p:cNvSpPr txBox="1"/>
            <p:nvPr/>
          </p:nvSpPr>
          <p:spPr>
            <a:xfrm>
              <a:off x="5459372" y="1578255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3CEA597-B9A4-4D23-8FDA-2A3BB572700B}"/>
                </a:ext>
              </a:extLst>
            </p:cNvPr>
            <p:cNvSpPr txBox="1"/>
            <p:nvPr/>
          </p:nvSpPr>
          <p:spPr>
            <a:xfrm>
              <a:off x="817459" y="5728453"/>
              <a:ext cx="785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62524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E5FA6EF-BBF8-432B-8B74-CA12A797C7CD}"/>
              </a:ext>
            </a:extLst>
          </p:cNvPr>
          <p:cNvGrpSpPr/>
          <p:nvPr/>
        </p:nvGrpSpPr>
        <p:grpSpPr>
          <a:xfrm>
            <a:off x="817459" y="343907"/>
            <a:ext cx="1080000" cy="1080000"/>
            <a:chOff x="3434770" y="2718639"/>
            <a:chExt cx="1303484" cy="1325562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150E936-FF32-4657-B1EC-7FC82B96A8BA}"/>
                </a:ext>
              </a:extLst>
            </p:cNvPr>
            <p:cNvSpPr/>
            <p:nvPr/>
          </p:nvSpPr>
          <p:spPr>
            <a:xfrm>
              <a:off x="3434770" y="2718639"/>
              <a:ext cx="1303484" cy="1325562"/>
            </a:xfrm>
            <a:prstGeom prst="ellipse">
              <a:avLst/>
            </a:prstGeom>
            <a:solidFill>
              <a:srgbClr val="C4B6A8"/>
            </a:solidFill>
            <a:ln>
              <a:solidFill>
                <a:srgbClr val="A39C7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0FAE994-C9AD-44F5-BA9A-698D49B28CED}"/>
                </a:ext>
              </a:extLst>
            </p:cNvPr>
            <p:cNvGrpSpPr/>
            <p:nvPr/>
          </p:nvGrpSpPr>
          <p:grpSpPr>
            <a:xfrm>
              <a:off x="3592366" y="3226326"/>
              <a:ext cx="997529" cy="388637"/>
              <a:chOff x="4387272" y="3500582"/>
              <a:chExt cx="997529" cy="388637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9836AEC-DFAD-45CD-913B-947B60DDD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8" t="43913" r="46165" b="45544"/>
              <a:stretch/>
            </p:blipFill>
            <p:spPr>
              <a:xfrm>
                <a:off x="4387272" y="3500582"/>
                <a:ext cx="988293" cy="388637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A1812C09-1CE3-4FBD-A80D-54465FE15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92" t="45604" r="18971" b="49135"/>
              <a:stretch/>
            </p:blipFill>
            <p:spPr>
              <a:xfrm>
                <a:off x="4599710" y="3558694"/>
                <a:ext cx="785091" cy="193965"/>
              </a:xfrm>
              <a:prstGeom prst="rect">
                <a:avLst/>
              </a:prstGeom>
            </p:spPr>
          </p:pic>
        </p:grp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F95E93AA-9896-43FF-A08F-78CFFA0A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65" y="6235327"/>
            <a:ext cx="743195" cy="34973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2E4B934-CA41-4512-994A-9FE3DA6B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62394"/>
            <a:ext cx="1280040" cy="895606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49356292-CA08-4A54-9CA7-9FF7BE120119}"/>
              </a:ext>
            </a:extLst>
          </p:cNvPr>
          <p:cNvSpPr txBox="1">
            <a:spLocks/>
          </p:cNvSpPr>
          <p:nvPr/>
        </p:nvSpPr>
        <p:spPr>
          <a:xfrm>
            <a:off x="2028035" y="221030"/>
            <a:ext cx="4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6252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佇列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26ACBA05-3449-4189-BB4D-6E1799235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83451" y="3266132"/>
            <a:ext cx="360000" cy="360000"/>
          </a:xfrm>
          <a:prstGeom prst="rect">
            <a:avLst/>
          </a:prstGeom>
        </p:spPr>
      </p:pic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7B174F38-0488-48CD-8F50-9E740DDB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9450"/>
              </p:ext>
            </p:extLst>
          </p:nvPr>
        </p:nvGraphicFramePr>
        <p:xfrm>
          <a:off x="6026333" y="1043297"/>
          <a:ext cx="4572963" cy="5808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73">
                  <a:extLst>
                    <a:ext uri="{9D8B030D-6E8A-4147-A177-3AD203B41FA5}">
                      <a16:colId xmlns:a16="http://schemas.microsoft.com/office/drawing/2014/main" val="220802176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81329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4136695"/>
                    </a:ext>
                  </a:extLst>
                </a:gridCol>
                <a:gridCol w="2234910">
                  <a:extLst>
                    <a:ext uri="{9D8B030D-6E8A-4147-A177-3AD203B41FA5}">
                      <a16:colId xmlns:a16="http://schemas.microsoft.com/office/drawing/2014/main" val="2798203700"/>
                    </a:ext>
                  </a:extLst>
                </a:gridCol>
              </a:tblGrid>
              <a:tr h="46233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62524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62524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蛇身</a:t>
                      </a: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47127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1.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[[1,1]]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586380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2.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[[2,1]]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10186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3.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[[2,1],[3,1]]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67994"/>
                  </a:ext>
                </a:extLst>
              </a:tr>
              <a:tr h="133652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 4.</a:t>
                      </a:r>
                      <a:endParaRPr lang="zh-TW" altLang="en-US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[4,1]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62524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[[3,1],[4,1]]</a:t>
                      </a:r>
                      <a:endParaRPr lang="zh-TW" altLang="en-US" sz="2000" dirty="0">
                        <a:solidFill>
                          <a:srgbClr val="62524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95837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920141A3-8CF0-418E-907D-02BDED170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645" y="3262505"/>
            <a:ext cx="384828" cy="360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8D4B41-4CAB-4454-A72F-8553D609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D0A-4705-4671-9C7D-873B43E64F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27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2838;"/>
</p:tagLst>
</file>

<file path=ppt/theme/theme1.xml><?xml version="1.0" encoding="utf-8"?>
<a:theme xmlns:a="http://schemas.openxmlformats.org/drawingml/2006/main" name="Office 佈景主題">
  <a:themeElements>
    <a:clrScheme name="Friday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625240"/>
      </a:accent2>
      <a:accent3>
        <a:srgbClr val="F5EBE5"/>
      </a:accent3>
      <a:accent4>
        <a:srgbClr val="C4B6A8"/>
      </a:accent4>
      <a:accent5>
        <a:srgbClr val="A39C7D"/>
      </a:accent5>
      <a:accent6>
        <a:srgbClr val="ED7D31"/>
      </a:accent6>
      <a:hlink>
        <a:srgbClr val="AD1F1F"/>
      </a:hlink>
      <a:folHlink>
        <a:srgbClr val="FFC42F"/>
      </a:folHlink>
    </a:clrScheme>
    <a:fontScheme name="Times New Roman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844</Words>
  <Application>Microsoft Office PowerPoint</Application>
  <PresentationFormat>寬螢幕</PresentationFormat>
  <Paragraphs>266</Paragraphs>
  <Slides>25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等线</vt:lpstr>
      <vt:lpstr>SimSun</vt:lpstr>
      <vt:lpstr>思源黑体</vt:lpstr>
      <vt:lpstr>思源黑体 Medium</vt:lpstr>
      <vt:lpstr>新細明體</vt:lpstr>
      <vt:lpstr>標楷體</vt:lpstr>
      <vt:lpstr>Arial</vt:lpstr>
      <vt:lpstr>Bodoni MT</vt:lpstr>
      <vt:lpstr>Calibri</vt:lpstr>
      <vt:lpstr>Cambria Math</vt:lpstr>
      <vt:lpstr>Times New Roman</vt:lpstr>
      <vt:lpstr>Office 佈景主題</vt:lpstr>
      <vt:lpstr>PowerPoint 簡報</vt:lpstr>
      <vt:lpstr>OUTLINE</vt:lpstr>
      <vt:lpstr>PowerPoint 簡報</vt:lpstr>
      <vt:lpstr>參考資料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研究方法</vt:lpstr>
      <vt:lpstr>PowerPoint 簡報</vt:lpstr>
      <vt:lpstr>功能說明</vt:lpstr>
      <vt:lpstr>功能說明</vt:lpstr>
      <vt:lpstr>功能說明</vt:lpstr>
      <vt:lpstr>功能說明</vt:lpstr>
      <vt:lpstr>畫面流程</vt:lpstr>
      <vt:lpstr>功能展示</vt:lpstr>
      <vt:lpstr>功能展示</vt:lpstr>
      <vt:lpstr>小組創意</vt:lpstr>
      <vt:lpstr>小組分工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亮晴</dc:creator>
  <cp:lastModifiedBy>Momo</cp:lastModifiedBy>
  <cp:revision>59</cp:revision>
  <dcterms:created xsi:type="dcterms:W3CDTF">2020-12-27T02:46:15Z</dcterms:created>
  <dcterms:modified xsi:type="dcterms:W3CDTF">2020-12-27T15:52:32Z</dcterms:modified>
</cp:coreProperties>
</file>