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1" r:id="rId3"/>
    <p:sldId id="299" r:id="rId4"/>
    <p:sldId id="301" r:id="rId5"/>
    <p:sldId id="324" r:id="rId6"/>
    <p:sldId id="306" r:id="rId7"/>
    <p:sldId id="308" r:id="rId8"/>
    <p:sldId id="311" r:id="rId9"/>
    <p:sldId id="348" r:id="rId10"/>
    <p:sldId id="313" r:id="rId11"/>
    <p:sldId id="314" r:id="rId12"/>
    <p:sldId id="326" r:id="rId13"/>
    <p:sldId id="328" r:id="rId14"/>
    <p:sldId id="329" r:id="rId15"/>
    <p:sldId id="330" r:id="rId16"/>
    <p:sldId id="327" r:id="rId17"/>
    <p:sldId id="331" r:id="rId18"/>
    <p:sldId id="332" r:id="rId19"/>
    <p:sldId id="350" r:id="rId20"/>
    <p:sldId id="351" r:id="rId21"/>
    <p:sldId id="335" r:id="rId22"/>
    <p:sldId id="358" r:id="rId23"/>
    <p:sldId id="352" r:id="rId24"/>
    <p:sldId id="339" r:id="rId25"/>
    <p:sldId id="359" r:id="rId26"/>
    <p:sldId id="340" r:id="rId27"/>
    <p:sldId id="355" r:id="rId28"/>
    <p:sldId id="357" r:id="rId29"/>
    <p:sldId id="341" r:id="rId30"/>
    <p:sldId id="337" r:id="rId31"/>
    <p:sldId id="338" r:id="rId32"/>
    <p:sldId id="353" r:id="rId33"/>
    <p:sldId id="360" r:id="rId34"/>
    <p:sldId id="349" r:id="rId35"/>
    <p:sldId id="354" r:id="rId36"/>
    <p:sldId id="356"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32B2324-32D7-45DB-A57D-8AC91194C170}">
          <p14:sldIdLst>
            <p14:sldId id="256"/>
            <p14:sldId id="261"/>
            <p14:sldId id="299"/>
            <p14:sldId id="301"/>
            <p14:sldId id="324"/>
            <p14:sldId id="306"/>
            <p14:sldId id="308"/>
            <p14:sldId id="311"/>
            <p14:sldId id="348"/>
          </p14:sldIdLst>
        </p14:section>
        <p14:section name="continue" id="{F3CCFEF5-B9E4-47C1-BFE7-4953D1E6E442}">
          <p14:sldIdLst>
            <p14:sldId id="313"/>
            <p14:sldId id="314"/>
            <p14:sldId id="326"/>
            <p14:sldId id="328"/>
            <p14:sldId id="329"/>
            <p14:sldId id="330"/>
            <p14:sldId id="327"/>
            <p14:sldId id="331"/>
            <p14:sldId id="332"/>
            <p14:sldId id="350"/>
            <p14:sldId id="351"/>
            <p14:sldId id="335"/>
            <p14:sldId id="358"/>
            <p14:sldId id="352"/>
            <p14:sldId id="339"/>
            <p14:sldId id="359"/>
            <p14:sldId id="340"/>
            <p14:sldId id="355"/>
            <p14:sldId id="357"/>
            <p14:sldId id="341"/>
            <p14:sldId id="337"/>
          </p14:sldIdLst>
        </p14:section>
        <p14:section name="動畫" id="{D2F508F1-3DA7-4C76-A7D1-B87FB3234B9D}">
          <p14:sldIdLst>
            <p14:sldId id="338"/>
            <p14:sldId id="353"/>
            <p14:sldId id="360"/>
            <p14:sldId id="349"/>
            <p14:sldId id="354"/>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D3A4"/>
    <a:srgbClr val="8E410C"/>
    <a:srgbClr val="361100"/>
    <a:srgbClr val="DE4500"/>
    <a:srgbClr val="3F280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3294" autoAdjust="0"/>
  </p:normalViewPr>
  <p:slideViewPr>
    <p:cSldViewPr snapToGrid="0">
      <p:cViewPr varScale="1">
        <p:scale>
          <a:sx n="80" d="100"/>
          <a:sy n="80" d="100"/>
        </p:scale>
        <p:origin x="71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A3490-4363-4295-AD42-91872658A025}" type="datetimeFigureOut">
              <a:rPr lang="zh-TW" altLang="en-US" smtClean="0"/>
              <a:t>2022/7/7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B9D8-5690-495B-B731-214319CDC83B}" type="slidenum">
              <a:rPr lang="zh-TW" altLang="en-US" smtClean="0"/>
              <a:t>‹#›</a:t>
            </a:fld>
            <a:endParaRPr lang="zh-TW" altLang="en-US"/>
          </a:p>
        </p:txBody>
      </p:sp>
    </p:spTree>
    <p:extLst>
      <p:ext uri="{BB962C8B-B14F-4D97-AF65-F5344CB8AC3E}">
        <p14:creationId xmlns:p14="http://schemas.microsoft.com/office/powerpoint/2010/main" val="402982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a:t>
            </a:fld>
            <a:endParaRPr lang="zh-TW" altLang="en-US"/>
          </a:p>
        </p:txBody>
      </p:sp>
    </p:spTree>
    <p:extLst>
      <p:ext uri="{BB962C8B-B14F-4D97-AF65-F5344CB8AC3E}">
        <p14:creationId xmlns:p14="http://schemas.microsoft.com/office/powerpoint/2010/main" val="329434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4</a:t>
            </a:fld>
            <a:endParaRPr lang="zh-TW" altLang="en-US"/>
          </a:p>
        </p:txBody>
      </p:sp>
    </p:spTree>
    <p:extLst>
      <p:ext uri="{BB962C8B-B14F-4D97-AF65-F5344CB8AC3E}">
        <p14:creationId xmlns:p14="http://schemas.microsoft.com/office/powerpoint/2010/main" val="282180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5</a:t>
            </a:fld>
            <a:endParaRPr lang="zh-TW" altLang="en-US"/>
          </a:p>
        </p:txBody>
      </p:sp>
    </p:spTree>
    <p:extLst>
      <p:ext uri="{BB962C8B-B14F-4D97-AF65-F5344CB8AC3E}">
        <p14:creationId xmlns:p14="http://schemas.microsoft.com/office/powerpoint/2010/main" val="162947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9</a:t>
            </a:fld>
            <a:endParaRPr lang="zh-TW" altLang="en-US"/>
          </a:p>
        </p:txBody>
      </p:sp>
    </p:spTree>
    <p:extLst>
      <p:ext uri="{BB962C8B-B14F-4D97-AF65-F5344CB8AC3E}">
        <p14:creationId xmlns:p14="http://schemas.microsoft.com/office/powerpoint/2010/main" val="17186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14</a:t>
            </a:fld>
            <a:endParaRPr lang="zh-TW" altLang="en-US"/>
          </a:p>
        </p:txBody>
      </p:sp>
    </p:spTree>
    <p:extLst>
      <p:ext uri="{BB962C8B-B14F-4D97-AF65-F5344CB8AC3E}">
        <p14:creationId xmlns:p14="http://schemas.microsoft.com/office/powerpoint/2010/main" val="211433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30</a:t>
            </a:fld>
            <a:endParaRPr lang="zh-TW" altLang="en-US"/>
          </a:p>
        </p:txBody>
      </p:sp>
    </p:spTree>
    <p:extLst>
      <p:ext uri="{BB962C8B-B14F-4D97-AF65-F5344CB8AC3E}">
        <p14:creationId xmlns:p14="http://schemas.microsoft.com/office/powerpoint/2010/main" val="361953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57FC49-2FA7-474B-970D-488C840BAF81}"/>
              </a:ext>
            </a:extLst>
          </p:cNvPr>
          <p:cNvSpPr>
            <a:spLocks noGrp="1"/>
          </p:cNvSpPr>
          <p:nvPr>
            <p:ph type="ctrTitle"/>
          </p:nvPr>
        </p:nvSpPr>
        <p:spPr>
          <a:xfrm>
            <a:off x="1524000" y="1122363"/>
            <a:ext cx="9144000" cy="2387600"/>
          </a:xfrm>
        </p:spPr>
        <p:txBody>
          <a:bodyPr anchor="b"/>
          <a:lstStyle>
            <a:lvl1pPr algn="ctr">
              <a:defRPr sz="6000" baseline="0"/>
            </a:lvl1pPr>
          </a:lstStyle>
          <a:p>
            <a:r>
              <a:rPr lang="zh-TW" altLang="en-US" dirty="0"/>
              <a:t>按一下以編輯母片標題樣式</a:t>
            </a:r>
          </a:p>
        </p:txBody>
      </p:sp>
      <p:sp>
        <p:nvSpPr>
          <p:cNvPr id="3" name="副標題 2">
            <a:extLst>
              <a:ext uri="{FF2B5EF4-FFF2-40B4-BE49-F238E27FC236}">
                <a16:creationId xmlns:a16="http://schemas.microsoft.com/office/drawing/2014/main" id="{F88D53E2-9DBB-4255-AAF1-3858EE49DC0F}"/>
              </a:ext>
            </a:extLst>
          </p:cNvPr>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318BC8A8-045E-4436-B8AE-748C7A38F2C9}"/>
              </a:ext>
            </a:extLst>
          </p:cNvPr>
          <p:cNvSpPr>
            <a:spLocks noGrp="1"/>
          </p:cNvSpPr>
          <p:nvPr>
            <p:ph type="dt" sz="half" idx="10"/>
          </p:nvPr>
        </p:nvSpPr>
        <p:spPr/>
        <p:txBody>
          <a:bodyPr/>
          <a:lstStyle/>
          <a:p>
            <a:fld id="{60D366E2-F274-4D12-A619-2624D3AF2C59}" type="datetime1">
              <a:rPr lang="zh-TW" altLang="en-US" smtClean="0"/>
              <a:t>2022/7/7</a:t>
            </a:fld>
            <a:endParaRPr lang="zh-TW" altLang="en-US"/>
          </a:p>
        </p:txBody>
      </p:sp>
      <p:sp>
        <p:nvSpPr>
          <p:cNvPr id="5" name="頁尾版面配置區 4">
            <a:extLst>
              <a:ext uri="{FF2B5EF4-FFF2-40B4-BE49-F238E27FC236}">
                <a16:creationId xmlns:a16="http://schemas.microsoft.com/office/drawing/2014/main" id="{60966764-8BA2-4220-BB61-B01DDD57B2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CE7840-B64E-4611-AAD2-61DEDBC8D8A7}"/>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982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378A6A-24DF-4E3B-829E-AFEF5B1AA74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04D0D56-60E7-4219-9B2B-2457A899388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F7B393-0447-43BD-A037-262A526F38E7}"/>
              </a:ext>
            </a:extLst>
          </p:cNvPr>
          <p:cNvSpPr>
            <a:spLocks noGrp="1"/>
          </p:cNvSpPr>
          <p:nvPr>
            <p:ph type="dt" sz="half" idx="10"/>
          </p:nvPr>
        </p:nvSpPr>
        <p:spPr/>
        <p:txBody>
          <a:bodyPr/>
          <a:lstStyle/>
          <a:p>
            <a:fld id="{FD284057-205F-4BD3-8BCA-46512D72934E}" type="datetime1">
              <a:rPr lang="zh-TW" altLang="en-US" smtClean="0"/>
              <a:t>2022/7/7</a:t>
            </a:fld>
            <a:endParaRPr lang="zh-TW" altLang="en-US"/>
          </a:p>
        </p:txBody>
      </p:sp>
      <p:sp>
        <p:nvSpPr>
          <p:cNvPr id="5" name="頁尾版面配置區 4">
            <a:extLst>
              <a:ext uri="{FF2B5EF4-FFF2-40B4-BE49-F238E27FC236}">
                <a16:creationId xmlns:a16="http://schemas.microsoft.com/office/drawing/2014/main" id="{BEE06476-1FCB-4EF9-B606-39F747FE00E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CD59709-DB66-4EC5-8292-F700FA9D55F5}"/>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81281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8F0C32B-D754-4D30-981A-860C7574DB7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DDD812C-0523-421C-B074-9FEE182444C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775C870-DD46-49F6-9624-F0139DDD3D5B}"/>
              </a:ext>
            </a:extLst>
          </p:cNvPr>
          <p:cNvSpPr>
            <a:spLocks noGrp="1"/>
          </p:cNvSpPr>
          <p:nvPr>
            <p:ph type="dt" sz="half" idx="10"/>
          </p:nvPr>
        </p:nvSpPr>
        <p:spPr/>
        <p:txBody>
          <a:bodyPr/>
          <a:lstStyle/>
          <a:p>
            <a:fld id="{222F7F1F-CC56-45F0-8CED-145FD218908C}" type="datetime1">
              <a:rPr lang="zh-TW" altLang="en-US" smtClean="0"/>
              <a:t>2022/7/7</a:t>
            </a:fld>
            <a:endParaRPr lang="zh-TW" altLang="en-US"/>
          </a:p>
        </p:txBody>
      </p:sp>
      <p:sp>
        <p:nvSpPr>
          <p:cNvPr id="5" name="頁尾版面配置區 4">
            <a:extLst>
              <a:ext uri="{FF2B5EF4-FFF2-40B4-BE49-F238E27FC236}">
                <a16:creationId xmlns:a16="http://schemas.microsoft.com/office/drawing/2014/main" id="{68848A72-BF8C-4866-AA75-E43BE55E4A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D058C2-B625-4A63-A01B-D60668EC22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01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DC47079-69FD-4777-BF49-5AE78FEA537C}"/>
              </a:ext>
            </a:extLst>
          </p:cNvPr>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A0C704B-3D6D-476D-A19F-177CDC302BB3}"/>
              </a:ext>
            </a:extLst>
          </p:cNvPr>
          <p:cNvSpPr>
            <a:spLocks noGrp="1"/>
          </p:cNvSpPr>
          <p:nvPr>
            <p:ph type="dt" sz="half" idx="10"/>
          </p:nvPr>
        </p:nvSpPr>
        <p:spPr/>
        <p:txBody>
          <a:bodyPr/>
          <a:lstStyle/>
          <a:p>
            <a:fld id="{A17A1014-BFDD-41C4-910F-4961178F1808}" type="datetime1">
              <a:rPr lang="zh-TW" altLang="en-US" smtClean="0"/>
              <a:t>2022/7/7</a:t>
            </a:fld>
            <a:endParaRPr lang="zh-TW" altLang="en-US"/>
          </a:p>
        </p:txBody>
      </p:sp>
      <p:sp>
        <p:nvSpPr>
          <p:cNvPr id="5" name="頁尾版面配置區 4">
            <a:extLst>
              <a:ext uri="{FF2B5EF4-FFF2-40B4-BE49-F238E27FC236}">
                <a16:creationId xmlns:a16="http://schemas.microsoft.com/office/drawing/2014/main" id="{D7E5FD8E-15B5-42C7-B237-DCB1AD5B15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19D524-5E73-40DA-A9BF-393AD78F6BFA}"/>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pic>
        <p:nvPicPr>
          <p:cNvPr id="7" name="圖片 6" descr="一張含有 文字, 白色, 拱門, 並排的 的圖片&#10;&#10;自動產生的描述">
            <a:extLst>
              <a:ext uri="{FF2B5EF4-FFF2-40B4-BE49-F238E27FC236}">
                <a16:creationId xmlns:a16="http://schemas.microsoft.com/office/drawing/2014/main" id="{0617567D-B843-426E-A111-13CE26B1DE1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b="77162"/>
          <a:stretch/>
        </p:blipFill>
        <p:spPr>
          <a:xfrm>
            <a:off x="0" y="2"/>
            <a:ext cx="12192000" cy="1566248"/>
          </a:xfrm>
          <a:prstGeom prst="rect">
            <a:avLst/>
          </a:prstGeom>
        </p:spPr>
      </p:pic>
      <p:sp>
        <p:nvSpPr>
          <p:cNvPr id="2" name="標題 1">
            <a:extLst>
              <a:ext uri="{FF2B5EF4-FFF2-40B4-BE49-F238E27FC236}">
                <a16:creationId xmlns:a16="http://schemas.microsoft.com/office/drawing/2014/main" id="{26228F23-849F-411F-B1D1-4ACC1A645933}"/>
              </a:ext>
            </a:extLst>
          </p:cNvPr>
          <p:cNvSpPr>
            <a:spLocks noGrp="1"/>
          </p:cNvSpPr>
          <p:nvPr>
            <p:ph type="title"/>
          </p:nvPr>
        </p:nvSpPr>
        <p:spPr/>
        <p:txBody>
          <a:bodyPr/>
          <a:lstStyle>
            <a:lvl1pPr>
              <a:defRPr baseline="0">
                <a:solidFill>
                  <a:schemeClr val="bg1"/>
                </a:solidFill>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Tree>
    <p:extLst>
      <p:ext uri="{BB962C8B-B14F-4D97-AF65-F5344CB8AC3E}">
        <p14:creationId xmlns:p14="http://schemas.microsoft.com/office/powerpoint/2010/main" val="240677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59192-82F8-4CE8-B549-AAE03531D761}"/>
              </a:ext>
            </a:extLst>
          </p:cNvPr>
          <p:cNvSpPr>
            <a:spLocks noGrp="1"/>
          </p:cNvSpPr>
          <p:nvPr>
            <p:ph type="title"/>
          </p:nvPr>
        </p:nvSpPr>
        <p:spPr>
          <a:xfrm>
            <a:off x="831850" y="1709738"/>
            <a:ext cx="10515600" cy="2852737"/>
          </a:xfrm>
        </p:spPr>
        <p:txBody>
          <a:bodyPr anchor="b"/>
          <a:lstStyle>
            <a:lvl1pPr>
              <a:defRPr sz="6000"/>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6CC66CC9-3E26-4A52-81CC-865FE1F74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10332A-4B90-45BB-8DF5-E36CAEE868B2}"/>
              </a:ext>
            </a:extLst>
          </p:cNvPr>
          <p:cNvSpPr>
            <a:spLocks noGrp="1"/>
          </p:cNvSpPr>
          <p:nvPr>
            <p:ph type="dt" sz="half" idx="10"/>
          </p:nvPr>
        </p:nvSpPr>
        <p:spPr/>
        <p:txBody>
          <a:bodyPr/>
          <a:lstStyle/>
          <a:p>
            <a:fld id="{7FC36EC9-7E1F-41EE-8D57-50DF76DDDD92}" type="datetime1">
              <a:rPr lang="zh-TW" altLang="en-US" smtClean="0"/>
              <a:t>2022/7/7</a:t>
            </a:fld>
            <a:endParaRPr lang="zh-TW" altLang="en-US"/>
          </a:p>
        </p:txBody>
      </p:sp>
      <p:sp>
        <p:nvSpPr>
          <p:cNvPr id="5" name="頁尾版面配置區 4">
            <a:extLst>
              <a:ext uri="{FF2B5EF4-FFF2-40B4-BE49-F238E27FC236}">
                <a16:creationId xmlns:a16="http://schemas.microsoft.com/office/drawing/2014/main" id="{877C296B-3AC0-43FC-9F42-7AB06DCC59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0D26DB8-889D-4032-950C-31219C135D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1775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F58D29-073C-4EDC-BE2F-3E91B866A2C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59E0ECD-9866-4A1F-99C5-B21FC6F6BCD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CD839BB-E486-4A5E-A655-695AAFF708E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2E435AB-5555-4192-B7D2-2FE36521F148}"/>
              </a:ext>
            </a:extLst>
          </p:cNvPr>
          <p:cNvSpPr>
            <a:spLocks noGrp="1"/>
          </p:cNvSpPr>
          <p:nvPr>
            <p:ph type="dt" sz="half" idx="10"/>
          </p:nvPr>
        </p:nvSpPr>
        <p:spPr/>
        <p:txBody>
          <a:bodyPr/>
          <a:lstStyle/>
          <a:p>
            <a:fld id="{351931AC-CDA4-40CC-89D6-15D83A3E4204}" type="datetime1">
              <a:rPr lang="zh-TW" altLang="en-US" smtClean="0"/>
              <a:t>2022/7/7</a:t>
            </a:fld>
            <a:endParaRPr lang="zh-TW" altLang="en-US"/>
          </a:p>
        </p:txBody>
      </p:sp>
      <p:sp>
        <p:nvSpPr>
          <p:cNvPr id="6" name="頁尾版面配置區 5">
            <a:extLst>
              <a:ext uri="{FF2B5EF4-FFF2-40B4-BE49-F238E27FC236}">
                <a16:creationId xmlns:a16="http://schemas.microsoft.com/office/drawing/2014/main" id="{A5F37FDB-5DBC-4874-8767-DDF9ADA9A99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278B8A8-FAD3-4B95-9FA2-01127AEAB80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6043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90925F-D64B-4186-86E1-A682A7F287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6486168-88B5-4A66-B385-3083E56D7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B0AFC36-19BC-4FFD-9290-08E77F3801B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E898A6F-CEA0-4222-B18B-91DAA5D10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C9B1F2F-1E1C-4E51-8FE6-EB3758F73F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DBCDFA-25B9-4F67-A617-2E306C134B12}"/>
              </a:ext>
            </a:extLst>
          </p:cNvPr>
          <p:cNvSpPr>
            <a:spLocks noGrp="1"/>
          </p:cNvSpPr>
          <p:nvPr>
            <p:ph type="dt" sz="half" idx="10"/>
          </p:nvPr>
        </p:nvSpPr>
        <p:spPr/>
        <p:txBody>
          <a:bodyPr/>
          <a:lstStyle/>
          <a:p>
            <a:fld id="{8073E5D9-47F0-4EA7-901F-3D9D5E4358B2}" type="datetime1">
              <a:rPr lang="zh-TW" altLang="en-US" smtClean="0"/>
              <a:t>2022/7/7</a:t>
            </a:fld>
            <a:endParaRPr lang="zh-TW" altLang="en-US"/>
          </a:p>
        </p:txBody>
      </p:sp>
      <p:sp>
        <p:nvSpPr>
          <p:cNvPr id="8" name="頁尾版面配置區 7">
            <a:extLst>
              <a:ext uri="{FF2B5EF4-FFF2-40B4-BE49-F238E27FC236}">
                <a16:creationId xmlns:a16="http://schemas.microsoft.com/office/drawing/2014/main" id="{1B20562F-AD72-4F56-B029-CB5FE04903A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9606B6F-CD72-4E0B-A71A-EB1134EE47FB}"/>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414134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4B3D7-34E0-4ECE-9D19-C1C6B672F5E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AD8D400-1886-4334-8CAC-E4285A5F603D}"/>
              </a:ext>
            </a:extLst>
          </p:cNvPr>
          <p:cNvSpPr>
            <a:spLocks noGrp="1"/>
          </p:cNvSpPr>
          <p:nvPr>
            <p:ph type="dt" sz="half" idx="10"/>
          </p:nvPr>
        </p:nvSpPr>
        <p:spPr/>
        <p:txBody>
          <a:bodyPr/>
          <a:lstStyle/>
          <a:p>
            <a:fld id="{32115004-8D0C-4E1C-A4E4-25EC459F908A}" type="datetime1">
              <a:rPr lang="zh-TW" altLang="en-US" smtClean="0"/>
              <a:t>2022/7/7</a:t>
            </a:fld>
            <a:endParaRPr lang="zh-TW" altLang="en-US"/>
          </a:p>
        </p:txBody>
      </p:sp>
      <p:sp>
        <p:nvSpPr>
          <p:cNvPr id="4" name="頁尾版面配置區 3">
            <a:extLst>
              <a:ext uri="{FF2B5EF4-FFF2-40B4-BE49-F238E27FC236}">
                <a16:creationId xmlns:a16="http://schemas.microsoft.com/office/drawing/2014/main" id="{44B3E001-A36A-4ADA-8401-B8638F043B9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E5CC12D-6FB1-4E76-8CF6-A7C3A5AB69C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27092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177848F-5A8A-4B07-86BC-D3E0878CD8EB}"/>
              </a:ext>
            </a:extLst>
          </p:cNvPr>
          <p:cNvSpPr>
            <a:spLocks noGrp="1"/>
          </p:cNvSpPr>
          <p:nvPr>
            <p:ph type="dt" sz="half" idx="10"/>
          </p:nvPr>
        </p:nvSpPr>
        <p:spPr/>
        <p:txBody>
          <a:bodyPr/>
          <a:lstStyle/>
          <a:p>
            <a:fld id="{DB66AE4F-B398-451E-8963-9D62B4D0D094}" type="datetime1">
              <a:rPr lang="zh-TW" altLang="en-US" smtClean="0"/>
              <a:t>2022/7/7</a:t>
            </a:fld>
            <a:endParaRPr lang="zh-TW" altLang="en-US"/>
          </a:p>
        </p:txBody>
      </p:sp>
      <p:sp>
        <p:nvSpPr>
          <p:cNvPr id="3" name="頁尾版面配置區 2">
            <a:extLst>
              <a:ext uri="{FF2B5EF4-FFF2-40B4-BE49-F238E27FC236}">
                <a16:creationId xmlns:a16="http://schemas.microsoft.com/office/drawing/2014/main" id="{185EDAF6-90F8-41A6-BB40-3FD67B3A326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F2B968A-5AC3-40E7-93B6-D6FC29C43D9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21130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BCAB67-BC5C-4C58-81BF-F6E4233AE8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23199FE-82FD-4793-BBED-3182F4F9C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AB34575-2662-4344-8A98-4AF74B855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8EF1EBD-ED5D-4FD4-B251-DD72989FE459}"/>
              </a:ext>
            </a:extLst>
          </p:cNvPr>
          <p:cNvSpPr>
            <a:spLocks noGrp="1"/>
          </p:cNvSpPr>
          <p:nvPr>
            <p:ph type="dt" sz="half" idx="10"/>
          </p:nvPr>
        </p:nvSpPr>
        <p:spPr/>
        <p:txBody>
          <a:bodyPr/>
          <a:lstStyle/>
          <a:p>
            <a:fld id="{8544C73D-0545-4321-A576-7482D623D31F}" type="datetime1">
              <a:rPr lang="zh-TW" altLang="en-US" smtClean="0"/>
              <a:t>2022/7/7</a:t>
            </a:fld>
            <a:endParaRPr lang="zh-TW" altLang="en-US"/>
          </a:p>
        </p:txBody>
      </p:sp>
      <p:sp>
        <p:nvSpPr>
          <p:cNvPr id="6" name="頁尾版面配置區 5">
            <a:extLst>
              <a:ext uri="{FF2B5EF4-FFF2-40B4-BE49-F238E27FC236}">
                <a16:creationId xmlns:a16="http://schemas.microsoft.com/office/drawing/2014/main" id="{DC1373FB-47D6-48A0-AA4E-901B2BCFE3C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5F3A59D-4200-4583-AAEB-3121BCF72521}"/>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7068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3A1FB5-7A9B-4291-8AA4-79812D76F6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A6AC51D-4F19-4C52-8439-9170653C8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7C5DB21-1038-438B-9404-52C6EA0EE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F499ADB-FAB5-4EAB-AC11-87119994390C}"/>
              </a:ext>
            </a:extLst>
          </p:cNvPr>
          <p:cNvSpPr>
            <a:spLocks noGrp="1"/>
          </p:cNvSpPr>
          <p:nvPr>
            <p:ph type="dt" sz="half" idx="10"/>
          </p:nvPr>
        </p:nvSpPr>
        <p:spPr/>
        <p:txBody>
          <a:bodyPr/>
          <a:lstStyle/>
          <a:p>
            <a:fld id="{9391CDBC-FBDD-4C72-9496-71B1FB1C640A}" type="datetime1">
              <a:rPr lang="zh-TW" altLang="en-US" smtClean="0"/>
              <a:t>2022/7/7</a:t>
            </a:fld>
            <a:endParaRPr lang="zh-TW" altLang="en-US"/>
          </a:p>
        </p:txBody>
      </p:sp>
      <p:sp>
        <p:nvSpPr>
          <p:cNvPr id="6" name="頁尾版面配置區 5">
            <a:extLst>
              <a:ext uri="{FF2B5EF4-FFF2-40B4-BE49-F238E27FC236}">
                <a16:creationId xmlns:a16="http://schemas.microsoft.com/office/drawing/2014/main" id="{44771F8D-3E8A-43CD-9A28-EDDDF022C1D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0437265-EB02-47CA-A212-E8097DDA9E1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36277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D59B655-7F5D-465F-A263-CD43176A9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A646E7AC-CD83-40E8-AA1E-E16BA6411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4B12D4E6-0699-47C8-A0AA-E640C7181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B1C5B-364C-48A5-8903-C3E4C2A70C45}" type="datetime1">
              <a:rPr lang="zh-TW" altLang="en-US" smtClean="0"/>
              <a:t>2022/7/7</a:t>
            </a:fld>
            <a:endParaRPr lang="zh-TW" altLang="en-US"/>
          </a:p>
        </p:txBody>
      </p:sp>
      <p:sp>
        <p:nvSpPr>
          <p:cNvPr id="5" name="頁尾版面配置區 4">
            <a:extLst>
              <a:ext uri="{FF2B5EF4-FFF2-40B4-BE49-F238E27FC236}">
                <a16:creationId xmlns:a16="http://schemas.microsoft.com/office/drawing/2014/main" id="{FB4F9D02-B4A4-4021-90BB-8EC36C285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A453AFE-6F63-4064-B7C8-FF2AB6869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264727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白色, 拱門, 並排的 的圖片&#10;&#10;自動產生的描述">
            <a:extLst>
              <a:ext uri="{FF2B5EF4-FFF2-40B4-BE49-F238E27FC236}">
                <a16:creationId xmlns:a16="http://schemas.microsoft.com/office/drawing/2014/main" id="{C1569918-2E31-44EB-AB12-9F7823BBD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F83659CF-1A90-4EA7-93C8-00CCD6DE3EE8}"/>
              </a:ext>
            </a:extLst>
          </p:cNvPr>
          <p:cNvSpPr>
            <a:spLocks noGrp="1"/>
          </p:cNvSpPr>
          <p:nvPr>
            <p:ph type="ctrTitle"/>
          </p:nvPr>
        </p:nvSpPr>
        <p:spPr/>
        <p:txBody>
          <a:bodyPr/>
          <a:lstStyle/>
          <a:p>
            <a:r>
              <a:rPr lang="zh-TW" altLang="en-US" dirty="0">
                <a:solidFill>
                  <a:schemeClr val="bg1"/>
                </a:solidFill>
              </a:rPr>
              <a:t>基於財經字典與分析指標的神經網路預測股價趨勢</a:t>
            </a:r>
          </a:p>
        </p:txBody>
      </p:sp>
      <p:sp>
        <p:nvSpPr>
          <p:cNvPr id="3" name="副標題 2">
            <a:extLst>
              <a:ext uri="{FF2B5EF4-FFF2-40B4-BE49-F238E27FC236}">
                <a16:creationId xmlns:a16="http://schemas.microsoft.com/office/drawing/2014/main" id="{36190DAF-5839-4895-B238-96277BBACEF6}"/>
              </a:ext>
            </a:extLst>
          </p:cNvPr>
          <p:cNvSpPr>
            <a:spLocks noGrp="1"/>
          </p:cNvSpPr>
          <p:nvPr>
            <p:ph type="subTitle" idx="1"/>
          </p:nvPr>
        </p:nvSpPr>
        <p:spPr/>
        <p:txBody>
          <a:bodyPr>
            <a:normAutofit fontScale="92500" lnSpcReduction="20000"/>
          </a:bodyPr>
          <a:lstStyle/>
          <a:p>
            <a:r>
              <a:rPr lang="en-US" altLang="zh-TW" dirty="0">
                <a:solidFill>
                  <a:schemeClr val="bg1"/>
                </a:solidFill>
              </a:rPr>
              <a:t>Predicting Stock Price Trend Using Neural Network Based on Financial Lexicon and Technical Indicators</a:t>
            </a:r>
          </a:p>
          <a:p>
            <a:r>
              <a:rPr lang="en-US" altLang="zh-TW" dirty="0">
                <a:solidFill>
                  <a:schemeClr val="bg1"/>
                </a:solidFill>
              </a:rPr>
              <a:t>July. 2022</a:t>
            </a:r>
          </a:p>
          <a:p>
            <a:r>
              <a:rPr lang="zh-TW" altLang="en-US" dirty="0">
                <a:solidFill>
                  <a:schemeClr val="bg1"/>
                </a:solidFill>
              </a:rPr>
              <a:t>指導教授：張哲誠</a:t>
            </a:r>
            <a:endParaRPr lang="en-US" altLang="zh-TW" dirty="0">
              <a:solidFill>
                <a:schemeClr val="bg1"/>
              </a:solidFill>
            </a:endParaRPr>
          </a:p>
          <a:p>
            <a:r>
              <a:rPr lang="zh-TW" altLang="en-US" dirty="0">
                <a:solidFill>
                  <a:schemeClr val="bg1"/>
                </a:solidFill>
              </a:rPr>
              <a:t>研究生：</a:t>
            </a:r>
            <a:r>
              <a:rPr lang="en-US" altLang="zh-TW" dirty="0">
                <a:solidFill>
                  <a:schemeClr val="bg1"/>
                </a:solidFill>
              </a:rPr>
              <a:t> </a:t>
            </a:r>
            <a:r>
              <a:rPr lang="zh-TW" altLang="en-US" dirty="0">
                <a:solidFill>
                  <a:schemeClr val="bg1"/>
                </a:solidFill>
              </a:rPr>
              <a:t>潘亮晴</a:t>
            </a:r>
          </a:p>
        </p:txBody>
      </p:sp>
      <p:sp>
        <p:nvSpPr>
          <p:cNvPr id="4" name="投影片編號版面配置區 3">
            <a:extLst>
              <a:ext uri="{FF2B5EF4-FFF2-40B4-BE49-F238E27FC236}">
                <a16:creationId xmlns:a16="http://schemas.microsoft.com/office/drawing/2014/main" id="{01C23276-923E-4E0A-B9F0-1B67DE3681DF}"/>
              </a:ext>
            </a:extLst>
          </p:cNvPr>
          <p:cNvSpPr>
            <a:spLocks noGrp="1"/>
          </p:cNvSpPr>
          <p:nvPr>
            <p:ph type="sldNum" sz="quarter" idx="12"/>
          </p:nvPr>
        </p:nvSpPr>
        <p:spPr/>
        <p:txBody>
          <a:bodyPr/>
          <a:lstStyle/>
          <a:p>
            <a:fld id="{46B26A4B-3AD5-4556-810E-C20186AC774D}" type="slidenum">
              <a:rPr lang="zh-TW" altLang="en-US" smtClean="0"/>
              <a:t>1</a:t>
            </a:fld>
            <a:endParaRPr lang="zh-TW" altLang="en-US"/>
          </a:p>
        </p:txBody>
      </p:sp>
      <p:sp>
        <p:nvSpPr>
          <p:cNvPr id="11" name="Google Shape;144;p29">
            <a:extLst>
              <a:ext uri="{FF2B5EF4-FFF2-40B4-BE49-F238E27FC236}">
                <a16:creationId xmlns:a16="http://schemas.microsoft.com/office/drawing/2014/main" id="{1738A768-FE0A-4C97-BF08-944A43EDF1BA}"/>
              </a:ext>
            </a:extLst>
          </p:cNvPr>
          <p:cNvSpPr/>
          <p:nvPr/>
        </p:nvSpPr>
        <p:spPr>
          <a:xfrm rot="10800000">
            <a:off x="10668000" y="572700"/>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12" name="Google Shape;145;p29">
            <a:extLst>
              <a:ext uri="{FF2B5EF4-FFF2-40B4-BE49-F238E27FC236}">
                <a16:creationId xmlns:a16="http://schemas.microsoft.com/office/drawing/2014/main" id="{C8FA0225-CFF2-4078-908A-2A731CB7A3C6}"/>
              </a:ext>
            </a:extLst>
          </p:cNvPr>
          <p:cNvSpPr/>
          <p:nvPr/>
        </p:nvSpPr>
        <p:spPr>
          <a:xfrm>
            <a:off x="473439" y="5530075"/>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Tree>
    <p:extLst>
      <p:ext uri="{BB962C8B-B14F-4D97-AF65-F5344CB8AC3E}">
        <p14:creationId xmlns:p14="http://schemas.microsoft.com/office/powerpoint/2010/main" val="375729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a:extLst>
              <a:ext uri="{FF2B5EF4-FFF2-40B4-BE49-F238E27FC236}">
                <a16:creationId xmlns:a16="http://schemas.microsoft.com/office/drawing/2014/main" id="{30D00903-5DB9-40E7-ABF7-D77F5555964E}"/>
              </a:ext>
            </a:extLst>
          </p:cNvPr>
          <p:cNvGraphicFramePr>
            <a:graphicFrameLocks noGrp="1"/>
          </p:cNvGraphicFramePr>
          <p:nvPr>
            <p:extLst>
              <p:ext uri="{D42A27DB-BD31-4B8C-83A1-F6EECF244321}">
                <p14:modId xmlns:p14="http://schemas.microsoft.com/office/powerpoint/2010/main" val="2065428268"/>
              </p:ext>
            </p:extLst>
          </p:nvPr>
        </p:nvGraphicFramePr>
        <p:xfrm>
          <a:off x="3743325" y="2576104"/>
          <a:ext cx="4705350" cy="3372666"/>
        </p:xfrm>
        <a:graphic>
          <a:graphicData uri="http://schemas.openxmlformats.org/drawingml/2006/table">
            <a:tbl>
              <a:tblPr firstRow="1" firstCol="1" bandRow="1">
                <a:tableStyleId>{5C22544A-7EE6-4342-B048-85BDC9FD1C3A}</a:tableStyleId>
              </a:tblPr>
              <a:tblGrid>
                <a:gridCol w="2352675">
                  <a:extLst>
                    <a:ext uri="{9D8B030D-6E8A-4147-A177-3AD203B41FA5}">
                      <a16:colId xmlns:a16="http://schemas.microsoft.com/office/drawing/2014/main" val="3098541047"/>
                    </a:ext>
                  </a:extLst>
                </a:gridCol>
                <a:gridCol w="2352675">
                  <a:extLst>
                    <a:ext uri="{9D8B030D-6E8A-4147-A177-3AD203B41FA5}">
                      <a16:colId xmlns:a16="http://schemas.microsoft.com/office/drawing/2014/main" val="4193107889"/>
                    </a:ext>
                  </a:extLst>
                </a:gridCol>
              </a:tblGrid>
              <a:tr h="306606">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欄位敘述</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524867771"/>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date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當日日期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65631095"/>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stock_id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股票代號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521359522"/>
                  </a:ext>
                </a:extLst>
              </a:tr>
              <a:tr h="306606">
                <a:tc>
                  <a:txBody>
                    <a:bodyPr/>
                    <a:lstStyle/>
                    <a:p>
                      <a:pPr algn="ctr">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Trading_Volume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成交股數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4224821353"/>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Trading_money</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成交金額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97603748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open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開盤價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6710160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max</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最高價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649380309"/>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min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最低價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9538062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close</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84438776"/>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spread</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漲跌價差</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412096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Trading_turnover</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成交筆數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103419392"/>
                  </a:ext>
                </a:extLst>
              </a:tr>
            </a:tbl>
          </a:graphicData>
        </a:graphic>
      </p:graphicFrame>
      <p:sp>
        <p:nvSpPr>
          <p:cNvPr id="2" name="標題 1">
            <a:extLst>
              <a:ext uri="{FF2B5EF4-FFF2-40B4-BE49-F238E27FC236}">
                <a16:creationId xmlns:a16="http://schemas.microsoft.com/office/drawing/2014/main" id="{2E14E541-6ED8-4B3A-9D1A-D3CEC5058E38}"/>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(3/15)</a:t>
            </a:r>
            <a:br>
              <a:rPr lang="zh-TW" altLang="en-US" dirty="0"/>
            </a:br>
            <a:r>
              <a:rPr lang="zh-TW" altLang="en-US" sz="3200" dirty="0"/>
              <a:t>資料蒐集</a:t>
            </a:r>
            <a:r>
              <a:rPr lang="en-US" altLang="zh-TW" sz="3200" dirty="0"/>
              <a:t>—</a:t>
            </a:r>
            <a:r>
              <a:rPr lang="zh-TW" altLang="en-US" sz="3200" dirty="0"/>
              <a:t>歷史股價</a:t>
            </a:r>
            <a:endParaRPr lang="zh-TW" altLang="en-US" dirty="0"/>
          </a:p>
        </p:txBody>
      </p:sp>
      <p:sp>
        <p:nvSpPr>
          <p:cNvPr id="3" name="內容版面配置區 2">
            <a:extLst>
              <a:ext uri="{FF2B5EF4-FFF2-40B4-BE49-F238E27FC236}">
                <a16:creationId xmlns:a16="http://schemas.microsoft.com/office/drawing/2014/main" id="{767C2EDB-FA22-4A73-8B98-6ED733415AC4}"/>
              </a:ext>
            </a:extLst>
          </p:cNvPr>
          <p:cNvSpPr>
            <a:spLocks noGrp="1"/>
          </p:cNvSpPr>
          <p:nvPr>
            <p:ph idx="1"/>
          </p:nvPr>
        </p:nvSpPr>
        <p:spPr/>
        <p:txBody>
          <a:bodyPr/>
          <a:lstStyle/>
          <a:p>
            <a:r>
              <a:rPr lang="zh-TW" altLang="en-US" dirty="0"/>
              <a:t>使用</a:t>
            </a:r>
            <a:r>
              <a:rPr lang="en-US" altLang="zh-TW" dirty="0"/>
              <a:t>Python</a:t>
            </a:r>
            <a:r>
              <a:rPr lang="zh-TW" altLang="en-US" dirty="0"/>
              <a:t>套件</a:t>
            </a:r>
            <a:r>
              <a:rPr lang="en-US" altLang="zh-TW" dirty="0"/>
              <a:t>Finmind</a:t>
            </a:r>
            <a:r>
              <a:rPr lang="zh-TW" altLang="en-US" dirty="0"/>
              <a:t>下載</a:t>
            </a:r>
            <a:r>
              <a:rPr lang="en-US" altLang="zh-TW" dirty="0"/>
              <a:t>2017</a:t>
            </a:r>
            <a:r>
              <a:rPr lang="zh-TW" altLang="en-US" dirty="0"/>
              <a:t>年</a:t>
            </a:r>
            <a:r>
              <a:rPr lang="en-US" altLang="zh-TW" dirty="0"/>
              <a:t>1</a:t>
            </a:r>
            <a:r>
              <a:rPr lang="zh-TW" altLang="en-US" dirty="0"/>
              <a:t>月</a:t>
            </a:r>
            <a:r>
              <a:rPr lang="en-US" altLang="zh-TW" dirty="0"/>
              <a:t>1</a:t>
            </a:r>
            <a:r>
              <a:rPr lang="zh-TW" altLang="en-US" dirty="0"/>
              <a:t>日至</a:t>
            </a:r>
            <a:r>
              <a:rPr lang="en-US" altLang="zh-TW" dirty="0"/>
              <a:t>2021</a:t>
            </a:r>
            <a:r>
              <a:rPr lang="zh-TW" altLang="en-US" dirty="0"/>
              <a:t>年</a:t>
            </a:r>
            <a:r>
              <a:rPr lang="en-US" altLang="zh-TW" dirty="0"/>
              <a:t>12</a:t>
            </a:r>
            <a:r>
              <a:rPr lang="zh-TW" altLang="en-US" dirty="0"/>
              <a:t>月</a:t>
            </a:r>
            <a:r>
              <a:rPr lang="en-US" altLang="zh-TW" dirty="0"/>
              <a:t>31</a:t>
            </a:r>
            <a:r>
              <a:rPr lang="zh-TW" altLang="en-US" dirty="0"/>
              <a:t>日的歷史股價資料。</a:t>
            </a:r>
          </a:p>
        </p:txBody>
      </p:sp>
      <p:sp>
        <p:nvSpPr>
          <p:cNvPr id="6" name="投影片編號版面配置區 5">
            <a:extLst>
              <a:ext uri="{FF2B5EF4-FFF2-40B4-BE49-F238E27FC236}">
                <a16:creationId xmlns:a16="http://schemas.microsoft.com/office/drawing/2014/main" id="{16F03D19-551A-409E-8F29-2B1D49902127}"/>
              </a:ext>
            </a:extLst>
          </p:cNvPr>
          <p:cNvSpPr>
            <a:spLocks noGrp="1"/>
          </p:cNvSpPr>
          <p:nvPr>
            <p:ph type="sldNum" sz="quarter" idx="12"/>
          </p:nvPr>
        </p:nvSpPr>
        <p:spPr/>
        <p:txBody>
          <a:bodyPr/>
          <a:lstStyle/>
          <a:p>
            <a:fld id="{46B26A4B-3AD5-4556-810E-C20186AC774D}" type="slidenum">
              <a:rPr lang="zh-TW" altLang="en-US" smtClean="0"/>
              <a:t>10</a:t>
            </a:fld>
            <a:endParaRPr lang="zh-TW" altLang="en-US"/>
          </a:p>
        </p:txBody>
      </p:sp>
      <p:sp>
        <p:nvSpPr>
          <p:cNvPr id="8" name="矩形 7">
            <a:extLst>
              <a:ext uri="{FF2B5EF4-FFF2-40B4-BE49-F238E27FC236}">
                <a16:creationId xmlns:a16="http://schemas.microsoft.com/office/drawing/2014/main" id="{A7DF1D9A-022D-402A-9877-F780D41BA713}"/>
              </a:ext>
            </a:extLst>
          </p:cNvPr>
          <p:cNvSpPr/>
          <p:nvPr/>
        </p:nvSpPr>
        <p:spPr>
          <a:xfrm>
            <a:off x="3743325" y="3509228"/>
            <a:ext cx="4705350" cy="18142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7D4895CB-6102-4079-9D52-F9D47A510831}"/>
              </a:ext>
            </a:extLst>
          </p:cNvPr>
          <p:cNvSpPr/>
          <p:nvPr/>
        </p:nvSpPr>
        <p:spPr>
          <a:xfrm>
            <a:off x="3743325" y="5631255"/>
            <a:ext cx="4705350" cy="3034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4401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837985-C493-41E6-846D-F991B1F41C5A}"/>
              </a:ext>
            </a:extLst>
          </p:cNvPr>
          <p:cNvSpPr>
            <a:spLocks noGrp="1"/>
          </p:cNvSpPr>
          <p:nvPr>
            <p:ph type="title"/>
          </p:nvPr>
        </p:nvSpPr>
        <p:spPr/>
        <p:txBody>
          <a:bodyPr/>
          <a:lstStyle/>
          <a:p>
            <a:r>
              <a:rPr lang="en-US" altLang="zh-TW" dirty="0">
                <a:solidFill>
                  <a:schemeClr val="bg1"/>
                </a:solidFill>
                <a:latin typeface="Times New Roman" panose="02020603050405020304" pitchFamily="18" charset="0"/>
                <a:cs typeface="Times New Roman" panose="02020603050405020304" pitchFamily="18" charset="0"/>
              </a:rPr>
              <a:t>Architecture</a:t>
            </a:r>
            <a:r>
              <a:rPr lang="en-US" altLang="zh-TW" dirty="0">
                <a:solidFill>
                  <a:schemeClr val="bg1"/>
                </a:solidFill>
              </a:rPr>
              <a:t> (4/15)</a:t>
            </a:r>
            <a:br>
              <a:rPr lang="zh-TW" altLang="en-US" dirty="0">
                <a:solidFill>
                  <a:schemeClr val="bg1"/>
                </a:solidFill>
              </a:rPr>
            </a:br>
            <a:r>
              <a:rPr lang="zh-TW" altLang="en-US" sz="3200" dirty="0">
                <a:solidFill>
                  <a:schemeClr val="bg1"/>
                </a:solidFill>
              </a:rPr>
              <a:t>資料預處理</a:t>
            </a:r>
            <a:r>
              <a:rPr lang="en-US" altLang="zh-TW" sz="3200" dirty="0">
                <a:solidFill>
                  <a:schemeClr val="bg1"/>
                </a:solidFill>
              </a:rPr>
              <a:t>—</a:t>
            </a:r>
            <a:r>
              <a:rPr lang="zh-TW" altLang="en-US" sz="3200" dirty="0">
                <a:solidFill>
                  <a:schemeClr val="bg1"/>
                </a:solidFill>
              </a:rPr>
              <a:t>斷詞</a:t>
            </a:r>
            <a:r>
              <a:rPr lang="en-US" altLang="zh-TW" sz="3200" dirty="0">
                <a:solidFill>
                  <a:schemeClr val="bg1"/>
                </a:solidFill>
              </a:rPr>
              <a:t>&amp;</a:t>
            </a:r>
            <a:r>
              <a:rPr lang="zh-TW" altLang="en-US" sz="3200" dirty="0">
                <a:solidFill>
                  <a:schemeClr val="bg1"/>
                </a:solidFill>
              </a:rPr>
              <a:t>工具比較</a:t>
            </a:r>
          </a:p>
        </p:txBody>
      </p:sp>
      <p:sp>
        <p:nvSpPr>
          <p:cNvPr id="3" name="內容版面配置區 2">
            <a:extLst>
              <a:ext uri="{FF2B5EF4-FFF2-40B4-BE49-F238E27FC236}">
                <a16:creationId xmlns:a16="http://schemas.microsoft.com/office/drawing/2014/main" id="{AB34B26D-4181-408A-90D0-A3E2005DC26E}"/>
              </a:ext>
            </a:extLst>
          </p:cNvPr>
          <p:cNvSpPr>
            <a:spLocks noGrp="1"/>
          </p:cNvSpPr>
          <p:nvPr>
            <p:ph idx="1"/>
          </p:nvPr>
        </p:nvSpPr>
        <p:spPr/>
        <p:txBody>
          <a:bodyPr>
            <a:normAutofit/>
          </a:bodyPr>
          <a:lstStyle/>
          <a:p>
            <a:r>
              <a:rPr lang="zh-TW" altLang="en-US" sz="2400" dirty="0"/>
              <a:t>斷詞正確才能正確瞭解中文語句的語意</a:t>
            </a:r>
            <a:endParaRPr lang="en-US" altLang="zh-TW" sz="2400" dirty="0"/>
          </a:p>
          <a:p>
            <a:pPr lvl="1"/>
            <a:r>
              <a:rPr lang="en-US" altLang="zh-TW" sz="2000" dirty="0"/>
              <a:t>Ex.</a:t>
            </a:r>
            <a:r>
              <a:rPr lang="zh-TW" altLang="en-US" sz="2000" dirty="0"/>
              <a:t>下個月</a:t>
            </a:r>
            <a:r>
              <a:rPr lang="en-US" altLang="zh-TW" sz="2000" dirty="0"/>
              <a:t>|</a:t>
            </a:r>
            <a:r>
              <a:rPr lang="zh-TW" altLang="en-US" sz="2000" dirty="0"/>
              <a:t>可</a:t>
            </a:r>
            <a:r>
              <a:rPr lang="en-US" altLang="zh-TW" sz="2000" dirty="0"/>
              <a:t>|</a:t>
            </a:r>
            <a:r>
              <a:rPr lang="zh-TW" altLang="en-US" sz="2000" dirty="0"/>
              <a:t>獲</a:t>
            </a:r>
            <a:r>
              <a:rPr lang="en-US" altLang="zh-TW" sz="2000" dirty="0"/>
              <a:t>|</a:t>
            </a:r>
            <a:r>
              <a:rPr lang="zh-TW" altLang="en-US" sz="2000" dirty="0"/>
              <a:t>利多</a:t>
            </a:r>
            <a:r>
              <a:rPr lang="en-US" altLang="zh-TW" sz="2000" dirty="0"/>
              <a:t>|</a:t>
            </a:r>
            <a:r>
              <a:rPr lang="zh-TW" altLang="en-US" sz="2000" dirty="0"/>
              <a:t>少？</a:t>
            </a:r>
            <a:endParaRPr lang="en-US" altLang="zh-TW" sz="2000" dirty="0"/>
          </a:p>
          <a:p>
            <a:pPr marL="457200" lvl="1" indent="0">
              <a:buNone/>
            </a:pPr>
            <a:r>
              <a:rPr lang="zh-TW" altLang="en-US" sz="2000" dirty="0"/>
              <a:t>          盤勢</a:t>
            </a:r>
            <a:r>
              <a:rPr lang="en-US" altLang="zh-TW" sz="2000" dirty="0"/>
              <a:t>|</a:t>
            </a:r>
            <a:r>
              <a:rPr lang="zh-TW" altLang="en-US" sz="2000" dirty="0"/>
              <a:t>呈現</a:t>
            </a:r>
            <a:r>
              <a:rPr lang="en-US" altLang="zh-TW" sz="2000" dirty="0"/>
              <a:t>|</a:t>
            </a:r>
            <a:r>
              <a:rPr lang="zh-TW" altLang="en-US" sz="2000" dirty="0"/>
              <a:t>利多</a:t>
            </a:r>
            <a:r>
              <a:rPr lang="en-US" altLang="zh-TW" sz="2000" dirty="0"/>
              <a:t>|</a:t>
            </a:r>
            <a:r>
              <a:rPr lang="zh-TW" altLang="en-US" sz="2000" dirty="0"/>
              <a:t>走向</a:t>
            </a:r>
            <a:endParaRPr lang="en-US" altLang="zh-TW" sz="2000" dirty="0"/>
          </a:p>
          <a:p>
            <a:pPr marL="0" indent="0">
              <a:buNone/>
            </a:pPr>
            <a:endParaRPr lang="en-US" altLang="zh-TW" sz="2400" dirty="0"/>
          </a:p>
          <a:p>
            <a:r>
              <a:rPr lang="en-US" altLang="zh-TW" sz="2400" dirty="0"/>
              <a:t>CKIP tagger</a:t>
            </a:r>
          </a:p>
          <a:p>
            <a:pPr lvl="1"/>
            <a:r>
              <a:rPr lang="zh-TW" altLang="en-US" sz="2000" dirty="0"/>
              <a:t>中研院研發</a:t>
            </a:r>
            <a:endParaRPr lang="en-US" altLang="zh-TW" sz="2000" dirty="0"/>
          </a:p>
          <a:p>
            <a:pPr lvl="1"/>
            <a:r>
              <a:rPr lang="zh-TW" altLang="en-US" sz="2000" dirty="0"/>
              <a:t>斷詞較慢</a:t>
            </a:r>
            <a:endParaRPr lang="en-US" altLang="zh-TW" sz="2000" dirty="0"/>
          </a:p>
          <a:p>
            <a:pPr lvl="1"/>
            <a:r>
              <a:rPr lang="zh-TW" altLang="en-US" sz="2000" dirty="0"/>
              <a:t>斷詞準確</a:t>
            </a:r>
            <a:endParaRPr lang="en-US" altLang="zh-TW" sz="2000" dirty="0"/>
          </a:p>
          <a:p>
            <a:pPr lvl="1"/>
            <a:r>
              <a:rPr lang="zh-TW" altLang="en-US" sz="2000" dirty="0"/>
              <a:t>可使用自建字典強迫分詞</a:t>
            </a:r>
          </a:p>
        </p:txBody>
      </p:sp>
      <p:sp>
        <p:nvSpPr>
          <p:cNvPr id="4" name="投影片編號版面配置區 3">
            <a:extLst>
              <a:ext uri="{FF2B5EF4-FFF2-40B4-BE49-F238E27FC236}">
                <a16:creationId xmlns:a16="http://schemas.microsoft.com/office/drawing/2014/main" id="{A53C757B-23B8-4E43-89AD-52FE650C9AA6}"/>
              </a:ext>
            </a:extLst>
          </p:cNvPr>
          <p:cNvSpPr>
            <a:spLocks noGrp="1"/>
          </p:cNvSpPr>
          <p:nvPr>
            <p:ph type="sldNum" sz="quarter" idx="12"/>
          </p:nvPr>
        </p:nvSpPr>
        <p:spPr/>
        <p:txBody>
          <a:bodyPr/>
          <a:lstStyle/>
          <a:p>
            <a:fld id="{46B26A4B-3AD5-4556-810E-C20186AC774D}" type="slidenum">
              <a:rPr lang="zh-TW" altLang="en-US" smtClean="0"/>
              <a:t>11</a:t>
            </a:fld>
            <a:endParaRPr lang="zh-TW" altLang="en-US"/>
          </a:p>
        </p:txBody>
      </p:sp>
    </p:spTree>
    <p:extLst>
      <p:ext uri="{BB962C8B-B14F-4D97-AF65-F5344CB8AC3E}">
        <p14:creationId xmlns:p14="http://schemas.microsoft.com/office/powerpoint/2010/main" val="97535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EF7B8C8-427D-4A30-8452-4ADE3F7FC04E}"/>
              </a:ext>
            </a:extLst>
          </p:cNvPr>
          <p:cNvSpPr>
            <a:spLocks noGrp="1"/>
          </p:cNvSpPr>
          <p:nvPr>
            <p:ph idx="1"/>
          </p:nvPr>
        </p:nvSpPr>
        <p:spPr/>
        <p:txBody>
          <a:bodyPr/>
          <a:lstStyle/>
          <a:p>
            <a:r>
              <a:rPr lang="zh-TW" altLang="en-US" dirty="0"/>
              <a:t>採用</a:t>
            </a:r>
            <a:r>
              <a:rPr lang="en-US" altLang="zh-TW" dirty="0" err="1"/>
              <a:t>CKIPTagger</a:t>
            </a:r>
            <a:r>
              <a:rPr lang="zh-TW" altLang="en-US" dirty="0"/>
              <a:t>，其在繁體中文斷詞上表現優良。</a:t>
            </a:r>
          </a:p>
        </p:txBody>
      </p:sp>
      <p:sp>
        <p:nvSpPr>
          <p:cNvPr id="4" name="標題 1">
            <a:extLst>
              <a:ext uri="{FF2B5EF4-FFF2-40B4-BE49-F238E27FC236}">
                <a16:creationId xmlns:a16="http://schemas.microsoft.com/office/drawing/2014/main" id="{1B7BB291-6F13-482E-9A37-6088540A5FFC}"/>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(5/15)</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281DB881-9D87-4F17-90D5-BF809C89A29E}"/>
              </a:ext>
            </a:extLst>
          </p:cNvPr>
          <p:cNvGraphicFramePr>
            <a:graphicFrameLocks noGrp="1"/>
          </p:cNvGraphicFramePr>
          <p:nvPr>
            <p:extLst>
              <p:ext uri="{D42A27DB-BD31-4B8C-83A1-F6EECF244321}">
                <p14:modId xmlns:p14="http://schemas.microsoft.com/office/powerpoint/2010/main" val="3224095048"/>
              </p:ext>
            </p:extLst>
          </p:nvPr>
        </p:nvGraphicFramePr>
        <p:xfrm>
          <a:off x="3275741" y="2733734"/>
          <a:ext cx="5640518" cy="3377915"/>
        </p:xfrm>
        <a:graphic>
          <a:graphicData uri="http://schemas.openxmlformats.org/drawingml/2006/table">
            <a:tbl>
              <a:tblPr firstRow="1" firstCol="1" bandRow="1">
                <a:tableStyleId>{0505E3EF-67EA-436B-97B2-0124C06EBD24}</a:tableStyleId>
              </a:tblPr>
              <a:tblGrid>
                <a:gridCol w="355997">
                  <a:extLst>
                    <a:ext uri="{9D8B030D-6E8A-4147-A177-3AD203B41FA5}">
                      <a16:colId xmlns:a16="http://schemas.microsoft.com/office/drawing/2014/main" val="4150740313"/>
                    </a:ext>
                  </a:extLst>
                </a:gridCol>
                <a:gridCol w="5284521">
                  <a:extLst>
                    <a:ext uri="{9D8B030D-6E8A-4147-A177-3AD203B41FA5}">
                      <a16:colId xmlns:a16="http://schemas.microsoft.com/office/drawing/2014/main" val="2237825270"/>
                    </a:ext>
                  </a:extLst>
                </a:gridCol>
              </a:tblGrid>
              <a:tr h="1532060">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文本內容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0" baseline="0" dirty="0">
                          <a:effectLst/>
                          <a:latin typeface="Times New Roman" panose="02020603050405020304" pitchFamily="18" charset="0"/>
                          <a:ea typeface="標楷體" panose="03000509000000000000" pitchFamily="65" charset="-120"/>
                        </a:rPr>
                        <a:t>台積電即將在</a:t>
                      </a:r>
                      <a:r>
                        <a:rPr lang="en-US" sz="1400" b="0" baseline="0" dirty="0">
                          <a:effectLst/>
                          <a:latin typeface="Times New Roman" panose="02020603050405020304" pitchFamily="18" charset="0"/>
                          <a:ea typeface="標楷體" panose="03000509000000000000" pitchFamily="65" charset="-120"/>
                        </a:rPr>
                        <a:t>19</a:t>
                      </a:r>
                      <a:r>
                        <a:rPr lang="zh-TW" sz="1400" b="0" baseline="0" dirty="0">
                          <a:effectLst/>
                          <a:latin typeface="Times New Roman" panose="02020603050405020304" pitchFamily="18" charset="0"/>
                          <a:ea typeface="標楷體" panose="03000509000000000000" pitchFamily="65" charset="-120"/>
                        </a:rPr>
                        <a:t>日召開法人說明會，由於大立光法說釋出利多訊息，市場關注台積電對下半年科技業景氣看法及蘋果</a:t>
                      </a:r>
                      <a:r>
                        <a:rPr lang="en-US" sz="1400" b="0" baseline="0" dirty="0">
                          <a:effectLst/>
                          <a:latin typeface="Times New Roman" panose="02020603050405020304" pitchFamily="18" charset="0"/>
                          <a:ea typeface="標楷體" panose="03000509000000000000" pitchFamily="65" charset="-120"/>
                        </a:rPr>
                        <a:t>(Apple)</a:t>
                      </a:r>
                      <a:r>
                        <a:rPr lang="zh-TW" sz="1400" b="0" baseline="0" dirty="0">
                          <a:effectLst/>
                          <a:latin typeface="Times New Roman" panose="02020603050405020304" pitchFamily="18" charset="0"/>
                          <a:ea typeface="標楷體" panose="03000509000000000000" pitchFamily="65" charset="-120"/>
                        </a:rPr>
                        <a:t>新機拉貨力道，加上台積電現金股息即將發放，外資領到股息後會回頭買股還是匯出，也關乎指數未來發展方向。</a:t>
                      </a:r>
                      <a:endParaRPr lang="zh-TW" sz="1400" b="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733913869"/>
                  </a:ext>
                </a:extLst>
              </a:tr>
              <a:tr h="1845855">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斷詞後</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19</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召開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法人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說明會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由於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大立光  法說</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釋出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訊息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科技業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景氣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看法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蘋果</a:t>
                      </a:r>
                      <a:r>
                        <a:rPr lang="en-US" sz="1400" baseline="0" dirty="0">
                          <a:effectLst/>
                          <a:latin typeface="Times New Roman" panose="02020603050405020304" pitchFamily="18" charset="0"/>
                          <a:ea typeface="標楷體" panose="03000509000000000000" pitchFamily="65" charset="-120"/>
                        </a:rPr>
                        <a:t>  (  Apple  )  </a:t>
                      </a:r>
                      <a:r>
                        <a:rPr lang="zh-TW" sz="1400" baseline="0" dirty="0">
                          <a:effectLst/>
                          <a:latin typeface="Times New Roman" panose="02020603050405020304" pitchFamily="18" charset="0"/>
                          <a:ea typeface="標楷體" panose="03000509000000000000" pitchFamily="65" charset="-120"/>
                        </a:rPr>
                        <a:t>新機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拉貨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力道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發放</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外資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領到</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回頭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買股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還是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匯出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關乎</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指數</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未來</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方向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29723881"/>
                  </a:ext>
                </a:extLst>
              </a:tr>
            </a:tbl>
          </a:graphicData>
        </a:graphic>
      </p:graphicFrame>
      <p:sp>
        <p:nvSpPr>
          <p:cNvPr id="2" name="投影片編號版面配置區 1">
            <a:extLst>
              <a:ext uri="{FF2B5EF4-FFF2-40B4-BE49-F238E27FC236}">
                <a16:creationId xmlns:a16="http://schemas.microsoft.com/office/drawing/2014/main" id="{C0CFF522-F047-461D-AF81-B7751699992D}"/>
              </a:ext>
            </a:extLst>
          </p:cNvPr>
          <p:cNvSpPr>
            <a:spLocks noGrp="1"/>
          </p:cNvSpPr>
          <p:nvPr>
            <p:ph type="sldNum" sz="quarter" idx="12"/>
          </p:nvPr>
        </p:nvSpPr>
        <p:spPr/>
        <p:txBody>
          <a:bodyPr/>
          <a:lstStyle/>
          <a:p>
            <a:fld id="{46B26A4B-3AD5-4556-810E-C20186AC774D}" type="slidenum">
              <a:rPr lang="zh-TW" altLang="en-US" smtClean="0"/>
              <a:t>12</a:t>
            </a:fld>
            <a:endParaRPr lang="zh-TW" altLang="en-US"/>
          </a:p>
        </p:txBody>
      </p:sp>
    </p:spTree>
    <p:extLst>
      <p:ext uri="{BB962C8B-B14F-4D97-AF65-F5344CB8AC3E}">
        <p14:creationId xmlns:p14="http://schemas.microsoft.com/office/powerpoint/2010/main" val="124931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691373B-7EED-4F52-880C-2ABDD3A439FB}"/>
              </a:ext>
            </a:extLst>
          </p:cNvPr>
          <p:cNvSpPr>
            <a:spLocks noGrp="1"/>
          </p:cNvSpPr>
          <p:nvPr>
            <p:ph idx="1"/>
          </p:nvPr>
        </p:nvSpPr>
        <p:spPr/>
        <p:txBody>
          <a:bodyPr>
            <a:normAutofit/>
          </a:bodyPr>
          <a:lstStyle/>
          <a:p>
            <a:r>
              <a:rPr lang="zh-TW" altLang="en-US" dirty="0"/>
              <a:t>取得台股所有股票列表，將台股總覽加入</a:t>
            </a:r>
            <a:r>
              <a:rPr lang="en-US" altLang="zh-TW" dirty="0" err="1"/>
              <a:t>CKIPTagger</a:t>
            </a:r>
            <a:r>
              <a:rPr lang="zh-TW" altLang="en-US" dirty="0"/>
              <a:t>使用者自建字典中。</a:t>
            </a:r>
          </a:p>
        </p:txBody>
      </p:sp>
      <p:sp>
        <p:nvSpPr>
          <p:cNvPr id="4" name="標題 1">
            <a:extLst>
              <a:ext uri="{FF2B5EF4-FFF2-40B4-BE49-F238E27FC236}">
                <a16:creationId xmlns:a16="http://schemas.microsoft.com/office/drawing/2014/main" id="{8841FE2D-B311-4EF2-A9D0-9363466CED1E}"/>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(6/15)</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83CF51B7-D8B7-46E8-8DE4-C002F1356A8D}"/>
              </a:ext>
            </a:extLst>
          </p:cNvPr>
          <p:cNvGraphicFramePr>
            <a:graphicFrameLocks noGrp="1"/>
          </p:cNvGraphicFramePr>
          <p:nvPr>
            <p:extLst>
              <p:ext uri="{D42A27DB-BD31-4B8C-83A1-F6EECF244321}">
                <p14:modId xmlns:p14="http://schemas.microsoft.com/office/powerpoint/2010/main" val="3566548307"/>
              </p:ext>
            </p:extLst>
          </p:nvPr>
        </p:nvGraphicFramePr>
        <p:xfrm>
          <a:off x="3426674" y="3591687"/>
          <a:ext cx="5338651" cy="1353536"/>
        </p:xfrm>
        <a:graphic>
          <a:graphicData uri="http://schemas.openxmlformats.org/drawingml/2006/table">
            <a:tbl>
              <a:tblPr firstRow="1" firstCol="1" bandRow="1">
                <a:tableStyleId>{5C22544A-7EE6-4342-B048-85BDC9FD1C3A}</a:tableStyleId>
              </a:tblPr>
              <a:tblGrid>
                <a:gridCol w="1067473">
                  <a:extLst>
                    <a:ext uri="{9D8B030D-6E8A-4147-A177-3AD203B41FA5}">
                      <a16:colId xmlns:a16="http://schemas.microsoft.com/office/drawing/2014/main" val="816983118"/>
                    </a:ext>
                  </a:extLst>
                </a:gridCol>
                <a:gridCol w="1067473">
                  <a:extLst>
                    <a:ext uri="{9D8B030D-6E8A-4147-A177-3AD203B41FA5}">
                      <a16:colId xmlns:a16="http://schemas.microsoft.com/office/drawing/2014/main" val="3826789138"/>
                    </a:ext>
                  </a:extLst>
                </a:gridCol>
                <a:gridCol w="1067473">
                  <a:extLst>
                    <a:ext uri="{9D8B030D-6E8A-4147-A177-3AD203B41FA5}">
                      <a16:colId xmlns:a16="http://schemas.microsoft.com/office/drawing/2014/main" val="1093482937"/>
                    </a:ext>
                  </a:extLst>
                </a:gridCol>
                <a:gridCol w="1068116">
                  <a:extLst>
                    <a:ext uri="{9D8B030D-6E8A-4147-A177-3AD203B41FA5}">
                      <a16:colId xmlns:a16="http://schemas.microsoft.com/office/drawing/2014/main" val="4110949230"/>
                    </a:ext>
                  </a:extLst>
                </a:gridCol>
                <a:gridCol w="1068116">
                  <a:extLst>
                    <a:ext uri="{9D8B030D-6E8A-4147-A177-3AD203B41FA5}">
                      <a16:colId xmlns:a16="http://schemas.microsoft.com/office/drawing/2014/main" val="2309793105"/>
                    </a:ext>
                  </a:extLst>
                </a:gridCol>
              </a:tblGrid>
              <a:tr h="338384">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產業類別</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股票代碼</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股票名稱</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交易所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發行日期</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04338568"/>
                  </a:ext>
                </a:extLst>
              </a:tr>
              <a:tr h="338384">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ETF</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0050</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元大台灣</a:t>
                      </a:r>
                      <a:r>
                        <a:rPr lang="en-US" sz="1200" baseline="0">
                          <a:effectLst/>
                          <a:latin typeface="Times New Roman" panose="02020603050405020304" pitchFamily="18" charset="0"/>
                          <a:ea typeface="標楷體" panose="03000509000000000000" pitchFamily="65" charset="-120"/>
                        </a:rPr>
                        <a:t>50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23788515"/>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0051</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元大中型</a:t>
                      </a:r>
                      <a:r>
                        <a:rPr lang="en-US" sz="1200" baseline="0">
                          <a:effectLst/>
                          <a:latin typeface="Times New Roman" panose="02020603050405020304" pitchFamily="18" charset="0"/>
                          <a:ea typeface="標楷體" panose="03000509000000000000" pitchFamily="65" charset="-120"/>
                        </a:rPr>
                        <a:t>100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522681249"/>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0052</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富邦科技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2021-10-05</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63453672"/>
                  </a:ext>
                </a:extLst>
              </a:tr>
            </a:tbl>
          </a:graphicData>
        </a:graphic>
      </p:graphicFrame>
      <p:sp>
        <p:nvSpPr>
          <p:cNvPr id="2" name="投影片編號版面配置區 1">
            <a:extLst>
              <a:ext uri="{FF2B5EF4-FFF2-40B4-BE49-F238E27FC236}">
                <a16:creationId xmlns:a16="http://schemas.microsoft.com/office/drawing/2014/main" id="{362BA872-38E1-47C0-AC9F-2BA454A33B0B}"/>
              </a:ext>
            </a:extLst>
          </p:cNvPr>
          <p:cNvSpPr>
            <a:spLocks noGrp="1"/>
          </p:cNvSpPr>
          <p:nvPr>
            <p:ph type="sldNum" sz="quarter" idx="12"/>
          </p:nvPr>
        </p:nvSpPr>
        <p:spPr/>
        <p:txBody>
          <a:bodyPr/>
          <a:lstStyle/>
          <a:p>
            <a:fld id="{46B26A4B-3AD5-4556-810E-C20186AC774D}" type="slidenum">
              <a:rPr lang="zh-TW" altLang="en-US" smtClean="0"/>
              <a:t>13</a:t>
            </a:fld>
            <a:endParaRPr lang="zh-TW" altLang="en-US"/>
          </a:p>
        </p:txBody>
      </p:sp>
    </p:spTree>
    <p:extLst>
      <p:ext uri="{BB962C8B-B14F-4D97-AF65-F5344CB8AC3E}">
        <p14:creationId xmlns:p14="http://schemas.microsoft.com/office/powerpoint/2010/main" val="387981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85E65CB-EB02-451F-95C7-056AA84D5DC2}"/>
              </a:ext>
            </a:extLst>
          </p:cNvPr>
          <p:cNvSpPr>
            <a:spLocks noGrp="1"/>
          </p:cNvSpPr>
          <p:nvPr>
            <p:ph idx="1"/>
          </p:nvPr>
        </p:nvSpPr>
        <p:spPr>
          <a:xfrm>
            <a:off x="838199" y="1825625"/>
            <a:ext cx="5666857" cy="4351338"/>
          </a:xfrm>
        </p:spPr>
        <p:txBody>
          <a:bodyPr>
            <a:normAutofit/>
          </a:bodyPr>
          <a:lstStyle/>
          <a:p>
            <a:r>
              <a:rPr lang="zh-TW" altLang="en-US" sz="2400" dirty="0"/>
              <a:t>從富果網取得的新聞有以下情況：</a:t>
            </a:r>
            <a:endParaRPr lang="en-US" altLang="zh-TW" sz="2400" dirty="0"/>
          </a:p>
          <a:p>
            <a:pPr marL="457200" lvl="1" indent="0">
              <a:buNone/>
            </a:pPr>
            <a:r>
              <a:rPr lang="en-US" altLang="zh-TW" sz="2000" dirty="0"/>
              <a:t>(1) </a:t>
            </a:r>
            <a:r>
              <a:rPr lang="zh-TW" altLang="en-US" sz="2000" dirty="0"/>
              <a:t>新聞只有提到台積電</a:t>
            </a:r>
            <a:endParaRPr lang="en-US" altLang="zh-TW" sz="2000" dirty="0"/>
          </a:p>
          <a:p>
            <a:pPr marL="457200" lvl="1" indent="0">
              <a:buNone/>
            </a:pPr>
            <a:r>
              <a:rPr lang="en-US" altLang="zh-TW" sz="2000" dirty="0"/>
              <a:t>(2) </a:t>
            </a:r>
            <a:r>
              <a:rPr lang="zh-TW" altLang="en-US" sz="2000" dirty="0"/>
              <a:t>新聞討論台灣股市整體現況</a:t>
            </a:r>
            <a:endParaRPr lang="en-US" altLang="zh-TW" sz="2000" dirty="0"/>
          </a:p>
          <a:p>
            <a:pPr marL="457200" lvl="1" indent="0">
              <a:buNone/>
            </a:pPr>
            <a:r>
              <a:rPr lang="en-US" altLang="zh-TW" sz="2000" dirty="0"/>
              <a:t>(3) </a:t>
            </a:r>
            <a:r>
              <a:rPr lang="zh-TW" altLang="en-US" sz="2000" dirty="0"/>
              <a:t>新聞提及眾多股票公司</a:t>
            </a:r>
            <a:endParaRPr lang="en-US" altLang="zh-TW" sz="2000" dirty="0"/>
          </a:p>
          <a:p>
            <a:endParaRPr lang="en-US" altLang="zh-TW" sz="2400" dirty="0"/>
          </a:p>
          <a:p>
            <a:r>
              <a:rPr lang="zh-TW" altLang="en-US" sz="2400" dirty="0"/>
              <a:t>新聞斷句</a:t>
            </a:r>
            <a:endParaRPr lang="en-US" altLang="zh-TW" sz="2400" dirty="0"/>
          </a:p>
          <a:p>
            <a:pPr lvl="1"/>
            <a:r>
              <a:rPr lang="zh-TW" altLang="en-US" sz="2000" dirty="0"/>
              <a:t>開頭到句末標點符號「。、？、！」視為一個句子</a:t>
            </a:r>
            <a:endParaRPr lang="en-US" altLang="zh-TW" sz="2000" dirty="0"/>
          </a:p>
          <a:p>
            <a:pPr lvl="1"/>
            <a:r>
              <a:rPr lang="zh-TW" altLang="en-US" sz="2000" dirty="0"/>
              <a:t>分別存入對應的股票公司檔案中。</a:t>
            </a:r>
          </a:p>
        </p:txBody>
      </p:sp>
      <p:sp>
        <p:nvSpPr>
          <p:cNvPr id="4" name="標題 1">
            <a:extLst>
              <a:ext uri="{FF2B5EF4-FFF2-40B4-BE49-F238E27FC236}">
                <a16:creationId xmlns:a16="http://schemas.microsoft.com/office/drawing/2014/main" id="{030565E0-5D47-491D-8A56-BA0114E4D0E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(7/15)</a:t>
            </a:r>
            <a:br>
              <a:rPr lang="zh-TW" altLang="en-US" dirty="0"/>
            </a:br>
            <a:r>
              <a:rPr lang="zh-TW" altLang="en-US" sz="3200" dirty="0"/>
              <a:t>資料預處理</a:t>
            </a:r>
            <a:r>
              <a:rPr lang="en-US" altLang="zh-TW" sz="3200" dirty="0"/>
              <a:t>—</a:t>
            </a:r>
            <a:r>
              <a:rPr lang="zh-TW" altLang="en-US" sz="3200" dirty="0"/>
              <a:t>文句特徵提取</a:t>
            </a:r>
          </a:p>
        </p:txBody>
      </p:sp>
      <p:graphicFrame>
        <p:nvGraphicFramePr>
          <p:cNvPr id="5" name="表格 4">
            <a:extLst>
              <a:ext uri="{FF2B5EF4-FFF2-40B4-BE49-F238E27FC236}">
                <a16:creationId xmlns:a16="http://schemas.microsoft.com/office/drawing/2014/main" id="{A4CE4298-1B38-4AD2-9675-8C1DF73A4A8E}"/>
              </a:ext>
            </a:extLst>
          </p:cNvPr>
          <p:cNvGraphicFramePr>
            <a:graphicFrameLocks noGrp="1"/>
          </p:cNvGraphicFramePr>
          <p:nvPr>
            <p:extLst>
              <p:ext uri="{D42A27DB-BD31-4B8C-83A1-F6EECF244321}">
                <p14:modId xmlns:p14="http://schemas.microsoft.com/office/powerpoint/2010/main" val="784926545"/>
              </p:ext>
            </p:extLst>
          </p:nvPr>
        </p:nvGraphicFramePr>
        <p:xfrm>
          <a:off x="6942159" y="2376432"/>
          <a:ext cx="3783668" cy="1523154"/>
        </p:xfrm>
        <a:graphic>
          <a:graphicData uri="http://schemas.openxmlformats.org/drawingml/2006/table">
            <a:tbl>
              <a:tblPr firstRow="1" firstCol="1" bandRow="1">
                <a:tableStyleId>{16D9F66E-5EB9-4882-86FB-DCBF35E3C3E4}</a:tableStyleId>
              </a:tblPr>
              <a:tblGrid>
                <a:gridCol w="3783668">
                  <a:extLst>
                    <a:ext uri="{9D8B030D-6E8A-4147-A177-3AD203B41FA5}">
                      <a16:colId xmlns:a16="http://schemas.microsoft.com/office/drawing/2014/main" val="3455931384"/>
                    </a:ext>
                  </a:extLst>
                </a:gridCol>
              </a:tblGrid>
              <a:tr h="2815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197218101"/>
                  </a:ext>
                </a:extLst>
              </a:tr>
              <a:tr h="12416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r>
                        <a:rPr lang="en-US" altLang="zh-TW" sz="1200" baseline="0" dirty="0">
                          <a:effectLst/>
                          <a:latin typeface="Times New Roman" panose="02020603050405020304" pitchFamily="18" charset="0"/>
                          <a:ea typeface="標楷體" panose="03000509000000000000" pitchFamily="65" charset="-120"/>
                        </a:rPr>
                        <a:t>ADR 30</a:t>
                      </a:r>
                      <a:r>
                        <a:rPr lang="zh-TW" altLang="en-US" sz="1200" baseline="0" dirty="0">
                          <a:effectLst/>
                          <a:latin typeface="Times New Roman" panose="02020603050405020304" pitchFamily="18" charset="0"/>
                          <a:ea typeface="標楷體" panose="03000509000000000000" pitchFamily="65" charset="-120"/>
                        </a:rPr>
                        <a:t>日隨著美國科技股回穩，台積電今跳空開高</a:t>
                      </a:r>
                      <a:r>
                        <a:rPr lang="en-US" altLang="zh-TW" sz="1200" baseline="0" dirty="0">
                          <a:effectLst/>
                          <a:latin typeface="Times New Roman" panose="02020603050405020304" pitchFamily="18" charset="0"/>
                          <a:ea typeface="標楷體" panose="03000509000000000000" pitchFamily="65" charset="-120"/>
                        </a:rPr>
                        <a:t>2.5</a:t>
                      </a:r>
                      <a:r>
                        <a:rPr lang="zh-TW" altLang="en-US" sz="1200" baseline="0" dirty="0">
                          <a:effectLst/>
                          <a:latin typeface="Times New Roman" panose="02020603050405020304" pitchFamily="18" charset="0"/>
                          <a:ea typeface="標楷體" panose="03000509000000000000" pitchFamily="65" charset="-120"/>
                        </a:rPr>
                        <a:t>元為</a:t>
                      </a:r>
                      <a:r>
                        <a:rPr lang="en-US" altLang="zh-TW" sz="1200" baseline="0" dirty="0">
                          <a:effectLst/>
                          <a:latin typeface="Times New Roman" panose="02020603050405020304" pitchFamily="18" charset="0"/>
                          <a:ea typeface="標楷體" panose="03000509000000000000" pitchFamily="65" charset="-120"/>
                        </a:rPr>
                        <a:t>228.5</a:t>
                      </a:r>
                      <a:r>
                        <a:rPr lang="zh-TW" altLang="en-US" sz="1200" baseline="0" dirty="0">
                          <a:effectLst/>
                          <a:latin typeface="Times New Roman" panose="02020603050405020304" pitchFamily="18" charset="0"/>
                          <a:ea typeface="標楷體" panose="03000509000000000000" pitchFamily="65" charset="-120"/>
                        </a:rPr>
                        <a:t>元，盤中穩步走揚至</a:t>
                      </a:r>
                      <a:r>
                        <a:rPr lang="en-US" altLang="zh-TW" sz="1200" baseline="0" dirty="0">
                          <a:effectLst/>
                          <a:latin typeface="Times New Roman" panose="02020603050405020304" pitchFamily="18" charset="0"/>
                          <a:ea typeface="標楷體" panose="03000509000000000000" pitchFamily="65" charset="-120"/>
                        </a:rPr>
                        <a:t>230</a:t>
                      </a:r>
                      <a:r>
                        <a:rPr lang="zh-TW" altLang="en-US" sz="1200" baseline="0" dirty="0">
                          <a:effectLst/>
                          <a:latin typeface="Times New Roman" panose="02020603050405020304" pitchFamily="18" charset="0"/>
                          <a:ea typeface="標楷體" panose="03000509000000000000" pitchFamily="65" charset="-120"/>
                        </a:rPr>
                        <a:t>元之上，終場收復</a:t>
                      </a:r>
                      <a:r>
                        <a:rPr lang="en-US" altLang="zh-TW" sz="1200" baseline="0" dirty="0">
                          <a:effectLst/>
                          <a:latin typeface="Times New Roman" panose="02020603050405020304" pitchFamily="18" charset="0"/>
                          <a:ea typeface="標楷體" panose="03000509000000000000" pitchFamily="65" charset="-120"/>
                        </a:rPr>
                        <a:t>231</a:t>
                      </a:r>
                      <a:r>
                        <a:rPr lang="zh-TW" altLang="en-US" sz="1200" baseline="0" dirty="0">
                          <a:effectLst/>
                          <a:latin typeface="Times New Roman" panose="02020603050405020304" pitchFamily="18" charset="0"/>
                          <a:ea typeface="標楷體" panose="03000509000000000000" pitchFamily="65" charset="-120"/>
                        </a:rPr>
                        <a:t>元季線關卡，最高觸及</a:t>
                      </a:r>
                      <a:r>
                        <a:rPr lang="en-US" altLang="zh-TW" sz="1200" baseline="0" dirty="0">
                          <a:effectLst/>
                          <a:latin typeface="Times New Roman" panose="02020603050405020304" pitchFamily="18" charset="0"/>
                          <a:ea typeface="標楷體" panose="03000509000000000000" pitchFamily="65" charset="-120"/>
                        </a:rPr>
                        <a:t>233.5</a:t>
                      </a:r>
                      <a:r>
                        <a:rPr lang="zh-TW" altLang="en-US" sz="1200" baseline="0" dirty="0">
                          <a:effectLst/>
                          <a:latin typeface="Times New Roman" panose="02020603050405020304" pitchFamily="18" charset="0"/>
                          <a:ea typeface="標楷體" panose="03000509000000000000" pitchFamily="65" charset="-120"/>
                        </a:rPr>
                        <a:t>元。</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075212067"/>
                  </a:ext>
                </a:extLst>
              </a:tr>
            </a:tbl>
          </a:graphicData>
        </a:graphic>
      </p:graphicFrame>
      <p:sp>
        <p:nvSpPr>
          <p:cNvPr id="13" name="投影片編號版面配置區 12">
            <a:extLst>
              <a:ext uri="{FF2B5EF4-FFF2-40B4-BE49-F238E27FC236}">
                <a16:creationId xmlns:a16="http://schemas.microsoft.com/office/drawing/2014/main" id="{9C4494FE-A0B2-48E4-A79C-8F8CC292FF9C}"/>
              </a:ext>
            </a:extLst>
          </p:cNvPr>
          <p:cNvSpPr>
            <a:spLocks noGrp="1"/>
          </p:cNvSpPr>
          <p:nvPr>
            <p:ph type="sldNum" sz="quarter" idx="12"/>
          </p:nvPr>
        </p:nvSpPr>
        <p:spPr/>
        <p:txBody>
          <a:bodyPr/>
          <a:lstStyle/>
          <a:p>
            <a:fld id="{46B26A4B-3AD5-4556-810E-C20186AC774D}" type="slidenum">
              <a:rPr lang="zh-TW" altLang="en-US" smtClean="0"/>
              <a:t>14</a:t>
            </a:fld>
            <a:endParaRPr lang="zh-TW" altLang="en-US"/>
          </a:p>
        </p:txBody>
      </p:sp>
      <p:graphicFrame>
        <p:nvGraphicFramePr>
          <p:cNvPr id="14" name="表格 13">
            <a:extLst>
              <a:ext uri="{FF2B5EF4-FFF2-40B4-BE49-F238E27FC236}">
                <a16:creationId xmlns:a16="http://schemas.microsoft.com/office/drawing/2014/main" id="{D6A8814E-DE15-4AF1-A87F-229A305A8A9A}"/>
              </a:ext>
            </a:extLst>
          </p:cNvPr>
          <p:cNvGraphicFramePr>
            <a:graphicFrameLocks noGrp="1"/>
          </p:cNvGraphicFramePr>
          <p:nvPr>
            <p:extLst>
              <p:ext uri="{D42A27DB-BD31-4B8C-83A1-F6EECF244321}">
                <p14:modId xmlns:p14="http://schemas.microsoft.com/office/powerpoint/2010/main" val="503775372"/>
              </p:ext>
            </p:extLst>
          </p:nvPr>
        </p:nvGraphicFramePr>
        <p:xfrm>
          <a:off x="6942159" y="4115384"/>
          <a:ext cx="3783668" cy="1474710"/>
        </p:xfrm>
        <a:graphic>
          <a:graphicData uri="http://schemas.openxmlformats.org/drawingml/2006/table">
            <a:tbl>
              <a:tblPr firstRow="1" firstCol="1" bandRow="1">
                <a:tableStyleId>{8A107856-5554-42FB-B03E-39F5DBC370BA}</a:tableStyleId>
              </a:tblPr>
              <a:tblGrid>
                <a:gridCol w="3783668">
                  <a:extLst>
                    <a:ext uri="{9D8B030D-6E8A-4147-A177-3AD203B41FA5}">
                      <a16:colId xmlns:a16="http://schemas.microsoft.com/office/drawing/2014/main" val="251877484"/>
                    </a:ext>
                  </a:extLst>
                </a:gridCol>
              </a:tblGrid>
              <a:tr h="409688">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康那香、美德醫療</a:t>
                      </a:r>
                      <a:r>
                        <a:rPr lang="en-US" altLang="zh-TW" sz="1200" baseline="0" dirty="0">
                          <a:effectLst/>
                          <a:latin typeface="Times New Roman" panose="02020603050405020304" pitchFamily="18" charset="0"/>
                          <a:ea typeface="標楷體" panose="03000509000000000000" pitchFamily="65" charset="-120"/>
                        </a:rPr>
                        <a:t>-DR </a:t>
                      </a:r>
                      <a:r>
                        <a:rPr lang="zh-TW" altLang="en-US" sz="1200" baseline="0" dirty="0">
                          <a:effectLst/>
                          <a:latin typeface="Times New Roman" panose="02020603050405020304" pitchFamily="18" charset="0"/>
                          <a:ea typeface="標楷體" panose="03000509000000000000" pitchFamily="65" charset="-120"/>
                        </a:rPr>
                        <a:t>、恆大</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3227117"/>
                  </a:ext>
                </a:extLst>
              </a:tr>
              <a:tr h="603874">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近日台灣飽受空汙之苦，國人防疫意識興起，康那香 </a:t>
                      </a:r>
                      <a:r>
                        <a:rPr lang="en-US" altLang="zh-TW" sz="1200" baseline="0" dirty="0">
                          <a:effectLst/>
                          <a:latin typeface="Times New Roman" panose="02020603050405020304" pitchFamily="18" charset="0"/>
                          <a:ea typeface="標楷體" panose="03000509000000000000" pitchFamily="65" charset="-120"/>
                        </a:rPr>
                        <a:t>(9919) </a:t>
                      </a:r>
                      <a:r>
                        <a:rPr lang="zh-TW" altLang="en-US" sz="1200" baseline="0" dirty="0">
                          <a:effectLst/>
                          <a:latin typeface="Times New Roman" panose="02020603050405020304" pitchFamily="18" charset="0"/>
                          <a:ea typeface="標楷體" panose="03000509000000000000" pitchFamily="65" charset="-120"/>
                        </a:rPr>
                        <a:t>、美德醫療</a:t>
                      </a:r>
                      <a:r>
                        <a:rPr lang="en-US" altLang="zh-TW" sz="1200" baseline="0" dirty="0">
                          <a:effectLst/>
                          <a:latin typeface="Times New Roman" panose="02020603050405020304" pitchFamily="18" charset="0"/>
                          <a:ea typeface="標楷體" panose="03000509000000000000" pitchFamily="65" charset="-120"/>
                        </a:rPr>
                        <a:t>-DR (9103) </a:t>
                      </a:r>
                      <a:r>
                        <a:rPr lang="zh-TW" altLang="en-US" sz="1200" baseline="0" dirty="0">
                          <a:effectLst/>
                          <a:latin typeface="Times New Roman" panose="02020603050405020304" pitchFamily="18" charset="0"/>
                          <a:ea typeface="標楷體" panose="03000509000000000000" pitchFamily="65" charset="-120"/>
                        </a:rPr>
                        <a:t>、恆大 </a:t>
                      </a:r>
                      <a:r>
                        <a:rPr lang="en-US" altLang="zh-TW" sz="1200" baseline="0" dirty="0">
                          <a:effectLst/>
                          <a:latin typeface="Times New Roman" panose="02020603050405020304" pitchFamily="18" charset="0"/>
                          <a:ea typeface="標楷體" panose="03000509000000000000" pitchFamily="65" charset="-120"/>
                        </a:rPr>
                        <a:t>(1325) </a:t>
                      </a:r>
                      <a:r>
                        <a:rPr lang="zh-TW" altLang="en-US" sz="1200" baseline="0" dirty="0">
                          <a:effectLst/>
                          <a:latin typeface="Times New Roman" panose="02020603050405020304" pitchFamily="18" charset="0"/>
                          <a:ea typeface="標楷體" panose="03000509000000000000" pitchFamily="65" charset="-120"/>
                        </a:rPr>
                        <a:t>挾著不織布、口罩題材持續發燒，股價逆勢揚升，康那香漲幅達</a:t>
                      </a:r>
                      <a:r>
                        <a:rPr lang="en-US" altLang="zh-TW" sz="1200" baseline="0" dirty="0">
                          <a:effectLst/>
                          <a:latin typeface="Times New Roman" panose="02020603050405020304" pitchFamily="18" charset="0"/>
                          <a:ea typeface="標楷體" panose="03000509000000000000" pitchFamily="65" charset="-120"/>
                        </a:rPr>
                        <a:t>2%</a:t>
                      </a:r>
                      <a:r>
                        <a:rPr lang="zh-TW" altLang="en-US" sz="1200" baseline="0" dirty="0">
                          <a:effectLst/>
                          <a:latin typeface="Times New Roman" panose="02020603050405020304" pitchFamily="18" charset="0"/>
                          <a:ea typeface="標楷體" panose="03000509000000000000" pitchFamily="65" charset="-120"/>
                        </a:rPr>
                        <a:t>，美德醫大漲</a:t>
                      </a:r>
                      <a:r>
                        <a:rPr lang="en-US" altLang="zh-TW" sz="1200" baseline="0" dirty="0">
                          <a:effectLst/>
                          <a:latin typeface="Times New Roman" panose="02020603050405020304" pitchFamily="18" charset="0"/>
                          <a:ea typeface="標楷體" panose="03000509000000000000" pitchFamily="65" charset="-120"/>
                        </a:rPr>
                        <a:t>5.7%</a:t>
                      </a:r>
                      <a:r>
                        <a:rPr lang="zh-TW" altLang="en-US" sz="1200" baseline="0" dirty="0">
                          <a:effectLst/>
                          <a:latin typeface="Times New Roman" panose="02020603050405020304" pitchFamily="18" charset="0"/>
                          <a:ea typeface="標楷體" panose="03000509000000000000" pitchFamily="65" charset="-120"/>
                        </a:rPr>
                        <a:t>，恆大收漲</a:t>
                      </a:r>
                      <a:r>
                        <a:rPr lang="en-US" altLang="zh-TW" sz="1200" baseline="0" dirty="0">
                          <a:effectLst/>
                          <a:latin typeface="Times New Roman" panose="02020603050405020304" pitchFamily="18" charset="0"/>
                          <a:ea typeface="標楷體" panose="03000509000000000000" pitchFamily="65" charset="-120"/>
                        </a:rPr>
                        <a:t>1.5%</a:t>
                      </a:r>
                      <a:r>
                        <a:rPr lang="zh-TW" altLang="en-US" sz="1200" baseline="0" dirty="0">
                          <a:effectLst/>
                          <a:latin typeface="Times New Roman" panose="02020603050405020304" pitchFamily="18" charset="0"/>
                          <a:ea typeface="標楷體" panose="03000509000000000000" pitchFamily="65" charset="-120"/>
                        </a:rPr>
                        <a:t>。</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07731018"/>
                  </a:ext>
                </a:extLst>
              </a:tr>
            </a:tbl>
          </a:graphicData>
        </a:graphic>
      </p:graphicFrame>
      <p:grpSp>
        <p:nvGrpSpPr>
          <p:cNvPr id="2" name="群組 1">
            <a:extLst>
              <a:ext uri="{FF2B5EF4-FFF2-40B4-BE49-F238E27FC236}">
                <a16:creationId xmlns:a16="http://schemas.microsoft.com/office/drawing/2014/main" id="{95C62013-44B7-4B9D-AF7A-3FE03B868E4F}"/>
              </a:ext>
            </a:extLst>
          </p:cNvPr>
          <p:cNvGrpSpPr/>
          <p:nvPr/>
        </p:nvGrpSpPr>
        <p:grpSpPr>
          <a:xfrm>
            <a:off x="6640852" y="1954874"/>
            <a:ext cx="4362450" cy="4081462"/>
            <a:chOff x="6505057" y="1456938"/>
            <a:chExt cx="4362450" cy="4081462"/>
          </a:xfrm>
        </p:grpSpPr>
        <p:sp>
          <p:nvSpPr>
            <p:cNvPr id="17" name="矩形 16">
              <a:extLst>
                <a:ext uri="{FF2B5EF4-FFF2-40B4-BE49-F238E27FC236}">
                  <a16:creationId xmlns:a16="http://schemas.microsoft.com/office/drawing/2014/main" id="{70AEF399-5069-4F3C-A309-C77806F21B50}"/>
                </a:ext>
              </a:extLst>
            </p:cNvPr>
            <p:cNvSpPr/>
            <p:nvPr/>
          </p:nvSpPr>
          <p:spPr>
            <a:xfrm>
              <a:off x="6505057" y="1456938"/>
              <a:ext cx="4362450" cy="4081462"/>
            </a:xfrm>
            <a:prstGeom prst="rect">
              <a:avLst/>
            </a:prstGeom>
            <a:noFill/>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A4DFE4DD-0C22-4E93-A6FD-603AD94C883F}"/>
                </a:ext>
              </a:extLst>
            </p:cNvPr>
            <p:cNvSpPr txBox="1"/>
            <p:nvPr/>
          </p:nvSpPr>
          <p:spPr>
            <a:xfrm>
              <a:off x="6615391" y="1498310"/>
              <a:ext cx="49244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新聞</a:t>
              </a:r>
            </a:p>
          </p:txBody>
        </p:sp>
      </p:grpSp>
    </p:spTree>
    <p:extLst>
      <p:ext uri="{BB962C8B-B14F-4D97-AF65-F5344CB8AC3E}">
        <p14:creationId xmlns:p14="http://schemas.microsoft.com/office/powerpoint/2010/main" val="230921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a:extLst>
              <a:ext uri="{FF2B5EF4-FFF2-40B4-BE49-F238E27FC236}">
                <a16:creationId xmlns:a16="http://schemas.microsoft.com/office/drawing/2014/main" id="{F7A0051C-ED19-406D-8CBE-9E13208283CA}"/>
              </a:ext>
            </a:extLst>
          </p:cNvPr>
          <p:cNvGraphicFramePr>
            <a:graphicFrameLocks noGrp="1"/>
          </p:cNvGraphicFramePr>
          <p:nvPr>
            <p:ph idx="1"/>
            <p:extLst>
              <p:ext uri="{D42A27DB-BD31-4B8C-83A1-F6EECF244321}">
                <p14:modId xmlns:p14="http://schemas.microsoft.com/office/powerpoint/2010/main" val="1278273049"/>
              </p:ext>
            </p:extLst>
          </p:nvPr>
        </p:nvGraphicFramePr>
        <p:xfrm>
          <a:off x="3249295" y="3885973"/>
          <a:ext cx="5693410" cy="1534636"/>
        </p:xfrm>
        <a:graphic>
          <a:graphicData uri="http://schemas.openxmlformats.org/drawingml/2006/table">
            <a:tbl>
              <a:tblPr firstRow="1" firstCol="1" bandRow="1">
                <a:tableStyleId>{5C22544A-7EE6-4342-B048-85BDC9FD1C3A}</a:tableStyleId>
              </a:tblPr>
              <a:tblGrid>
                <a:gridCol w="1357860">
                  <a:extLst>
                    <a:ext uri="{9D8B030D-6E8A-4147-A177-3AD203B41FA5}">
                      <a16:colId xmlns:a16="http://schemas.microsoft.com/office/drawing/2014/main" val="1116760013"/>
                    </a:ext>
                  </a:extLst>
                </a:gridCol>
                <a:gridCol w="2167775">
                  <a:extLst>
                    <a:ext uri="{9D8B030D-6E8A-4147-A177-3AD203B41FA5}">
                      <a16:colId xmlns:a16="http://schemas.microsoft.com/office/drawing/2014/main" val="3224664790"/>
                    </a:ext>
                  </a:extLst>
                </a:gridCol>
                <a:gridCol w="2167775">
                  <a:extLst>
                    <a:ext uri="{9D8B030D-6E8A-4147-A177-3AD203B41FA5}">
                      <a16:colId xmlns:a16="http://schemas.microsoft.com/office/drawing/2014/main" val="2987982964"/>
                    </a:ext>
                  </a:extLst>
                </a:gridCol>
              </a:tblGrid>
              <a:tr h="555081">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新聞分類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股價上漲之關鍵字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股價下跌之關鍵字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91851169"/>
                  </a:ext>
                </a:extLst>
              </a:tr>
              <a:tr h="391822">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台積電相關新聞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半導體、電子、晶圓、台積電、奈米</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三星</a:t>
                      </a:r>
                      <a:r>
                        <a:rPr lang="zh-TW" altLang="en-US" sz="1200" baseline="0" dirty="0">
                          <a:effectLst/>
                          <a:latin typeface="Times New Roman" panose="02020603050405020304" pitchFamily="18" charset="0"/>
                          <a:ea typeface="標楷體" panose="03000509000000000000" pitchFamily="65" charset="-120"/>
                        </a:rPr>
                        <a:t>、英特爾</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80896830"/>
                  </a:ext>
                </a:extLst>
              </a:tr>
              <a:tr h="587733">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大盤相關新聞</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台股、大盤、外資、投信、自營商、法人、加權指數、台灣、 景氣</a:t>
                      </a:r>
                      <a:r>
                        <a:rPr lang="zh-TW" altLang="en-US" sz="1200" baseline="0" dirty="0">
                          <a:effectLst/>
                          <a:latin typeface="Times New Roman" panose="02020603050405020304" pitchFamily="18" charset="0"/>
                          <a:ea typeface="標楷體" panose="03000509000000000000" pitchFamily="65" charset="-120"/>
                        </a:rPr>
                        <a:t>、美股、美國</a:t>
                      </a:r>
                    </a:p>
                  </a:txBody>
                  <a:tcPr marL="68580" marR="68580" marT="0" marB="0" anchor="ctr"/>
                </a:tc>
                <a:tc>
                  <a:txBody>
                    <a:bodyPr/>
                    <a:lstStyle/>
                    <a:p>
                      <a:pPr algn="ctr">
                        <a:spcBef>
                          <a:spcPts val="600"/>
                        </a:spcBef>
                        <a:spcAft>
                          <a:spcPts val="600"/>
                        </a:spcAft>
                      </a:pP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3151606458"/>
                  </a:ext>
                </a:extLst>
              </a:tr>
            </a:tbl>
          </a:graphicData>
        </a:graphic>
      </p:graphicFrame>
      <p:sp>
        <p:nvSpPr>
          <p:cNvPr id="4" name="標題 1">
            <a:extLst>
              <a:ext uri="{FF2B5EF4-FFF2-40B4-BE49-F238E27FC236}">
                <a16:creationId xmlns:a16="http://schemas.microsoft.com/office/drawing/2014/main" id="{80CAB4E1-53C7-4A64-84F0-181BD690155A}"/>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(8/15)</a:t>
            </a:r>
            <a:br>
              <a:rPr lang="zh-TW" altLang="en-US" dirty="0"/>
            </a:br>
            <a:r>
              <a:rPr lang="zh-TW" altLang="en-US" sz="3200" dirty="0"/>
              <a:t>資料預處理</a:t>
            </a:r>
            <a:r>
              <a:rPr lang="en-US" altLang="zh-TW" sz="3200" dirty="0"/>
              <a:t>—</a:t>
            </a:r>
            <a:r>
              <a:rPr lang="zh-TW" altLang="en-US" sz="3200" dirty="0"/>
              <a:t>文句特徵提取</a:t>
            </a:r>
          </a:p>
        </p:txBody>
      </p:sp>
      <p:sp>
        <p:nvSpPr>
          <p:cNvPr id="6" name="內容版面配置區 2">
            <a:extLst>
              <a:ext uri="{FF2B5EF4-FFF2-40B4-BE49-F238E27FC236}">
                <a16:creationId xmlns:a16="http://schemas.microsoft.com/office/drawing/2014/main" id="{5874EACA-0585-4738-AA8F-65CC4183253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t>關鍵字分類</a:t>
            </a:r>
            <a:endParaRPr lang="en-US" altLang="zh-TW" sz="2000" dirty="0"/>
          </a:p>
          <a:p>
            <a:pPr lvl="1"/>
            <a:r>
              <a:rPr lang="zh-TW" altLang="en-US" sz="1800" dirty="0"/>
              <a:t>與新聞斷句同理，將斷句分別存入對應的關鍵字檔案中。</a:t>
            </a:r>
            <a:endParaRPr lang="en-US" altLang="zh-TW" sz="1800" dirty="0"/>
          </a:p>
          <a:p>
            <a:endParaRPr lang="en-US" altLang="zh-TW" sz="2000" dirty="0"/>
          </a:p>
          <a:p>
            <a:r>
              <a:rPr lang="zh-TW" altLang="en-US" sz="2000" dirty="0"/>
              <a:t>新聞兩大分類：</a:t>
            </a:r>
            <a:r>
              <a:rPr lang="en-US" altLang="zh-TW" sz="2000" dirty="0"/>
              <a:t>(1)</a:t>
            </a:r>
            <a:r>
              <a:rPr lang="zh-TW" altLang="en-US" sz="2000" dirty="0"/>
              <a:t>台積電相關新聞 </a:t>
            </a:r>
            <a:r>
              <a:rPr lang="en-US" altLang="zh-TW" sz="2000" dirty="0"/>
              <a:t>(2)</a:t>
            </a:r>
            <a:r>
              <a:rPr lang="zh-TW" altLang="en-US" sz="2000" dirty="0"/>
              <a:t>大盤相關新聞。</a:t>
            </a:r>
          </a:p>
        </p:txBody>
      </p:sp>
      <p:sp>
        <p:nvSpPr>
          <p:cNvPr id="2" name="投影片編號版面配置區 1">
            <a:extLst>
              <a:ext uri="{FF2B5EF4-FFF2-40B4-BE49-F238E27FC236}">
                <a16:creationId xmlns:a16="http://schemas.microsoft.com/office/drawing/2014/main" id="{AEEB6B87-C73A-47D7-A868-5BFAAB004C03}"/>
              </a:ext>
            </a:extLst>
          </p:cNvPr>
          <p:cNvSpPr>
            <a:spLocks noGrp="1"/>
          </p:cNvSpPr>
          <p:nvPr>
            <p:ph type="sldNum" sz="quarter" idx="12"/>
          </p:nvPr>
        </p:nvSpPr>
        <p:spPr/>
        <p:txBody>
          <a:bodyPr/>
          <a:lstStyle/>
          <a:p>
            <a:fld id="{46B26A4B-3AD5-4556-810E-C20186AC774D}" type="slidenum">
              <a:rPr lang="zh-TW" altLang="en-US" smtClean="0"/>
              <a:t>15</a:t>
            </a:fld>
            <a:endParaRPr lang="zh-TW" altLang="en-US"/>
          </a:p>
        </p:txBody>
      </p:sp>
    </p:spTree>
    <p:extLst>
      <p:ext uri="{BB962C8B-B14F-4D97-AF65-F5344CB8AC3E}">
        <p14:creationId xmlns:p14="http://schemas.microsoft.com/office/powerpoint/2010/main" val="191537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9CE89D-B51E-4182-AC44-DBE3776789B2}"/>
              </a:ext>
            </a:extLst>
          </p:cNvPr>
          <p:cNvSpPr>
            <a:spLocks noGrp="1"/>
          </p:cNvSpPr>
          <p:nvPr>
            <p:ph idx="1"/>
          </p:nvPr>
        </p:nvSpPr>
        <p:spPr/>
        <p:txBody>
          <a:bodyPr/>
          <a:lstStyle/>
          <a:p>
            <a:r>
              <a:rPr lang="zh-TW" altLang="en-US" dirty="0"/>
              <a:t>透過帶有情感的詞語計算出整個文本帶有正向情緒或是負向情緒</a:t>
            </a:r>
            <a:endParaRPr lang="en-US" altLang="zh-TW" dirty="0"/>
          </a:p>
          <a:p>
            <a:endParaRPr lang="en-US" altLang="zh-TW" dirty="0"/>
          </a:p>
          <a:p>
            <a:r>
              <a:rPr lang="zh-TW" altLang="en-US" dirty="0"/>
              <a:t>字典中的詞語量與精確度越高，越能準確判別一個文本的情感</a:t>
            </a:r>
          </a:p>
        </p:txBody>
      </p:sp>
      <p:sp>
        <p:nvSpPr>
          <p:cNvPr id="4" name="標題 1">
            <a:extLst>
              <a:ext uri="{FF2B5EF4-FFF2-40B4-BE49-F238E27FC236}">
                <a16:creationId xmlns:a16="http://schemas.microsoft.com/office/drawing/2014/main" id="{B6281686-8847-4338-BE10-16A9C35274B2}"/>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(9/15)</a:t>
            </a:r>
            <a:br>
              <a:rPr lang="zh-TW" altLang="en-US" dirty="0"/>
            </a:br>
            <a:r>
              <a:rPr lang="zh-TW" altLang="en-US" sz="3200" dirty="0"/>
              <a:t>資料預處理</a:t>
            </a:r>
            <a:r>
              <a:rPr lang="en-US" altLang="zh-TW" sz="3200" dirty="0"/>
              <a:t>—</a:t>
            </a:r>
            <a:r>
              <a:rPr lang="zh-TW" altLang="en-US" sz="3200" dirty="0"/>
              <a:t>情感字典</a:t>
            </a:r>
          </a:p>
        </p:txBody>
      </p:sp>
      <p:graphicFrame>
        <p:nvGraphicFramePr>
          <p:cNvPr id="5" name="表格 4">
            <a:extLst>
              <a:ext uri="{FF2B5EF4-FFF2-40B4-BE49-F238E27FC236}">
                <a16:creationId xmlns:a16="http://schemas.microsoft.com/office/drawing/2014/main" id="{2AB40325-9CDC-4877-A710-6C233195155D}"/>
              </a:ext>
            </a:extLst>
          </p:cNvPr>
          <p:cNvGraphicFramePr>
            <a:graphicFrameLocks noGrp="1"/>
          </p:cNvGraphicFramePr>
          <p:nvPr>
            <p:extLst>
              <p:ext uri="{D42A27DB-BD31-4B8C-83A1-F6EECF244321}">
                <p14:modId xmlns:p14="http://schemas.microsoft.com/office/powerpoint/2010/main" val="1888291631"/>
              </p:ext>
            </p:extLst>
          </p:nvPr>
        </p:nvGraphicFramePr>
        <p:xfrm>
          <a:off x="5506238" y="4191142"/>
          <a:ext cx="5588635" cy="1208279"/>
        </p:xfrm>
        <a:graphic>
          <a:graphicData uri="http://schemas.openxmlformats.org/drawingml/2006/table">
            <a:tbl>
              <a:tblPr firstRow="1" firstCol="1" bandRow="1">
                <a:tableStyleId>{5C22544A-7EE6-4342-B048-85BDC9FD1C3A}</a:tableStyleId>
              </a:tblPr>
              <a:tblGrid>
                <a:gridCol w="1398169">
                  <a:extLst>
                    <a:ext uri="{9D8B030D-6E8A-4147-A177-3AD203B41FA5}">
                      <a16:colId xmlns:a16="http://schemas.microsoft.com/office/drawing/2014/main" val="669971586"/>
                    </a:ext>
                  </a:extLst>
                </a:gridCol>
                <a:gridCol w="1396822">
                  <a:extLst>
                    <a:ext uri="{9D8B030D-6E8A-4147-A177-3AD203B41FA5}">
                      <a16:colId xmlns:a16="http://schemas.microsoft.com/office/drawing/2014/main" val="224860045"/>
                    </a:ext>
                  </a:extLst>
                </a:gridCol>
                <a:gridCol w="1396822">
                  <a:extLst>
                    <a:ext uri="{9D8B030D-6E8A-4147-A177-3AD203B41FA5}">
                      <a16:colId xmlns:a16="http://schemas.microsoft.com/office/drawing/2014/main" val="3416135884"/>
                    </a:ext>
                  </a:extLst>
                </a:gridCol>
                <a:gridCol w="1396822">
                  <a:extLst>
                    <a:ext uri="{9D8B030D-6E8A-4147-A177-3AD203B41FA5}">
                      <a16:colId xmlns:a16="http://schemas.microsoft.com/office/drawing/2014/main" val="119549160"/>
                    </a:ext>
                  </a:extLst>
                </a:gridCol>
              </a:tblGrid>
              <a:tr h="299303">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字典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正面詞數量</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負面詞數量</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總數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385738454"/>
                  </a:ext>
                </a:extLst>
              </a:tr>
              <a:tr h="302992">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NTUSD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2,812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8,276</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11,088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754906718"/>
                  </a:ext>
                </a:extLst>
              </a:tr>
              <a:tr h="302992">
                <a:tc>
                  <a:txBody>
                    <a:bodyPr/>
                    <a:lstStyle/>
                    <a:p>
                      <a:pPr algn="just">
                        <a:lnSpc>
                          <a:spcPct val="150000"/>
                        </a:lnSpc>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FinDict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412</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237</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649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03118356"/>
                  </a:ext>
                </a:extLst>
              </a:tr>
              <a:tr h="302992">
                <a:tc>
                  <a:txBody>
                    <a:bodyPr/>
                    <a:lstStyle/>
                    <a:p>
                      <a:pPr algn="just">
                        <a:lnSpc>
                          <a:spcPct val="150000"/>
                        </a:lnSpc>
                        <a:spcBef>
                          <a:spcPts val="600"/>
                        </a:spcBef>
                        <a:spcAft>
                          <a:spcPts val="600"/>
                        </a:spcAft>
                      </a:pPr>
                      <a:r>
                        <a:rPr lang="zh-TW" altLang="en-US" sz="1400" baseline="0" dirty="0">
                          <a:effectLst/>
                          <a:latin typeface="Times New Roman" panose="02020603050405020304" pitchFamily="18" charset="0"/>
                          <a:ea typeface="標楷體" panose="03000509000000000000" pitchFamily="65" charset="-120"/>
                          <a:cs typeface="新細明體" panose="02020500000000000000" pitchFamily="18" charset="-120"/>
                        </a:rPr>
                        <a:t>總計</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3,159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8,472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11,631</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25049523"/>
                  </a:ext>
                </a:extLst>
              </a:tr>
            </a:tbl>
          </a:graphicData>
        </a:graphic>
      </p:graphicFrame>
      <p:graphicFrame>
        <p:nvGraphicFramePr>
          <p:cNvPr id="6" name="表格 5">
            <a:extLst>
              <a:ext uri="{FF2B5EF4-FFF2-40B4-BE49-F238E27FC236}">
                <a16:creationId xmlns:a16="http://schemas.microsoft.com/office/drawing/2014/main" id="{496F75B0-EB82-4455-B473-480EB0ED6DE9}"/>
              </a:ext>
            </a:extLst>
          </p:cNvPr>
          <p:cNvGraphicFramePr>
            <a:graphicFrameLocks noGrp="1"/>
          </p:cNvGraphicFramePr>
          <p:nvPr>
            <p:extLst>
              <p:ext uri="{D42A27DB-BD31-4B8C-83A1-F6EECF244321}">
                <p14:modId xmlns:p14="http://schemas.microsoft.com/office/powerpoint/2010/main" val="2050959080"/>
              </p:ext>
            </p:extLst>
          </p:nvPr>
        </p:nvGraphicFramePr>
        <p:xfrm>
          <a:off x="1431859" y="3948718"/>
          <a:ext cx="3270770" cy="1656672"/>
        </p:xfrm>
        <a:graphic>
          <a:graphicData uri="http://schemas.openxmlformats.org/drawingml/2006/table">
            <a:tbl>
              <a:tblPr firstRow="1" bandRow="1">
                <a:tableStyleId>{5C22544A-7EE6-4342-B048-85BDC9FD1C3A}</a:tableStyleId>
              </a:tblPr>
              <a:tblGrid>
                <a:gridCol w="1635385">
                  <a:extLst>
                    <a:ext uri="{9D8B030D-6E8A-4147-A177-3AD203B41FA5}">
                      <a16:colId xmlns:a16="http://schemas.microsoft.com/office/drawing/2014/main" val="2647543522"/>
                    </a:ext>
                  </a:extLst>
                </a:gridCol>
                <a:gridCol w="1635385">
                  <a:extLst>
                    <a:ext uri="{9D8B030D-6E8A-4147-A177-3AD203B41FA5}">
                      <a16:colId xmlns:a16="http://schemas.microsoft.com/office/drawing/2014/main" val="631741074"/>
                    </a:ext>
                  </a:extLst>
                </a:gridCol>
              </a:tblGrid>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正面詞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負面詞</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544003673"/>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熱錢湧入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訂單流失</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922325052"/>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擴大市佔</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商譽受損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468553"/>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法人看好</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收賄弊案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592323917"/>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財報亮眼</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資金出逃</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66608865"/>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銷售一空</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擦鞋童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92495498"/>
                  </a:ext>
                </a:extLst>
              </a:tr>
            </a:tbl>
          </a:graphicData>
        </a:graphic>
      </p:graphicFrame>
      <p:sp>
        <p:nvSpPr>
          <p:cNvPr id="2" name="投影片編號版面配置區 1">
            <a:extLst>
              <a:ext uri="{FF2B5EF4-FFF2-40B4-BE49-F238E27FC236}">
                <a16:creationId xmlns:a16="http://schemas.microsoft.com/office/drawing/2014/main" id="{4FB5232D-BE79-4405-8D19-9C8BAAC9313A}"/>
              </a:ext>
            </a:extLst>
          </p:cNvPr>
          <p:cNvSpPr>
            <a:spLocks noGrp="1"/>
          </p:cNvSpPr>
          <p:nvPr>
            <p:ph type="sldNum" sz="quarter" idx="12"/>
          </p:nvPr>
        </p:nvSpPr>
        <p:spPr/>
        <p:txBody>
          <a:bodyPr/>
          <a:lstStyle/>
          <a:p>
            <a:fld id="{46B26A4B-3AD5-4556-810E-C20186AC774D}" type="slidenum">
              <a:rPr lang="zh-TW" altLang="en-US" smtClean="0"/>
              <a:t>16</a:t>
            </a:fld>
            <a:endParaRPr lang="zh-TW" altLang="en-US"/>
          </a:p>
        </p:txBody>
      </p:sp>
    </p:spTree>
    <p:extLst>
      <p:ext uri="{BB962C8B-B14F-4D97-AF65-F5344CB8AC3E}">
        <p14:creationId xmlns:p14="http://schemas.microsoft.com/office/powerpoint/2010/main" val="196875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60B5C08-E650-43C5-BEB4-8A83742C51F7}"/>
              </a:ext>
            </a:extLst>
          </p:cNvPr>
          <p:cNvSpPr>
            <a:spLocks noGrp="1"/>
          </p:cNvSpPr>
          <p:nvPr>
            <p:ph idx="1"/>
          </p:nvPr>
        </p:nvSpPr>
        <p:spPr/>
        <p:txBody>
          <a:bodyPr>
            <a:normAutofit/>
          </a:bodyPr>
          <a:lstStyle/>
          <a:p>
            <a:r>
              <a:rPr lang="zh-TW" altLang="en-US" sz="2400" dirty="0"/>
              <a:t>每比對到一個斷詞與正向情感特徵詞語一致，則計分</a:t>
            </a:r>
            <a:r>
              <a:rPr lang="en-US" altLang="zh-TW" sz="2400" dirty="0"/>
              <a:t>1</a:t>
            </a:r>
            <a:r>
              <a:rPr lang="zh-TW" altLang="en-US" sz="2400" dirty="0"/>
              <a:t>分；</a:t>
            </a:r>
            <a:endParaRPr lang="en-US" altLang="zh-TW" sz="2400" dirty="0"/>
          </a:p>
          <a:p>
            <a:r>
              <a:rPr lang="zh-TW" altLang="en-US" sz="2400" dirty="0"/>
              <a:t>每比對到一個斷詞語負向情感特徵詞語一致，則計分</a:t>
            </a:r>
            <a:r>
              <a:rPr lang="en-US" altLang="zh-TW" sz="2400" dirty="0"/>
              <a:t>(-1)</a:t>
            </a:r>
            <a:r>
              <a:rPr lang="zh-TW" altLang="en-US" sz="2400" dirty="0"/>
              <a:t>分。</a:t>
            </a:r>
            <a:endParaRPr lang="en-US" altLang="zh-TW" sz="2400" dirty="0"/>
          </a:p>
          <a:p>
            <a:r>
              <a:rPr lang="zh-TW" altLang="en-US" sz="2400" dirty="0"/>
              <a:t>最後對當日的所有文本後將分數加總。</a:t>
            </a:r>
          </a:p>
        </p:txBody>
      </p:sp>
      <p:sp>
        <p:nvSpPr>
          <p:cNvPr id="4" name="標題 1">
            <a:extLst>
              <a:ext uri="{FF2B5EF4-FFF2-40B4-BE49-F238E27FC236}">
                <a16:creationId xmlns:a16="http://schemas.microsoft.com/office/drawing/2014/main" id="{CD8BF8EE-4305-48B0-8F08-FA4B91407914}"/>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(10/15)</a:t>
            </a:r>
            <a:br>
              <a:rPr lang="zh-TW" altLang="en-US" dirty="0"/>
            </a:br>
            <a:r>
              <a:rPr lang="zh-TW" altLang="en-US" sz="3200" dirty="0"/>
              <a:t>資料預處理</a:t>
            </a:r>
            <a:r>
              <a:rPr lang="en-US" altLang="zh-TW" sz="3200" dirty="0"/>
              <a:t>—</a:t>
            </a:r>
            <a:r>
              <a:rPr lang="zh-TW" altLang="en-US" sz="3200" dirty="0"/>
              <a:t>情感分數計算</a:t>
            </a:r>
          </a:p>
        </p:txBody>
      </p:sp>
      <p:graphicFrame>
        <p:nvGraphicFramePr>
          <p:cNvPr id="5" name="表格 4">
            <a:extLst>
              <a:ext uri="{FF2B5EF4-FFF2-40B4-BE49-F238E27FC236}">
                <a16:creationId xmlns:a16="http://schemas.microsoft.com/office/drawing/2014/main" id="{5122D3D7-1E86-4A28-93A4-C0FB0D3106DC}"/>
              </a:ext>
            </a:extLst>
          </p:cNvPr>
          <p:cNvGraphicFramePr>
            <a:graphicFrameLocks noGrp="1"/>
          </p:cNvGraphicFramePr>
          <p:nvPr>
            <p:extLst>
              <p:ext uri="{D42A27DB-BD31-4B8C-83A1-F6EECF244321}">
                <p14:modId xmlns:p14="http://schemas.microsoft.com/office/powerpoint/2010/main" val="4067805830"/>
              </p:ext>
            </p:extLst>
          </p:nvPr>
        </p:nvGraphicFramePr>
        <p:xfrm>
          <a:off x="1405234" y="3408006"/>
          <a:ext cx="9381531" cy="3009857"/>
        </p:xfrm>
        <a:graphic>
          <a:graphicData uri="http://schemas.openxmlformats.org/drawingml/2006/table">
            <a:tbl>
              <a:tblPr firstRow="1" firstCol="1" bandRow="1">
                <a:tableStyleId>{5C22544A-7EE6-4342-B048-85BDC9FD1C3A}</a:tableStyleId>
              </a:tblPr>
              <a:tblGrid>
                <a:gridCol w="956008">
                  <a:extLst>
                    <a:ext uri="{9D8B030D-6E8A-4147-A177-3AD203B41FA5}">
                      <a16:colId xmlns:a16="http://schemas.microsoft.com/office/drawing/2014/main" val="3298582630"/>
                    </a:ext>
                  </a:extLst>
                </a:gridCol>
                <a:gridCol w="3924603">
                  <a:extLst>
                    <a:ext uri="{9D8B030D-6E8A-4147-A177-3AD203B41FA5}">
                      <a16:colId xmlns:a16="http://schemas.microsoft.com/office/drawing/2014/main" val="999629088"/>
                    </a:ext>
                  </a:extLst>
                </a:gridCol>
                <a:gridCol w="3924603">
                  <a:extLst>
                    <a:ext uri="{9D8B030D-6E8A-4147-A177-3AD203B41FA5}">
                      <a16:colId xmlns:a16="http://schemas.microsoft.com/office/drawing/2014/main" val="3422883627"/>
                    </a:ext>
                  </a:extLst>
                </a:gridCol>
                <a:gridCol w="576317">
                  <a:extLst>
                    <a:ext uri="{9D8B030D-6E8A-4147-A177-3AD203B41FA5}">
                      <a16:colId xmlns:a16="http://schemas.microsoft.com/office/drawing/2014/main" val="3780435008"/>
                    </a:ext>
                  </a:extLst>
                </a:gridCol>
              </a:tblGrid>
              <a:tr h="170851">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總計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408233023"/>
                  </a:ext>
                </a:extLst>
              </a:tr>
              <a:tr h="1848096">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文句斷詞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台幣升值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態勢</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熱錢湧入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明顯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收上</a:t>
                      </a:r>
                      <a:r>
                        <a:rPr lang="en-US" sz="1400" baseline="0" dirty="0">
                          <a:effectLst/>
                          <a:latin typeface="Times New Roman" panose="02020603050405020304" pitchFamily="18" charset="0"/>
                          <a:ea typeface="標楷體" panose="03000509000000000000" pitchFamily="65" charset="-120"/>
                        </a:rPr>
                        <a:t>   9700   </a:t>
                      </a:r>
                      <a:r>
                        <a:rPr lang="zh-TW" sz="1400" baseline="0" dirty="0">
                          <a:effectLst/>
                          <a:latin typeface="Times New Roman" panose="02020603050405020304" pitchFamily="18" charset="0"/>
                          <a:ea typeface="標楷體" panose="03000509000000000000" pitchFamily="65" charset="-120"/>
                        </a:rPr>
                        <a:t>關卡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壓力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目前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正在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區間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位置</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一旦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突破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高</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持續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上漲</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幅度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台北</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晶圓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代工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大廠</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(2330)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本</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二</a:t>
                      </a:r>
                      <a:r>
                        <a:rPr lang="en-US" sz="1400" baseline="0" dirty="0">
                          <a:effectLst/>
                          <a:latin typeface="Times New Roman" panose="02020603050405020304" pitchFamily="18" charset="0"/>
                          <a:ea typeface="標楷體" panose="03000509000000000000" pitchFamily="65" charset="-120"/>
                        </a:rPr>
                        <a:t>   (  14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   </a:t>
                      </a:r>
                      <a:r>
                        <a:rPr lang="zh-TW" sz="1400" baseline="0" dirty="0">
                          <a:effectLst/>
                          <a:latin typeface="Times New Roman" panose="02020603050405020304" pitchFamily="18" charset="0"/>
                          <a:ea typeface="標楷體" panose="03000509000000000000" pitchFamily="65" charset="-120"/>
                        </a:rPr>
                        <a:t>舉行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董事會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可望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公布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政策</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預期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從</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去年</a:t>
                      </a:r>
                      <a:r>
                        <a:rPr lang="en-US" sz="1400" baseline="0" dirty="0">
                          <a:effectLst/>
                          <a:latin typeface="Times New Roman" panose="02020603050405020304" pitchFamily="18" charset="0"/>
                          <a:ea typeface="標楷體" panose="03000509000000000000" pitchFamily="65" charset="-120"/>
                        </a:rPr>
                        <a:t>   6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起跳</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a:t>
                      </a:r>
                      <a:r>
                        <a:rPr lang="zh-TW" sz="1400" baseline="0" dirty="0">
                          <a:effectLst/>
                          <a:latin typeface="Times New Roman" panose="02020603050405020304" pitchFamily="18" charset="0"/>
                          <a:ea typeface="標楷體" panose="03000509000000000000" pitchFamily="65" charset="-120"/>
                        </a:rPr>
                        <a:t>看</a:t>
                      </a:r>
                      <a:r>
                        <a:rPr lang="en-US" sz="1400" baseline="0" dirty="0">
                          <a:effectLst/>
                          <a:latin typeface="Times New Roman" panose="02020603050405020304" pitchFamily="18" charset="0"/>
                          <a:ea typeface="標楷體" panose="03000509000000000000" pitchFamily="65" charset="-120"/>
                        </a:rPr>
                        <a:t>   8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帶動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a:t>
                      </a:r>
                      <a:r>
                        <a:rPr lang="en-US" sz="1400" baseline="0" dirty="0">
                          <a:effectLst/>
                          <a:latin typeface="Times New Roman" panose="02020603050405020304" pitchFamily="18" charset="0"/>
                          <a:ea typeface="標楷體" panose="03000509000000000000" pitchFamily="65" charset="-120"/>
                        </a:rPr>
                        <a:t>   (13)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股價</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走強</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漲幅</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逾</a:t>
                      </a:r>
                      <a:r>
                        <a:rPr lang="en-US" sz="1400" baseline="0" dirty="0">
                          <a:effectLst/>
                          <a:latin typeface="Times New Roman" panose="02020603050405020304" pitchFamily="18" charset="0"/>
                          <a:ea typeface="標楷體" panose="03000509000000000000" pitchFamily="65" charset="-120"/>
                        </a:rPr>
                        <a:t>   2%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站穩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多頭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均線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之上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44392463"/>
                  </a:ext>
                </a:extLst>
              </a:tr>
              <a:tr h="622648">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情感比對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0  </a:t>
                      </a:r>
                      <a:r>
                        <a:rPr lang="en-US" alt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1  0  0  1  0  0  0  0  0  0  1   0   0  </a:t>
                      </a:r>
                      <a:r>
                        <a:rPr lang="en-US" altLang="zh-TW" sz="1400" baseline="0" dirty="0">
                          <a:effectLst/>
                          <a:latin typeface="Times New Roman" panose="02020603050405020304" pitchFamily="18" charset="0"/>
                          <a:ea typeface="標楷體" panose="03000509000000000000" pitchFamily="65" charset="-120"/>
                        </a:rPr>
                        <a:t>0</a:t>
                      </a:r>
                      <a:r>
                        <a:rPr lang="en-US" sz="1400" baseline="0" dirty="0">
                          <a:effectLst/>
                          <a:latin typeface="Times New Roman" panose="02020603050405020304" pitchFamily="18" charset="0"/>
                          <a:ea typeface="標楷體" panose="03000509000000000000" pitchFamily="65" charset="-120"/>
                        </a:rPr>
                        <a:t>  0  0  0  0  0  0  0  0  0  0  1  1  0  0  0  0  0  0  0  1  0  0</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0  0  0  0  0   0   0  0  0  0  0   0  0   0  0   0  0  0  1  0  0  0  0  0  0  0  0  0  0  0  0  0  0  0  0  0  1   0   0  0  1  1  0  0  0   0   0  0  1  0  1  0   0  0  1  1  0  0  0</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31675130"/>
                  </a:ext>
                </a:extLst>
              </a:tr>
              <a:tr h="27383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情感分數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4</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12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368788662"/>
                  </a:ext>
                </a:extLst>
              </a:tr>
            </a:tbl>
          </a:graphicData>
        </a:graphic>
      </p:graphicFrame>
      <p:sp>
        <p:nvSpPr>
          <p:cNvPr id="2" name="投影片編號版面配置區 1">
            <a:extLst>
              <a:ext uri="{FF2B5EF4-FFF2-40B4-BE49-F238E27FC236}">
                <a16:creationId xmlns:a16="http://schemas.microsoft.com/office/drawing/2014/main" id="{DB31CB79-7429-4862-894C-34CADD81BD22}"/>
              </a:ext>
            </a:extLst>
          </p:cNvPr>
          <p:cNvSpPr>
            <a:spLocks noGrp="1"/>
          </p:cNvSpPr>
          <p:nvPr>
            <p:ph type="sldNum" sz="quarter" idx="12"/>
          </p:nvPr>
        </p:nvSpPr>
        <p:spPr/>
        <p:txBody>
          <a:bodyPr/>
          <a:lstStyle/>
          <a:p>
            <a:fld id="{46B26A4B-3AD5-4556-810E-C20186AC774D}" type="slidenum">
              <a:rPr lang="zh-TW" altLang="en-US" smtClean="0"/>
              <a:t>17</a:t>
            </a:fld>
            <a:endParaRPr lang="zh-TW" altLang="en-US"/>
          </a:p>
        </p:txBody>
      </p:sp>
    </p:spTree>
    <p:extLst>
      <p:ext uri="{BB962C8B-B14F-4D97-AF65-F5344CB8AC3E}">
        <p14:creationId xmlns:p14="http://schemas.microsoft.com/office/powerpoint/2010/main" val="79650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(11/15)</a:t>
            </a:r>
            <a:br>
              <a:rPr lang="zh-TW" altLang="en-US" dirty="0"/>
            </a:br>
            <a:r>
              <a:rPr lang="zh-TW" altLang="en-US" sz="3200" dirty="0"/>
              <a:t>資料預處理</a:t>
            </a:r>
            <a:r>
              <a:rPr lang="en-US" altLang="zh-TW" sz="3200" dirty="0"/>
              <a:t>—</a:t>
            </a:r>
            <a:r>
              <a:rPr lang="zh-TW" altLang="en-US" sz="3200" dirty="0"/>
              <a:t>機器學習資料集</a:t>
            </a:r>
          </a:p>
        </p:txBody>
      </p:sp>
      <p:graphicFrame>
        <p:nvGraphicFramePr>
          <p:cNvPr id="12" name="表格 11">
            <a:extLst>
              <a:ext uri="{FF2B5EF4-FFF2-40B4-BE49-F238E27FC236}">
                <a16:creationId xmlns:a16="http://schemas.microsoft.com/office/drawing/2014/main" id="{EF895C08-1077-4331-9091-8A40B439E98A}"/>
              </a:ext>
            </a:extLst>
          </p:cNvPr>
          <p:cNvGraphicFramePr>
            <a:graphicFrameLocks noGrp="1"/>
          </p:cNvGraphicFramePr>
          <p:nvPr>
            <p:extLst>
              <p:ext uri="{D42A27DB-BD31-4B8C-83A1-F6EECF244321}">
                <p14:modId xmlns:p14="http://schemas.microsoft.com/office/powerpoint/2010/main" val="1269111375"/>
              </p:ext>
            </p:extLst>
          </p:nvPr>
        </p:nvGraphicFramePr>
        <p:xfrm>
          <a:off x="933304" y="3071370"/>
          <a:ext cx="4989942" cy="2159999"/>
        </p:xfrm>
        <a:graphic>
          <a:graphicData uri="http://schemas.openxmlformats.org/drawingml/2006/table">
            <a:tbl>
              <a:tblPr firstRow="1" firstCol="1" bandRow="1">
                <a:tableStyleId>{5C22544A-7EE6-4342-B048-85BDC9FD1C3A}</a:tableStyleId>
              </a:tblPr>
              <a:tblGrid>
                <a:gridCol w="1578701">
                  <a:extLst>
                    <a:ext uri="{9D8B030D-6E8A-4147-A177-3AD203B41FA5}">
                      <a16:colId xmlns:a16="http://schemas.microsoft.com/office/drawing/2014/main" val="3816609432"/>
                    </a:ext>
                  </a:extLst>
                </a:gridCol>
                <a:gridCol w="3411241">
                  <a:extLst>
                    <a:ext uri="{9D8B030D-6E8A-4147-A177-3AD203B41FA5}">
                      <a16:colId xmlns:a16="http://schemas.microsoft.com/office/drawing/2014/main" val="1774993202"/>
                    </a:ext>
                  </a:extLst>
                </a:gridCol>
              </a:tblGrid>
              <a:tr h="413901">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預測交易日之標籤</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預測交易日之特徵資料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56560852"/>
                  </a:ext>
                </a:extLst>
              </a:tr>
              <a:tr h="873049">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2021-12-</a:t>
                      </a:r>
                      <a:r>
                        <a:rPr lang="en-US" altLang="zh-TW" sz="1400" baseline="0" dirty="0">
                          <a:effectLst/>
                          <a:latin typeface="Times New Roman" panose="02020603050405020304" pitchFamily="18" charset="0"/>
                          <a:ea typeface="標楷體" panose="03000509000000000000" pitchFamily="65" charset="-120"/>
                        </a:rPr>
                        <a:t>24(</a:t>
                      </a:r>
                      <a:r>
                        <a:rPr lang="zh-TW" altLang="en-US" sz="1400" baseline="0" dirty="0">
                          <a:effectLst/>
                          <a:latin typeface="Times New Roman" panose="02020603050405020304" pitchFamily="18" charset="0"/>
                          <a:ea typeface="標楷體" panose="03000509000000000000" pitchFamily="65" charset="-120"/>
                        </a:rPr>
                        <a:t>五</a:t>
                      </a:r>
                      <a:r>
                        <a:rPr lang="en-US" altLang="zh-TW" sz="1400" baseline="0" dirty="0">
                          <a:effectLst/>
                          <a:latin typeface="Times New Roman" panose="02020603050405020304" pitchFamily="18" charset="0"/>
                          <a:ea typeface="標楷體" panose="03000509000000000000" pitchFamily="65" charset="-120"/>
                        </a:rPr>
                        <a:t>)</a:t>
                      </a:r>
                      <a:br>
                        <a:rPr lang="en-US" sz="1400" baseline="0" dirty="0">
                          <a:effectLst/>
                          <a:latin typeface="Times New Roman" panose="02020603050405020304" pitchFamily="18" charset="0"/>
                          <a:ea typeface="標楷體" panose="03000509000000000000" pitchFamily="65" charset="-120"/>
                        </a:rPr>
                      </a:b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sz="1400" baseline="0" dirty="0">
                          <a:effectLst/>
                          <a:latin typeface="Times New Roman" panose="02020603050405020304" pitchFamily="18" charset="0"/>
                          <a:ea typeface="標楷體" panose="03000509000000000000" pitchFamily="65" charset="-120"/>
                        </a:rPr>
                        <a:t>季分析指標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193157513"/>
                  </a:ext>
                </a:extLst>
              </a:tr>
              <a:tr h="873049">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2021-12-27(</a:t>
                      </a:r>
                      <a:r>
                        <a:rPr lang="zh-TW" altLang="en-US" sz="1400" baseline="0" dirty="0">
                          <a:effectLst/>
                          <a:latin typeface="Times New Roman" panose="02020603050405020304" pitchFamily="18" charset="0"/>
                          <a:ea typeface="標楷體" panose="03000509000000000000" pitchFamily="65" charset="-120"/>
                        </a:rPr>
                        <a:t>一</a:t>
                      </a:r>
                      <a:r>
                        <a:rPr lang="en-US" altLang="zh-TW" sz="1400" baseline="0" dirty="0">
                          <a:effectLst/>
                          <a:latin typeface="Times New Roman" panose="02020603050405020304" pitchFamily="18" charset="0"/>
                          <a:ea typeface="標楷體" panose="03000509000000000000" pitchFamily="65" charset="-120"/>
                        </a:rPr>
                        <a:t>)</a:t>
                      </a:r>
                      <a:br>
                        <a:rPr lang="en-US" altLang="zh-TW" sz="1400" baseline="0" dirty="0">
                          <a:effectLst/>
                          <a:latin typeface="Times New Roman" panose="02020603050405020304" pitchFamily="18" charset="0"/>
                          <a:ea typeface="標楷體" panose="03000509000000000000" pitchFamily="65" charset="-120"/>
                        </a:rPr>
                      </a:br>
                      <a:r>
                        <a:rPr lang="zh-TW" altLang="zh-TW" sz="1400" baseline="0" dirty="0">
                          <a:effectLst/>
                          <a:latin typeface="Times New Roman" panose="02020603050405020304" pitchFamily="18" charset="0"/>
                          <a:ea typeface="標楷體" panose="03000509000000000000" pitchFamily="65" charset="-120"/>
                        </a:rPr>
                        <a:t>收盤價</a:t>
                      </a:r>
                      <a:endParaRPr lang="zh-TW" altLang="en-US" sz="1400" baseline="0" dirty="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24</a:t>
                      </a:r>
                      <a:r>
                        <a:rPr lang="zh-TW" alt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26</a:t>
                      </a:r>
                      <a:r>
                        <a:rPr lang="zh-TW" alt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alt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altLang="zh-TW" sz="1400" baseline="0" dirty="0">
                          <a:effectLst/>
                          <a:latin typeface="Times New Roman" panose="02020603050405020304" pitchFamily="18" charset="0"/>
                          <a:ea typeface="標楷體" panose="03000509000000000000" pitchFamily="65" charset="-120"/>
                        </a:rPr>
                        <a:t>季分析指標</a:t>
                      </a:r>
                      <a:endParaRPr lang="zh-TW"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54430356"/>
                  </a:ext>
                </a:extLst>
              </a:tr>
            </a:tbl>
          </a:graphicData>
        </a:graphic>
      </p:graphicFrame>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18</a:t>
            </a:fld>
            <a:endParaRPr lang="zh-TW" altLang="en-US"/>
          </a:p>
        </p:txBody>
      </p:sp>
      <p:grpSp>
        <p:nvGrpSpPr>
          <p:cNvPr id="73" name="群組 72">
            <a:extLst>
              <a:ext uri="{FF2B5EF4-FFF2-40B4-BE49-F238E27FC236}">
                <a16:creationId xmlns:a16="http://schemas.microsoft.com/office/drawing/2014/main" id="{D905D9E9-DDED-4FFB-B5E8-F47EE2542CEE}"/>
              </a:ext>
            </a:extLst>
          </p:cNvPr>
          <p:cNvGrpSpPr/>
          <p:nvPr/>
        </p:nvGrpSpPr>
        <p:grpSpPr>
          <a:xfrm>
            <a:off x="6058828" y="1828938"/>
            <a:ext cx="5217637" cy="4562466"/>
            <a:chOff x="6076934" y="1729355"/>
            <a:chExt cx="5217637" cy="4562466"/>
          </a:xfrm>
        </p:grpSpPr>
        <p:grpSp>
          <p:nvGrpSpPr>
            <p:cNvPr id="72" name="群組 71">
              <a:extLst>
                <a:ext uri="{FF2B5EF4-FFF2-40B4-BE49-F238E27FC236}">
                  <a16:creationId xmlns:a16="http://schemas.microsoft.com/office/drawing/2014/main" id="{4314228F-3D80-41F8-9CF5-272F7C2B3A35}"/>
                </a:ext>
              </a:extLst>
            </p:cNvPr>
            <p:cNvGrpSpPr/>
            <p:nvPr/>
          </p:nvGrpSpPr>
          <p:grpSpPr>
            <a:xfrm>
              <a:off x="6076934" y="1729355"/>
              <a:ext cx="5217637" cy="4562466"/>
              <a:chOff x="6076934" y="1729355"/>
              <a:chExt cx="5217637" cy="4562466"/>
            </a:xfrm>
          </p:grpSpPr>
          <p:grpSp>
            <p:nvGrpSpPr>
              <p:cNvPr id="66" name="群組 65">
                <a:extLst>
                  <a:ext uri="{FF2B5EF4-FFF2-40B4-BE49-F238E27FC236}">
                    <a16:creationId xmlns:a16="http://schemas.microsoft.com/office/drawing/2014/main" id="{10D97A72-E839-4808-88F5-78C6CB80FED4}"/>
                  </a:ext>
                </a:extLst>
              </p:cNvPr>
              <p:cNvGrpSpPr/>
              <p:nvPr/>
            </p:nvGrpSpPr>
            <p:grpSpPr>
              <a:xfrm>
                <a:off x="7132740" y="1729355"/>
                <a:ext cx="4161831" cy="4419609"/>
                <a:chOff x="7733096" y="1729355"/>
                <a:chExt cx="4161831" cy="4419609"/>
              </a:xfrm>
            </p:grpSpPr>
            <p:sp>
              <p:nvSpPr>
                <p:cNvPr id="40" name="流程圖: 磁碟 39">
                  <a:extLst>
                    <a:ext uri="{FF2B5EF4-FFF2-40B4-BE49-F238E27FC236}">
                      <a16:creationId xmlns:a16="http://schemas.microsoft.com/office/drawing/2014/main" id="{C68F8CA3-BB43-4302-8F1A-045D07C887D9}"/>
                    </a:ext>
                  </a:extLst>
                </p:cNvPr>
                <p:cNvSpPr>
                  <a:spLocks/>
                </p:cNvSpPr>
                <p:nvPr/>
              </p:nvSpPr>
              <p:spPr>
                <a:xfrm>
                  <a:off x="9859997" y="2440468"/>
                  <a:ext cx="1080000" cy="2880000"/>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a:latin typeface="Times New Roman" panose="02020603050405020304" pitchFamily="18" charset="0"/>
                      <a:ea typeface="標楷體" panose="03000509000000000000" pitchFamily="65" charset="-120"/>
                    </a:rPr>
                    <a:t>資料集</a:t>
                  </a:r>
                </a:p>
              </p:txBody>
            </p:sp>
            <p:grpSp>
              <p:nvGrpSpPr>
                <p:cNvPr id="58" name="群組 57">
                  <a:extLst>
                    <a:ext uri="{FF2B5EF4-FFF2-40B4-BE49-F238E27FC236}">
                      <a16:creationId xmlns:a16="http://schemas.microsoft.com/office/drawing/2014/main" id="{595B6D93-0B9B-426F-A6EE-673D590F131C}"/>
                    </a:ext>
                  </a:extLst>
                </p:cNvPr>
                <p:cNvGrpSpPr>
                  <a:grpSpLocks noChangeAspect="1"/>
                </p:cNvGrpSpPr>
                <p:nvPr/>
              </p:nvGrpSpPr>
              <p:grpSpPr>
                <a:xfrm>
                  <a:off x="9197284" y="2440468"/>
                  <a:ext cx="349928" cy="2880000"/>
                  <a:chOff x="8814643" y="2754500"/>
                  <a:chExt cx="263260" cy="2166682"/>
                </a:xfrm>
              </p:grpSpPr>
              <p:grpSp>
                <p:nvGrpSpPr>
                  <p:cNvPr id="48" name="群組 47">
                    <a:extLst>
                      <a:ext uri="{FF2B5EF4-FFF2-40B4-BE49-F238E27FC236}">
                        <a16:creationId xmlns:a16="http://schemas.microsoft.com/office/drawing/2014/main" id="{F4D369FA-A79D-4079-A2FC-A1238D7AD798}"/>
                      </a:ext>
                    </a:extLst>
                  </p:cNvPr>
                  <p:cNvGrpSpPr/>
                  <p:nvPr/>
                </p:nvGrpSpPr>
                <p:grpSpPr>
                  <a:xfrm>
                    <a:off x="8828502" y="2754500"/>
                    <a:ext cx="249382" cy="2160001"/>
                    <a:chOff x="8828502" y="2754500"/>
                    <a:chExt cx="249382" cy="2160001"/>
                  </a:xfrm>
                </p:grpSpPr>
                <p:cxnSp>
                  <p:nvCxnSpPr>
                    <p:cNvPr id="43" name="直線單箭頭接點 42">
                      <a:extLst>
                        <a:ext uri="{FF2B5EF4-FFF2-40B4-BE49-F238E27FC236}">
                          <a16:creationId xmlns:a16="http://schemas.microsoft.com/office/drawing/2014/main" id="{FDFD23C7-325E-4A30-B362-DA92F333B470}"/>
                        </a:ext>
                      </a:extLst>
                    </p:cNvPr>
                    <p:cNvCxnSpPr/>
                    <p:nvPr/>
                  </p:nvCxnSpPr>
                  <p:spPr>
                    <a:xfrm>
                      <a:off x="8953198" y="2754501"/>
                      <a:ext cx="0" cy="2160000"/>
                    </a:xfrm>
                    <a:prstGeom prst="straightConnector1">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DFB6867A-09B3-4662-93E2-520A10C12F2B}"/>
                        </a:ext>
                      </a:extLst>
                    </p:cNvPr>
                    <p:cNvCxnSpPr/>
                    <p:nvPr/>
                  </p:nvCxnSpPr>
                  <p:spPr>
                    <a:xfrm>
                      <a:off x="8828502" y="275450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50" name="直線接點 49">
                    <a:extLst>
                      <a:ext uri="{FF2B5EF4-FFF2-40B4-BE49-F238E27FC236}">
                        <a16:creationId xmlns:a16="http://schemas.microsoft.com/office/drawing/2014/main" id="{948B74E6-2D67-4767-BA2C-C36142CE71C4}"/>
                      </a:ext>
                    </a:extLst>
                  </p:cNvPr>
                  <p:cNvCxnSpPr/>
                  <p:nvPr/>
                </p:nvCxnSpPr>
                <p:spPr>
                  <a:xfrm>
                    <a:off x="8828401" y="4921182"/>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DB4A7DD-61BE-4B31-8CC7-59F3A7C0207D}"/>
                      </a:ext>
                    </a:extLst>
                  </p:cNvPr>
                  <p:cNvCxnSpPr/>
                  <p:nvPr/>
                </p:nvCxnSpPr>
                <p:spPr>
                  <a:xfrm>
                    <a:off x="8828521" y="2986164"/>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5E6473AB-3518-4EB8-B7ED-2E354C13EE22}"/>
                      </a:ext>
                    </a:extLst>
                  </p:cNvPr>
                  <p:cNvCxnSpPr/>
                  <p:nvPr/>
                </p:nvCxnSpPr>
                <p:spPr>
                  <a:xfrm>
                    <a:off x="8814643" y="434391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5" name="文字方塊 54">
                  <a:extLst>
                    <a:ext uri="{FF2B5EF4-FFF2-40B4-BE49-F238E27FC236}">
                      <a16:creationId xmlns:a16="http://schemas.microsoft.com/office/drawing/2014/main" id="{2D8D2CBC-1195-4166-9F81-649F7A588B03}"/>
                    </a:ext>
                  </a:extLst>
                </p:cNvPr>
                <p:cNvSpPr txBox="1"/>
                <p:nvPr/>
              </p:nvSpPr>
              <p:spPr>
                <a:xfrm>
                  <a:off x="8942792" y="1729355"/>
                  <a:ext cx="877163"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特徵數</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23</a:t>
                  </a:r>
                  <a:endParaRPr lang="zh-TW" altLang="en-US" dirty="0">
                    <a:latin typeface="Times New Roman" panose="02020603050405020304" pitchFamily="18" charset="0"/>
                    <a:ea typeface="標楷體" panose="03000509000000000000" pitchFamily="65" charset="-120"/>
                  </a:endParaRPr>
                </a:p>
              </p:txBody>
            </p:sp>
            <p:sp>
              <p:nvSpPr>
                <p:cNvPr id="60" name="文字方塊 59">
                  <a:extLst>
                    <a:ext uri="{FF2B5EF4-FFF2-40B4-BE49-F238E27FC236}">
                      <a16:creationId xmlns:a16="http://schemas.microsoft.com/office/drawing/2014/main" id="{34EF8434-D5A6-4666-AAB7-53E3E20A4239}"/>
                    </a:ext>
                  </a:extLst>
                </p:cNvPr>
                <p:cNvSpPr txBox="1"/>
                <p:nvPr/>
              </p:nvSpPr>
              <p:spPr>
                <a:xfrm>
                  <a:off x="7733096" y="23845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情感分數  </a:t>
                  </a:r>
                  <a:r>
                    <a:rPr lang="en-US" altLang="zh-TW" dirty="0">
                      <a:latin typeface="Times New Roman" panose="02020603050405020304" pitchFamily="18" charset="0"/>
                      <a:ea typeface="標楷體" panose="03000509000000000000" pitchFamily="65" charset="-120"/>
                    </a:rPr>
                    <a:t>1</a:t>
                  </a:r>
                  <a:endParaRPr lang="zh-TW" altLang="en-US" dirty="0">
                    <a:latin typeface="Times New Roman" panose="02020603050405020304" pitchFamily="18" charset="0"/>
                    <a:ea typeface="標楷體" panose="03000509000000000000" pitchFamily="65" charset="-120"/>
                  </a:endParaRPr>
                </a:p>
              </p:txBody>
            </p:sp>
            <p:sp>
              <p:nvSpPr>
                <p:cNvPr id="61" name="文字方塊 60">
                  <a:extLst>
                    <a:ext uri="{FF2B5EF4-FFF2-40B4-BE49-F238E27FC236}">
                      <a16:creationId xmlns:a16="http://schemas.microsoft.com/office/drawing/2014/main" id="{7C278EF0-A9AC-4575-A892-69F0965D924E}"/>
                    </a:ext>
                  </a:extLst>
                </p:cNvPr>
                <p:cNvSpPr txBox="1"/>
                <p:nvPr/>
              </p:nvSpPr>
              <p:spPr>
                <a:xfrm>
                  <a:off x="7746902" y="3447778"/>
                  <a:ext cx="1454244"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分析指標  </a:t>
                  </a:r>
                  <a:r>
                    <a:rPr lang="en-US" altLang="zh-TW" dirty="0">
                      <a:latin typeface="Times New Roman" panose="02020603050405020304" pitchFamily="18" charset="0"/>
                      <a:ea typeface="標楷體" panose="03000509000000000000" pitchFamily="65" charset="-120"/>
                    </a:rPr>
                    <a:t>16</a:t>
                  </a:r>
                  <a:endParaRPr lang="zh-TW" altLang="en-US" dirty="0">
                    <a:latin typeface="Times New Roman" panose="02020603050405020304" pitchFamily="18" charset="0"/>
                    <a:ea typeface="標楷體" panose="03000509000000000000" pitchFamily="65" charset="-120"/>
                  </a:endParaRPr>
                </a:p>
              </p:txBody>
            </p:sp>
            <p:sp>
              <p:nvSpPr>
                <p:cNvPr id="62" name="文字方塊 61">
                  <a:extLst>
                    <a:ext uri="{FF2B5EF4-FFF2-40B4-BE49-F238E27FC236}">
                      <a16:creationId xmlns:a16="http://schemas.microsoft.com/office/drawing/2014/main" id="{19EEF943-474E-4278-A0C6-F00104631E74}"/>
                    </a:ext>
                  </a:extLst>
                </p:cNvPr>
                <p:cNvSpPr txBox="1"/>
                <p:nvPr/>
              </p:nvSpPr>
              <p:spPr>
                <a:xfrm>
                  <a:off x="7744094" y="46836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歷史股價  </a:t>
                  </a:r>
                  <a:r>
                    <a:rPr lang="en-US" altLang="zh-TW" dirty="0">
                      <a:latin typeface="Times New Roman" panose="02020603050405020304" pitchFamily="18" charset="0"/>
                      <a:ea typeface="標楷體" panose="03000509000000000000" pitchFamily="65" charset="-120"/>
                    </a:rPr>
                    <a:t>6</a:t>
                  </a:r>
                  <a:endParaRPr lang="zh-TW" altLang="en-US" dirty="0">
                    <a:latin typeface="Times New Roman" panose="02020603050405020304" pitchFamily="18" charset="0"/>
                    <a:ea typeface="標楷體" panose="03000509000000000000" pitchFamily="65" charset="-120"/>
                  </a:endParaRPr>
                </a:p>
              </p:txBody>
            </p:sp>
            <p:sp>
              <p:nvSpPr>
                <p:cNvPr id="65" name="文字方塊 64">
                  <a:extLst>
                    <a:ext uri="{FF2B5EF4-FFF2-40B4-BE49-F238E27FC236}">
                      <a16:creationId xmlns:a16="http://schemas.microsoft.com/office/drawing/2014/main" id="{15F46A38-9188-4F3A-A48F-7DAE8B2F4F9D}"/>
                    </a:ext>
                  </a:extLst>
                </p:cNvPr>
                <p:cNvSpPr txBox="1"/>
                <p:nvPr/>
              </p:nvSpPr>
              <p:spPr>
                <a:xfrm>
                  <a:off x="9319259" y="5690890"/>
                  <a:ext cx="2575668" cy="458074"/>
                </a:xfrm>
                <a:prstGeom prst="rect">
                  <a:avLst/>
                </a:prstGeom>
                <a:noFill/>
              </p:spPr>
              <p:txBody>
                <a:bodyPr wrap="square">
                  <a:spAutoFit/>
                </a:bodyPr>
                <a:lstStyle/>
                <a:p>
                  <a:pPr algn="ctr">
                    <a:lnSpc>
                      <a:spcPct val="150000"/>
                    </a:lnSpc>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Min-max normalization</a:t>
                  </a:r>
                </a:p>
              </p:txBody>
            </p:sp>
          </p:grpSp>
          <p:sp>
            <p:nvSpPr>
              <p:cNvPr id="67" name="文字方塊 66">
                <a:extLst>
                  <a:ext uri="{FF2B5EF4-FFF2-40B4-BE49-F238E27FC236}">
                    <a16:creationId xmlns:a16="http://schemas.microsoft.com/office/drawing/2014/main" id="{04C33465-FC9F-4444-8DBF-0E914CB15031}"/>
                  </a:ext>
                </a:extLst>
              </p:cNvPr>
              <p:cNvSpPr txBox="1"/>
              <p:nvPr/>
            </p:nvSpPr>
            <p:spPr>
              <a:xfrm>
                <a:off x="6076934" y="5645490"/>
                <a:ext cx="2743201" cy="646331"/>
              </a:xfrm>
              <a:prstGeom prst="rect">
                <a:avLst/>
              </a:prstGeom>
              <a:noFill/>
            </p:spPr>
            <p:txBody>
              <a:bodyPr wrap="square">
                <a:spAutoFit/>
              </a:bodyPr>
              <a:lstStyle/>
              <a:p>
                <a:pPr algn="ctr">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2017-01-01~2021-12-31</a:t>
                </a:r>
                <a:b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b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共</a:t>
                </a:r>
                <a:r>
                  <a:rPr lang="en-US" altLang="zh-TW" dirty="0">
                    <a:latin typeface="Times New Roman" panose="02020603050405020304" pitchFamily="18" charset="0"/>
                    <a:ea typeface="標楷體" panose="03000509000000000000" pitchFamily="65" charset="-120"/>
                    <a:cs typeface="新細明體" panose="02020500000000000000" pitchFamily="18" charset="-120"/>
                  </a:rPr>
                  <a:t>1223</a:t>
                </a: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筆資料</a:t>
                </a:r>
                <a:endParaRPr lang="en-US" altLang="zh-TW" dirty="0">
                  <a:effectLst/>
                  <a:latin typeface="Times New Roman" panose="02020603050405020304" pitchFamily="18" charset="0"/>
                  <a:ea typeface="標楷體" panose="03000509000000000000" pitchFamily="65" charset="-120"/>
                  <a:cs typeface="新細明體" panose="02020500000000000000" pitchFamily="18" charset="-120"/>
                </a:endParaRPr>
              </a:p>
            </p:txBody>
          </p:sp>
        </p:grpSp>
        <p:cxnSp>
          <p:nvCxnSpPr>
            <p:cNvPr id="69" name="直線接點 68">
              <a:extLst>
                <a:ext uri="{FF2B5EF4-FFF2-40B4-BE49-F238E27FC236}">
                  <a16:creationId xmlns:a16="http://schemas.microsoft.com/office/drawing/2014/main" id="{E941EDEB-F08D-4AAB-8064-C9D70E565990}"/>
                </a:ext>
              </a:extLst>
            </p:cNvPr>
            <p:cNvCxnSpPr/>
            <p:nvPr/>
          </p:nvCxnSpPr>
          <p:spPr>
            <a:xfrm>
              <a:off x="8776607" y="5700750"/>
              <a:ext cx="0" cy="535813"/>
            </a:xfrm>
            <a:prstGeom prst="line">
              <a:avLst/>
            </a:prstGeom>
          </p:spPr>
          <p:style>
            <a:lnRef idx="1">
              <a:schemeClr val="dk1"/>
            </a:lnRef>
            <a:fillRef idx="0">
              <a:schemeClr val="dk1"/>
            </a:fillRef>
            <a:effectRef idx="0">
              <a:schemeClr val="dk1"/>
            </a:effectRef>
            <a:fontRef idx="minor">
              <a:schemeClr val="tx1"/>
            </a:fontRef>
          </p:style>
        </p:cxnSp>
      </p:grpSp>
      <p:sp>
        <p:nvSpPr>
          <p:cNvPr id="70" name="文字方塊 69">
            <a:extLst>
              <a:ext uri="{FF2B5EF4-FFF2-40B4-BE49-F238E27FC236}">
                <a16:creationId xmlns:a16="http://schemas.microsoft.com/office/drawing/2014/main" id="{BF2E3163-17C4-4956-B1A9-55CAD448A37B}"/>
              </a:ext>
            </a:extLst>
          </p:cNvPr>
          <p:cNvSpPr txBox="1"/>
          <p:nvPr/>
        </p:nvSpPr>
        <p:spPr>
          <a:xfrm>
            <a:off x="933304" y="2701436"/>
            <a:ext cx="2723823"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資料與資料標籤日期調整</a:t>
            </a:r>
          </a:p>
        </p:txBody>
      </p:sp>
    </p:spTree>
    <p:extLst>
      <p:ext uri="{BB962C8B-B14F-4D97-AF65-F5344CB8AC3E}">
        <p14:creationId xmlns:p14="http://schemas.microsoft.com/office/powerpoint/2010/main" val="427772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(12/15)</a:t>
            </a:r>
            <a:br>
              <a:rPr lang="zh-TW" altLang="en-US" dirty="0"/>
            </a:br>
            <a:r>
              <a:rPr lang="zh-TW" altLang="en-US" sz="3200" dirty="0"/>
              <a:t>資料預處理</a:t>
            </a:r>
            <a:r>
              <a:rPr lang="en-US" altLang="zh-TW" sz="3200" dirty="0"/>
              <a:t>—</a:t>
            </a:r>
            <a:r>
              <a:rPr lang="zh-TW" altLang="en-US" sz="3200" dirty="0"/>
              <a:t>機器學習資料集切割法</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19</a:t>
            </a:fld>
            <a:endParaRPr lang="zh-TW" altLang="en-US"/>
          </a:p>
        </p:txBody>
      </p:sp>
      <p:grpSp>
        <p:nvGrpSpPr>
          <p:cNvPr id="44" name="群組 43">
            <a:extLst>
              <a:ext uri="{FF2B5EF4-FFF2-40B4-BE49-F238E27FC236}">
                <a16:creationId xmlns:a16="http://schemas.microsoft.com/office/drawing/2014/main" id="{21DA64B3-347A-9FBA-8FF2-13C1A8BD40E5}"/>
              </a:ext>
            </a:extLst>
          </p:cNvPr>
          <p:cNvGrpSpPr>
            <a:grpSpLocks noChangeAspect="1"/>
          </p:cNvGrpSpPr>
          <p:nvPr/>
        </p:nvGrpSpPr>
        <p:grpSpPr>
          <a:xfrm>
            <a:off x="3044612" y="2983666"/>
            <a:ext cx="340684" cy="2880000"/>
            <a:chOff x="10159995" y="2772972"/>
            <a:chExt cx="256303" cy="2166682"/>
          </a:xfrm>
        </p:grpSpPr>
        <p:cxnSp>
          <p:nvCxnSpPr>
            <p:cNvPr id="76" name="直線單箭頭接點 75">
              <a:extLst>
                <a:ext uri="{FF2B5EF4-FFF2-40B4-BE49-F238E27FC236}">
                  <a16:creationId xmlns:a16="http://schemas.microsoft.com/office/drawing/2014/main" id="{4CDE6200-DF48-9646-64CF-EB9B4A868976}"/>
                </a:ext>
              </a:extLst>
            </p:cNvPr>
            <p:cNvCxnSpPr/>
            <p:nvPr/>
          </p:nvCxnSpPr>
          <p:spPr>
            <a:xfrm>
              <a:off x="10284687" y="2772972"/>
              <a:ext cx="0" cy="21600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AD340968-1BB7-F244-E514-5E7A9421CAAF}"/>
                </a:ext>
              </a:extLst>
            </p:cNvPr>
            <p:cNvCxnSpPr/>
            <p:nvPr/>
          </p:nvCxnSpPr>
          <p:spPr>
            <a:xfrm>
              <a:off x="10166916" y="4939654"/>
              <a:ext cx="2493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AA24AB11-95BB-69EE-1CA3-FD7D3F2A0BBE}"/>
                </a:ext>
              </a:extLst>
            </p:cNvPr>
            <p:cNvCxnSpPr/>
            <p:nvPr/>
          </p:nvCxnSpPr>
          <p:spPr>
            <a:xfrm>
              <a:off x="10159996" y="2772972"/>
              <a:ext cx="2493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C0BE7C0D-EE42-3702-B29F-61DCD20D2B15}"/>
                </a:ext>
              </a:extLst>
            </p:cNvPr>
            <p:cNvCxnSpPr/>
            <p:nvPr/>
          </p:nvCxnSpPr>
          <p:spPr>
            <a:xfrm>
              <a:off x="10159995" y="3341764"/>
              <a:ext cx="2493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文字方塊 70">
            <a:extLst>
              <a:ext uri="{FF2B5EF4-FFF2-40B4-BE49-F238E27FC236}">
                <a16:creationId xmlns:a16="http://schemas.microsoft.com/office/drawing/2014/main" id="{D849B381-407B-628B-230E-E9088311E181}"/>
              </a:ext>
            </a:extLst>
          </p:cNvPr>
          <p:cNvSpPr txBox="1"/>
          <p:nvPr/>
        </p:nvSpPr>
        <p:spPr>
          <a:xfrm>
            <a:off x="1587318" y="2978209"/>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測試資料集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20%</a:t>
            </a:r>
            <a:endParaRPr lang="zh-TW" altLang="en-US" dirty="0">
              <a:latin typeface="Times New Roman" panose="02020603050405020304" pitchFamily="18" charset="0"/>
              <a:ea typeface="標楷體" panose="03000509000000000000" pitchFamily="65" charset="-120"/>
            </a:endParaRPr>
          </a:p>
        </p:txBody>
      </p:sp>
      <p:sp>
        <p:nvSpPr>
          <p:cNvPr id="74" name="文字方塊 73">
            <a:extLst>
              <a:ext uri="{FF2B5EF4-FFF2-40B4-BE49-F238E27FC236}">
                <a16:creationId xmlns:a16="http://schemas.microsoft.com/office/drawing/2014/main" id="{EAE049CA-1350-DA82-B717-B5FF6D0DD435}"/>
              </a:ext>
            </a:extLst>
          </p:cNvPr>
          <p:cNvSpPr txBox="1"/>
          <p:nvPr/>
        </p:nvSpPr>
        <p:spPr>
          <a:xfrm>
            <a:off x="1590511" y="4491645"/>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訓練資料集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80%</a:t>
            </a:r>
            <a:endParaRPr lang="zh-TW" altLang="en-US" dirty="0">
              <a:latin typeface="Times New Roman" panose="02020603050405020304" pitchFamily="18" charset="0"/>
              <a:ea typeface="標楷體" panose="03000509000000000000" pitchFamily="65" charset="-120"/>
            </a:endParaRPr>
          </a:p>
        </p:txBody>
      </p:sp>
      <p:pic>
        <p:nvPicPr>
          <p:cNvPr id="86" name="圖片 85">
            <a:extLst>
              <a:ext uri="{FF2B5EF4-FFF2-40B4-BE49-F238E27FC236}">
                <a16:creationId xmlns:a16="http://schemas.microsoft.com/office/drawing/2014/main" id="{8FF8DF34-D881-286D-007D-A1E660F47778}"/>
              </a:ext>
            </a:extLst>
          </p:cNvPr>
          <p:cNvPicPr>
            <a:picLocks noChangeAspect="1"/>
          </p:cNvPicPr>
          <p:nvPr/>
        </p:nvPicPr>
        <p:blipFill>
          <a:blip r:embed="rId2"/>
          <a:stretch>
            <a:fillRect/>
          </a:stretch>
        </p:blipFill>
        <p:spPr>
          <a:xfrm>
            <a:off x="5220395" y="2610494"/>
            <a:ext cx="5278120" cy="1381760"/>
          </a:xfrm>
          <a:prstGeom prst="rect">
            <a:avLst/>
          </a:prstGeom>
        </p:spPr>
      </p:pic>
      <p:sp>
        <p:nvSpPr>
          <p:cNvPr id="87" name="文字方塊 86">
            <a:extLst>
              <a:ext uri="{FF2B5EF4-FFF2-40B4-BE49-F238E27FC236}">
                <a16:creationId xmlns:a16="http://schemas.microsoft.com/office/drawing/2014/main" id="{42B78CD4-4F2B-9411-9772-4D516B5FC650}"/>
              </a:ext>
            </a:extLst>
          </p:cNvPr>
          <p:cNvSpPr txBox="1"/>
          <p:nvPr/>
        </p:nvSpPr>
        <p:spPr>
          <a:xfrm>
            <a:off x="1936615" y="1983632"/>
            <a:ext cx="1107997" cy="369332"/>
          </a:xfrm>
          <a:prstGeom prst="rect">
            <a:avLst/>
          </a:prstGeom>
          <a:noFill/>
        </p:spPr>
        <p:txBody>
          <a:bodyPr wrap="none" rtlCol="0">
            <a:spAutoFit/>
          </a:bodyPr>
          <a:lstStyle/>
          <a:p>
            <a:pPr algn="ctr"/>
            <a:r>
              <a:rPr lang="en-US" altLang="zh-TW" dirty="0">
                <a:latin typeface="Times New Roman" panose="02020603050405020304" pitchFamily="18" charset="0"/>
                <a:ea typeface="標楷體" panose="03000509000000000000" pitchFamily="65" charset="-120"/>
              </a:rPr>
              <a:t>1.</a:t>
            </a:r>
            <a:r>
              <a:rPr lang="zh-TW" altLang="en-US" dirty="0">
                <a:latin typeface="Times New Roman" panose="02020603050405020304" pitchFamily="18" charset="0"/>
                <a:ea typeface="標楷體" panose="03000509000000000000" pitchFamily="65" charset="-120"/>
              </a:rPr>
              <a:t> 傳統法</a:t>
            </a:r>
          </a:p>
        </p:txBody>
      </p:sp>
      <p:sp>
        <p:nvSpPr>
          <p:cNvPr id="89" name="文字方塊 88">
            <a:extLst>
              <a:ext uri="{FF2B5EF4-FFF2-40B4-BE49-F238E27FC236}">
                <a16:creationId xmlns:a16="http://schemas.microsoft.com/office/drawing/2014/main" id="{AD8B5131-112C-D267-4968-12C46A4510C7}"/>
              </a:ext>
            </a:extLst>
          </p:cNvPr>
          <p:cNvSpPr txBox="1"/>
          <p:nvPr/>
        </p:nvSpPr>
        <p:spPr>
          <a:xfrm>
            <a:off x="7074627" y="1983632"/>
            <a:ext cx="1569660" cy="369332"/>
          </a:xfrm>
          <a:prstGeom prst="rect">
            <a:avLst/>
          </a:prstGeom>
          <a:noFill/>
        </p:spPr>
        <p:txBody>
          <a:bodyPr wrap="none" rtlCol="0">
            <a:spAutoFit/>
          </a:bodyPr>
          <a:lstStyle/>
          <a:p>
            <a:pPr algn="ctr"/>
            <a:r>
              <a:rPr lang="en-US" altLang="zh-TW" dirty="0">
                <a:latin typeface="Times New Roman" panose="02020603050405020304" pitchFamily="18" charset="0"/>
                <a:ea typeface="標楷體" panose="03000509000000000000" pitchFamily="65" charset="-120"/>
              </a:rPr>
              <a:t>2.</a:t>
            </a:r>
            <a:r>
              <a:rPr lang="zh-TW" altLang="en-US" dirty="0">
                <a:latin typeface="Times New Roman" panose="02020603050405020304" pitchFamily="18" charset="0"/>
                <a:ea typeface="標楷體" panose="03000509000000000000" pitchFamily="65" charset="-120"/>
              </a:rPr>
              <a:t> 擴增視窗法</a:t>
            </a:r>
          </a:p>
        </p:txBody>
      </p:sp>
      <p:graphicFrame>
        <p:nvGraphicFramePr>
          <p:cNvPr id="7" name="表格 7">
            <a:extLst>
              <a:ext uri="{FF2B5EF4-FFF2-40B4-BE49-F238E27FC236}">
                <a16:creationId xmlns:a16="http://schemas.microsoft.com/office/drawing/2014/main" id="{1D4EDADB-936F-DB81-5751-BC947B104C12}"/>
              </a:ext>
            </a:extLst>
          </p:cNvPr>
          <p:cNvGraphicFramePr>
            <a:graphicFrameLocks noGrp="1"/>
          </p:cNvGraphicFramePr>
          <p:nvPr>
            <p:extLst>
              <p:ext uri="{D42A27DB-BD31-4B8C-83A1-F6EECF244321}">
                <p14:modId xmlns:p14="http://schemas.microsoft.com/office/powerpoint/2010/main" val="3673518200"/>
              </p:ext>
            </p:extLst>
          </p:nvPr>
        </p:nvGraphicFramePr>
        <p:xfrm>
          <a:off x="4209014" y="4382451"/>
          <a:ext cx="7370146" cy="1691640"/>
        </p:xfrm>
        <a:graphic>
          <a:graphicData uri="http://schemas.openxmlformats.org/drawingml/2006/table">
            <a:tbl>
              <a:tblPr firstRow="1" bandRow="1">
                <a:tableStyleId>{5C22544A-7EE6-4342-B048-85BDC9FD1C3A}</a:tableStyleId>
              </a:tblPr>
              <a:tblGrid>
                <a:gridCol w="674146">
                  <a:extLst>
                    <a:ext uri="{9D8B030D-6E8A-4147-A177-3AD203B41FA5}">
                      <a16:colId xmlns:a16="http://schemas.microsoft.com/office/drawing/2014/main" val="566561690"/>
                    </a:ext>
                  </a:extLst>
                </a:gridCol>
                <a:gridCol w="2340000">
                  <a:extLst>
                    <a:ext uri="{9D8B030D-6E8A-4147-A177-3AD203B41FA5}">
                      <a16:colId xmlns:a16="http://schemas.microsoft.com/office/drawing/2014/main" val="472789759"/>
                    </a:ext>
                  </a:extLst>
                </a:gridCol>
                <a:gridCol w="1008000">
                  <a:extLst>
                    <a:ext uri="{9D8B030D-6E8A-4147-A177-3AD203B41FA5}">
                      <a16:colId xmlns:a16="http://schemas.microsoft.com/office/drawing/2014/main" val="2825937197"/>
                    </a:ext>
                  </a:extLst>
                </a:gridCol>
                <a:gridCol w="2340000">
                  <a:extLst>
                    <a:ext uri="{9D8B030D-6E8A-4147-A177-3AD203B41FA5}">
                      <a16:colId xmlns:a16="http://schemas.microsoft.com/office/drawing/2014/main" val="443965388"/>
                    </a:ext>
                  </a:extLst>
                </a:gridCol>
                <a:gridCol w="1008000">
                  <a:extLst>
                    <a:ext uri="{9D8B030D-6E8A-4147-A177-3AD203B41FA5}">
                      <a16:colId xmlns:a16="http://schemas.microsoft.com/office/drawing/2014/main" val="3877233722"/>
                    </a:ext>
                  </a:extLst>
                </a:gridCol>
              </a:tblGrid>
              <a:tr h="370840">
                <a:tc>
                  <a:txBody>
                    <a:bodyPr/>
                    <a:lstStyle/>
                    <a:p>
                      <a:pPr algn="ctr"/>
                      <a:r>
                        <a:rPr lang="zh-TW" altLang="en-US" sz="1600" baseline="0" dirty="0">
                          <a:latin typeface="Times New Roman" panose="02020603050405020304" pitchFamily="18" charset="0"/>
                          <a:ea typeface="標楷體" panose="03000509000000000000" pitchFamily="65" charset="-120"/>
                        </a:rPr>
                        <a:t>期數編號</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訓練資料集</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訓練資料筆數</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測試資料集</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測試資料筆數</a:t>
                      </a:r>
                    </a:p>
                  </a:txBody>
                  <a:tcPr anchor="ctr"/>
                </a:tc>
                <a:extLst>
                  <a:ext uri="{0D108BD9-81ED-4DB2-BD59-A6C34878D82A}">
                    <a16:rowId xmlns:a16="http://schemas.microsoft.com/office/drawing/2014/main" val="2483798680"/>
                  </a:ext>
                </a:extLst>
              </a:tr>
              <a:tr h="370840">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2017/01/03 ~ 2020/12/30</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979</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2021/01/03 ~ 2021/01/17</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36960097"/>
                  </a:ext>
                </a:extLst>
              </a:tr>
              <a:tr h="370840">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2017/01/03 ~ 2021/01/14</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989</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2021/01/17 ~ 2021/01/31</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939248732"/>
                  </a:ext>
                </a:extLst>
              </a:tr>
              <a:tr h="370840">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2017/01/03 ~ 2021/01/28</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999</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2021/01/31 ~ 2021/02/23</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764764799"/>
                  </a:ext>
                </a:extLst>
              </a:tr>
            </a:tbl>
          </a:graphicData>
        </a:graphic>
      </p:graphicFrame>
      <p:sp>
        <p:nvSpPr>
          <p:cNvPr id="16" name="文字方塊 15">
            <a:extLst>
              <a:ext uri="{FF2B5EF4-FFF2-40B4-BE49-F238E27FC236}">
                <a16:creationId xmlns:a16="http://schemas.microsoft.com/office/drawing/2014/main" id="{D89713BF-A781-3961-7787-64952F0460E5}"/>
              </a:ext>
            </a:extLst>
          </p:cNvPr>
          <p:cNvSpPr txBox="1"/>
          <p:nvPr/>
        </p:nvSpPr>
        <p:spPr>
          <a:xfrm>
            <a:off x="10604682" y="3024375"/>
            <a:ext cx="838691"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圖 概念圖</a:t>
            </a:r>
          </a:p>
        </p:txBody>
      </p:sp>
    </p:spTree>
    <p:extLst>
      <p:ext uri="{BB962C8B-B14F-4D97-AF65-F5344CB8AC3E}">
        <p14:creationId xmlns:p14="http://schemas.microsoft.com/office/powerpoint/2010/main" val="427201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22C71B-9003-400B-8FDF-3EF013B0E330}"/>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A9F62972-6309-4FE9-A90D-452377C2D54B}"/>
              </a:ext>
            </a:extLst>
          </p:cNvPr>
          <p:cNvSpPr>
            <a:spLocks noGrp="1"/>
          </p:cNvSpPr>
          <p:nvPr>
            <p:ph idx="1"/>
          </p:nvPr>
        </p:nvSpPr>
        <p:spPr/>
        <p:txBody>
          <a:bodyPr/>
          <a:lstStyle/>
          <a:p>
            <a:r>
              <a:rPr lang="zh-TW" altLang="en-US" dirty="0"/>
              <a:t>緒論</a:t>
            </a:r>
            <a:endParaRPr lang="en-US" altLang="zh-TW" dirty="0"/>
          </a:p>
          <a:p>
            <a:pPr lvl="1"/>
            <a:r>
              <a:rPr lang="zh-TW" altLang="en-US" dirty="0"/>
              <a:t>研究動機與背景</a:t>
            </a:r>
            <a:endParaRPr lang="en-US" altLang="zh-TW" dirty="0"/>
          </a:p>
          <a:p>
            <a:pPr lvl="1"/>
            <a:r>
              <a:rPr lang="zh-TW" altLang="en-US" dirty="0"/>
              <a:t>研究目的</a:t>
            </a:r>
            <a:endParaRPr lang="en-US" altLang="zh-TW" dirty="0"/>
          </a:p>
          <a:p>
            <a:r>
              <a:rPr lang="zh-TW" altLang="en-US" dirty="0"/>
              <a:t>相關文獻探討</a:t>
            </a:r>
            <a:endParaRPr lang="en-US" altLang="zh-TW" dirty="0"/>
          </a:p>
          <a:p>
            <a:r>
              <a:rPr lang="zh-TW" altLang="en-US" dirty="0"/>
              <a:t>實驗架構與流程</a:t>
            </a:r>
            <a:endParaRPr lang="en-US" altLang="zh-TW" dirty="0"/>
          </a:p>
          <a:p>
            <a:r>
              <a:rPr lang="zh-TW" altLang="en-US" dirty="0"/>
              <a:t>實驗結果與分析</a:t>
            </a:r>
            <a:endParaRPr lang="en-US" altLang="zh-TW" dirty="0"/>
          </a:p>
          <a:p>
            <a:r>
              <a:rPr lang="zh-TW" altLang="en-US" dirty="0"/>
              <a:t>結論</a:t>
            </a:r>
          </a:p>
        </p:txBody>
      </p:sp>
      <p:sp>
        <p:nvSpPr>
          <p:cNvPr id="4" name="投影片編號版面配置區 3">
            <a:extLst>
              <a:ext uri="{FF2B5EF4-FFF2-40B4-BE49-F238E27FC236}">
                <a16:creationId xmlns:a16="http://schemas.microsoft.com/office/drawing/2014/main" id="{07B7E591-3E49-4EF5-81D9-8B7C44651DE1}"/>
              </a:ext>
            </a:extLst>
          </p:cNvPr>
          <p:cNvSpPr>
            <a:spLocks noGrp="1"/>
          </p:cNvSpPr>
          <p:nvPr>
            <p:ph type="sldNum" sz="quarter" idx="12"/>
          </p:nvPr>
        </p:nvSpPr>
        <p:spPr/>
        <p:txBody>
          <a:bodyPr/>
          <a:lstStyle/>
          <a:p>
            <a:fld id="{46B26A4B-3AD5-4556-810E-C20186AC774D}" type="slidenum">
              <a:rPr lang="zh-TW" altLang="en-US" smtClean="0"/>
              <a:t>2</a:t>
            </a:fld>
            <a:endParaRPr lang="zh-TW" altLang="en-US"/>
          </a:p>
        </p:txBody>
      </p:sp>
    </p:spTree>
    <p:extLst>
      <p:ext uri="{BB962C8B-B14F-4D97-AF65-F5344CB8AC3E}">
        <p14:creationId xmlns:p14="http://schemas.microsoft.com/office/powerpoint/2010/main" val="3595257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(13/15)</a:t>
            </a:r>
            <a:br>
              <a:rPr lang="zh-TW" altLang="en-US" dirty="0"/>
            </a:br>
            <a:r>
              <a:rPr lang="zh-TW" altLang="en-US" sz="3200" dirty="0"/>
              <a:t>實驗方法</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20</a:t>
            </a:fld>
            <a:endParaRPr lang="zh-TW" altLang="en-US"/>
          </a:p>
        </p:txBody>
      </p:sp>
      <p:graphicFrame>
        <p:nvGraphicFramePr>
          <p:cNvPr id="5" name="表格 5">
            <a:extLst>
              <a:ext uri="{FF2B5EF4-FFF2-40B4-BE49-F238E27FC236}">
                <a16:creationId xmlns:a16="http://schemas.microsoft.com/office/drawing/2014/main" id="{4CC41F65-F362-42ED-4B90-7202456A5B3D}"/>
              </a:ext>
            </a:extLst>
          </p:cNvPr>
          <p:cNvGraphicFramePr>
            <a:graphicFrameLocks noGrp="1"/>
          </p:cNvGraphicFramePr>
          <p:nvPr>
            <p:extLst>
              <p:ext uri="{D42A27DB-BD31-4B8C-83A1-F6EECF244321}">
                <p14:modId xmlns:p14="http://schemas.microsoft.com/office/powerpoint/2010/main" val="3599615470"/>
              </p:ext>
            </p:extLst>
          </p:nvPr>
        </p:nvGraphicFramePr>
        <p:xfrm>
          <a:off x="2032000" y="3281839"/>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5485041"/>
                    </a:ext>
                  </a:extLst>
                </a:gridCol>
                <a:gridCol w="2032000">
                  <a:extLst>
                    <a:ext uri="{9D8B030D-6E8A-4147-A177-3AD203B41FA5}">
                      <a16:colId xmlns:a16="http://schemas.microsoft.com/office/drawing/2014/main" val="3925493735"/>
                    </a:ext>
                  </a:extLst>
                </a:gridCol>
                <a:gridCol w="2032000">
                  <a:extLst>
                    <a:ext uri="{9D8B030D-6E8A-4147-A177-3AD203B41FA5}">
                      <a16:colId xmlns:a16="http://schemas.microsoft.com/office/drawing/2014/main" val="4064094963"/>
                    </a:ext>
                  </a:extLst>
                </a:gridCol>
                <a:gridCol w="2032000">
                  <a:extLst>
                    <a:ext uri="{9D8B030D-6E8A-4147-A177-3AD203B41FA5}">
                      <a16:colId xmlns:a16="http://schemas.microsoft.com/office/drawing/2014/main" val="2874909181"/>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模型類別</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特徵</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資料集</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模型架構</a:t>
                      </a:r>
                    </a:p>
                  </a:txBody>
                  <a:tcPr anchor="ctr"/>
                </a:tc>
                <a:extLst>
                  <a:ext uri="{0D108BD9-81ED-4DB2-BD59-A6C34878D82A}">
                    <a16:rowId xmlns:a16="http://schemas.microsoft.com/office/drawing/2014/main" val="2563470396"/>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傳統法</a:t>
                      </a:r>
                      <a:r>
                        <a:rPr lang="en-US" altLang="zh-TW" baseline="0" dirty="0">
                          <a:latin typeface="Times New Roman" panose="02020603050405020304" pitchFamily="18" charset="0"/>
                          <a:ea typeface="標楷體" panose="03000509000000000000" pitchFamily="65" charset="-120"/>
                        </a:rPr>
                        <a:t>-MLR</a:t>
                      </a:r>
                      <a:endParaRPr lang="zh-TW" altLang="en-US" baseline="0" dirty="0">
                        <a:latin typeface="Times New Roman" panose="02020603050405020304" pitchFamily="18" charset="0"/>
                        <a:ea typeface="標楷體" panose="03000509000000000000" pitchFamily="65" charset="-120"/>
                      </a:endParaRPr>
                    </a:p>
                  </a:txBody>
                  <a:tcPr anchor="ctr"/>
                </a:tc>
                <a:tc rowSpan="3">
                  <a:txBody>
                    <a:bodyPr/>
                    <a:lstStyle/>
                    <a:p>
                      <a:pPr algn="ctr"/>
                      <a:r>
                        <a:rPr lang="zh-TW" altLang="en-US" baseline="0" dirty="0">
                          <a:latin typeface="Times New Roman" panose="02020603050405020304" pitchFamily="18" charset="0"/>
                          <a:ea typeface="標楷體" panose="03000509000000000000" pitchFamily="65" charset="-120"/>
                        </a:rPr>
                        <a:t>情感分數</a:t>
                      </a:r>
                      <a:endParaRPr lang="en-US" altLang="zh-TW" baseline="0" dirty="0">
                        <a:latin typeface="Times New Roman" panose="02020603050405020304" pitchFamily="18" charset="0"/>
                        <a:ea typeface="標楷體" panose="03000509000000000000" pitchFamily="65" charset="-120"/>
                      </a:endParaRPr>
                    </a:p>
                    <a:p>
                      <a:pPr algn="ctr"/>
                      <a:r>
                        <a:rPr lang="zh-TW" altLang="en-US" baseline="0" dirty="0">
                          <a:latin typeface="Times New Roman" panose="02020603050405020304" pitchFamily="18" charset="0"/>
                          <a:ea typeface="標楷體" panose="03000509000000000000" pitchFamily="65" charset="-120"/>
                        </a:rPr>
                        <a:t>分析指標</a:t>
                      </a:r>
                      <a:endParaRPr lang="en-US" altLang="zh-TW" baseline="0" dirty="0">
                        <a:latin typeface="Times New Roman" panose="02020603050405020304" pitchFamily="18" charset="0"/>
                        <a:ea typeface="標楷體" panose="03000509000000000000" pitchFamily="65" charset="-120"/>
                      </a:endParaRPr>
                    </a:p>
                    <a:p>
                      <a:pPr algn="ctr"/>
                      <a:r>
                        <a:rPr lang="zh-TW" altLang="en-US" baseline="0" dirty="0">
                          <a:latin typeface="Times New Roman" panose="02020603050405020304" pitchFamily="18" charset="0"/>
                          <a:ea typeface="標楷體" panose="03000509000000000000" pitchFamily="65" charset="-120"/>
                        </a:rPr>
                        <a:t>歷史股價資訊</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傳統法</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MLR</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86605925"/>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傳統法</a:t>
                      </a: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tc vMerge="1">
                  <a:txBody>
                    <a:bodyPr/>
                    <a:lstStyle/>
                    <a:p>
                      <a:endParaRPr lang="zh-TW" altLang="en-US" dirty="0"/>
                    </a:p>
                  </a:txBody>
                  <a:tcPr/>
                </a:tc>
                <a:tc>
                  <a:txBody>
                    <a:bodyPr/>
                    <a:lstStyle/>
                    <a:p>
                      <a:pPr algn="ctr"/>
                      <a:r>
                        <a:rPr lang="zh-TW" altLang="en-US" baseline="0" dirty="0">
                          <a:latin typeface="Times New Roman" panose="02020603050405020304" pitchFamily="18" charset="0"/>
                          <a:ea typeface="標楷體" panose="03000509000000000000" pitchFamily="65" charset="-120"/>
                        </a:rPr>
                        <a:t>傳統法</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719713212"/>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視窗法</a:t>
                      </a: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tc vMerge="1">
                  <a:txBody>
                    <a:bodyPr/>
                    <a:lstStyle/>
                    <a:p>
                      <a:endParaRPr lang="zh-TW" altLang="en-US" dirty="0"/>
                    </a:p>
                  </a:txBody>
                  <a:tcPr/>
                </a:tc>
                <a:tc>
                  <a:txBody>
                    <a:bodyPr/>
                    <a:lstStyle/>
                    <a:p>
                      <a:pPr algn="ctr"/>
                      <a:r>
                        <a:rPr lang="zh-TW" altLang="en-US" baseline="0" dirty="0">
                          <a:latin typeface="Times New Roman" panose="02020603050405020304" pitchFamily="18" charset="0"/>
                          <a:ea typeface="標楷體" panose="03000509000000000000" pitchFamily="65" charset="-120"/>
                        </a:rPr>
                        <a:t>擴增視窗法</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841812004"/>
                  </a:ext>
                </a:extLst>
              </a:tr>
            </a:tbl>
          </a:graphicData>
        </a:graphic>
      </p:graphicFrame>
    </p:spTree>
    <p:extLst>
      <p:ext uri="{BB962C8B-B14F-4D97-AF65-F5344CB8AC3E}">
        <p14:creationId xmlns:p14="http://schemas.microsoft.com/office/powerpoint/2010/main" val="151950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en-US" sz="2400" dirty="0"/>
              <a:t>使用準確率、精確率、召回率、</a:t>
            </a:r>
            <a:r>
              <a:rPr lang="en-US" altLang="zh-TW" sz="2400" dirty="0"/>
              <a:t>F1</a:t>
            </a:r>
            <a:r>
              <a:rPr lang="zh-TW" altLang="en-US" sz="2400" dirty="0"/>
              <a:t>作為模型評估指標</a:t>
            </a:r>
          </a:p>
        </p:txBody>
      </p:sp>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(14/15)</a:t>
            </a:r>
            <a:br>
              <a:rPr lang="zh-TW" altLang="en-US" dirty="0"/>
            </a:br>
            <a:r>
              <a:rPr lang="zh-TW" altLang="en-US" sz="3200" dirty="0"/>
              <a:t>成果評估方法</a:t>
            </a:r>
            <a:r>
              <a:rPr lang="en-US" altLang="zh-TW" sz="3200" dirty="0"/>
              <a:t>— </a:t>
            </a:r>
            <a:r>
              <a:rPr lang="zh-TW" altLang="en-US" sz="3200" dirty="0"/>
              <a:t>評估指標</a:t>
            </a:r>
          </a:p>
        </p:txBody>
      </p:sp>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21</a:t>
            </a:fld>
            <a:endParaRPr lang="zh-TW" altLang="en-US"/>
          </a:p>
        </p:txBody>
      </p:sp>
      <p:graphicFrame>
        <p:nvGraphicFramePr>
          <p:cNvPr id="7" name="表格 6">
            <a:extLst>
              <a:ext uri="{FF2B5EF4-FFF2-40B4-BE49-F238E27FC236}">
                <a16:creationId xmlns:a16="http://schemas.microsoft.com/office/drawing/2014/main" id="{64CAE0E6-4A3E-B79E-9BE4-53C808732A32}"/>
              </a:ext>
            </a:extLst>
          </p:cNvPr>
          <p:cNvGraphicFramePr>
            <a:graphicFrameLocks noGrp="1"/>
          </p:cNvGraphicFramePr>
          <p:nvPr>
            <p:extLst>
              <p:ext uri="{D42A27DB-BD31-4B8C-83A1-F6EECF244321}">
                <p14:modId xmlns:p14="http://schemas.microsoft.com/office/powerpoint/2010/main" val="2528049132"/>
              </p:ext>
            </p:extLst>
          </p:nvPr>
        </p:nvGraphicFramePr>
        <p:xfrm>
          <a:off x="2032000" y="2691729"/>
          <a:ext cx="8127999" cy="1112520"/>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1408331754"/>
                    </a:ext>
                  </a:extLst>
                </a:gridCol>
                <a:gridCol w="2709333">
                  <a:extLst>
                    <a:ext uri="{9D8B030D-6E8A-4147-A177-3AD203B41FA5}">
                      <a16:colId xmlns:a16="http://schemas.microsoft.com/office/drawing/2014/main" val="34614023"/>
                    </a:ext>
                  </a:extLst>
                </a:gridCol>
                <a:gridCol w="2709333">
                  <a:extLst>
                    <a:ext uri="{9D8B030D-6E8A-4147-A177-3AD203B41FA5}">
                      <a16:colId xmlns:a16="http://schemas.microsoft.com/office/drawing/2014/main" val="3787296763"/>
                    </a:ext>
                  </a:extLst>
                </a:gridCol>
              </a:tblGrid>
              <a:tr h="370840">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隔天股價上漲</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隔天股價下跌</a:t>
                      </a:r>
                    </a:p>
                  </a:txBody>
                  <a:tcPr anchor="ctr"/>
                </a:tc>
                <a:extLst>
                  <a:ext uri="{0D108BD9-81ED-4DB2-BD59-A6C34878D82A}">
                    <a16:rowId xmlns:a16="http://schemas.microsoft.com/office/drawing/2014/main" val="604472981"/>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情感分數為正數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TP</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FP</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734343899"/>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情感分數為負數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FN</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TN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873858361"/>
                  </a:ext>
                </a:extLst>
              </a:tr>
            </a:tbl>
          </a:graphicData>
        </a:graphic>
      </p:graphicFrame>
      <p:graphicFrame>
        <p:nvGraphicFramePr>
          <p:cNvPr id="8" name="表格 7">
            <a:extLst>
              <a:ext uri="{FF2B5EF4-FFF2-40B4-BE49-F238E27FC236}">
                <a16:creationId xmlns:a16="http://schemas.microsoft.com/office/drawing/2014/main" id="{6CF0605F-A6EC-AE8E-603D-2541E074B030}"/>
              </a:ext>
            </a:extLst>
          </p:cNvPr>
          <p:cNvGraphicFramePr>
            <a:graphicFrameLocks noGrp="1"/>
          </p:cNvGraphicFramePr>
          <p:nvPr>
            <p:extLst>
              <p:ext uri="{D42A27DB-BD31-4B8C-83A1-F6EECF244321}">
                <p14:modId xmlns:p14="http://schemas.microsoft.com/office/powerpoint/2010/main" val="3645884411"/>
              </p:ext>
            </p:extLst>
          </p:nvPr>
        </p:nvGraphicFramePr>
        <p:xfrm>
          <a:off x="2031999" y="4819115"/>
          <a:ext cx="8127999" cy="1112520"/>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1408331754"/>
                    </a:ext>
                  </a:extLst>
                </a:gridCol>
                <a:gridCol w="2709333">
                  <a:extLst>
                    <a:ext uri="{9D8B030D-6E8A-4147-A177-3AD203B41FA5}">
                      <a16:colId xmlns:a16="http://schemas.microsoft.com/office/drawing/2014/main" val="34614023"/>
                    </a:ext>
                  </a:extLst>
                </a:gridCol>
                <a:gridCol w="2709333">
                  <a:extLst>
                    <a:ext uri="{9D8B030D-6E8A-4147-A177-3AD203B41FA5}">
                      <a16:colId xmlns:a16="http://schemas.microsoft.com/office/drawing/2014/main" val="3787296763"/>
                    </a:ext>
                  </a:extLst>
                </a:gridCol>
              </a:tblGrid>
              <a:tr h="370840">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隔天股價上漲</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隔天股價下跌</a:t>
                      </a:r>
                    </a:p>
                  </a:txBody>
                  <a:tcPr anchor="ctr"/>
                </a:tc>
                <a:extLst>
                  <a:ext uri="{0D108BD9-81ED-4DB2-BD59-A6C34878D82A}">
                    <a16:rowId xmlns:a16="http://schemas.microsoft.com/office/drawing/2014/main" val="604472981"/>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模型預測為上漲</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TP</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FP</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734343899"/>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模型</a:t>
                      </a:r>
                      <a:r>
                        <a:rPr lang="zh-TW" altLang="en-US" baseline="0">
                          <a:latin typeface="Times New Roman" panose="02020603050405020304" pitchFamily="18" charset="0"/>
                          <a:ea typeface="標楷體" panose="03000509000000000000" pitchFamily="65" charset="-120"/>
                        </a:rPr>
                        <a:t>預測為下跌</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FN</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TN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873858361"/>
                  </a:ext>
                </a:extLst>
              </a:tr>
            </a:tbl>
          </a:graphicData>
        </a:graphic>
      </p:graphicFrame>
    </p:spTree>
    <p:extLst>
      <p:ext uri="{BB962C8B-B14F-4D97-AF65-F5344CB8AC3E}">
        <p14:creationId xmlns:p14="http://schemas.microsoft.com/office/powerpoint/2010/main" val="410674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使用均方根誤差</a:t>
                </a:r>
                <a:r>
                  <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rPr>
                  <a:t>(Root Mean Squared Error, RMSE)</a:t>
                </a:r>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機器學習模型評估指標，評估預測成果。</a:t>
                </a:r>
                <a:endPar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endParaRPr>
              </a:p>
              <a:p>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r>
                  <a:rPr lang="en-US" altLang="zh-TW" sz="2000" dirty="0"/>
                  <a:t>RMSE</a:t>
                </a:r>
                <a:r>
                  <a:rPr lang="zh-TW" altLang="en-US" sz="2000" dirty="0"/>
                  <a:t>可以透過預測資料與真實資料間的差距評估預測效能</a:t>
                </a:r>
                <a:endParaRPr lang="en-US" altLang="zh-TW" sz="2000" dirty="0"/>
              </a:p>
              <a:p>
                <a:endParaRPr lang="en-US" altLang="zh-TW" sz="2400" dirty="0"/>
              </a:p>
              <a:p>
                <a:endParaRPr lang="en-US" altLang="zh-TW" sz="2400" dirty="0"/>
              </a:p>
              <a:p>
                <a:pPr marL="0" indent="0">
                  <a:buNone/>
                </a:pPr>
                <a:endParaRPr lang="en-US" altLang="zh-TW" sz="2400" dirty="0"/>
              </a:p>
              <a:p>
                <a:r>
                  <a:rPr lang="zh-TW" altLang="zh-TW" sz="2000" dirty="0">
                    <a:effectLst/>
                    <a:cs typeface="新細明體" panose="02020500000000000000" pitchFamily="18" charset="-120"/>
                  </a:rPr>
                  <a:t>其中</a:t>
                </a:r>
                <a:r>
                  <a:rPr lang="en-US" altLang="zh-TW" sz="2000" dirty="0">
                    <a:effectLst/>
                    <a:cs typeface="新細明體" panose="02020500000000000000" pitchFamily="18" charset="-120"/>
                  </a:rPr>
                  <a:t>m</a:t>
                </a:r>
                <a:r>
                  <a:rPr lang="zh-TW" altLang="zh-TW" sz="2000" dirty="0">
                    <a:effectLst/>
                    <a:cs typeface="新細明體" panose="02020500000000000000" pitchFamily="18" charset="-120"/>
                  </a:rPr>
                  <a:t>為預測資料總數，</a:t>
                </a:r>
                <a14:m>
                  <m:oMath xmlns:m="http://schemas.openxmlformats.org/officeDocument/2006/math">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oMath>
                </a14:m>
                <a:r>
                  <a:rPr lang="zh-TW" altLang="zh-TW" sz="2000" dirty="0">
                    <a:effectLst/>
                    <a:cs typeface="新細明體" panose="02020500000000000000" pitchFamily="18" charset="-120"/>
                  </a:rPr>
                  <a:t>為真實資料，即真實收盤價；</a:t>
                </a:r>
                <a14:m>
                  <m:oMath xmlns:m="http://schemas.openxmlformats.org/officeDocument/2006/math">
                    <m:acc>
                      <m:accPr>
                        <m:chr m:val="̂"/>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accPr>
                      <m:e>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e>
                    </m:acc>
                  </m:oMath>
                </a14:m>
                <a:r>
                  <a:rPr lang="zh-TW" altLang="zh-TW" sz="2000" dirty="0">
                    <a:effectLst/>
                    <a:cs typeface="新細明體" panose="02020500000000000000" pitchFamily="18" charset="-120"/>
                  </a:rPr>
                  <a:t>為預測資料，即預測收盤價。</a:t>
                </a:r>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endParaRPr lang="zh-TW" altLang="en-US" sz="2400" dirty="0"/>
              </a:p>
            </p:txBody>
          </p:sp>
        </mc:Choice>
        <mc:Fallback xmlns="">
          <p:sp>
            <p:nvSpPr>
              <p:cNvPr id="3" name="內容版面配置區 2">
                <a:extLst>
                  <a:ext uri="{FF2B5EF4-FFF2-40B4-BE49-F238E27FC236}">
                    <a16:creationId xmlns:a16="http://schemas.microsoft.com/office/drawing/2014/main" id="{7C4F8CE3-0E55-4F8A-B5AB-2FCB7C70AB29}"/>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(15/15)</a:t>
            </a:r>
            <a:br>
              <a:rPr lang="zh-TW" altLang="en-US" dirty="0"/>
            </a:br>
            <a:r>
              <a:rPr lang="zh-TW" altLang="en-US" sz="3200" dirty="0"/>
              <a:t>成果評估方法</a:t>
            </a:r>
            <a:r>
              <a:rPr lang="en-US" altLang="zh-TW" sz="3200" dirty="0"/>
              <a:t>— </a:t>
            </a:r>
            <a:r>
              <a:rPr lang="zh-TW" altLang="en-US" sz="3200" dirty="0"/>
              <a:t>評估指標</a:t>
            </a: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9C12B78A-727C-4261-9929-5112B2B099C3}"/>
                  </a:ext>
                </a:extLst>
              </p:cNvPr>
              <p:cNvSpPr txBox="1"/>
              <p:nvPr/>
            </p:nvSpPr>
            <p:spPr>
              <a:xfrm>
                <a:off x="3958124" y="3208192"/>
                <a:ext cx="4275752"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𝑅𝑀𝑆𝐸</m:t>
                      </m:r>
                      <m:r>
                        <a:rPr lang="zh-TW" altLang="en-US" i="0">
                          <a:latin typeface="Cambria Math" panose="02040503050406030204" pitchFamily="18" charset="0"/>
                        </a:rPr>
                        <m:t>=</m:t>
                      </m:r>
                      <m:rad>
                        <m:radPr>
                          <m:degHide m:val="on"/>
                          <m:ctrlPr>
                            <a:rPr lang="zh-TW" altLang="en-US" i="1">
                              <a:solidFill>
                                <a:srgbClr val="836967"/>
                              </a:solidFill>
                              <a:latin typeface="Cambria Math" panose="02040503050406030204" pitchFamily="18" charset="0"/>
                            </a:rPr>
                          </m:ctrlPr>
                        </m:radPr>
                        <m:deg/>
                        <m:e>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1">
                                  <a:latin typeface="Cambria Math" panose="02040503050406030204" pitchFamily="18" charset="0"/>
                                </a:rPr>
                                <m:t>𝑚</m:t>
                              </m:r>
                            </m:den>
                          </m:f>
                          <m:nary>
                            <m:naryPr>
                              <m:chr m:val="∑"/>
                              <m:limLoc m:val="subSup"/>
                              <m:grow m:val="on"/>
                              <m:ctrlPr>
                                <a:rPr lang="zh-TW" altLang="en-US" i="1">
                                  <a:latin typeface="Cambria Math" panose="02040503050406030204" pitchFamily="18" charset="0"/>
                                </a:rPr>
                              </m:ctrlPr>
                            </m:naryPr>
                            <m:sub>
                              <m:r>
                                <a:rPr lang="zh-TW" altLang="en-US" i="1">
                                  <a:latin typeface="Cambria Math" panose="02040503050406030204" pitchFamily="18" charset="0"/>
                                </a:rPr>
                                <m:t>𝑖</m:t>
                              </m:r>
                              <m:r>
                                <a:rPr lang="zh-TW" altLang="en-US" i="0">
                                  <a:latin typeface="Cambria Math" panose="02040503050406030204" pitchFamily="18" charset="0"/>
                                </a:rPr>
                                <m:t>=1</m:t>
                              </m:r>
                            </m:sub>
                            <m:sup>
                              <m:r>
                                <a:rPr lang="zh-TW" altLang="en-US" i="1">
                                  <a:latin typeface="Cambria Math" panose="02040503050406030204" pitchFamily="18" charset="0"/>
                                </a:rPr>
                                <m:t>𝑚</m:t>
                              </m:r>
                            </m:sup>
                            <m:e>
                              <m:sSup>
                                <m:sSupPr>
                                  <m:ctrlPr>
                                    <a:rPr lang="zh-TW" altLang="en-US" i="1">
                                      <a:solidFill>
                                        <a:srgbClr val="836967"/>
                                      </a:solidFill>
                                      <a:latin typeface="Cambria Math" panose="02040503050406030204" pitchFamily="18" charset="0"/>
                                    </a:rPr>
                                  </m:ctrlPr>
                                </m:sSupPr>
                                <m:e>
                                  <m:d>
                                    <m:dPr>
                                      <m:ctrlPr>
                                        <a:rPr lang="zh-TW" altLang="en-US" i="1">
                                          <a:latin typeface="Cambria Math" panose="02040503050406030204" pitchFamily="18" charset="0"/>
                                        </a:rPr>
                                      </m:ctrlPr>
                                    </m:d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r>
                                        <a:rPr lang="zh-TW" altLang="en-US" i="0">
                                          <a:latin typeface="Cambria Math" panose="02040503050406030204" pitchFamily="18" charset="0"/>
                                        </a:rPr>
                                        <m:t>−</m:t>
                                      </m:r>
                                      <m:acc>
                                        <m:accPr>
                                          <m:chr m:val="̂"/>
                                          <m:ctrlPr>
                                            <a:rPr lang="zh-TW" altLang="en-US" i="1">
                                              <a:solidFill>
                                                <a:srgbClr val="836967"/>
                                              </a:solidFill>
                                              <a:latin typeface="Cambria Math" panose="02040503050406030204" pitchFamily="18" charset="0"/>
                                            </a:rPr>
                                          </m:ctrlPr>
                                        </m:acc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e>
                                      </m:acc>
                                    </m:e>
                                  </m:d>
                                </m:e>
                                <m:sup>
                                  <m:r>
                                    <a:rPr lang="zh-TW" altLang="en-US" i="0">
                                      <a:latin typeface="Cambria Math" panose="02040503050406030204" pitchFamily="18" charset="0"/>
                                    </a:rPr>
                                    <m:t>2</m:t>
                                  </m:r>
                                </m:sup>
                              </m:sSup>
                            </m:e>
                          </m:nary>
                        </m:e>
                      </m:rad>
                    </m:oMath>
                  </m:oMathPara>
                </a14:m>
                <a:endParaRPr lang="zh-TW" altLang="en-US" dirty="0"/>
              </a:p>
            </p:txBody>
          </p:sp>
        </mc:Choice>
        <mc:Fallback xmlns="">
          <p:sp>
            <p:nvSpPr>
              <p:cNvPr id="6" name="文字方塊 5">
                <a:extLst>
                  <a:ext uri="{FF2B5EF4-FFF2-40B4-BE49-F238E27FC236}">
                    <a16:creationId xmlns:a16="http://schemas.microsoft.com/office/drawing/2014/main" id="{9C12B78A-727C-4261-9929-5112B2B099C3}"/>
                  </a:ext>
                </a:extLst>
              </p:cNvPr>
              <p:cNvSpPr txBox="1">
                <a:spLocks noRot="1" noChangeAspect="1" noMove="1" noResize="1" noEditPoints="1" noAdjustHandles="1" noChangeArrowheads="1" noChangeShapeType="1" noTextEdit="1"/>
              </p:cNvSpPr>
              <p:nvPr/>
            </p:nvSpPr>
            <p:spPr>
              <a:xfrm>
                <a:off x="3958124" y="3208192"/>
                <a:ext cx="4275752" cy="910699"/>
              </a:xfrm>
              <a:prstGeom prst="rect">
                <a:avLst/>
              </a:prstGeom>
              <a:blipFill>
                <a:blip r:embed="rId3"/>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22</a:t>
            </a:fld>
            <a:endParaRPr lang="zh-TW" altLang="en-US"/>
          </a:p>
        </p:txBody>
      </p:sp>
    </p:spTree>
    <p:extLst>
      <p:ext uri="{BB962C8B-B14F-4D97-AF65-F5344CB8AC3E}">
        <p14:creationId xmlns:p14="http://schemas.microsoft.com/office/powerpoint/2010/main" val="1642574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內容版面配置區 2">
            <a:extLst>
              <a:ext uri="{FF2B5EF4-FFF2-40B4-BE49-F238E27FC236}">
                <a16:creationId xmlns:a16="http://schemas.microsoft.com/office/drawing/2014/main" id="{543EF303-1336-A0C7-0329-FD78ACA92A48}"/>
              </a:ext>
            </a:extLst>
          </p:cNvPr>
          <p:cNvSpPr>
            <a:spLocks noGrp="1"/>
          </p:cNvSpPr>
          <p:nvPr>
            <p:ph idx="1"/>
          </p:nvPr>
        </p:nvSpPr>
        <p:spPr>
          <a:xfrm>
            <a:off x="838200" y="1825625"/>
            <a:ext cx="10515600" cy="4351338"/>
          </a:xfrm>
        </p:spPr>
        <p:txBody>
          <a:bodyPr/>
          <a:lstStyle/>
          <a:p>
            <a:pPr marL="0" indent="0">
              <a:buNone/>
            </a:pPr>
            <a:endParaRPr lang="en-US" altLang="zh-TW" sz="2400" dirty="0"/>
          </a:p>
          <a:p>
            <a:r>
              <a:rPr lang="zh-TW" altLang="en-US" sz="2400" dirty="0"/>
              <a:t>字典法預測成效：</a:t>
            </a:r>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zh-TW" altLang="en-US" sz="2400" dirty="0"/>
              <a:t>區間準確率：</a:t>
            </a:r>
            <a:endParaRPr lang="en-US" altLang="zh-TW" sz="2400" dirty="0"/>
          </a:p>
          <a:p>
            <a:pPr marL="0" indent="0">
              <a:buNone/>
            </a:pPr>
            <a:endParaRPr lang="en-US" altLang="zh-TW" sz="2400" dirty="0"/>
          </a:p>
          <a:p>
            <a:endParaRPr lang="en-US" altLang="zh-TW" sz="2400" dirty="0"/>
          </a:p>
          <a:p>
            <a:endParaRPr lang="en-US" altLang="zh-TW" sz="2400" dirty="0"/>
          </a:p>
          <a:p>
            <a:endParaRPr lang="en-US" altLang="zh-TW" sz="2400" dirty="0"/>
          </a:p>
          <a:p>
            <a:endParaRPr lang="en-US" altLang="zh-TW" sz="2000" dirty="0"/>
          </a:p>
          <a:p>
            <a:endParaRPr lang="en-US" altLang="zh-TW" sz="2400" dirty="0"/>
          </a:p>
        </p:txBody>
      </p:sp>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23</a:t>
            </a:fld>
            <a:endParaRPr lang="zh-TW" altLang="en-US"/>
          </a:p>
        </p:txBody>
      </p: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(1/5)</a:t>
            </a:r>
            <a:br>
              <a:rPr lang="en-US" altLang="zh-TW" dirty="0"/>
            </a:br>
            <a:r>
              <a:rPr lang="zh-TW" altLang="en-US" sz="3200" dirty="0"/>
              <a:t>情感分數</a:t>
            </a:r>
          </a:p>
        </p:txBody>
      </p:sp>
      <p:graphicFrame>
        <p:nvGraphicFramePr>
          <p:cNvPr id="3" name="表格 2">
            <a:extLst>
              <a:ext uri="{FF2B5EF4-FFF2-40B4-BE49-F238E27FC236}">
                <a16:creationId xmlns:a16="http://schemas.microsoft.com/office/drawing/2014/main" id="{07747221-EEA1-F0D8-4CE0-ABE42B0BD11F}"/>
              </a:ext>
            </a:extLst>
          </p:cNvPr>
          <p:cNvGraphicFramePr>
            <a:graphicFrameLocks noGrp="1"/>
          </p:cNvGraphicFramePr>
          <p:nvPr>
            <p:extLst>
              <p:ext uri="{D42A27DB-BD31-4B8C-83A1-F6EECF244321}">
                <p14:modId xmlns:p14="http://schemas.microsoft.com/office/powerpoint/2010/main" val="4281019308"/>
              </p:ext>
            </p:extLst>
          </p:nvPr>
        </p:nvGraphicFramePr>
        <p:xfrm>
          <a:off x="3157760" y="4001294"/>
          <a:ext cx="5271770" cy="2415540"/>
        </p:xfrm>
        <a:graphic>
          <a:graphicData uri="http://schemas.openxmlformats.org/drawingml/2006/table">
            <a:tbl>
              <a:tblPr firstRow="1" firstCol="1" bandRow="1">
                <a:tableStyleId>{2D5ABB26-0587-4C30-8999-92F81FD0307C}</a:tableStyleId>
              </a:tblPr>
              <a:tblGrid>
                <a:gridCol w="1757045">
                  <a:extLst>
                    <a:ext uri="{9D8B030D-6E8A-4147-A177-3AD203B41FA5}">
                      <a16:colId xmlns:a16="http://schemas.microsoft.com/office/drawing/2014/main" val="843826309"/>
                    </a:ext>
                  </a:extLst>
                </a:gridCol>
                <a:gridCol w="1757045">
                  <a:extLst>
                    <a:ext uri="{9D8B030D-6E8A-4147-A177-3AD203B41FA5}">
                      <a16:colId xmlns:a16="http://schemas.microsoft.com/office/drawing/2014/main" val="2064021256"/>
                    </a:ext>
                  </a:extLst>
                </a:gridCol>
                <a:gridCol w="1757680">
                  <a:extLst>
                    <a:ext uri="{9D8B030D-6E8A-4147-A177-3AD203B41FA5}">
                      <a16:colId xmlns:a16="http://schemas.microsoft.com/office/drawing/2014/main" val="913972919"/>
                    </a:ext>
                  </a:extLst>
                </a:gridCol>
              </a:tblGrid>
              <a:tr h="0">
                <a:tc>
                  <a:txBody>
                    <a:bodyPr/>
                    <a:lstStyle/>
                    <a:p>
                      <a:pPr algn="ctr" hangingPunct="0">
                        <a:lnSpc>
                          <a:spcPct val="150000"/>
                        </a:lnSpc>
                      </a:pPr>
                      <a:r>
                        <a:rPr lang="zh-TW" sz="1200" kern="150" baseline="0" dirty="0">
                          <a:effectLst/>
                          <a:latin typeface="Times New Roman" panose="02020603050405020304" pitchFamily="18" charset="0"/>
                          <a:ea typeface="標楷體" panose="03000509000000000000" pitchFamily="65" charset="-120"/>
                        </a:rPr>
                        <a:t>情感分數區間</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200" kern="150" baseline="0" dirty="0">
                          <a:effectLst/>
                          <a:latin typeface="Times New Roman" panose="02020603050405020304" pitchFamily="18" charset="0"/>
                          <a:ea typeface="標楷體" panose="03000509000000000000" pitchFamily="65" charset="-120"/>
                        </a:rPr>
                        <a:t>準確率</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200" kern="150" baseline="0" dirty="0">
                          <a:effectLst/>
                          <a:latin typeface="Times New Roman" panose="02020603050405020304" pitchFamily="18" charset="0"/>
                          <a:ea typeface="標楷體" panose="03000509000000000000" pitchFamily="65" charset="-120"/>
                        </a:rPr>
                        <a:t>出現次數</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268114009"/>
                  </a:ext>
                </a:extLst>
              </a:tr>
              <a:tr h="0">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600~699</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66.67%</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3</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4175760146"/>
                  </a:ext>
                </a:extLst>
              </a:tr>
              <a:tr h="0">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500~599</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66.67%</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3</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700758658"/>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400~499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80.00%</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300605766"/>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300~399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50.00%</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20</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4111222748"/>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200~299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67.95%</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79</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405705637"/>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100~199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54.96%</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242</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6977867"/>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0~99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56.83%</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815</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628421405"/>
                  </a:ext>
                </a:extLst>
              </a:tr>
              <a:tr h="0">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-99~-1</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45.10%</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56</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217067941"/>
                  </a:ext>
                </a:extLst>
              </a:tr>
              <a:tr h="0">
                <a:tc gridSpan="2">
                  <a:txBody>
                    <a:bodyPr/>
                    <a:lstStyle/>
                    <a:p>
                      <a:pPr algn="ctr" hangingPunct="0">
                        <a:lnSpc>
                          <a:spcPct val="150000"/>
                        </a:lnSpc>
                      </a:pPr>
                      <a:r>
                        <a:rPr lang="zh-TW" sz="1200" kern="150" baseline="0">
                          <a:effectLst/>
                          <a:latin typeface="Times New Roman" panose="02020603050405020304" pitchFamily="18" charset="0"/>
                          <a:ea typeface="標楷體" panose="03000509000000000000" pitchFamily="65" charset="-120"/>
                        </a:rPr>
                        <a:t>總計</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hMerge="1">
                  <a:txBody>
                    <a:bodyPr/>
                    <a:lstStyle/>
                    <a:p>
                      <a:endParaRPr lang="zh-TW" altLang="en-US"/>
                    </a:p>
                  </a:txBody>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1223</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855035520"/>
                  </a:ext>
                </a:extLst>
              </a:tr>
            </a:tbl>
          </a:graphicData>
        </a:graphic>
      </p:graphicFrame>
      <p:graphicFrame>
        <p:nvGraphicFramePr>
          <p:cNvPr id="11" name="表格 10">
            <a:extLst>
              <a:ext uri="{FF2B5EF4-FFF2-40B4-BE49-F238E27FC236}">
                <a16:creationId xmlns:a16="http://schemas.microsoft.com/office/drawing/2014/main" id="{E1E10B1C-014E-1415-381E-A1E86D825B6B}"/>
              </a:ext>
            </a:extLst>
          </p:cNvPr>
          <p:cNvGraphicFramePr>
            <a:graphicFrameLocks noGrp="1"/>
          </p:cNvGraphicFramePr>
          <p:nvPr>
            <p:extLst>
              <p:ext uri="{D42A27DB-BD31-4B8C-83A1-F6EECF244321}">
                <p14:modId xmlns:p14="http://schemas.microsoft.com/office/powerpoint/2010/main" val="355880970"/>
              </p:ext>
            </p:extLst>
          </p:nvPr>
        </p:nvGraphicFramePr>
        <p:xfrm>
          <a:off x="3918962" y="2166185"/>
          <a:ext cx="527591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召回率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字典法</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5</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9</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6</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5</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7</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2</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9" name="矩形 8">
            <a:extLst>
              <a:ext uri="{FF2B5EF4-FFF2-40B4-BE49-F238E27FC236}">
                <a16:creationId xmlns:a16="http://schemas.microsoft.com/office/drawing/2014/main" id="{225F1C76-0002-63E7-D447-15BB2A13406F}"/>
              </a:ext>
            </a:extLst>
          </p:cNvPr>
          <p:cNvSpPr/>
          <p:nvPr/>
        </p:nvSpPr>
        <p:spPr>
          <a:xfrm>
            <a:off x="3121548" y="4233028"/>
            <a:ext cx="5336180" cy="7260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863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993EEA1-7D74-7246-6386-A4D48CDE246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467" t="8129" r="9769"/>
          <a:stretch/>
        </p:blipFill>
        <p:spPr bwMode="auto">
          <a:xfrm>
            <a:off x="838200" y="1690688"/>
            <a:ext cx="10800000" cy="4975004"/>
          </a:xfrm>
          <a:prstGeom prst="rect">
            <a:avLst/>
          </a:prstGeom>
          <a:noFill/>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F2068736-DAB6-4D19-B905-E40AD14D5AB6}"/>
              </a:ext>
            </a:extLst>
          </p:cNvPr>
          <p:cNvSpPr>
            <a:spLocks noGrp="1"/>
          </p:cNvSpPr>
          <p:nvPr>
            <p:ph type="sldNum" sz="quarter" idx="12"/>
          </p:nvPr>
        </p:nvSpPr>
        <p:spPr/>
        <p:txBody>
          <a:bodyPr/>
          <a:lstStyle/>
          <a:p>
            <a:fld id="{46B26A4B-3AD5-4556-810E-C20186AC774D}" type="slidenum">
              <a:rPr lang="zh-TW" altLang="en-US" smtClean="0"/>
              <a:t>24</a:t>
            </a:fld>
            <a:endParaRPr lang="zh-TW" altLang="en-US"/>
          </a:p>
        </p:txBody>
      </p:sp>
      <p:sp>
        <p:nvSpPr>
          <p:cNvPr id="2" name="標題 1">
            <a:extLst>
              <a:ext uri="{FF2B5EF4-FFF2-40B4-BE49-F238E27FC236}">
                <a16:creationId xmlns:a16="http://schemas.microsoft.com/office/drawing/2014/main" id="{38F8F707-F750-4ADD-9D05-0EC38811161B}"/>
              </a:ext>
            </a:extLst>
          </p:cNvPr>
          <p:cNvSpPr>
            <a:spLocks noGrp="1"/>
          </p:cNvSpPr>
          <p:nvPr>
            <p:ph type="title"/>
          </p:nvPr>
        </p:nvSpPr>
        <p:spPr/>
        <p:txBody>
          <a:bodyPr/>
          <a:lstStyle/>
          <a:p>
            <a:r>
              <a:rPr lang="en-US" altLang="zh-TW" dirty="0"/>
              <a:t>Experiment Results (2/5)</a:t>
            </a:r>
            <a:br>
              <a:rPr lang="en-US" altLang="zh-TW" dirty="0"/>
            </a:br>
            <a:r>
              <a:rPr lang="zh-TW" altLang="en-US" sz="3200" dirty="0"/>
              <a:t>傳統法</a:t>
            </a:r>
            <a:r>
              <a:rPr lang="en-US" altLang="zh-TW" sz="3200" dirty="0"/>
              <a:t>-MLR</a:t>
            </a:r>
            <a:endParaRPr lang="zh-TW" altLang="en-US" dirty="0"/>
          </a:p>
        </p:txBody>
      </p:sp>
      <p:graphicFrame>
        <p:nvGraphicFramePr>
          <p:cNvPr id="8" name="表格 7">
            <a:extLst>
              <a:ext uri="{FF2B5EF4-FFF2-40B4-BE49-F238E27FC236}">
                <a16:creationId xmlns:a16="http://schemas.microsoft.com/office/drawing/2014/main" id="{107E1401-D7E6-5E47-5101-CCB12F284E52}"/>
              </a:ext>
            </a:extLst>
          </p:cNvPr>
          <p:cNvGraphicFramePr>
            <a:graphicFrameLocks noGrp="1"/>
          </p:cNvGraphicFramePr>
          <p:nvPr>
            <p:extLst>
              <p:ext uri="{D42A27DB-BD31-4B8C-83A1-F6EECF244321}">
                <p14:modId xmlns:p14="http://schemas.microsoft.com/office/powerpoint/2010/main" val="2817429662"/>
              </p:ext>
            </p:extLst>
          </p:nvPr>
        </p:nvGraphicFramePr>
        <p:xfrm>
          <a:off x="5313195" y="4804282"/>
          <a:ext cx="623460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759797394"/>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RMSE</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a:solidFill>
                            <a:schemeClr val="tx1"/>
                          </a:solidFill>
                          <a:effectLst/>
                          <a:latin typeface="Times New Roman" panose="02020603050405020304" pitchFamily="18" charset="0"/>
                          <a:ea typeface="標楷體" panose="03000509000000000000" pitchFamily="65" charset="-120"/>
                        </a:rPr>
                        <a:t>召回率</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rPr>
                        <a:t>傳統</a:t>
                      </a:r>
                      <a:r>
                        <a:rPr lang="zh-TW" sz="1800" kern="150" baseline="0" dirty="0">
                          <a:solidFill>
                            <a:schemeClr val="tx1"/>
                          </a:solidFill>
                          <a:effectLst/>
                          <a:latin typeface="Times New Roman" panose="02020603050405020304" pitchFamily="18" charset="0"/>
                          <a:ea typeface="標楷體" panose="03000509000000000000" pitchFamily="65" charset="-120"/>
                        </a:rPr>
                        <a:t>法</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-MLR</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10.25</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70</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57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80</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67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12" name="矩形 11">
            <a:extLst>
              <a:ext uri="{FF2B5EF4-FFF2-40B4-BE49-F238E27FC236}">
                <a16:creationId xmlns:a16="http://schemas.microsoft.com/office/drawing/2014/main" id="{CC085E10-603E-44B7-9667-3E8DF254128E}"/>
              </a:ext>
            </a:extLst>
          </p:cNvPr>
          <p:cNvSpPr/>
          <p:nvPr/>
        </p:nvSpPr>
        <p:spPr>
          <a:xfrm>
            <a:off x="8885906" y="2471594"/>
            <a:ext cx="2349444" cy="155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9247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F2068736-DAB6-4D19-B905-E40AD14D5AB6}"/>
              </a:ext>
            </a:extLst>
          </p:cNvPr>
          <p:cNvSpPr>
            <a:spLocks noGrp="1"/>
          </p:cNvSpPr>
          <p:nvPr>
            <p:ph type="sldNum" sz="quarter" idx="12"/>
          </p:nvPr>
        </p:nvSpPr>
        <p:spPr/>
        <p:txBody>
          <a:bodyPr/>
          <a:lstStyle/>
          <a:p>
            <a:fld id="{46B26A4B-3AD5-4556-810E-C20186AC774D}" type="slidenum">
              <a:rPr lang="zh-TW" altLang="en-US" smtClean="0"/>
              <a:t>25</a:t>
            </a:fld>
            <a:endParaRPr lang="zh-TW" altLang="en-US"/>
          </a:p>
        </p:txBody>
      </p:sp>
      <p:sp>
        <p:nvSpPr>
          <p:cNvPr id="2" name="標題 1">
            <a:extLst>
              <a:ext uri="{FF2B5EF4-FFF2-40B4-BE49-F238E27FC236}">
                <a16:creationId xmlns:a16="http://schemas.microsoft.com/office/drawing/2014/main" id="{38F8F707-F750-4ADD-9D05-0EC38811161B}"/>
              </a:ext>
            </a:extLst>
          </p:cNvPr>
          <p:cNvSpPr>
            <a:spLocks noGrp="1"/>
          </p:cNvSpPr>
          <p:nvPr>
            <p:ph type="title"/>
          </p:nvPr>
        </p:nvSpPr>
        <p:spPr/>
        <p:txBody>
          <a:bodyPr/>
          <a:lstStyle/>
          <a:p>
            <a:r>
              <a:rPr lang="en-US" altLang="zh-TW" dirty="0"/>
              <a:t>Experiment Results (3/5)</a:t>
            </a:r>
            <a:br>
              <a:rPr lang="en-US" altLang="zh-TW" dirty="0"/>
            </a:br>
            <a:r>
              <a:rPr lang="zh-TW" altLang="en-US" sz="3200" dirty="0"/>
              <a:t>模型參數</a:t>
            </a:r>
            <a:endParaRPr lang="zh-TW" altLang="en-US" dirty="0"/>
          </a:p>
        </p:txBody>
      </p:sp>
      <p:graphicFrame>
        <p:nvGraphicFramePr>
          <p:cNvPr id="10" name="表格 6">
            <a:extLst>
              <a:ext uri="{FF2B5EF4-FFF2-40B4-BE49-F238E27FC236}">
                <a16:creationId xmlns:a16="http://schemas.microsoft.com/office/drawing/2014/main" id="{DA272713-AB95-4540-6B0E-B33BDCC3438D}"/>
              </a:ext>
            </a:extLst>
          </p:cNvPr>
          <p:cNvGraphicFramePr>
            <a:graphicFrameLocks noGrp="1"/>
          </p:cNvGraphicFramePr>
          <p:nvPr>
            <p:extLst>
              <p:ext uri="{D42A27DB-BD31-4B8C-83A1-F6EECF244321}">
                <p14:modId xmlns:p14="http://schemas.microsoft.com/office/powerpoint/2010/main" val="4079933033"/>
              </p:ext>
            </p:extLst>
          </p:nvPr>
        </p:nvGraphicFramePr>
        <p:xfrm>
          <a:off x="3000473" y="1653046"/>
          <a:ext cx="6191054" cy="5131800"/>
        </p:xfrm>
        <a:graphic>
          <a:graphicData uri="http://schemas.openxmlformats.org/drawingml/2006/table">
            <a:tbl>
              <a:tblPr firstRow="1" bandRow="1">
                <a:tableStyleId>{5C22544A-7EE6-4342-B048-85BDC9FD1C3A}</a:tableStyleId>
              </a:tblPr>
              <a:tblGrid>
                <a:gridCol w="1734722">
                  <a:extLst>
                    <a:ext uri="{9D8B030D-6E8A-4147-A177-3AD203B41FA5}">
                      <a16:colId xmlns:a16="http://schemas.microsoft.com/office/drawing/2014/main" val="1189634700"/>
                    </a:ext>
                  </a:extLst>
                </a:gridCol>
                <a:gridCol w="2228166">
                  <a:extLst>
                    <a:ext uri="{9D8B030D-6E8A-4147-A177-3AD203B41FA5}">
                      <a16:colId xmlns:a16="http://schemas.microsoft.com/office/drawing/2014/main" val="4065104692"/>
                    </a:ext>
                  </a:extLst>
                </a:gridCol>
                <a:gridCol w="2228166">
                  <a:extLst>
                    <a:ext uri="{9D8B030D-6E8A-4147-A177-3AD203B41FA5}">
                      <a16:colId xmlns:a16="http://schemas.microsoft.com/office/drawing/2014/main" val="1134478200"/>
                    </a:ext>
                  </a:extLst>
                </a:gridCol>
              </a:tblGrid>
              <a:tr h="342120">
                <a:tc>
                  <a:txBody>
                    <a:bodyPr/>
                    <a:lstStyle/>
                    <a:p>
                      <a:pPr algn="ctr"/>
                      <a:r>
                        <a:rPr lang="zh-TW" altLang="en-US" sz="1600" baseline="0" dirty="0">
                          <a:solidFill>
                            <a:schemeClr val="tx1"/>
                          </a:solidFill>
                          <a:latin typeface="Times New Roman" panose="02020603050405020304" pitchFamily="18" charset="0"/>
                          <a:ea typeface="標楷體" panose="03000509000000000000" pitchFamily="65" charset="-120"/>
                        </a:rPr>
                        <a:t>參數名稱</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sz="1600" baseline="0" dirty="0">
                          <a:solidFill>
                            <a:schemeClr val="tx1"/>
                          </a:solidFill>
                          <a:latin typeface="Times New Roman" panose="02020603050405020304" pitchFamily="18" charset="0"/>
                          <a:ea typeface="標楷體" panose="03000509000000000000" pitchFamily="65" charset="-120"/>
                        </a:rPr>
                        <a:t>傳統法</a:t>
                      </a:r>
                      <a:r>
                        <a:rPr lang="en-US" altLang="zh-TW" sz="1600" baseline="0" dirty="0">
                          <a:solidFill>
                            <a:schemeClr val="tx1"/>
                          </a:solidFill>
                          <a:latin typeface="Times New Roman" panose="02020603050405020304" pitchFamily="18" charset="0"/>
                          <a:ea typeface="標楷體" panose="03000509000000000000" pitchFamily="65" charset="-120"/>
                        </a:rPr>
                        <a:t>-ANN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sz="1600" baseline="0" dirty="0">
                          <a:solidFill>
                            <a:schemeClr val="tx1"/>
                          </a:solidFill>
                          <a:latin typeface="Times New Roman" panose="02020603050405020304" pitchFamily="18" charset="0"/>
                          <a:ea typeface="標楷體" panose="03000509000000000000" pitchFamily="65" charset="-120"/>
                        </a:rPr>
                        <a:t>視窗法</a:t>
                      </a:r>
                      <a:r>
                        <a:rPr lang="en-US" altLang="zh-TW" sz="1600" baseline="0" dirty="0">
                          <a:solidFill>
                            <a:schemeClr val="tx1"/>
                          </a:solidFill>
                          <a:latin typeface="Times New Roman" panose="02020603050405020304" pitchFamily="18" charset="0"/>
                          <a:ea typeface="標楷體" panose="03000509000000000000" pitchFamily="65" charset="-120"/>
                        </a:rPr>
                        <a:t>-ANN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086984352"/>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seed</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200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39</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41096105"/>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input_dim</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23</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23</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3040936"/>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layer1-units</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40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21</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4515437"/>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activation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relu</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relu</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59728735"/>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layer2-units</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58</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151</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20471012"/>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activation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relu</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relu</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68025516"/>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optimizer</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sgd</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sgd</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20406459"/>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loss_finction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mean_square_error</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mean_square_error</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70001812"/>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learning_rate</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0.00001</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0.000001</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48653659"/>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decay</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89806188"/>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momentum</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0.9</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0.9</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83623270"/>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nesterov</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True</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True</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532044"/>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batch_size</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10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10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336271156"/>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epochs</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2000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4000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77066764"/>
                  </a:ext>
                </a:extLst>
              </a:tr>
            </a:tbl>
          </a:graphicData>
        </a:graphic>
      </p:graphicFrame>
      <p:sp>
        <p:nvSpPr>
          <p:cNvPr id="6" name="矩形 5">
            <a:extLst>
              <a:ext uri="{FF2B5EF4-FFF2-40B4-BE49-F238E27FC236}">
                <a16:creationId xmlns:a16="http://schemas.microsoft.com/office/drawing/2014/main" id="{A571E557-C8B2-2C7A-F1EF-60DAED31C2E7}"/>
              </a:ext>
            </a:extLst>
          </p:cNvPr>
          <p:cNvSpPr/>
          <p:nvPr/>
        </p:nvSpPr>
        <p:spPr>
          <a:xfrm>
            <a:off x="3000472" y="2661719"/>
            <a:ext cx="6191053" cy="3168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5551DB2-F6AB-16CB-212C-4E3B247E70BE}"/>
              </a:ext>
            </a:extLst>
          </p:cNvPr>
          <p:cNvSpPr/>
          <p:nvPr/>
        </p:nvSpPr>
        <p:spPr>
          <a:xfrm>
            <a:off x="3000471" y="3357327"/>
            <a:ext cx="6191053" cy="3168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38075A90-B214-5A9C-352B-14D48DDD9E66}"/>
              </a:ext>
            </a:extLst>
          </p:cNvPr>
          <p:cNvSpPr/>
          <p:nvPr/>
        </p:nvSpPr>
        <p:spPr>
          <a:xfrm>
            <a:off x="3000470" y="2344829"/>
            <a:ext cx="6191053" cy="3168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799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26</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(4/5)</a:t>
            </a:r>
            <a:br>
              <a:rPr lang="en-US" altLang="zh-TW" dirty="0"/>
            </a:br>
            <a:r>
              <a:rPr lang="zh-TW" altLang="en-US" sz="3200" dirty="0"/>
              <a:t>傳統法</a:t>
            </a:r>
            <a:r>
              <a:rPr lang="en-US" altLang="zh-TW" sz="3200" dirty="0"/>
              <a:t>-ANN</a:t>
            </a:r>
            <a:endParaRPr lang="zh-TW" altLang="en-US" dirty="0"/>
          </a:p>
        </p:txBody>
      </p:sp>
      <p:pic>
        <p:nvPicPr>
          <p:cNvPr id="6" name="圖片 5">
            <a:extLst>
              <a:ext uri="{FF2B5EF4-FFF2-40B4-BE49-F238E27FC236}">
                <a16:creationId xmlns:a16="http://schemas.microsoft.com/office/drawing/2014/main" id="{294A5829-9CB7-15FB-A6CE-599F6E6B59B6}"/>
              </a:ext>
            </a:extLst>
          </p:cNvPr>
          <p:cNvPicPr>
            <a:picLocks noChangeAspect="1"/>
          </p:cNvPicPr>
          <p:nvPr/>
        </p:nvPicPr>
        <p:blipFill rotWithShape="1">
          <a:blip r:embed="rId2"/>
          <a:srcRect l="10647" t="7946" r="9589"/>
          <a:stretch/>
        </p:blipFill>
        <p:spPr bwMode="auto">
          <a:xfrm>
            <a:off x="838200" y="1690688"/>
            <a:ext cx="10800000" cy="4985407"/>
          </a:xfrm>
          <a:prstGeom prst="rect">
            <a:avLst/>
          </a:prstGeom>
          <a:ln>
            <a:noFill/>
          </a:ln>
          <a:extLst>
            <a:ext uri="{53640926-AAD7-44D8-BBD7-CCE9431645EC}">
              <a14:shadowObscured xmlns:a14="http://schemas.microsoft.com/office/drawing/2010/main"/>
            </a:ext>
          </a:extLst>
        </p:spPr>
      </p:pic>
      <p:graphicFrame>
        <p:nvGraphicFramePr>
          <p:cNvPr id="8" name="表格 7">
            <a:extLst>
              <a:ext uri="{FF2B5EF4-FFF2-40B4-BE49-F238E27FC236}">
                <a16:creationId xmlns:a16="http://schemas.microsoft.com/office/drawing/2014/main" id="{598F6F43-049A-8325-AD12-F05BF3C9D092}"/>
              </a:ext>
            </a:extLst>
          </p:cNvPr>
          <p:cNvGraphicFramePr>
            <a:graphicFrameLocks noGrp="1"/>
          </p:cNvGraphicFramePr>
          <p:nvPr>
            <p:extLst>
              <p:ext uri="{D42A27DB-BD31-4B8C-83A1-F6EECF244321}">
                <p14:modId xmlns:p14="http://schemas.microsoft.com/office/powerpoint/2010/main" val="1298146779"/>
              </p:ext>
            </p:extLst>
          </p:nvPr>
        </p:nvGraphicFramePr>
        <p:xfrm>
          <a:off x="5313195" y="4804282"/>
          <a:ext cx="623460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759797394"/>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RMSE</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a:solidFill>
                            <a:schemeClr val="tx1"/>
                          </a:solidFill>
                          <a:effectLst/>
                          <a:latin typeface="Times New Roman" panose="02020603050405020304" pitchFamily="18" charset="0"/>
                          <a:ea typeface="標楷體" panose="03000509000000000000" pitchFamily="65" charset="-120"/>
                        </a:rPr>
                        <a:t>召回率</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rPr>
                        <a:t>傳統</a:t>
                      </a:r>
                      <a:r>
                        <a:rPr lang="zh-TW" sz="1800" kern="150" baseline="0" dirty="0">
                          <a:solidFill>
                            <a:schemeClr val="tx1"/>
                          </a:solidFill>
                          <a:effectLst/>
                          <a:latin typeface="Times New Roman" panose="02020603050405020304" pitchFamily="18" charset="0"/>
                          <a:ea typeface="標楷體" panose="03000509000000000000" pitchFamily="65" charset="-120"/>
                        </a:rPr>
                        <a:t>法</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-ANN</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11.64</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68%</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49%</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8</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3</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6</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2</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14" name="矩形 13">
            <a:extLst>
              <a:ext uri="{FF2B5EF4-FFF2-40B4-BE49-F238E27FC236}">
                <a16:creationId xmlns:a16="http://schemas.microsoft.com/office/drawing/2014/main" id="{D578E66A-D0C7-2B31-7C7A-7F5CA4E6685A}"/>
              </a:ext>
            </a:extLst>
          </p:cNvPr>
          <p:cNvSpPr/>
          <p:nvPr/>
        </p:nvSpPr>
        <p:spPr>
          <a:xfrm>
            <a:off x="8867800" y="2471594"/>
            <a:ext cx="2349444" cy="155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9833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AF510477-E43A-97AF-FD73-DB0048C8327C}"/>
              </a:ext>
            </a:extLst>
          </p:cNvPr>
          <p:cNvPicPr>
            <a:picLocks noChangeAspect="1"/>
          </p:cNvPicPr>
          <p:nvPr/>
        </p:nvPicPr>
        <p:blipFill rotWithShape="1">
          <a:blip r:embed="rId2"/>
          <a:srcRect l="10647" t="8102" r="9769"/>
          <a:stretch/>
        </p:blipFill>
        <p:spPr bwMode="auto">
          <a:xfrm>
            <a:off x="644201" y="1690688"/>
            <a:ext cx="10800000" cy="4988192"/>
          </a:xfrm>
          <a:prstGeom prst="rect">
            <a:avLst/>
          </a:prstGeom>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27</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(5/5)</a:t>
            </a:r>
            <a:br>
              <a:rPr lang="en-US" altLang="zh-TW" dirty="0"/>
            </a:br>
            <a:r>
              <a:rPr lang="zh-TW" altLang="en-US" sz="3200" dirty="0"/>
              <a:t>滑動視窗法</a:t>
            </a:r>
            <a:r>
              <a:rPr lang="en-US" altLang="zh-TW" sz="3200" dirty="0"/>
              <a:t>-ANN</a:t>
            </a:r>
            <a:endParaRPr lang="zh-TW" altLang="en-US" dirty="0"/>
          </a:p>
        </p:txBody>
      </p:sp>
      <p:graphicFrame>
        <p:nvGraphicFramePr>
          <p:cNvPr id="8" name="表格 7">
            <a:extLst>
              <a:ext uri="{FF2B5EF4-FFF2-40B4-BE49-F238E27FC236}">
                <a16:creationId xmlns:a16="http://schemas.microsoft.com/office/drawing/2014/main" id="{598F6F43-049A-8325-AD12-F05BF3C9D092}"/>
              </a:ext>
            </a:extLst>
          </p:cNvPr>
          <p:cNvGraphicFramePr>
            <a:graphicFrameLocks noGrp="1"/>
          </p:cNvGraphicFramePr>
          <p:nvPr>
            <p:extLst>
              <p:ext uri="{D42A27DB-BD31-4B8C-83A1-F6EECF244321}">
                <p14:modId xmlns:p14="http://schemas.microsoft.com/office/powerpoint/2010/main" val="1443817555"/>
              </p:ext>
            </p:extLst>
          </p:nvPr>
        </p:nvGraphicFramePr>
        <p:xfrm>
          <a:off x="5119196" y="4804282"/>
          <a:ext cx="623460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759797394"/>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RMSE</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a:solidFill>
                            <a:schemeClr val="tx1"/>
                          </a:solidFill>
                          <a:effectLst/>
                          <a:latin typeface="Times New Roman" panose="02020603050405020304" pitchFamily="18" charset="0"/>
                          <a:ea typeface="標楷體" panose="03000509000000000000" pitchFamily="65" charset="-120"/>
                        </a:rPr>
                        <a:t>召回率</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rPr>
                        <a:t>視窗</a:t>
                      </a:r>
                      <a:r>
                        <a:rPr lang="zh-TW" sz="1800" kern="150" baseline="0" dirty="0">
                          <a:solidFill>
                            <a:schemeClr val="tx1"/>
                          </a:solidFill>
                          <a:effectLst/>
                          <a:latin typeface="Times New Roman" panose="02020603050405020304" pitchFamily="18" charset="0"/>
                          <a:ea typeface="標楷體" panose="03000509000000000000" pitchFamily="65" charset="-120"/>
                        </a:rPr>
                        <a:t>法</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-ANN</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9.16</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75</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72</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79</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75</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11" name="矩形 10">
            <a:extLst>
              <a:ext uri="{FF2B5EF4-FFF2-40B4-BE49-F238E27FC236}">
                <a16:creationId xmlns:a16="http://schemas.microsoft.com/office/drawing/2014/main" id="{3E4AF612-D5A1-76D5-58E4-18CEF3AB4384}"/>
              </a:ext>
            </a:extLst>
          </p:cNvPr>
          <p:cNvSpPr/>
          <p:nvPr/>
        </p:nvSpPr>
        <p:spPr>
          <a:xfrm>
            <a:off x="8867800" y="2471594"/>
            <a:ext cx="2349444" cy="155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9920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BF1E5-B2E1-43AF-B4D0-9BF856511B82}"/>
              </a:ext>
            </a:extLst>
          </p:cNvPr>
          <p:cNvSpPr>
            <a:spLocks noGrp="1"/>
          </p:cNvSpPr>
          <p:nvPr>
            <p:ph type="title"/>
          </p:nvPr>
        </p:nvSpPr>
        <p:spPr/>
        <p:txBody>
          <a:bodyPr/>
          <a:lstStyle/>
          <a:p>
            <a:r>
              <a:rPr lang="en-US" altLang="zh-TW" dirty="0"/>
              <a:t>Conclusion</a:t>
            </a:r>
            <a:r>
              <a:rPr lang="zh-TW" altLang="en-US" dirty="0"/>
              <a:t> </a:t>
            </a:r>
            <a:r>
              <a:rPr lang="en-US" altLang="zh-TW" dirty="0"/>
              <a:t>(1/2)</a:t>
            </a:r>
            <a:endParaRPr lang="zh-TW" altLang="en-US" dirty="0"/>
          </a:p>
        </p:txBody>
      </p:sp>
      <p:sp>
        <p:nvSpPr>
          <p:cNvPr id="3" name="內容版面配置區 2">
            <a:extLst>
              <a:ext uri="{FF2B5EF4-FFF2-40B4-BE49-F238E27FC236}">
                <a16:creationId xmlns:a16="http://schemas.microsoft.com/office/drawing/2014/main" id="{CCCD19C2-5D2A-4622-A0FD-6994D0906AB8}"/>
              </a:ext>
            </a:extLst>
          </p:cNvPr>
          <p:cNvSpPr>
            <a:spLocks noGrp="1"/>
          </p:cNvSpPr>
          <p:nvPr>
            <p:ph idx="1"/>
          </p:nvPr>
        </p:nvSpPr>
        <p:spPr/>
        <p:txBody>
          <a:bodyPr>
            <a:normAutofit/>
          </a:bodyPr>
          <a:lstStyle/>
          <a:p>
            <a:r>
              <a:rPr lang="zh-TW" altLang="en-US" sz="2400" dirty="0"/>
              <a:t>模型評估：</a:t>
            </a:r>
            <a:endParaRPr lang="en-US" altLang="zh-TW" sz="2400" dirty="0"/>
          </a:p>
          <a:p>
            <a:pPr lvl="1"/>
            <a:r>
              <a:rPr lang="zh-TW" altLang="en-US" sz="2000" dirty="0"/>
              <a:t>最佳預測成效模型：視窗法</a:t>
            </a:r>
            <a:r>
              <a:rPr lang="en-US" altLang="zh-TW" sz="2000" dirty="0"/>
              <a:t>-ANN</a:t>
            </a:r>
          </a:p>
          <a:p>
            <a:pPr lvl="1"/>
            <a:endParaRPr lang="en-US" altLang="zh-TW" sz="2000" dirty="0"/>
          </a:p>
          <a:p>
            <a:r>
              <a:rPr lang="zh-TW" altLang="en-US" sz="2400" dirty="0"/>
              <a:t>以視窗法切割資料集能確實提高模型準確率</a:t>
            </a:r>
            <a:endParaRPr lang="en-US" altLang="zh-TW" sz="2400" dirty="0"/>
          </a:p>
          <a:p>
            <a:pPr lvl="1"/>
            <a:endParaRPr lang="en-US" altLang="zh-TW" sz="2000" dirty="0"/>
          </a:p>
          <a:p>
            <a:endParaRPr lang="en-US" altLang="zh-TW" sz="2400" dirty="0"/>
          </a:p>
        </p:txBody>
      </p:sp>
      <p:sp>
        <p:nvSpPr>
          <p:cNvPr id="4" name="投影片編號版面配置區 3">
            <a:extLst>
              <a:ext uri="{FF2B5EF4-FFF2-40B4-BE49-F238E27FC236}">
                <a16:creationId xmlns:a16="http://schemas.microsoft.com/office/drawing/2014/main" id="{F4411875-C4A7-4695-A738-4DA54DEE25CE}"/>
              </a:ext>
            </a:extLst>
          </p:cNvPr>
          <p:cNvSpPr>
            <a:spLocks noGrp="1"/>
          </p:cNvSpPr>
          <p:nvPr>
            <p:ph type="sldNum" sz="quarter" idx="12"/>
          </p:nvPr>
        </p:nvSpPr>
        <p:spPr/>
        <p:txBody>
          <a:bodyPr/>
          <a:lstStyle/>
          <a:p>
            <a:fld id="{46B26A4B-3AD5-4556-810E-C20186AC774D}" type="slidenum">
              <a:rPr lang="zh-TW" altLang="en-US" smtClean="0"/>
              <a:t>28</a:t>
            </a:fld>
            <a:endParaRPr lang="zh-TW" altLang="en-US"/>
          </a:p>
        </p:txBody>
      </p:sp>
    </p:spTree>
    <p:extLst>
      <p:ext uri="{BB962C8B-B14F-4D97-AF65-F5344CB8AC3E}">
        <p14:creationId xmlns:p14="http://schemas.microsoft.com/office/powerpoint/2010/main" val="439427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BF1E5-B2E1-43AF-B4D0-9BF856511B82}"/>
              </a:ext>
            </a:extLst>
          </p:cNvPr>
          <p:cNvSpPr>
            <a:spLocks noGrp="1"/>
          </p:cNvSpPr>
          <p:nvPr>
            <p:ph type="title"/>
          </p:nvPr>
        </p:nvSpPr>
        <p:spPr/>
        <p:txBody>
          <a:bodyPr/>
          <a:lstStyle/>
          <a:p>
            <a:r>
              <a:rPr lang="en-US" altLang="zh-TW" dirty="0"/>
              <a:t>Conclusion</a:t>
            </a:r>
            <a:r>
              <a:rPr lang="zh-TW" altLang="en-US" dirty="0"/>
              <a:t> </a:t>
            </a:r>
            <a:r>
              <a:rPr lang="en-US" altLang="zh-TW" dirty="0"/>
              <a:t>(2/2)</a:t>
            </a:r>
            <a:endParaRPr lang="zh-TW" altLang="en-US" dirty="0"/>
          </a:p>
        </p:txBody>
      </p:sp>
      <p:sp>
        <p:nvSpPr>
          <p:cNvPr id="3" name="內容版面配置區 2">
            <a:extLst>
              <a:ext uri="{FF2B5EF4-FFF2-40B4-BE49-F238E27FC236}">
                <a16:creationId xmlns:a16="http://schemas.microsoft.com/office/drawing/2014/main" id="{CCCD19C2-5D2A-4622-A0FD-6994D0906AB8}"/>
              </a:ext>
            </a:extLst>
          </p:cNvPr>
          <p:cNvSpPr>
            <a:spLocks noGrp="1"/>
          </p:cNvSpPr>
          <p:nvPr>
            <p:ph idx="1"/>
          </p:nvPr>
        </p:nvSpPr>
        <p:spPr/>
        <p:txBody>
          <a:bodyPr>
            <a:normAutofit/>
          </a:bodyPr>
          <a:lstStyle/>
          <a:p>
            <a:r>
              <a:rPr lang="zh-TW" altLang="en-US" sz="2400" dirty="0"/>
              <a:t>研究限制：</a:t>
            </a:r>
            <a:endParaRPr lang="en-US" altLang="zh-TW" sz="2400" dirty="0"/>
          </a:p>
          <a:p>
            <a:pPr lvl="1"/>
            <a:r>
              <a:rPr lang="zh-TW" altLang="en-US" sz="2000" dirty="0"/>
              <a:t>投資標的必須有足夠樣本數的新聞報導</a:t>
            </a:r>
            <a:endParaRPr lang="en-US" altLang="zh-TW" sz="2000" dirty="0"/>
          </a:p>
          <a:p>
            <a:endParaRPr lang="en-US" altLang="zh-TW" sz="2400" dirty="0"/>
          </a:p>
          <a:p>
            <a:r>
              <a:rPr lang="zh-TW" altLang="en-US" sz="2400" dirty="0"/>
              <a:t>研究貢獻：</a:t>
            </a:r>
            <a:endParaRPr lang="en-US" altLang="zh-TW" sz="2400" dirty="0"/>
          </a:p>
          <a:p>
            <a:pPr lvl="1"/>
            <a:r>
              <a:rPr lang="zh-TW" altLang="en-US" sz="2000" dirty="0"/>
              <a:t>自己建立的字典</a:t>
            </a:r>
            <a:endParaRPr lang="en-US" altLang="zh-TW" sz="2000" dirty="0"/>
          </a:p>
          <a:p>
            <a:pPr lvl="1"/>
            <a:r>
              <a:rPr lang="zh-TW" altLang="en-US" sz="2000" dirty="0"/>
              <a:t>國內少有這種使用多特徵輸入、中文情感分析的研究</a:t>
            </a:r>
            <a:endParaRPr lang="en-US" altLang="zh-TW" sz="2000" dirty="0"/>
          </a:p>
        </p:txBody>
      </p:sp>
      <p:sp>
        <p:nvSpPr>
          <p:cNvPr id="4" name="投影片編號版面配置區 3">
            <a:extLst>
              <a:ext uri="{FF2B5EF4-FFF2-40B4-BE49-F238E27FC236}">
                <a16:creationId xmlns:a16="http://schemas.microsoft.com/office/drawing/2014/main" id="{F4411875-C4A7-4695-A738-4DA54DEE25CE}"/>
              </a:ext>
            </a:extLst>
          </p:cNvPr>
          <p:cNvSpPr>
            <a:spLocks noGrp="1"/>
          </p:cNvSpPr>
          <p:nvPr>
            <p:ph type="sldNum" sz="quarter" idx="12"/>
          </p:nvPr>
        </p:nvSpPr>
        <p:spPr/>
        <p:txBody>
          <a:bodyPr/>
          <a:lstStyle/>
          <a:p>
            <a:fld id="{46B26A4B-3AD5-4556-810E-C20186AC774D}" type="slidenum">
              <a:rPr lang="zh-TW" altLang="en-US" smtClean="0"/>
              <a:t>29</a:t>
            </a:fld>
            <a:endParaRPr lang="zh-TW" altLang="en-US"/>
          </a:p>
        </p:txBody>
      </p:sp>
    </p:spTree>
    <p:extLst>
      <p:ext uri="{BB962C8B-B14F-4D97-AF65-F5344CB8AC3E}">
        <p14:creationId xmlns:p14="http://schemas.microsoft.com/office/powerpoint/2010/main" val="209506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47B64-DA88-47A7-A132-BBC486378584}"/>
              </a:ext>
            </a:extLst>
          </p:cNvPr>
          <p:cNvSpPr>
            <a:spLocks noGrp="1"/>
          </p:cNvSpPr>
          <p:nvPr>
            <p:ph type="title"/>
          </p:nvPr>
        </p:nvSpPr>
        <p:spPr/>
        <p:txBody>
          <a:bodyPr/>
          <a:lstStyle/>
          <a:p>
            <a:r>
              <a:rPr lang="en-US" altLang="zh-TW" dirty="0"/>
              <a:t>Motivation (1/3)</a:t>
            </a:r>
            <a:endParaRPr lang="zh-TW" altLang="en-US" dirty="0"/>
          </a:p>
        </p:txBody>
      </p:sp>
      <p:sp>
        <p:nvSpPr>
          <p:cNvPr id="3" name="內容版面配置區 2">
            <a:extLst>
              <a:ext uri="{FF2B5EF4-FFF2-40B4-BE49-F238E27FC236}">
                <a16:creationId xmlns:a16="http://schemas.microsoft.com/office/drawing/2014/main" id="{E243F5FA-F1DD-4159-8F64-8D62BB1ACCD2}"/>
              </a:ext>
            </a:extLst>
          </p:cNvPr>
          <p:cNvSpPr>
            <a:spLocks noGrp="1"/>
          </p:cNvSpPr>
          <p:nvPr>
            <p:ph idx="1"/>
          </p:nvPr>
        </p:nvSpPr>
        <p:spPr/>
        <p:txBody>
          <a:bodyPr>
            <a:normAutofit/>
          </a:bodyPr>
          <a:lstStyle/>
          <a:p>
            <a:r>
              <a:rPr lang="zh-TW" altLang="en-US" dirty="0"/>
              <a:t>台灣在</a:t>
            </a:r>
            <a:r>
              <a:rPr lang="en-US" altLang="zh-TW" dirty="0"/>
              <a:t>2021</a:t>
            </a:r>
            <a:r>
              <a:rPr lang="zh-TW" altLang="en-US" dirty="0"/>
              <a:t>年股票成交量高達近</a:t>
            </a:r>
            <a:r>
              <a:rPr lang="en-US" altLang="zh-TW" dirty="0"/>
              <a:t>15</a:t>
            </a:r>
            <a:r>
              <a:rPr lang="zh-TW" altLang="en-US" dirty="0"/>
              <a:t>億張股票</a:t>
            </a:r>
            <a:endParaRPr lang="en-US" altLang="zh-TW" dirty="0"/>
          </a:p>
          <a:p>
            <a:pPr lvl="1"/>
            <a:endParaRPr lang="en-US" altLang="zh-TW" dirty="0"/>
          </a:p>
          <a:p>
            <a:r>
              <a:rPr lang="zh-TW" altLang="en-US" dirty="0"/>
              <a:t>基本面分析</a:t>
            </a:r>
            <a:endParaRPr lang="en-US" altLang="zh-TW" dirty="0"/>
          </a:p>
          <a:p>
            <a:pPr lvl="1"/>
            <a:r>
              <a:rPr lang="zh-TW" altLang="en-US" dirty="0"/>
              <a:t>宏觀經濟分析 </a:t>
            </a:r>
            <a:r>
              <a:rPr lang="en-US" altLang="zh-TW" dirty="0"/>
              <a:t>ex.</a:t>
            </a:r>
            <a:r>
              <a:rPr lang="zh-TW" altLang="en-US" dirty="0"/>
              <a:t> </a:t>
            </a:r>
            <a:r>
              <a:rPr lang="en-US" altLang="zh-TW" dirty="0"/>
              <a:t>GDP</a:t>
            </a:r>
            <a:r>
              <a:rPr lang="zh-TW" altLang="en-US" dirty="0"/>
              <a:t>、</a:t>
            </a:r>
            <a:r>
              <a:rPr lang="en-US" altLang="zh-TW" dirty="0"/>
              <a:t>CPI</a:t>
            </a:r>
          </a:p>
          <a:p>
            <a:pPr lvl="1"/>
            <a:r>
              <a:rPr lang="zh-TW" altLang="en-US" dirty="0"/>
              <a:t>行業分析         </a:t>
            </a:r>
            <a:r>
              <a:rPr lang="en-US" altLang="zh-TW" dirty="0"/>
              <a:t>ex.</a:t>
            </a:r>
            <a:r>
              <a:rPr lang="zh-TW" altLang="en-US" dirty="0"/>
              <a:t> 產業現況</a:t>
            </a:r>
            <a:endParaRPr lang="en-US" altLang="zh-TW" dirty="0"/>
          </a:p>
          <a:p>
            <a:pPr lvl="1"/>
            <a:r>
              <a:rPr lang="zh-TW" altLang="en-US" dirty="0"/>
              <a:t>公司分析         </a:t>
            </a:r>
            <a:r>
              <a:rPr lang="en-US" altLang="zh-TW" dirty="0"/>
              <a:t>ex.</a:t>
            </a:r>
            <a:r>
              <a:rPr lang="zh-TW" altLang="en-US" dirty="0"/>
              <a:t> 財務狀況</a:t>
            </a:r>
            <a:endParaRPr lang="en-US" altLang="zh-TW" dirty="0"/>
          </a:p>
          <a:p>
            <a:pPr lvl="1"/>
            <a:endParaRPr lang="en-US" altLang="zh-TW" dirty="0"/>
          </a:p>
          <a:p>
            <a:r>
              <a:rPr lang="zh-TW" altLang="en-US" dirty="0"/>
              <a:t>技術分析領域分為資金流、原始數據、趨勢、動量、交易量、週期和波動性</a:t>
            </a:r>
          </a:p>
        </p:txBody>
      </p:sp>
      <p:sp>
        <p:nvSpPr>
          <p:cNvPr id="4" name="投影片編號版面配置區 3">
            <a:extLst>
              <a:ext uri="{FF2B5EF4-FFF2-40B4-BE49-F238E27FC236}">
                <a16:creationId xmlns:a16="http://schemas.microsoft.com/office/drawing/2014/main" id="{3AFEFD33-B41E-48D9-AB5C-C6EC042243C9}"/>
              </a:ext>
            </a:extLst>
          </p:cNvPr>
          <p:cNvSpPr>
            <a:spLocks noGrp="1"/>
          </p:cNvSpPr>
          <p:nvPr>
            <p:ph type="sldNum" sz="quarter" idx="12"/>
          </p:nvPr>
        </p:nvSpPr>
        <p:spPr/>
        <p:txBody>
          <a:bodyPr/>
          <a:lstStyle/>
          <a:p>
            <a:fld id="{46B26A4B-3AD5-4556-810E-C20186AC774D}" type="slidenum">
              <a:rPr lang="zh-TW" altLang="en-US" smtClean="0"/>
              <a:t>3</a:t>
            </a:fld>
            <a:endParaRPr lang="zh-TW" altLang="en-US"/>
          </a:p>
        </p:txBody>
      </p:sp>
    </p:spTree>
    <p:extLst>
      <p:ext uri="{BB962C8B-B14F-4D97-AF65-F5344CB8AC3E}">
        <p14:creationId xmlns:p14="http://schemas.microsoft.com/office/powerpoint/2010/main" val="2950417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482446E-9041-453F-B5E1-F7F7752408E1}"/>
              </a:ext>
            </a:extLst>
          </p:cNvPr>
          <p:cNvSpPr>
            <a:spLocks noGrp="1"/>
          </p:cNvSpPr>
          <p:nvPr>
            <p:ph type="sldNum" sz="quarter" idx="12"/>
          </p:nvPr>
        </p:nvSpPr>
        <p:spPr/>
        <p:txBody>
          <a:bodyPr/>
          <a:lstStyle/>
          <a:p>
            <a:fld id="{46B26A4B-3AD5-4556-810E-C20186AC774D}" type="slidenum">
              <a:rPr lang="zh-TW" altLang="en-US" smtClean="0"/>
              <a:t>30</a:t>
            </a:fld>
            <a:endParaRPr lang="zh-TW" altLang="en-US"/>
          </a:p>
        </p:txBody>
      </p:sp>
      <p:pic>
        <p:nvPicPr>
          <p:cNvPr id="5" name="圖片 4" descr="一張含有 建築物, 拱門 的圖片&#10;&#10;自動產生的描述">
            <a:extLst>
              <a:ext uri="{FF2B5EF4-FFF2-40B4-BE49-F238E27FC236}">
                <a16:creationId xmlns:a16="http://schemas.microsoft.com/office/drawing/2014/main" id="{73422CF7-9F5C-49B3-AEA1-926AC7B23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65418E83-638D-4B51-B2B5-ED612D782AEA}"/>
              </a:ext>
            </a:extLst>
          </p:cNvPr>
          <p:cNvSpPr>
            <a:spLocks noGrp="1"/>
          </p:cNvSpPr>
          <p:nvPr>
            <p:ph type="title"/>
          </p:nvPr>
        </p:nvSpPr>
        <p:spPr>
          <a:xfrm>
            <a:off x="-930244" y="2766218"/>
            <a:ext cx="10515600" cy="1325563"/>
          </a:xfrm>
        </p:spPr>
        <p:txBody>
          <a:bodyPr>
            <a:normAutofit/>
          </a:bodyPr>
          <a:lstStyle/>
          <a:p>
            <a:pPr algn="ctr"/>
            <a:r>
              <a:rPr lang="en-US" altLang="zh-TW" sz="6600" dirty="0"/>
              <a:t>Thank You</a:t>
            </a:r>
            <a:endParaRPr lang="zh-TW" altLang="en-US" sz="6600" dirty="0"/>
          </a:p>
        </p:txBody>
      </p:sp>
      <p:sp>
        <p:nvSpPr>
          <p:cNvPr id="6" name="平行四邊形 5">
            <a:extLst>
              <a:ext uri="{FF2B5EF4-FFF2-40B4-BE49-F238E27FC236}">
                <a16:creationId xmlns:a16="http://schemas.microsoft.com/office/drawing/2014/main" id="{58B2B2EA-48A8-4189-A878-16BF8017D056}"/>
              </a:ext>
            </a:extLst>
          </p:cNvPr>
          <p:cNvSpPr/>
          <p:nvPr/>
        </p:nvSpPr>
        <p:spPr>
          <a:xfrm>
            <a:off x="9919847"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平行四邊形 6">
            <a:extLst>
              <a:ext uri="{FF2B5EF4-FFF2-40B4-BE49-F238E27FC236}">
                <a16:creationId xmlns:a16="http://schemas.microsoft.com/office/drawing/2014/main" id="{0D884F45-608A-4795-856A-F5583105358A}"/>
              </a:ext>
            </a:extLst>
          </p:cNvPr>
          <p:cNvSpPr/>
          <p:nvPr/>
        </p:nvSpPr>
        <p:spPr>
          <a:xfrm>
            <a:off x="10470610"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pic>
        <p:nvPicPr>
          <p:cNvPr id="8" name="圖片 7" descr="一張含有 文字, 迴紋針, 標誌 的圖片&#10;&#10;自動產生的描述">
            <a:extLst>
              <a:ext uri="{FF2B5EF4-FFF2-40B4-BE49-F238E27FC236}">
                <a16:creationId xmlns:a16="http://schemas.microsoft.com/office/drawing/2014/main" id="{B827F926-A52A-4C16-B1E8-C38D682C22AE}"/>
              </a:ext>
            </a:extLst>
          </p:cNvPr>
          <p:cNvPicPr>
            <a:picLocks noChangeAspect="1"/>
          </p:cNvPicPr>
          <p:nvPr/>
        </p:nvPicPr>
        <p:blipFill rotWithShape="1">
          <a:blip r:embed="rId4">
            <a:alphaModFix amt="85000"/>
            <a:extLst>
              <a:ext uri="{28A0092B-C50C-407E-A947-70E740481C1C}">
                <a14:useLocalDpi xmlns:a14="http://schemas.microsoft.com/office/drawing/2010/main" val="0"/>
              </a:ext>
            </a:extLst>
          </a:blip>
          <a:srcRect l="14271" t="17793" r="15558" b="17788"/>
          <a:stretch/>
        </p:blipFill>
        <p:spPr>
          <a:xfrm>
            <a:off x="10980055" y="5710549"/>
            <a:ext cx="1006108" cy="923636"/>
          </a:xfrm>
          <a:prstGeom prst="rect">
            <a:avLst/>
          </a:prstGeom>
        </p:spPr>
      </p:pic>
    </p:spTree>
    <p:extLst>
      <p:ext uri="{BB962C8B-B14F-4D97-AF65-F5344CB8AC3E}">
        <p14:creationId xmlns:p14="http://schemas.microsoft.com/office/powerpoint/2010/main" val="93341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FA77513-2618-FE45-8861-97615A0C1C3F}"/>
              </a:ext>
            </a:extLst>
          </p:cNvPr>
          <p:cNvPicPr>
            <a:picLocks noChangeAspect="1"/>
          </p:cNvPicPr>
          <p:nvPr/>
        </p:nvPicPr>
        <p:blipFill rotWithShape="1">
          <a:blip r:embed="rId2"/>
          <a:srcRect l="10647" r="9769"/>
          <a:stretch/>
        </p:blipFill>
        <p:spPr bwMode="auto">
          <a:xfrm>
            <a:off x="838200" y="1561928"/>
            <a:ext cx="10515600" cy="5285003"/>
          </a:xfrm>
          <a:prstGeom prst="rect">
            <a:avLst/>
          </a:prstGeom>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31</a:t>
            </a:fld>
            <a:endParaRPr lang="zh-TW" altLang="en-US"/>
          </a:p>
        </p:txBody>
      </p:sp>
      <p:cxnSp>
        <p:nvCxnSpPr>
          <p:cNvPr id="10" name="直線接點 9">
            <a:extLst>
              <a:ext uri="{FF2B5EF4-FFF2-40B4-BE49-F238E27FC236}">
                <a16:creationId xmlns:a16="http://schemas.microsoft.com/office/drawing/2014/main" id="{EFE2680C-BD4C-498F-88AD-C5499B6D30F6}"/>
              </a:ext>
            </a:extLst>
          </p:cNvPr>
          <p:cNvCxnSpPr/>
          <p:nvPr/>
        </p:nvCxnSpPr>
        <p:spPr>
          <a:xfrm>
            <a:off x="1104522" y="5830431"/>
            <a:ext cx="102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(1/3)</a:t>
            </a:r>
            <a:br>
              <a:rPr lang="en-US" altLang="zh-TW" dirty="0"/>
            </a:br>
            <a:r>
              <a:rPr lang="zh-TW" altLang="en-US" sz="3200" dirty="0"/>
              <a:t>情感分數</a:t>
            </a:r>
          </a:p>
        </p:txBody>
      </p:sp>
    </p:spTree>
    <p:extLst>
      <p:ext uri="{BB962C8B-B14F-4D97-AF65-F5344CB8AC3E}">
        <p14:creationId xmlns:p14="http://schemas.microsoft.com/office/powerpoint/2010/main" val="411087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FA77513-2618-FE45-8861-97615A0C1C3F}"/>
              </a:ext>
            </a:extLst>
          </p:cNvPr>
          <p:cNvPicPr>
            <a:picLocks noChangeAspect="1"/>
          </p:cNvPicPr>
          <p:nvPr/>
        </p:nvPicPr>
        <p:blipFill rotWithShape="1">
          <a:blip r:embed="rId2"/>
          <a:srcRect l="10647" r="9769"/>
          <a:stretch/>
        </p:blipFill>
        <p:spPr bwMode="auto">
          <a:xfrm>
            <a:off x="838200" y="1561928"/>
            <a:ext cx="10515600" cy="5285003"/>
          </a:xfrm>
          <a:prstGeom prst="rect">
            <a:avLst/>
          </a:prstGeom>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32</a:t>
            </a:fld>
            <a:endParaRPr lang="zh-TW" altLang="en-US"/>
          </a:p>
        </p:txBody>
      </p:sp>
      <p:cxnSp>
        <p:nvCxnSpPr>
          <p:cNvPr id="10" name="直線接點 9">
            <a:extLst>
              <a:ext uri="{FF2B5EF4-FFF2-40B4-BE49-F238E27FC236}">
                <a16:creationId xmlns:a16="http://schemas.microsoft.com/office/drawing/2014/main" id="{EFE2680C-BD4C-498F-88AD-C5499B6D30F6}"/>
              </a:ext>
            </a:extLst>
          </p:cNvPr>
          <p:cNvCxnSpPr/>
          <p:nvPr/>
        </p:nvCxnSpPr>
        <p:spPr>
          <a:xfrm>
            <a:off x="1104522" y="5830431"/>
            <a:ext cx="102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(1/3)</a:t>
            </a:r>
            <a:br>
              <a:rPr lang="en-US" altLang="zh-TW" dirty="0"/>
            </a:br>
            <a:r>
              <a:rPr lang="zh-TW" altLang="en-US" sz="3200" dirty="0"/>
              <a:t>情感分數</a:t>
            </a:r>
          </a:p>
        </p:txBody>
      </p:sp>
      <p:pic>
        <p:nvPicPr>
          <p:cNvPr id="8" name="圖片 7">
            <a:extLst>
              <a:ext uri="{FF2B5EF4-FFF2-40B4-BE49-F238E27FC236}">
                <a16:creationId xmlns:a16="http://schemas.microsoft.com/office/drawing/2014/main" id="{50160F2C-929D-6A0C-3A0B-D859646874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47" r="9589"/>
          <a:stretch/>
        </p:blipFill>
        <p:spPr bwMode="auto">
          <a:xfrm>
            <a:off x="838200" y="1584384"/>
            <a:ext cx="10515600" cy="52736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238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F2068736-DAB6-4D19-B905-E40AD14D5AB6}"/>
              </a:ext>
            </a:extLst>
          </p:cNvPr>
          <p:cNvSpPr>
            <a:spLocks noGrp="1"/>
          </p:cNvSpPr>
          <p:nvPr>
            <p:ph type="sldNum" sz="quarter" idx="12"/>
          </p:nvPr>
        </p:nvSpPr>
        <p:spPr/>
        <p:txBody>
          <a:bodyPr/>
          <a:lstStyle/>
          <a:p>
            <a:fld id="{46B26A4B-3AD5-4556-810E-C20186AC774D}" type="slidenum">
              <a:rPr lang="zh-TW" altLang="en-US" smtClean="0"/>
              <a:t>33</a:t>
            </a:fld>
            <a:endParaRPr lang="zh-TW" altLang="en-US"/>
          </a:p>
        </p:txBody>
      </p:sp>
      <p:sp>
        <p:nvSpPr>
          <p:cNvPr id="2" name="標題 1">
            <a:extLst>
              <a:ext uri="{FF2B5EF4-FFF2-40B4-BE49-F238E27FC236}">
                <a16:creationId xmlns:a16="http://schemas.microsoft.com/office/drawing/2014/main" id="{38F8F707-F750-4ADD-9D05-0EC38811161B}"/>
              </a:ext>
            </a:extLst>
          </p:cNvPr>
          <p:cNvSpPr>
            <a:spLocks noGrp="1"/>
          </p:cNvSpPr>
          <p:nvPr>
            <p:ph type="title"/>
          </p:nvPr>
        </p:nvSpPr>
        <p:spPr/>
        <p:txBody>
          <a:bodyPr/>
          <a:lstStyle/>
          <a:p>
            <a:r>
              <a:rPr lang="en-US" altLang="zh-TW" dirty="0"/>
              <a:t>Experiment Results (2/7)</a:t>
            </a:r>
            <a:br>
              <a:rPr lang="en-US" altLang="zh-TW" dirty="0"/>
            </a:br>
            <a:r>
              <a:rPr lang="zh-TW" altLang="en-US" sz="3200" dirty="0"/>
              <a:t>模型參數</a:t>
            </a:r>
            <a:endParaRPr lang="zh-TW" altLang="en-US" dirty="0"/>
          </a:p>
        </p:txBody>
      </p:sp>
      <p:graphicFrame>
        <p:nvGraphicFramePr>
          <p:cNvPr id="10" name="表格 6">
            <a:extLst>
              <a:ext uri="{FF2B5EF4-FFF2-40B4-BE49-F238E27FC236}">
                <a16:creationId xmlns:a16="http://schemas.microsoft.com/office/drawing/2014/main" id="{DA272713-AB95-4540-6B0E-B33BDCC3438D}"/>
              </a:ext>
            </a:extLst>
          </p:cNvPr>
          <p:cNvGraphicFramePr>
            <a:graphicFrameLocks noGrp="1"/>
          </p:cNvGraphicFramePr>
          <p:nvPr>
            <p:extLst>
              <p:ext uri="{D42A27DB-BD31-4B8C-83A1-F6EECF244321}">
                <p14:modId xmlns:p14="http://schemas.microsoft.com/office/powerpoint/2010/main" val="1289085409"/>
              </p:ext>
            </p:extLst>
          </p:nvPr>
        </p:nvGraphicFramePr>
        <p:xfrm>
          <a:off x="1886390" y="1645423"/>
          <a:ext cx="8419220" cy="5202720"/>
        </p:xfrm>
        <a:graphic>
          <a:graphicData uri="http://schemas.openxmlformats.org/drawingml/2006/table">
            <a:tbl>
              <a:tblPr firstRow="1" bandRow="1">
                <a:tableStyleId>{5C22544A-7EE6-4342-B048-85BDC9FD1C3A}</a:tableStyleId>
              </a:tblPr>
              <a:tblGrid>
                <a:gridCol w="1734722">
                  <a:extLst>
                    <a:ext uri="{9D8B030D-6E8A-4147-A177-3AD203B41FA5}">
                      <a16:colId xmlns:a16="http://schemas.microsoft.com/office/drawing/2014/main" val="1189634700"/>
                    </a:ext>
                  </a:extLst>
                </a:gridCol>
                <a:gridCol w="2228166">
                  <a:extLst>
                    <a:ext uri="{9D8B030D-6E8A-4147-A177-3AD203B41FA5}">
                      <a16:colId xmlns:a16="http://schemas.microsoft.com/office/drawing/2014/main" val="2508660496"/>
                    </a:ext>
                  </a:extLst>
                </a:gridCol>
                <a:gridCol w="2228166">
                  <a:extLst>
                    <a:ext uri="{9D8B030D-6E8A-4147-A177-3AD203B41FA5}">
                      <a16:colId xmlns:a16="http://schemas.microsoft.com/office/drawing/2014/main" val="4065104692"/>
                    </a:ext>
                  </a:extLst>
                </a:gridCol>
                <a:gridCol w="2228166">
                  <a:extLst>
                    <a:ext uri="{9D8B030D-6E8A-4147-A177-3AD203B41FA5}">
                      <a16:colId xmlns:a16="http://schemas.microsoft.com/office/drawing/2014/main" val="1134478200"/>
                    </a:ext>
                  </a:extLst>
                </a:gridCol>
              </a:tblGrid>
              <a:tr h="342120">
                <a:tc>
                  <a:txBody>
                    <a:bodyPr/>
                    <a:lstStyle/>
                    <a:p>
                      <a:pPr algn="ctr"/>
                      <a:r>
                        <a:rPr lang="zh-TW" altLang="en-US" sz="1600" baseline="0" dirty="0">
                          <a:solidFill>
                            <a:schemeClr val="tx1"/>
                          </a:solidFill>
                          <a:latin typeface="Times New Roman" panose="02020603050405020304" pitchFamily="18" charset="0"/>
                          <a:ea typeface="標楷體" panose="03000509000000000000" pitchFamily="65" charset="-120"/>
                        </a:rPr>
                        <a:t>參數名稱</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sz="1600" baseline="0" dirty="0">
                          <a:solidFill>
                            <a:schemeClr val="tx1"/>
                          </a:solidFill>
                          <a:latin typeface="Times New Roman" panose="02020603050405020304" pitchFamily="18" charset="0"/>
                          <a:ea typeface="標楷體" panose="03000509000000000000" pitchFamily="65" charset="-120"/>
                        </a:rPr>
                        <a:t>傳統法</a:t>
                      </a:r>
                      <a:r>
                        <a:rPr lang="en-US" altLang="zh-TW" sz="1600" baseline="0" dirty="0">
                          <a:solidFill>
                            <a:schemeClr val="tx1"/>
                          </a:solidFill>
                          <a:latin typeface="Times New Roman" panose="02020603050405020304" pitchFamily="18" charset="0"/>
                          <a:ea typeface="標楷體" panose="03000509000000000000" pitchFamily="65" charset="-120"/>
                        </a:rPr>
                        <a:t>-MLR</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sz="1600" baseline="0" dirty="0">
                          <a:solidFill>
                            <a:schemeClr val="tx1"/>
                          </a:solidFill>
                          <a:latin typeface="Times New Roman" panose="02020603050405020304" pitchFamily="18" charset="0"/>
                          <a:ea typeface="標楷體" panose="03000509000000000000" pitchFamily="65" charset="-120"/>
                        </a:rPr>
                        <a:t>傳統法</a:t>
                      </a:r>
                      <a:r>
                        <a:rPr lang="en-US" altLang="zh-TW" sz="1600" baseline="0" dirty="0">
                          <a:solidFill>
                            <a:schemeClr val="tx1"/>
                          </a:solidFill>
                          <a:latin typeface="Times New Roman" panose="02020603050405020304" pitchFamily="18" charset="0"/>
                          <a:ea typeface="標楷體" panose="03000509000000000000" pitchFamily="65" charset="-120"/>
                        </a:rPr>
                        <a:t>-ANN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sz="1600" baseline="0" dirty="0">
                          <a:solidFill>
                            <a:schemeClr val="tx1"/>
                          </a:solidFill>
                          <a:latin typeface="Times New Roman" panose="02020603050405020304" pitchFamily="18" charset="0"/>
                          <a:ea typeface="標楷體" panose="03000509000000000000" pitchFamily="65" charset="-120"/>
                        </a:rPr>
                        <a:t>視窗法</a:t>
                      </a:r>
                      <a:r>
                        <a:rPr lang="en-US" altLang="zh-TW" sz="1600" baseline="0" dirty="0">
                          <a:solidFill>
                            <a:schemeClr val="tx1"/>
                          </a:solidFill>
                          <a:latin typeface="Times New Roman" panose="02020603050405020304" pitchFamily="18" charset="0"/>
                          <a:ea typeface="標楷體" panose="03000509000000000000" pitchFamily="65" charset="-120"/>
                        </a:rPr>
                        <a:t>-ANN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086984352"/>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seed</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155</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200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39</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41096105"/>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input_dim</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23</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23</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23</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3040936"/>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layer1-units</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ap="flat" cmpd="sng" algn="ctr">
                      <a:solidFill>
                        <a:schemeClr val="accent6">
                          <a:lumMod val="75000"/>
                        </a:schemeClr>
                      </a:solidFill>
                      <a:prstDash val="solid"/>
                      <a:round/>
                      <a:headEnd type="none" w="med" len="med"/>
                      <a:tailEnd type="none" w="med" len="med"/>
                    </a:lnTlToBr>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40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21</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4515437"/>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activation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relu</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relu</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59728735"/>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layer2-units</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58</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151</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20471012"/>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activation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relu</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relu</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68025516"/>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optimizer</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sgd</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sgd</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sgd</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20406459"/>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loss_finction</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mean_square_error</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mean_square_error</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mean_square_error</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70001812"/>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learning_rate</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0.001</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0.00001</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0.000001</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48653659"/>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decay</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89806188"/>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momentum</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0.9</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0.9</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0.9</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83623270"/>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nesterov</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True</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True</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True</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532044"/>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batch_size</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10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10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336271156"/>
                  </a:ext>
                </a:extLst>
              </a:tr>
              <a:tr h="342120">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epochs</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4000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2000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sz="1600" baseline="0" dirty="0">
                          <a:solidFill>
                            <a:schemeClr val="tx1"/>
                          </a:solidFill>
                          <a:latin typeface="Times New Roman" panose="02020603050405020304" pitchFamily="18" charset="0"/>
                          <a:ea typeface="標楷體" panose="03000509000000000000" pitchFamily="65" charset="-120"/>
                        </a:rPr>
                        <a:t>4000</a:t>
                      </a:r>
                      <a:endParaRPr lang="zh-TW" altLang="en-US" sz="1600"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77066764"/>
                  </a:ext>
                </a:extLst>
              </a:tr>
            </a:tbl>
          </a:graphicData>
        </a:graphic>
      </p:graphicFrame>
    </p:spTree>
    <p:extLst>
      <p:ext uri="{BB962C8B-B14F-4D97-AF65-F5344CB8AC3E}">
        <p14:creationId xmlns:p14="http://schemas.microsoft.com/office/powerpoint/2010/main" val="2276333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en-US" sz="2400" dirty="0"/>
              <a:t>投資策略：</a:t>
            </a:r>
            <a:endParaRPr lang="en-US" altLang="zh-TW" sz="2400" dirty="0"/>
          </a:p>
          <a:p>
            <a:endParaRPr lang="en-US" altLang="zh-TW" sz="2400" dirty="0"/>
          </a:p>
          <a:p>
            <a:endParaRPr lang="en-US" altLang="zh-TW" sz="2400" dirty="0"/>
          </a:p>
          <a:p>
            <a:endParaRPr lang="en-US" altLang="zh-TW" sz="2400" dirty="0"/>
          </a:p>
          <a:p>
            <a:endParaRPr lang="en-US" altLang="zh-TW" sz="2400" dirty="0"/>
          </a:p>
          <a:p>
            <a:r>
              <a:rPr lang="zh-TW" altLang="en-US" sz="2400" dirty="0"/>
              <a:t>績效報表：</a:t>
            </a:r>
            <a:endParaRPr lang="en-US" altLang="zh-TW" sz="2400" dirty="0"/>
          </a:p>
          <a:p>
            <a:pPr marL="0" indent="0">
              <a:buNone/>
            </a:pPr>
            <a:endParaRPr lang="en-US" altLang="zh-TW" sz="2400" dirty="0"/>
          </a:p>
          <a:p>
            <a:endParaRPr lang="en-US" altLang="zh-TW" sz="2400" dirty="0"/>
          </a:p>
          <a:p>
            <a:endParaRPr lang="en-US" altLang="zh-TW" sz="2400" dirty="0"/>
          </a:p>
          <a:p>
            <a:endParaRPr lang="en-US" altLang="zh-TW" sz="2400" dirty="0"/>
          </a:p>
          <a:p>
            <a:endParaRPr lang="en-US" altLang="zh-TW" sz="2000" dirty="0"/>
          </a:p>
          <a:p>
            <a:endParaRPr lang="en-US" altLang="zh-TW" sz="2400" dirty="0"/>
          </a:p>
        </p:txBody>
      </p:sp>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(16/16)</a:t>
            </a:r>
            <a:br>
              <a:rPr lang="zh-TW" altLang="en-US" dirty="0"/>
            </a:br>
            <a:r>
              <a:rPr lang="zh-TW" altLang="en-US" sz="3200" dirty="0"/>
              <a:t>成果評估方法</a:t>
            </a:r>
            <a:r>
              <a:rPr lang="en-US" altLang="zh-TW" sz="3200" dirty="0"/>
              <a:t>— </a:t>
            </a:r>
            <a:r>
              <a:rPr lang="zh-TW" altLang="en-US" sz="3200" dirty="0"/>
              <a:t>模擬投資</a:t>
            </a:r>
          </a:p>
        </p:txBody>
      </p:sp>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34</a:t>
            </a:fld>
            <a:endParaRPr lang="zh-TW" altLang="en-US"/>
          </a:p>
        </p:txBody>
      </p:sp>
      <p:graphicFrame>
        <p:nvGraphicFramePr>
          <p:cNvPr id="5" name="表格 6">
            <a:extLst>
              <a:ext uri="{FF2B5EF4-FFF2-40B4-BE49-F238E27FC236}">
                <a16:creationId xmlns:a16="http://schemas.microsoft.com/office/drawing/2014/main" id="{8D0139B3-DB74-3FCA-4425-5212EC771DAD}"/>
              </a:ext>
            </a:extLst>
          </p:cNvPr>
          <p:cNvGraphicFramePr>
            <a:graphicFrameLocks noGrp="1"/>
          </p:cNvGraphicFramePr>
          <p:nvPr>
            <p:extLst>
              <p:ext uri="{D42A27DB-BD31-4B8C-83A1-F6EECF244321}">
                <p14:modId xmlns:p14="http://schemas.microsoft.com/office/powerpoint/2010/main" val="2682682185"/>
              </p:ext>
            </p:extLst>
          </p:nvPr>
        </p:nvGraphicFramePr>
        <p:xfrm>
          <a:off x="2032000" y="2447290"/>
          <a:ext cx="8127999" cy="1112520"/>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1408331754"/>
                    </a:ext>
                  </a:extLst>
                </a:gridCol>
                <a:gridCol w="2709333">
                  <a:extLst>
                    <a:ext uri="{9D8B030D-6E8A-4147-A177-3AD203B41FA5}">
                      <a16:colId xmlns:a16="http://schemas.microsoft.com/office/drawing/2014/main" val="34614023"/>
                    </a:ext>
                  </a:extLst>
                </a:gridCol>
                <a:gridCol w="2709333">
                  <a:extLst>
                    <a:ext uri="{9D8B030D-6E8A-4147-A177-3AD203B41FA5}">
                      <a16:colId xmlns:a16="http://schemas.microsoft.com/office/drawing/2014/main" val="3787296763"/>
                    </a:ext>
                  </a:extLst>
                </a:gridCol>
              </a:tblGrid>
              <a:tr h="370840">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預測為漲</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預測為跌</a:t>
                      </a:r>
                    </a:p>
                  </a:txBody>
                  <a:tcPr anchor="ctr"/>
                </a:tc>
                <a:extLst>
                  <a:ext uri="{0D108BD9-81ED-4DB2-BD59-A6C34878D82A}">
                    <a16:rowId xmlns:a16="http://schemas.microsoft.com/office/drawing/2014/main" val="604472981"/>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持有股票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不做投資動作</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賣出股票</a:t>
                      </a:r>
                    </a:p>
                  </a:txBody>
                  <a:tcPr anchor="ctr"/>
                </a:tc>
                <a:extLst>
                  <a:ext uri="{0D108BD9-81ED-4DB2-BD59-A6C34878D82A}">
                    <a16:rowId xmlns:a16="http://schemas.microsoft.com/office/drawing/2014/main" val="734343899"/>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未持有股票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買進股票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不做投資動作</a:t>
                      </a:r>
                    </a:p>
                  </a:txBody>
                  <a:tcPr anchor="ctr"/>
                </a:tc>
                <a:extLst>
                  <a:ext uri="{0D108BD9-81ED-4DB2-BD59-A6C34878D82A}">
                    <a16:rowId xmlns:a16="http://schemas.microsoft.com/office/drawing/2014/main" val="1873858361"/>
                  </a:ext>
                </a:extLst>
              </a:tr>
            </a:tbl>
          </a:graphicData>
        </a:graphic>
      </p:graphicFrame>
      <p:graphicFrame>
        <p:nvGraphicFramePr>
          <p:cNvPr id="8" name="表格 8">
            <a:extLst>
              <a:ext uri="{FF2B5EF4-FFF2-40B4-BE49-F238E27FC236}">
                <a16:creationId xmlns:a16="http://schemas.microsoft.com/office/drawing/2014/main" id="{FDC7A0F7-D82A-3FAD-17E7-98D72662E275}"/>
              </a:ext>
            </a:extLst>
          </p:cNvPr>
          <p:cNvGraphicFramePr>
            <a:graphicFrameLocks noGrp="1"/>
          </p:cNvGraphicFramePr>
          <p:nvPr>
            <p:extLst>
              <p:ext uri="{D42A27DB-BD31-4B8C-83A1-F6EECF244321}">
                <p14:modId xmlns:p14="http://schemas.microsoft.com/office/powerpoint/2010/main" val="3512663079"/>
              </p:ext>
            </p:extLst>
          </p:nvPr>
        </p:nvGraphicFramePr>
        <p:xfrm>
          <a:off x="2031999" y="4875034"/>
          <a:ext cx="8128000" cy="741680"/>
        </p:xfrm>
        <a:graphic>
          <a:graphicData uri="http://schemas.openxmlformats.org/drawingml/2006/table">
            <a:tbl>
              <a:tblPr bandRow="1">
                <a:tableStyleId>{5940675A-B579-460E-94D1-54222C63F5DA}</a:tableStyleId>
              </a:tblPr>
              <a:tblGrid>
                <a:gridCol w="2032000">
                  <a:extLst>
                    <a:ext uri="{9D8B030D-6E8A-4147-A177-3AD203B41FA5}">
                      <a16:colId xmlns:a16="http://schemas.microsoft.com/office/drawing/2014/main" val="1562509284"/>
                    </a:ext>
                  </a:extLst>
                </a:gridCol>
                <a:gridCol w="2032000">
                  <a:extLst>
                    <a:ext uri="{9D8B030D-6E8A-4147-A177-3AD203B41FA5}">
                      <a16:colId xmlns:a16="http://schemas.microsoft.com/office/drawing/2014/main" val="3258985441"/>
                    </a:ext>
                  </a:extLst>
                </a:gridCol>
                <a:gridCol w="2032000">
                  <a:extLst>
                    <a:ext uri="{9D8B030D-6E8A-4147-A177-3AD203B41FA5}">
                      <a16:colId xmlns:a16="http://schemas.microsoft.com/office/drawing/2014/main" val="1564210645"/>
                    </a:ext>
                  </a:extLst>
                </a:gridCol>
                <a:gridCol w="2032000">
                  <a:extLst>
                    <a:ext uri="{9D8B030D-6E8A-4147-A177-3AD203B41FA5}">
                      <a16:colId xmlns:a16="http://schemas.microsoft.com/office/drawing/2014/main" val="3715075678"/>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總損益</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交易總次數</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交易產生總費用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勝率</a:t>
                      </a:r>
                    </a:p>
                  </a:txBody>
                  <a:tcPr anchor="ctr"/>
                </a:tc>
                <a:extLst>
                  <a:ext uri="{0D108BD9-81ED-4DB2-BD59-A6C34878D82A}">
                    <a16:rowId xmlns:a16="http://schemas.microsoft.com/office/drawing/2014/main" val="858911662"/>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最大損失</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最大獲利</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投資報酬率</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平均交易報酬率</a:t>
                      </a:r>
                    </a:p>
                  </a:txBody>
                  <a:tcPr anchor="ctr"/>
                </a:tc>
                <a:extLst>
                  <a:ext uri="{0D108BD9-81ED-4DB2-BD59-A6C34878D82A}">
                    <a16:rowId xmlns:a16="http://schemas.microsoft.com/office/drawing/2014/main" val="1807497618"/>
                  </a:ext>
                </a:extLst>
              </a:tr>
            </a:tbl>
          </a:graphicData>
        </a:graphic>
      </p:graphicFrame>
    </p:spTree>
    <p:extLst>
      <p:ext uri="{BB962C8B-B14F-4D97-AF65-F5344CB8AC3E}">
        <p14:creationId xmlns:p14="http://schemas.microsoft.com/office/powerpoint/2010/main" val="1583277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35</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(5/7)</a:t>
            </a:r>
            <a:br>
              <a:rPr lang="en-US" altLang="zh-TW" dirty="0"/>
            </a:br>
            <a:r>
              <a:rPr lang="zh-TW" altLang="en-US" sz="3200" dirty="0"/>
              <a:t>傳統法</a:t>
            </a:r>
            <a:r>
              <a:rPr lang="en-US" altLang="zh-TW" sz="3200" dirty="0"/>
              <a:t>-</a:t>
            </a:r>
            <a:r>
              <a:rPr lang="zh-TW" altLang="en-US" sz="3200" dirty="0"/>
              <a:t>模擬投資</a:t>
            </a:r>
            <a:endParaRPr lang="zh-TW" altLang="en-US" dirty="0"/>
          </a:p>
        </p:txBody>
      </p:sp>
      <p:graphicFrame>
        <p:nvGraphicFramePr>
          <p:cNvPr id="5" name="表格 6">
            <a:extLst>
              <a:ext uri="{FF2B5EF4-FFF2-40B4-BE49-F238E27FC236}">
                <a16:creationId xmlns:a16="http://schemas.microsoft.com/office/drawing/2014/main" id="{41E81AF6-6DFD-5B40-067A-3954A26956DB}"/>
              </a:ext>
            </a:extLst>
          </p:cNvPr>
          <p:cNvGraphicFramePr>
            <a:graphicFrameLocks noGrp="1"/>
          </p:cNvGraphicFramePr>
          <p:nvPr>
            <p:extLst>
              <p:ext uri="{D42A27DB-BD31-4B8C-83A1-F6EECF244321}">
                <p14:modId xmlns:p14="http://schemas.microsoft.com/office/powerpoint/2010/main" val="2572801848"/>
              </p:ext>
            </p:extLst>
          </p:nvPr>
        </p:nvGraphicFramePr>
        <p:xfrm>
          <a:off x="2390618" y="2169319"/>
          <a:ext cx="7410763" cy="3708400"/>
        </p:xfrm>
        <a:graphic>
          <a:graphicData uri="http://schemas.openxmlformats.org/drawingml/2006/table">
            <a:tbl>
              <a:tblPr firstRow="1" bandRow="1">
                <a:tableStyleId>{5C22544A-7EE6-4342-B048-85BDC9FD1C3A}</a:tableStyleId>
              </a:tblPr>
              <a:tblGrid>
                <a:gridCol w="2076481">
                  <a:extLst>
                    <a:ext uri="{9D8B030D-6E8A-4147-A177-3AD203B41FA5}">
                      <a16:colId xmlns:a16="http://schemas.microsoft.com/office/drawing/2014/main" val="1189634700"/>
                    </a:ext>
                  </a:extLst>
                </a:gridCol>
                <a:gridCol w="2667141">
                  <a:extLst>
                    <a:ext uri="{9D8B030D-6E8A-4147-A177-3AD203B41FA5}">
                      <a16:colId xmlns:a16="http://schemas.microsoft.com/office/drawing/2014/main" val="2508660496"/>
                    </a:ext>
                  </a:extLst>
                </a:gridCol>
                <a:gridCol w="2667141">
                  <a:extLst>
                    <a:ext uri="{9D8B030D-6E8A-4147-A177-3AD203B41FA5}">
                      <a16:colId xmlns:a16="http://schemas.microsoft.com/office/drawing/2014/main" val="2939191180"/>
                    </a:ext>
                  </a:extLst>
                </a:gridCol>
              </a:tblGrid>
              <a:tr h="370840">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傳統法</a:t>
                      </a:r>
                      <a:r>
                        <a:rPr lang="en-US" altLang="zh-TW" baseline="0" dirty="0">
                          <a:solidFill>
                            <a:schemeClr val="tx1"/>
                          </a:solidFill>
                          <a:latin typeface="Times New Roman" panose="02020603050405020304" pitchFamily="18" charset="0"/>
                          <a:ea typeface="標楷體" panose="03000509000000000000" pitchFamily="65" charset="-120"/>
                        </a:rPr>
                        <a:t>-MLR</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傳統法</a:t>
                      </a:r>
                      <a:r>
                        <a:rPr lang="en-US" altLang="zh-TW" baseline="0" dirty="0">
                          <a:solidFill>
                            <a:schemeClr val="tx1"/>
                          </a:solidFill>
                          <a:latin typeface="Times New Roman" panose="02020603050405020304" pitchFamily="18" charset="0"/>
                          <a:ea typeface="標楷體" panose="03000509000000000000" pitchFamily="65" charset="-120"/>
                        </a:rPr>
                        <a:t>-ANN</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086984352"/>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年份</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4109610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總損益</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114,837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(-103,851)</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3040936"/>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交易總次數</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4515437"/>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交易產生總費用</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(-24,985)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(-32,329)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5972873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勝率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66.67%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26.32%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54323263"/>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最大損失</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(-11,982)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(-28,958)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53125328"/>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最大獲利</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33,952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50,927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32811634"/>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投資報酬率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18.79%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(-16.38%)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99546409"/>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平均交易報酬率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1.25%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(-0.86%)</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45390413"/>
                  </a:ext>
                </a:extLst>
              </a:tr>
            </a:tbl>
          </a:graphicData>
        </a:graphic>
      </p:graphicFrame>
    </p:spTree>
    <p:extLst>
      <p:ext uri="{BB962C8B-B14F-4D97-AF65-F5344CB8AC3E}">
        <p14:creationId xmlns:p14="http://schemas.microsoft.com/office/powerpoint/2010/main" val="550624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36</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(7/7)</a:t>
            </a:r>
            <a:br>
              <a:rPr lang="en-US" altLang="zh-TW" dirty="0"/>
            </a:br>
            <a:r>
              <a:rPr lang="zh-TW" altLang="en-US" sz="3200" dirty="0"/>
              <a:t>滑動視窗法</a:t>
            </a:r>
            <a:r>
              <a:rPr lang="en-US" altLang="zh-TW" sz="3200" dirty="0"/>
              <a:t>-</a:t>
            </a:r>
            <a:r>
              <a:rPr lang="zh-TW" altLang="en-US" sz="3200" dirty="0"/>
              <a:t>模擬投資</a:t>
            </a:r>
            <a:endParaRPr lang="zh-TW" altLang="en-US" dirty="0"/>
          </a:p>
        </p:txBody>
      </p:sp>
      <p:graphicFrame>
        <p:nvGraphicFramePr>
          <p:cNvPr id="5" name="表格 6">
            <a:extLst>
              <a:ext uri="{FF2B5EF4-FFF2-40B4-BE49-F238E27FC236}">
                <a16:creationId xmlns:a16="http://schemas.microsoft.com/office/drawing/2014/main" id="{41E81AF6-6DFD-5B40-067A-3954A26956DB}"/>
              </a:ext>
            </a:extLst>
          </p:cNvPr>
          <p:cNvGraphicFramePr>
            <a:graphicFrameLocks noGrp="1"/>
          </p:cNvGraphicFramePr>
          <p:nvPr>
            <p:extLst>
              <p:ext uri="{D42A27DB-BD31-4B8C-83A1-F6EECF244321}">
                <p14:modId xmlns:p14="http://schemas.microsoft.com/office/powerpoint/2010/main" val="1315406738"/>
              </p:ext>
            </p:extLst>
          </p:nvPr>
        </p:nvGraphicFramePr>
        <p:xfrm>
          <a:off x="2390618" y="2169319"/>
          <a:ext cx="7410763" cy="3708400"/>
        </p:xfrm>
        <a:graphic>
          <a:graphicData uri="http://schemas.openxmlformats.org/drawingml/2006/table">
            <a:tbl>
              <a:tblPr firstRow="1" bandRow="1">
                <a:tableStyleId>{5C22544A-7EE6-4342-B048-85BDC9FD1C3A}</a:tableStyleId>
              </a:tblPr>
              <a:tblGrid>
                <a:gridCol w="2076481">
                  <a:extLst>
                    <a:ext uri="{9D8B030D-6E8A-4147-A177-3AD203B41FA5}">
                      <a16:colId xmlns:a16="http://schemas.microsoft.com/office/drawing/2014/main" val="1189634700"/>
                    </a:ext>
                  </a:extLst>
                </a:gridCol>
                <a:gridCol w="2667141">
                  <a:extLst>
                    <a:ext uri="{9D8B030D-6E8A-4147-A177-3AD203B41FA5}">
                      <a16:colId xmlns:a16="http://schemas.microsoft.com/office/drawing/2014/main" val="2508660496"/>
                    </a:ext>
                  </a:extLst>
                </a:gridCol>
                <a:gridCol w="2667141">
                  <a:extLst>
                    <a:ext uri="{9D8B030D-6E8A-4147-A177-3AD203B41FA5}">
                      <a16:colId xmlns:a16="http://schemas.microsoft.com/office/drawing/2014/main" val="2939191180"/>
                    </a:ext>
                  </a:extLst>
                </a:gridCol>
              </a:tblGrid>
              <a:tr h="370840">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滑動視窗法</a:t>
                      </a:r>
                      <a:r>
                        <a:rPr lang="en-US" altLang="zh-TW" baseline="0" dirty="0">
                          <a:solidFill>
                            <a:schemeClr val="tx1"/>
                          </a:solidFill>
                          <a:latin typeface="Times New Roman" panose="02020603050405020304" pitchFamily="18" charset="0"/>
                          <a:ea typeface="標楷體" panose="03000509000000000000" pitchFamily="65" charset="-120"/>
                        </a:rPr>
                        <a:t>-ANN</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傳統法</a:t>
                      </a:r>
                      <a:r>
                        <a:rPr lang="en-US" altLang="zh-TW" baseline="0" dirty="0">
                          <a:solidFill>
                            <a:schemeClr val="tx1"/>
                          </a:solidFill>
                          <a:latin typeface="Times New Roman" panose="02020603050405020304" pitchFamily="18" charset="0"/>
                          <a:ea typeface="標楷體" panose="03000509000000000000" pitchFamily="65" charset="-120"/>
                        </a:rPr>
                        <a:t>-ANN</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086984352"/>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年份</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4109610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總損益</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(-339,651)</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(-103,851)</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3040936"/>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交易總次數</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53</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4515437"/>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交易產生總費用</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(-89,355)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(-32,329)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5972873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勝率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20.75%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26.32%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54323263"/>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最大損失</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(-46,933)</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(-28,958)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53125328"/>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最大獲利</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33,952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50,927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32811634"/>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投資報酬率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(-51.15%)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(-16.38%)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99546409"/>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平均交易報酬率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(-0.97%)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(-0.86%)</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45390413"/>
                  </a:ext>
                </a:extLst>
              </a:tr>
            </a:tbl>
          </a:graphicData>
        </a:graphic>
      </p:graphicFrame>
    </p:spTree>
    <p:extLst>
      <p:ext uri="{BB962C8B-B14F-4D97-AF65-F5344CB8AC3E}">
        <p14:creationId xmlns:p14="http://schemas.microsoft.com/office/powerpoint/2010/main" val="289871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CCF65-F463-40BF-8C52-BD13F88DF1C4}"/>
              </a:ext>
            </a:extLst>
          </p:cNvPr>
          <p:cNvSpPr>
            <a:spLocks noGrp="1"/>
          </p:cNvSpPr>
          <p:nvPr>
            <p:ph type="title"/>
          </p:nvPr>
        </p:nvSpPr>
        <p:spPr/>
        <p:txBody>
          <a:bodyPr/>
          <a:lstStyle/>
          <a:p>
            <a:r>
              <a:rPr lang="en-US" altLang="zh-TW" dirty="0"/>
              <a:t>Motivation (2/3)</a:t>
            </a:r>
            <a:endParaRPr lang="zh-TW" altLang="en-US" dirty="0"/>
          </a:p>
        </p:txBody>
      </p:sp>
      <p:sp>
        <p:nvSpPr>
          <p:cNvPr id="3" name="內容版面配置區 2">
            <a:extLst>
              <a:ext uri="{FF2B5EF4-FFF2-40B4-BE49-F238E27FC236}">
                <a16:creationId xmlns:a16="http://schemas.microsoft.com/office/drawing/2014/main" id="{7A407A87-1F7E-4379-B7AA-8E5C7B315DCF}"/>
              </a:ext>
            </a:extLst>
          </p:cNvPr>
          <p:cNvSpPr>
            <a:spLocks noGrp="1"/>
          </p:cNvSpPr>
          <p:nvPr>
            <p:ph idx="1"/>
          </p:nvPr>
        </p:nvSpPr>
        <p:spPr/>
        <p:txBody>
          <a:bodyPr>
            <a:normAutofit/>
          </a:bodyPr>
          <a:lstStyle/>
          <a:p>
            <a:r>
              <a:rPr lang="zh-TW" altLang="en-US" dirty="0"/>
              <a:t>情緒代表各種市場參與者的行為，市場情緒將會反映股價</a:t>
            </a:r>
            <a:endParaRPr lang="en-US" altLang="zh-TW" dirty="0"/>
          </a:p>
          <a:p>
            <a:pPr lvl="1"/>
            <a:r>
              <a:rPr lang="zh-TW" altLang="en-US" dirty="0"/>
              <a:t>（</a:t>
            </a:r>
            <a:r>
              <a:rPr lang="en-US" altLang="zh-TW" dirty="0"/>
              <a:t>1</a:t>
            </a:r>
            <a:r>
              <a:rPr lang="zh-TW" altLang="en-US" dirty="0"/>
              <a:t>）新聞透漏的基本面資訊影響投資者</a:t>
            </a:r>
            <a:endParaRPr lang="en-US" altLang="zh-TW" dirty="0"/>
          </a:p>
          <a:p>
            <a:pPr lvl="1"/>
            <a:r>
              <a:rPr lang="zh-TW" altLang="en-US" dirty="0"/>
              <a:t>（</a:t>
            </a:r>
            <a:r>
              <a:rPr lang="en-US" altLang="zh-TW" dirty="0"/>
              <a:t>2</a:t>
            </a:r>
            <a:r>
              <a:rPr lang="zh-TW" altLang="en-US" dirty="0"/>
              <a:t>）新聞引發公眾情緒，影響投資者投資決策</a:t>
            </a:r>
            <a:endParaRPr lang="en-US" altLang="zh-TW" dirty="0"/>
          </a:p>
          <a:p>
            <a:endParaRPr lang="en-US" altLang="zh-TW" dirty="0"/>
          </a:p>
          <a:p>
            <a:r>
              <a:rPr lang="zh-TW" altLang="en-US" dirty="0"/>
              <a:t>最具爭議的理論</a:t>
            </a:r>
            <a:r>
              <a:rPr lang="en-US" altLang="zh-TW" sz="2800" dirty="0"/>
              <a:t>—</a:t>
            </a:r>
            <a:r>
              <a:rPr lang="zh-TW" altLang="en-US" dirty="0"/>
              <a:t>有效市場假說（</a:t>
            </a:r>
            <a:r>
              <a:rPr lang="en-US" altLang="zh-TW" dirty="0"/>
              <a:t>Efficient-market hypothesis</a:t>
            </a:r>
            <a:r>
              <a:rPr lang="zh-TW" altLang="en-US" dirty="0"/>
              <a:t>）</a:t>
            </a:r>
            <a:endParaRPr lang="en-US" altLang="zh-TW" dirty="0"/>
          </a:p>
          <a:p>
            <a:pPr lvl="1"/>
            <a:r>
              <a:rPr lang="zh-TW" altLang="en-US" dirty="0"/>
              <a:t>在任何時候，股票的市場價格都包含有關該股票的所有資訊</a:t>
            </a:r>
            <a:endParaRPr lang="en-US" altLang="zh-TW" dirty="0"/>
          </a:p>
          <a:p>
            <a:pPr lvl="1"/>
            <a:r>
              <a:rPr lang="zh-TW" altLang="en-US" dirty="0"/>
              <a:t>價格變化是不可預測的</a:t>
            </a:r>
            <a:endParaRPr lang="en-US" altLang="zh-TW" dirty="0"/>
          </a:p>
          <a:p>
            <a:pPr marL="0" indent="0">
              <a:buNone/>
            </a:pPr>
            <a:endParaRPr lang="en-US" altLang="zh-TW" dirty="0"/>
          </a:p>
          <a:p>
            <a:pPr lvl="1"/>
            <a:endParaRPr lang="en-US" altLang="zh-TW" dirty="0"/>
          </a:p>
          <a:p>
            <a:pPr marL="457200" lvl="1" indent="0">
              <a:buNone/>
            </a:pPr>
            <a:endParaRPr lang="en-US" altLang="zh-TW" dirty="0"/>
          </a:p>
        </p:txBody>
      </p:sp>
      <p:sp>
        <p:nvSpPr>
          <p:cNvPr id="4" name="投影片編號版面配置區 3">
            <a:extLst>
              <a:ext uri="{FF2B5EF4-FFF2-40B4-BE49-F238E27FC236}">
                <a16:creationId xmlns:a16="http://schemas.microsoft.com/office/drawing/2014/main" id="{4F0B4B75-3CF3-4AB7-BDB1-3D37084576F5}"/>
              </a:ext>
            </a:extLst>
          </p:cNvPr>
          <p:cNvSpPr>
            <a:spLocks noGrp="1"/>
          </p:cNvSpPr>
          <p:nvPr>
            <p:ph type="sldNum" sz="quarter" idx="12"/>
          </p:nvPr>
        </p:nvSpPr>
        <p:spPr/>
        <p:txBody>
          <a:bodyPr/>
          <a:lstStyle/>
          <a:p>
            <a:fld id="{46B26A4B-3AD5-4556-810E-C20186AC774D}" type="slidenum">
              <a:rPr lang="zh-TW" altLang="en-US" smtClean="0"/>
              <a:t>4</a:t>
            </a:fld>
            <a:endParaRPr lang="zh-TW" altLang="en-US"/>
          </a:p>
        </p:txBody>
      </p:sp>
    </p:spTree>
    <p:extLst>
      <p:ext uri="{BB962C8B-B14F-4D97-AF65-F5344CB8AC3E}">
        <p14:creationId xmlns:p14="http://schemas.microsoft.com/office/powerpoint/2010/main" val="108013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30768-1305-468E-85CE-4620BC9360AC}"/>
              </a:ext>
            </a:extLst>
          </p:cNvPr>
          <p:cNvSpPr>
            <a:spLocks noGrp="1"/>
          </p:cNvSpPr>
          <p:nvPr>
            <p:ph type="title"/>
          </p:nvPr>
        </p:nvSpPr>
        <p:spPr/>
        <p:txBody>
          <a:bodyPr/>
          <a:lstStyle/>
          <a:p>
            <a:r>
              <a:rPr lang="en-US" altLang="zh-TW" dirty="0"/>
              <a:t>Motivation (3/3)</a:t>
            </a:r>
            <a:endParaRPr lang="zh-TW" altLang="en-US" dirty="0"/>
          </a:p>
        </p:txBody>
      </p:sp>
      <p:sp>
        <p:nvSpPr>
          <p:cNvPr id="3" name="內容版面配置區 2">
            <a:extLst>
              <a:ext uri="{FF2B5EF4-FFF2-40B4-BE49-F238E27FC236}">
                <a16:creationId xmlns:a16="http://schemas.microsoft.com/office/drawing/2014/main" id="{B447E626-3F30-482E-B933-CDA870B64E18}"/>
              </a:ext>
            </a:extLst>
          </p:cNvPr>
          <p:cNvSpPr>
            <a:spLocks noGrp="1"/>
          </p:cNvSpPr>
          <p:nvPr>
            <p:ph idx="1"/>
          </p:nvPr>
        </p:nvSpPr>
        <p:spPr/>
        <p:txBody>
          <a:bodyPr/>
          <a:lstStyle/>
          <a:p>
            <a:r>
              <a:rPr lang="zh-TW" altLang="en-US" dirty="0"/>
              <a:t>金融市場在某種程度上是可預測的</a:t>
            </a:r>
            <a:endParaRPr lang="en-US" altLang="zh-TW" dirty="0"/>
          </a:p>
          <a:p>
            <a:pPr marL="0" indent="0">
              <a:buNone/>
            </a:pPr>
            <a:endParaRPr lang="en-US" altLang="zh-TW" dirty="0"/>
          </a:p>
          <a:p>
            <a:r>
              <a:rPr lang="zh-TW" altLang="en-US" dirty="0"/>
              <a:t>本研究認為量化後的資訊具有參考價值</a:t>
            </a:r>
            <a:endParaRPr lang="en-US" altLang="zh-TW" dirty="0"/>
          </a:p>
          <a:p>
            <a:endParaRPr lang="en-US" altLang="zh-TW" dirty="0"/>
          </a:p>
          <a:p>
            <a:r>
              <a:rPr lang="zh-TW" altLang="en-US" dirty="0"/>
              <a:t>以台積電作為研究對象，探討切割資料集的方法是否能提升模型準確率</a:t>
            </a:r>
          </a:p>
        </p:txBody>
      </p:sp>
      <p:sp>
        <p:nvSpPr>
          <p:cNvPr id="4" name="投影片編號版面配置區 3">
            <a:extLst>
              <a:ext uri="{FF2B5EF4-FFF2-40B4-BE49-F238E27FC236}">
                <a16:creationId xmlns:a16="http://schemas.microsoft.com/office/drawing/2014/main" id="{A1D5C1D4-52A3-4FC2-B890-B87CF3D5562D}"/>
              </a:ext>
            </a:extLst>
          </p:cNvPr>
          <p:cNvSpPr>
            <a:spLocks noGrp="1"/>
          </p:cNvSpPr>
          <p:nvPr>
            <p:ph type="sldNum" sz="quarter" idx="12"/>
          </p:nvPr>
        </p:nvSpPr>
        <p:spPr/>
        <p:txBody>
          <a:bodyPr/>
          <a:lstStyle/>
          <a:p>
            <a:fld id="{46B26A4B-3AD5-4556-810E-C20186AC774D}" type="slidenum">
              <a:rPr lang="zh-TW" altLang="en-US" smtClean="0"/>
              <a:t>5</a:t>
            </a:fld>
            <a:endParaRPr lang="zh-TW" altLang="en-US"/>
          </a:p>
        </p:txBody>
      </p:sp>
    </p:spTree>
    <p:extLst>
      <p:ext uri="{BB962C8B-B14F-4D97-AF65-F5344CB8AC3E}">
        <p14:creationId xmlns:p14="http://schemas.microsoft.com/office/powerpoint/2010/main" val="419824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7CCE-72FF-44F2-915C-ADD5CA29B59D}"/>
              </a:ext>
            </a:extLst>
          </p:cNvPr>
          <p:cNvSpPr>
            <a:spLocks noGrp="1"/>
          </p:cNvSpPr>
          <p:nvPr>
            <p:ph type="title"/>
          </p:nvPr>
        </p:nvSpPr>
        <p:spPr/>
        <p:txBody>
          <a:bodyPr/>
          <a:lstStyle/>
          <a:p>
            <a:r>
              <a:rPr lang="en-US" altLang="zh-TW" dirty="0"/>
              <a:t>Related Work (1/2)</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02AF5AD-7248-41E9-8CC3-24C446EF2AD4}"/>
                  </a:ext>
                </a:extLst>
              </p:cNvPr>
              <p:cNvSpPr>
                <a:spLocks noGrp="1"/>
              </p:cNvSpPr>
              <p:nvPr>
                <p:ph idx="1"/>
              </p:nvPr>
            </p:nvSpPr>
            <p:spPr/>
            <p:txBody>
              <a:bodyPr/>
              <a:lstStyle/>
              <a:p>
                <a:r>
                  <a:rPr lang="zh-TW" altLang="en-US" dirty="0"/>
                  <a:t>在機器學習技術出現之前，線性統計技術提供了一種分析和預測股票的方法</a:t>
                </a:r>
                <a:endParaRPr lang="en-US" altLang="zh-TW" dirty="0"/>
              </a:p>
              <a:p>
                <a:endParaRPr lang="en-US" altLang="zh-TW" dirty="0"/>
              </a:p>
              <a:p>
                <a:r>
                  <a:rPr lang="zh-TW" altLang="en-US" dirty="0"/>
                  <a:t>多元線性迴歸模型</a:t>
                </a:r>
                <a:r>
                  <a:rPr lang="en-US" altLang="zh-TW" dirty="0"/>
                  <a:t>( Multiple Linear Regression, MLR)</a:t>
                </a:r>
              </a:p>
              <a:p>
                <a:pPr lvl="1"/>
                <a:r>
                  <a:rPr lang="zh-TW" altLang="en-US" dirty="0"/>
                  <a:t>擬合係數為</a:t>
                </a:r>
                <a14:m>
                  <m:oMath xmlns:m="http://schemas.openxmlformats.org/officeDocument/2006/math">
                    <m:r>
                      <m:rPr>
                        <m:sty m:val="p"/>
                      </m:rPr>
                      <a:rPr lang="en-US" altLang="zh-TW">
                        <a:latin typeface="Cambria Math" panose="02040503050406030204" pitchFamily="18" charset="0"/>
                      </a:rPr>
                      <m:t>w</m:t>
                    </m:r>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2</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m:t>
                        </m:r>
                        <m:r>
                          <a:rPr lang="en-US" altLang="zh-TW" i="1">
                            <a:latin typeface="Cambria Math" panose="02040503050406030204" pitchFamily="18" charset="0"/>
                          </a:rPr>
                          <m:t>𝑤</m:t>
                        </m:r>
                      </m:e>
                      <m:sub>
                        <m:r>
                          <a:rPr lang="en-US" altLang="zh-TW" i="1">
                            <a:latin typeface="Cambria Math" panose="02040503050406030204" pitchFamily="18" charset="0"/>
                          </a:rPr>
                          <m:t>𝑛</m:t>
                        </m:r>
                      </m:sub>
                    </m:sSub>
                  </m:oMath>
                </a14:m>
                <a:r>
                  <a:rPr lang="zh-TW" altLang="en-US" dirty="0"/>
                  <a:t>的線性模型，藉由線性近似去最小化觀察目標與預測目標之間的誤差平方和</a:t>
                </a:r>
                <a:endParaRPr lang="en-US" altLang="zh-TW" dirty="0"/>
              </a:p>
            </p:txBody>
          </p:sp>
        </mc:Choice>
        <mc:Fallback xmlns="">
          <p:sp>
            <p:nvSpPr>
              <p:cNvPr id="3" name="內容版面配置區 2">
                <a:extLst>
                  <a:ext uri="{FF2B5EF4-FFF2-40B4-BE49-F238E27FC236}">
                    <a16:creationId xmlns:a16="http://schemas.microsoft.com/office/drawing/2014/main" id="{302AF5AD-7248-41E9-8CC3-24C446EF2AD4}"/>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684E3A98-7AC7-464F-92C7-2FCCE331D50E}"/>
                  </a:ext>
                </a:extLst>
              </p:cNvPr>
              <p:cNvSpPr txBox="1"/>
              <p:nvPr/>
            </p:nvSpPr>
            <p:spPr>
              <a:xfrm>
                <a:off x="2899489" y="4812791"/>
                <a:ext cx="60975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mtClean="0">
                          <a:latin typeface="Cambria Math" panose="02040503050406030204" pitchFamily="18" charset="0"/>
                        </a:rPr>
                        <m:t>y</m:t>
                      </m:r>
                      <m:r>
                        <a:rPr lang="zh-TW" altLang="en-US" i="0">
                          <a:latin typeface="Cambria Math" panose="02040503050406030204" pitchFamily="18" charset="0"/>
                        </a:rPr>
                        <m:t> =</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1</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1</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2</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2</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1">
                              <a:latin typeface="Cambria Math" panose="02040503050406030204" pitchFamily="18" charset="0"/>
                            </a:rPr>
                            <m:t>𝑛</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𝑛</m:t>
                          </m:r>
                        </m:sub>
                      </m:sSub>
                      <m:r>
                        <a:rPr lang="zh-TW" altLang="en-US" i="0">
                          <a:latin typeface="Cambria Math" panose="02040503050406030204" pitchFamily="18" charset="0"/>
                        </a:rPr>
                        <m:t>+</m:t>
                      </m:r>
                      <m:r>
                        <a:rPr lang="zh-TW" altLang="en-US" i="1">
                          <a:latin typeface="Cambria Math" panose="02040503050406030204" pitchFamily="18" charset="0"/>
                        </a:rPr>
                        <m:t>𝑏</m:t>
                      </m:r>
                    </m:oMath>
                  </m:oMathPara>
                </a14:m>
                <a:endParaRPr lang="zh-TW" altLang="en-US" dirty="0"/>
              </a:p>
            </p:txBody>
          </p:sp>
        </mc:Choice>
        <mc:Fallback xmlns="">
          <p:sp>
            <p:nvSpPr>
              <p:cNvPr id="5" name="文字方塊 4">
                <a:extLst>
                  <a:ext uri="{FF2B5EF4-FFF2-40B4-BE49-F238E27FC236}">
                    <a16:creationId xmlns:a16="http://schemas.microsoft.com/office/drawing/2014/main" id="{684E3A98-7AC7-464F-92C7-2FCCE331D50E}"/>
                  </a:ext>
                </a:extLst>
              </p:cNvPr>
              <p:cNvSpPr txBox="1">
                <a:spLocks noRot="1" noChangeAspect="1" noMove="1" noResize="1" noEditPoints="1" noAdjustHandles="1" noChangeArrowheads="1" noChangeShapeType="1" noTextEdit="1"/>
              </p:cNvSpPr>
              <p:nvPr/>
            </p:nvSpPr>
            <p:spPr>
              <a:xfrm>
                <a:off x="2899489" y="4812791"/>
                <a:ext cx="6097554" cy="369332"/>
              </a:xfrm>
              <a:prstGeom prst="rect">
                <a:avLst/>
              </a:prstGeom>
              <a:blipFill>
                <a:blip r:embed="rId3"/>
                <a:stretch>
                  <a:fillRect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E0BA7335-967A-4A0B-8847-32C58524C835}"/>
                  </a:ext>
                </a:extLst>
              </p:cNvPr>
              <p:cNvSpPr txBox="1"/>
              <p:nvPr/>
            </p:nvSpPr>
            <p:spPr>
              <a:xfrm>
                <a:off x="3366019" y="5317060"/>
                <a:ext cx="6097554" cy="369332"/>
              </a:xfrm>
              <a:prstGeom prst="rect">
                <a:avLst/>
              </a:prstGeom>
              <a:noFill/>
            </p:spPr>
            <p:txBody>
              <a:bodyPr wrap="square">
                <a:spAutoFit/>
              </a:bodyPr>
              <a:lstStyle/>
              <a:p>
                <a14:m>
                  <m:oMath xmlns:m="http://schemas.openxmlformats.org/officeDocument/2006/math">
                    <m:sSub>
                      <m:sSubPr>
                        <m:ctrlPr>
                          <a:rPr lang="zh-TW" altLang="zh-TW" i="1" smtClean="0">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𝑥</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為輸入變量，</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𝑤</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為係數，</a:t>
                </a:r>
                <a14:m>
                  <m:oMath xmlns:m="http://schemas.openxmlformats.org/officeDocument/2006/math">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𝑏</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為殘差，</a:t>
                </a:r>
                <a14:m>
                  <m:oMath xmlns:m="http://schemas.openxmlformats.org/officeDocument/2006/math">
                    <m:r>
                      <m:rPr>
                        <m:sty m:val="p"/>
                      </m:rPr>
                      <a:rPr lang="en-US" altLang="zh-TW" sz="1800">
                        <a:effectLst/>
                        <a:latin typeface="Cambria Math" panose="02040503050406030204" pitchFamily="18" charset="0"/>
                        <a:ea typeface="Cambria Math" panose="02040503050406030204" pitchFamily="18" charset="0"/>
                        <a:cs typeface="新細明體" panose="02020500000000000000" pitchFamily="18" charset="-120"/>
                      </a:rPr>
                      <m:t>y</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為輸出變量。</a:t>
                </a:r>
                <a:endParaRPr lang="zh-TW" altLang="en-US" dirty="0"/>
              </a:p>
            </p:txBody>
          </p:sp>
        </mc:Choice>
        <mc:Fallback xmlns="">
          <p:sp>
            <p:nvSpPr>
              <p:cNvPr id="7" name="文字方塊 6">
                <a:extLst>
                  <a:ext uri="{FF2B5EF4-FFF2-40B4-BE49-F238E27FC236}">
                    <a16:creationId xmlns:a16="http://schemas.microsoft.com/office/drawing/2014/main" id="{E0BA7335-967A-4A0B-8847-32C58524C835}"/>
                  </a:ext>
                </a:extLst>
              </p:cNvPr>
              <p:cNvSpPr txBox="1">
                <a:spLocks noRot="1" noChangeAspect="1" noMove="1" noResize="1" noEditPoints="1" noAdjustHandles="1" noChangeArrowheads="1" noChangeShapeType="1" noTextEdit="1"/>
              </p:cNvSpPr>
              <p:nvPr/>
            </p:nvSpPr>
            <p:spPr>
              <a:xfrm>
                <a:off x="3366019" y="5317060"/>
                <a:ext cx="6097554" cy="369332"/>
              </a:xfrm>
              <a:prstGeom prst="rect">
                <a:avLst/>
              </a:prstGeom>
              <a:blipFill>
                <a:blip r:embed="rId4"/>
                <a:stretch>
                  <a:fillRect t="-8197" b="-2459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F47D9DD-56B6-40AA-8707-5DED11FBC11E}"/>
              </a:ext>
            </a:extLst>
          </p:cNvPr>
          <p:cNvSpPr>
            <a:spLocks noGrp="1"/>
          </p:cNvSpPr>
          <p:nvPr>
            <p:ph type="sldNum" sz="quarter" idx="12"/>
          </p:nvPr>
        </p:nvSpPr>
        <p:spPr/>
        <p:txBody>
          <a:bodyPr/>
          <a:lstStyle/>
          <a:p>
            <a:fld id="{46B26A4B-3AD5-4556-810E-C20186AC774D}" type="slidenum">
              <a:rPr lang="zh-TW" altLang="en-US" smtClean="0"/>
              <a:t>6</a:t>
            </a:fld>
            <a:endParaRPr lang="zh-TW" altLang="en-US"/>
          </a:p>
        </p:txBody>
      </p:sp>
    </p:spTree>
    <p:extLst>
      <p:ext uri="{BB962C8B-B14F-4D97-AF65-F5344CB8AC3E}">
        <p14:creationId xmlns:p14="http://schemas.microsoft.com/office/powerpoint/2010/main" val="147347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26436-45D3-42FF-8E46-8A9910212CCC}"/>
              </a:ext>
            </a:extLst>
          </p:cNvPr>
          <p:cNvSpPr>
            <a:spLocks noGrp="1"/>
          </p:cNvSpPr>
          <p:nvPr>
            <p:ph type="title"/>
          </p:nvPr>
        </p:nvSpPr>
        <p:spPr/>
        <p:txBody>
          <a:bodyPr/>
          <a:lstStyle/>
          <a:p>
            <a:r>
              <a:rPr lang="en-US" altLang="zh-TW" dirty="0"/>
              <a:t>Related Work (2/2)</a:t>
            </a:r>
            <a:endParaRPr lang="zh-TW" altLang="en-US" dirty="0"/>
          </a:p>
        </p:txBody>
      </p:sp>
      <p:sp>
        <p:nvSpPr>
          <p:cNvPr id="3" name="內容版面配置區 2">
            <a:extLst>
              <a:ext uri="{FF2B5EF4-FFF2-40B4-BE49-F238E27FC236}">
                <a16:creationId xmlns:a16="http://schemas.microsoft.com/office/drawing/2014/main" id="{912D9CB3-25DF-4CA5-92CD-654A262C77F8}"/>
              </a:ext>
            </a:extLst>
          </p:cNvPr>
          <p:cNvSpPr>
            <a:spLocks noGrp="1"/>
          </p:cNvSpPr>
          <p:nvPr>
            <p:ph idx="1"/>
          </p:nvPr>
        </p:nvSpPr>
        <p:spPr/>
        <p:txBody>
          <a:bodyPr>
            <a:normAutofit/>
          </a:bodyPr>
          <a:lstStyle/>
          <a:p>
            <a:r>
              <a:rPr lang="zh-TW" altLang="en-US" dirty="0"/>
              <a:t>股價預測中的機器學習任務大致分為監督學習和無監督學習</a:t>
            </a:r>
            <a:endParaRPr lang="en-US" altLang="zh-TW" dirty="0"/>
          </a:p>
          <a:p>
            <a:endParaRPr lang="en-US" altLang="zh-TW" dirty="0"/>
          </a:p>
          <a:p>
            <a:r>
              <a:rPr lang="zh-TW" altLang="en-US" dirty="0"/>
              <a:t>使用深度人工神經網路（</a:t>
            </a:r>
            <a:r>
              <a:rPr lang="en-US" altLang="zh-TW" dirty="0"/>
              <a:t>Artificial Neural Network, ANN</a:t>
            </a:r>
            <a:r>
              <a:rPr lang="zh-TW" altLang="en-US" dirty="0"/>
              <a:t>）進行多變數分析已成為金融市場分析中佔主導地位和流行的分析工具</a:t>
            </a:r>
            <a:endParaRPr lang="en-US" altLang="zh-TW" dirty="0"/>
          </a:p>
          <a:p>
            <a:endParaRPr lang="en-US" altLang="zh-TW" dirty="0"/>
          </a:p>
          <a:p>
            <a:r>
              <a:rPr lang="zh-TW" altLang="en-US" dirty="0"/>
              <a:t>特點是迭代速度快、學習精度高、能夠處理非線性關係數據</a:t>
            </a:r>
          </a:p>
        </p:txBody>
      </p:sp>
      <p:sp>
        <p:nvSpPr>
          <p:cNvPr id="4" name="投影片編號版面配置區 3">
            <a:extLst>
              <a:ext uri="{FF2B5EF4-FFF2-40B4-BE49-F238E27FC236}">
                <a16:creationId xmlns:a16="http://schemas.microsoft.com/office/drawing/2014/main" id="{513695BF-17BD-4296-89F8-E709B40DC9A6}"/>
              </a:ext>
            </a:extLst>
          </p:cNvPr>
          <p:cNvSpPr>
            <a:spLocks noGrp="1"/>
          </p:cNvSpPr>
          <p:nvPr>
            <p:ph type="sldNum" sz="quarter" idx="12"/>
          </p:nvPr>
        </p:nvSpPr>
        <p:spPr/>
        <p:txBody>
          <a:bodyPr/>
          <a:lstStyle/>
          <a:p>
            <a:fld id="{46B26A4B-3AD5-4556-810E-C20186AC774D}" type="slidenum">
              <a:rPr lang="zh-TW" altLang="en-US" smtClean="0"/>
              <a:t>7</a:t>
            </a:fld>
            <a:endParaRPr lang="zh-TW" altLang="en-US"/>
          </a:p>
        </p:txBody>
      </p:sp>
    </p:spTree>
    <p:extLst>
      <p:ext uri="{BB962C8B-B14F-4D97-AF65-F5344CB8AC3E}">
        <p14:creationId xmlns:p14="http://schemas.microsoft.com/office/powerpoint/2010/main" val="70252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1D9749-E7F9-4A6F-8C5F-DE31565A9878}"/>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(1/15)</a:t>
            </a:r>
            <a:br>
              <a:rPr lang="en-US" altLang="zh-TW" dirty="0"/>
            </a:br>
            <a:r>
              <a:rPr lang="zh-TW" altLang="en-US" sz="3200" dirty="0"/>
              <a:t>實驗架構</a:t>
            </a:r>
            <a:endParaRPr lang="zh-TW" altLang="en-US" dirty="0"/>
          </a:p>
        </p:txBody>
      </p:sp>
      <p:pic>
        <p:nvPicPr>
          <p:cNvPr id="6" name="內容版面配置區 5">
            <a:extLst>
              <a:ext uri="{FF2B5EF4-FFF2-40B4-BE49-F238E27FC236}">
                <a16:creationId xmlns:a16="http://schemas.microsoft.com/office/drawing/2014/main" id="{D2AA1086-CA9B-4151-8BCF-EDBB153E5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908" y="1635655"/>
            <a:ext cx="3932184" cy="5222345"/>
          </a:xfrm>
        </p:spPr>
      </p:pic>
      <p:sp>
        <p:nvSpPr>
          <p:cNvPr id="3" name="投影片編號版面配置區 2">
            <a:extLst>
              <a:ext uri="{FF2B5EF4-FFF2-40B4-BE49-F238E27FC236}">
                <a16:creationId xmlns:a16="http://schemas.microsoft.com/office/drawing/2014/main" id="{CC224A17-AFA7-47BA-AB05-DF0D9EBAD132}"/>
              </a:ext>
            </a:extLst>
          </p:cNvPr>
          <p:cNvSpPr>
            <a:spLocks noGrp="1"/>
          </p:cNvSpPr>
          <p:nvPr>
            <p:ph type="sldNum" sz="quarter" idx="12"/>
          </p:nvPr>
        </p:nvSpPr>
        <p:spPr/>
        <p:txBody>
          <a:bodyPr/>
          <a:lstStyle/>
          <a:p>
            <a:fld id="{46B26A4B-3AD5-4556-810E-C20186AC774D}" type="slidenum">
              <a:rPr lang="zh-TW" altLang="en-US" smtClean="0"/>
              <a:t>8</a:t>
            </a:fld>
            <a:endParaRPr lang="zh-TW" altLang="en-US"/>
          </a:p>
        </p:txBody>
      </p:sp>
      <p:sp>
        <p:nvSpPr>
          <p:cNvPr id="5" name="矩形 4">
            <a:extLst>
              <a:ext uri="{FF2B5EF4-FFF2-40B4-BE49-F238E27FC236}">
                <a16:creationId xmlns:a16="http://schemas.microsoft.com/office/drawing/2014/main" id="{4303C84E-30F3-4602-A573-98F573384C58}"/>
              </a:ext>
            </a:extLst>
          </p:cNvPr>
          <p:cNvSpPr/>
          <p:nvPr/>
        </p:nvSpPr>
        <p:spPr>
          <a:xfrm>
            <a:off x="5029130" y="5042779"/>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1E6B02E-E049-4072-B92A-6EFD71B0DA15}"/>
              </a:ext>
            </a:extLst>
          </p:cNvPr>
          <p:cNvSpPr/>
          <p:nvPr/>
        </p:nvSpPr>
        <p:spPr>
          <a:xfrm>
            <a:off x="6204570" y="5041270"/>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3AB10C2F-EEB7-E6E5-694C-BA9B5D42F885}"/>
              </a:ext>
            </a:extLst>
          </p:cNvPr>
          <p:cNvSpPr/>
          <p:nvPr/>
        </p:nvSpPr>
        <p:spPr>
          <a:xfrm>
            <a:off x="4086059" y="2489701"/>
            <a:ext cx="882784" cy="5598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2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(2/15)</a:t>
            </a:r>
            <a:br>
              <a:rPr lang="zh-TW" altLang="en-US" dirty="0"/>
            </a:br>
            <a:r>
              <a:rPr lang="zh-TW" altLang="en-US" sz="3200" dirty="0"/>
              <a:t>資料蒐集</a:t>
            </a:r>
            <a:r>
              <a:rPr lang="en-US" altLang="zh-TW" sz="3200" dirty="0"/>
              <a:t>—</a:t>
            </a:r>
            <a:r>
              <a:rPr lang="zh-TW" altLang="en-US" sz="3200" dirty="0"/>
              <a:t>股市新聞與分析指標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extLst>
              <p:ext uri="{D42A27DB-BD31-4B8C-83A1-F6EECF244321}">
                <p14:modId xmlns:p14="http://schemas.microsoft.com/office/powerpoint/2010/main" val="1662454942"/>
              </p:ext>
            </p:extLst>
          </p:nvPr>
        </p:nvGraphicFramePr>
        <p:xfrm>
          <a:off x="5721219"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9</a:t>
            </a:fld>
            <a:endParaRPr lang="zh-TW" altLang="en-US"/>
          </a:p>
        </p:txBody>
      </p:sp>
      <p:grpSp>
        <p:nvGrpSpPr>
          <p:cNvPr id="6" name="群組 5">
            <a:extLst>
              <a:ext uri="{FF2B5EF4-FFF2-40B4-BE49-F238E27FC236}">
                <a16:creationId xmlns:a16="http://schemas.microsoft.com/office/drawing/2014/main" id="{8855C28A-E978-86F7-9365-009BF43D6DBB}"/>
              </a:ext>
            </a:extLst>
          </p:cNvPr>
          <p:cNvGrpSpPr/>
          <p:nvPr/>
        </p:nvGrpSpPr>
        <p:grpSpPr>
          <a:xfrm>
            <a:off x="1937275" y="2845126"/>
            <a:ext cx="2649048" cy="1167747"/>
            <a:chOff x="2480650" y="1964843"/>
            <a:chExt cx="2649048" cy="1167747"/>
          </a:xfrm>
        </p:grpSpPr>
        <p:pic>
          <p:nvPicPr>
            <p:cNvPr id="7" name="Picture 2" descr="富果評價好嗎？《市場先生評測玉山富果帳戶》 - Mr.Market市場先生">
              <a:extLst>
                <a:ext uri="{FF2B5EF4-FFF2-40B4-BE49-F238E27FC236}">
                  <a16:creationId xmlns:a16="http://schemas.microsoft.com/office/drawing/2014/main" id="{BDDCE92F-1D39-94A9-6E62-B38F625EB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650" y="2334175"/>
              <a:ext cx="2649048" cy="798415"/>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4F092E85-4F61-78D0-A554-30CCD72CD29E}"/>
                </a:ext>
              </a:extLst>
            </p:cNvPr>
            <p:cNvSpPr txBox="1"/>
            <p:nvPr/>
          </p:nvSpPr>
          <p:spPr>
            <a:xfrm>
              <a:off x="3264000" y="1964843"/>
              <a:ext cx="108234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FugleAPI</a:t>
              </a:r>
              <a:endParaRPr lang="zh-TW" altLang="en-US" dirty="0">
                <a:latin typeface="Times New Roman" panose="02020603050405020304" pitchFamily="18" charset="0"/>
                <a:ea typeface="標楷體" panose="03000509000000000000" pitchFamily="65" charset="-120"/>
              </a:endParaRPr>
            </a:p>
          </p:txBody>
        </p:sp>
      </p:grpSp>
      <p:sp>
        <p:nvSpPr>
          <p:cNvPr id="9" name="內容版面配置區 2">
            <a:extLst>
              <a:ext uri="{FF2B5EF4-FFF2-40B4-BE49-F238E27FC236}">
                <a16:creationId xmlns:a16="http://schemas.microsoft.com/office/drawing/2014/main" id="{0E00AEBD-02FD-109A-C0F0-CE00A46829E4}"/>
              </a:ext>
            </a:extLst>
          </p:cNvPr>
          <p:cNvSpPr>
            <a:spLocks noGrp="1"/>
          </p:cNvSpPr>
          <p:nvPr>
            <p:ph idx="1"/>
          </p:nvPr>
        </p:nvSpPr>
        <p:spPr>
          <a:xfrm>
            <a:off x="463419" y="4382205"/>
            <a:ext cx="5632581" cy="1038058"/>
          </a:xfrm>
        </p:spPr>
        <p:txBody>
          <a:bodyPr>
            <a:normAutofit/>
          </a:bodyPr>
          <a:lstStyle/>
          <a:p>
            <a:pPr marL="0" indent="0" algn="ctr">
              <a:buNone/>
            </a:pPr>
            <a:r>
              <a:rPr lang="en-US" altLang="zh-TW" sz="2400" dirty="0"/>
              <a:t>2017</a:t>
            </a:r>
            <a:r>
              <a:rPr lang="zh-TW" altLang="en-US" sz="2400" dirty="0"/>
              <a:t>年</a:t>
            </a:r>
            <a:r>
              <a:rPr lang="en-US" altLang="zh-TW" sz="2400" dirty="0"/>
              <a:t>1</a:t>
            </a:r>
            <a:r>
              <a:rPr lang="zh-TW" altLang="en-US" sz="2400" dirty="0"/>
              <a:t>月</a:t>
            </a:r>
            <a:r>
              <a:rPr lang="en-US" altLang="zh-TW" sz="2400" dirty="0"/>
              <a:t>1</a:t>
            </a:r>
            <a:r>
              <a:rPr lang="zh-TW" altLang="en-US" sz="2400" dirty="0"/>
              <a:t>日</a:t>
            </a:r>
            <a:r>
              <a:rPr lang="en-US" altLang="zh-TW" sz="2400" dirty="0"/>
              <a:t>~2021</a:t>
            </a:r>
            <a:r>
              <a:rPr lang="zh-TW" altLang="en-US" sz="2400" dirty="0"/>
              <a:t>年</a:t>
            </a:r>
            <a:r>
              <a:rPr lang="en-US" altLang="zh-TW" sz="2400" dirty="0"/>
              <a:t>12</a:t>
            </a:r>
            <a:r>
              <a:rPr lang="zh-TW" altLang="en-US" sz="2400" dirty="0"/>
              <a:t>月</a:t>
            </a:r>
            <a:r>
              <a:rPr lang="en-US" altLang="zh-TW" sz="2400" dirty="0"/>
              <a:t>31</a:t>
            </a:r>
            <a:r>
              <a:rPr lang="zh-TW" altLang="en-US" sz="2400" dirty="0"/>
              <a:t>日</a:t>
            </a:r>
            <a:endParaRPr lang="en-US" altLang="zh-TW" sz="2400" dirty="0"/>
          </a:p>
          <a:p>
            <a:pPr marL="0" indent="0" algn="ctr">
              <a:buNone/>
            </a:pPr>
            <a:r>
              <a:rPr lang="zh-TW" altLang="en-US" sz="2400" dirty="0"/>
              <a:t>濾除重複</a:t>
            </a:r>
            <a:endParaRPr lang="en-US" altLang="zh-TW" sz="2400" dirty="0"/>
          </a:p>
          <a:p>
            <a:pPr algn="ctr"/>
            <a:endParaRPr lang="zh-TW" altLang="en-US" sz="2400" dirty="0"/>
          </a:p>
        </p:txBody>
      </p:sp>
    </p:spTree>
    <p:extLst>
      <p:ext uri="{BB962C8B-B14F-4D97-AF65-F5344CB8AC3E}">
        <p14:creationId xmlns:p14="http://schemas.microsoft.com/office/powerpoint/2010/main" val="28142441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30948</TotalTime>
  <Words>2642</Words>
  <Application>Microsoft Office PowerPoint</Application>
  <PresentationFormat>寬螢幕</PresentationFormat>
  <Paragraphs>655</Paragraphs>
  <Slides>36</Slides>
  <Notes>6</Notes>
  <HiddenSlides>6</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36</vt:i4>
      </vt:variant>
    </vt:vector>
  </HeadingPairs>
  <TitlesOfParts>
    <vt:vector size="42" baseType="lpstr">
      <vt:lpstr>新細明體</vt:lpstr>
      <vt:lpstr>Arial</vt:lpstr>
      <vt:lpstr>Calibri</vt:lpstr>
      <vt:lpstr>Cambria Math</vt:lpstr>
      <vt:lpstr>Times New Roman</vt:lpstr>
      <vt:lpstr>Office 佈景主題</vt:lpstr>
      <vt:lpstr>基於財經字典與分析指標的神經網路預測股價趨勢</vt:lpstr>
      <vt:lpstr>Outline</vt:lpstr>
      <vt:lpstr>Motivation (1/3)</vt:lpstr>
      <vt:lpstr>Motivation (2/3)</vt:lpstr>
      <vt:lpstr>Motivation (3/3)</vt:lpstr>
      <vt:lpstr>Related Work (1/2)</vt:lpstr>
      <vt:lpstr>Related Work (2/2)</vt:lpstr>
      <vt:lpstr>Architecture (1/15) 實驗架構</vt:lpstr>
      <vt:lpstr>Architecture (2/15) 資料蒐集—股市新聞與分析指標</vt:lpstr>
      <vt:lpstr>Architecture (3/15) 資料蒐集—歷史股價</vt:lpstr>
      <vt:lpstr>Architecture (4/15) 資料預處理—斷詞&amp;工具比較</vt:lpstr>
      <vt:lpstr>Architecture (5/15) 資料預處理—斷詞</vt:lpstr>
      <vt:lpstr>Architecture (6/15) 資料預處理—斷詞</vt:lpstr>
      <vt:lpstr>Architecture (7/15) 資料預處理—文句特徵提取</vt:lpstr>
      <vt:lpstr>Architecture (8/15) 資料預處理—文句特徵提取</vt:lpstr>
      <vt:lpstr>Architecture (9/15) 資料預處理—情感字典</vt:lpstr>
      <vt:lpstr>Architecture (10/15) 資料預處理—情感分數計算</vt:lpstr>
      <vt:lpstr>Architecture (11/15) 資料預處理—機器學習資料集</vt:lpstr>
      <vt:lpstr>Architecture (12/15) 資料預處理—機器學習資料集切割法</vt:lpstr>
      <vt:lpstr>Architecture (13/15) 實驗方法</vt:lpstr>
      <vt:lpstr>Architecture (14/15) 成果評估方法— 評估指標</vt:lpstr>
      <vt:lpstr>Architecture (15/15) 成果評估方法— 評估指標</vt:lpstr>
      <vt:lpstr>Experiment Results (1/5) 情感分數</vt:lpstr>
      <vt:lpstr>Experiment Results (2/5) 傳統法-MLR</vt:lpstr>
      <vt:lpstr>Experiment Results (3/5) 模型參數</vt:lpstr>
      <vt:lpstr>Experiment Results (4/5) 傳統法-ANN</vt:lpstr>
      <vt:lpstr>Experiment Results (5/5) 滑動視窗法-ANN</vt:lpstr>
      <vt:lpstr>Conclusion (1/2)</vt:lpstr>
      <vt:lpstr>Conclusion (2/2)</vt:lpstr>
      <vt:lpstr>Thank You</vt:lpstr>
      <vt:lpstr>Experiment Results (1/3) 情感分數</vt:lpstr>
      <vt:lpstr>Experiment Results (1/3) 情感分數</vt:lpstr>
      <vt:lpstr>Experiment Results (2/7) 模型參數</vt:lpstr>
      <vt:lpstr>Architecture (16/16) 成果評估方法— 模擬投資</vt:lpstr>
      <vt:lpstr>Experiment Results (5/7) 傳統法-模擬投資</vt:lpstr>
      <vt:lpstr>Experiment Results (7/7) 滑動視窗法-模擬投資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基於財經字典與分析指標的神經網路預測股價趨勢</dc:title>
  <dc:creator>亮晴</dc:creator>
  <cp:lastModifiedBy>亮晴</cp:lastModifiedBy>
  <cp:revision>207</cp:revision>
  <dcterms:created xsi:type="dcterms:W3CDTF">2022-03-03T06:26:04Z</dcterms:created>
  <dcterms:modified xsi:type="dcterms:W3CDTF">2022-07-07T01:57:37Z</dcterms:modified>
</cp:coreProperties>
</file>