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99" r:id="rId4"/>
    <p:sldId id="301" r:id="rId5"/>
    <p:sldId id="324" r:id="rId6"/>
    <p:sldId id="320" r:id="rId7"/>
    <p:sldId id="306" r:id="rId8"/>
    <p:sldId id="308" r:id="rId9"/>
    <p:sldId id="311" r:id="rId10"/>
    <p:sldId id="312" r:id="rId11"/>
    <p:sldId id="348" r:id="rId12"/>
    <p:sldId id="313" r:id="rId13"/>
    <p:sldId id="314" r:id="rId14"/>
    <p:sldId id="326" r:id="rId15"/>
    <p:sldId id="328" r:id="rId16"/>
    <p:sldId id="329" r:id="rId17"/>
    <p:sldId id="330" r:id="rId18"/>
    <p:sldId id="327" r:id="rId19"/>
    <p:sldId id="331" r:id="rId20"/>
    <p:sldId id="332" r:id="rId21"/>
    <p:sldId id="335" r:id="rId22"/>
    <p:sldId id="338" r:id="rId23"/>
    <p:sldId id="339" r:id="rId24"/>
    <p:sldId id="340" r:id="rId25"/>
    <p:sldId id="341" r:id="rId26"/>
    <p:sldId id="337" r:id="rId27"/>
    <p:sldId id="325" r:id="rId28"/>
    <p:sldId id="342" r:id="rId29"/>
    <p:sldId id="343" r:id="rId30"/>
    <p:sldId id="344" r:id="rId31"/>
    <p:sldId id="345" r:id="rId32"/>
    <p:sldId id="346" r:id="rId33"/>
    <p:sldId id="347"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32B2324-32D7-45DB-A57D-8AC91194C170}">
          <p14:sldIdLst>
            <p14:sldId id="256"/>
            <p14:sldId id="261"/>
            <p14:sldId id="299"/>
            <p14:sldId id="301"/>
            <p14:sldId id="324"/>
            <p14:sldId id="320"/>
            <p14:sldId id="306"/>
            <p14:sldId id="308"/>
            <p14:sldId id="311"/>
            <p14:sldId id="312"/>
            <p14:sldId id="348"/>
          </p14:sldIdLst>
        </p14:section>
        <p14:section name="continue" id="{F3CCFEF5-B9E4-47C1-BFE7-4953D1E6E442}">
          <p14:sldIdLst>
            <p14:sldId id="313"/>
            <p14:sldId id="314"/>
            <p14:sldId id="326"/>
            <p14:sldId id="328"/>
            <p14:sldId id="329"/>
            <p14:sldId id="330"/>
            <p14:sldId id="327"/>
            <p14:sldId id="331"/>
            <p14:sldId id="332"/>
            <p14:sldId id="335"/>
            <p14:sldId id="338"/>
            <p14:sldId id="339"/>
            <p14:sldId id="340"/>
            <p14:sldId id="341"/>
            <p14:sldId id="337"/>
          </p14:sldIdLst>
        </p14:section>
        <p14:section name="動畫" id="{D2F508F1-3DA7-4C76-A7D1-B87FB3234B9D}">
          <p14:sldIdLst>
            <p14:sldId id="325"/>
            <p14:sldId id="342"/>
            <p14:sldId id="343"/>
            <p14:sldId id="344"/>
            <p14:sldId id="345"/>
            <p14:sldId id="346"/>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410C"/>
    <a:srgbClr val="361100"/>
    <a:srgbClr val="DE4500"/>
    <a:srgbClr val="3F280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7" autoAdjust="0"/>
    <p:restoredTop sz="93294" autoAdjust="0"/>
  </p:normalViewPr>
  <p:slideViewPr>
    <p:cSldViewPr snapToGrid="0">
      <p:cViewPr varScale="1">
        <p:scale>
          <a:sx n="78" d="100"/>
          <a:sy n="78" d="100"/>
        </p:scale>
        <p:origin x="50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3490-4363-4295-AD42-91872658A025}" type="datetimeFigureOut">
              <a:rPr lang="zh-TW" altLang="en-US" smtClean="0"/>
              <a:t>2022/3/30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B9D8-5690-495B-B731-214319CDC83B}" type="slidenum">
              <a:rPr lang="zh-TW" altLang="en-US" smtClean="0"/>
              <a:t>‹#›</a:t>
            </a:fld>
            <a:endParaRPr lang="zh-TW" altLang="en-US"/>
          </a:p>
        </p:txBody>
      </p:sp>
    </p:spTree>
    <p:extLst>
      <p:ext uri="{BB962C8B-B14F-4D97-AF65-F5344CB8AC3E}">
        <p14:creationId xmlns:p14="http://schemas.microsoft.com/office/powerpoint/2010/main" val="402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a:t>
            </a:fld>
            <a:endParaRPr lang="zh-TW" altLang="en-US"/>
          </a:p>
        </p:txBody>
      </p:sp>
    </p:spTree>
    <p:extLst>
      <p:ext uri="{BB962C8B-B14F-4D97-AF65-F5344CB8AC3E}">
        <p14:creationId xmlns:p14="http://schemas.microsoft.com/office/powerpoint/2010/main" val="329434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29</a:t>
            </a:fld>
            <a:endParaRPr lang="zh-TW" altLang="en-US"/>
          </a:p>
        </p:txBody>
      </p:sp>
    </p:spTree>
    <p:extLst>
      <p:ext uri="{BB962C8B-B14F-4D97-AF65-F5344CB8AC3E}">
        <p14:creationId xmlns:p14="http://schemas.microsoft.com/office/powerpoint/2010/main" val="84892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30</a:t>
            </a:fld>
            <a:endParaRPr lang="zh-TW" altLang="en-US"/>
          </a:p>
        </p:txBody>
      </p:sp>
    </p:spTree>
    <p:extLst>
      <p:ext uri="{BB962C8B-B14F-4D97-AF65-F5344CB8AC3E}">
        <p14:creationId xmlns:p14="http://schemas.microsoft.com/office/powerpoint/2010/main" val="363322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31</a:t>
            </a:fld>
            <a:endParaRPr lang="zh-TW" altLang="en-US"/>
          </a:p>
        </p:txBody>
      </p:sp>
    </p:spTree>
    <p:extLst>
      <p:ext uri="{BB962C8B-B14F-4D97-AF65-F5344CB8AC3E}">
        <p14:creationId xmlns:p14="http://schemas.microsoft.com/office/powerpoint/2010/main" val="3195542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32</a:t>
            </a:fld>
            <a:endParaRPr lang="zh-TW" altLang="en-US"/>
          </a:p>
        </p:txBody>
      </p:sp>
    </p:spTree>
    <p:extLst>
      <p:ext uri="{BB962C8B-B14F-4D97-AF65-F5344CB8AC3E}">
        <p14:creationId xmlns:p14="http://schemas.microsoft.com/office/powerpoint/2010/main" val="3913096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33</a:t>
            </a:fld>
            <a:endParaRPr lang="zh-TW" altLang="en-US"/>
          </a:p>
        </p:txBody>
      </p:sp>
    </p:spTree>
    <p:extLst>
      <p:ext uri="{BB962C8B-B14F-4D97-AF65-F5344CB8AC3E}">
        <p14:creationId xmlns:p14="http://schemas.microsoft.com/office/powerpoint/2010/main" val="266968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4</a:t>
            </a:fld>
            <a:endParaRPr lang="zh-TW" altLang="en-US"/>
          </a:p>
        </p:txBody>
      </p:sp>
    </p:spTree>
    <p:extLst>
      <p:ext uri="{BB962C8B-B14F-4D97-AF65-F5344CB8AC3E}">
        <p14:creationId xmlns:p14="http://schemas.microsoft.com/office/powerpoint/2010/main" val="28218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5</a:t>
            </a:fld>
            <a:endParaRPr lang="zh-TW" altLang="en-US"/>
          </a:p>
        </p:txBody>
      </p:sp>
    </p:spTree>
    <p:extLst>
      <p:ext uri="{BB962C8B-B14F-4D97-AF65-F5344CB8AC3E}">
        <p14:creationId xmlns:p14="http://schemas.microsoft.com/office/powerpoint/2010/main" val="162947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6</a:t>
            </a:fld>
            <a:endParaRPr lang="zh-TW" altLang="en-US"/>
          </a:p>
        </p:txBody>
      </p:sp>
    </p:spTree>
    <p:extLst>
      <p:ext uri="{BB962C8B-B14F-4D97-AF65-F5344CB8AC3E}">
        <p14:creationId xmlns:p14="http://schemas.microsoft.com/office/powerpoint/2010/main" val="299792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11</a:t>
            </a:fld>
            <a:endParaRPr lang="zh-TW" altLang="en-US"/>
          </a:p>
        </p:txBody>
      </p:sp>
    </p:spTree>
    <p:extLst>
      <p:ext uri="{BB962C8B-B14F-4D97-AF65-F5344CB8AC3E}">
        <p14:creationId xmlns:p14="http://schemas.microsoft.com/office/powerpoint/2010/main" val="171869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16</a:t>
            </a:fld>
            <a:endParaRPr lang="zh-TW" altLang="en-US"/>
          </a:p>
        </p:txBody>
      </p:sp>
    </p:spTree>
    <p:extLst>
      <p:ext uri="{BB962C8B-B14F-4D97-AF65-F5344CB8AC3E}">
        <p14:creationId xmlns:p14="http://schemas.microsoft.com/office/powerpoint/2010/main" val="211433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26</a:t>
            </a:fld>
            <a:endParaRPr lang="zh-TW" altLang="en-US"/>
          </a:p>
        </p:txBody>
      </p:sp>
    </p:spTree>
    <p:extLst>
      <p:ext uri="{BB962C8B-B14F-4D97-AF65-F5344CB8AC3E}">
        <p14:creationId xmlns:p14="http://schemas.microsoft.com/office/powerpoint/2010/main" val="361953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27</a:t>
            </a:fld>
            <a:endParaRPr lang="zh-TW" altLang="en-US"/>
          </a:p>
        </p:txBody>
      </p:sp>
    </p:spTree>
    <p:extLst>
      <p:ext uri="{BB962C8B-B14F-4D97-AF65-F5344CB8AC3E}">
        <p14:creationId xmlns:p14="http://schemas.microsoft.com/office/powerpoint/2010/main" val="423778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28</a:t>
            </a:fld>
            <a:endParaRPr lang="zh-TW" altLang="en-US"/>
          </a:p>
        </p:txBody>
      </p:sp>
    </p:spTree>
    <p:extLst>
      <p:ext uri="{BB962C8B-B14F-4D97-AF65-F5344CB8AC3E}">
        <p14:creationId xmlns:p14="http://schemas.microsoft.com/office/powerpoint/2010/main" val="53830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7FC49-2FA7-474B-970D-488C840BAF81}"/>
              </a:ext>
            </a:extLst>
          </p:cNvPr>
          <p:cNvSpPr>
            <a:spLocks noGrp="1"/>
          </p:cNvSpPr>
          <p:nvPr>
            <p:ph type="ctrTitle"/>
          </p:nvPr>
        </p:nvSpPr>
        <p:spPr>
          <a:xfrm>
            <a:off x="1524000" y="1122363"/>
            <a:ext cx="9144000" cy="2387600"/>
          </a:xfrm>
        </p:spPr>
        <p:txBody>
          <a:bodyPr anchor="b"/>
          <a:lstStyle>
            <a:lvl1pPr algn="ctr">
              <a:defRPr sz="6000" baseline="0"/>
            </a:lvl1pPr>
          </a:lstStyle>
          <a:p>
            <a:r>
              <a:rPr lang="zh-TW" altLang="en-US" dirty="0"/>
              <a:t>按一下以編輯母片標題樣式</a:t>
            </a:r>
          </a:p>
        </p:txBody>
      </p:sp>
      <p:sp>
        <p:nvSpPr>
          <p:cNvPr id="3" name="副標題 2">
            <a:extLst>
              <a:ext uri="{FF2B5EF4-FFF2-40B4-BE49-F238E27FC236}">
                <a16:creationId xmlns:a16="http://schemas.microsoft.com/office/drawing/2014/main" id="{F88D53E2-9DBB-4255-AAF1-3858EE49DC0F}"/>
              </a:ext>
            </a:extLst>
          </p:cNvPr>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18BC8A8-045E-4436-B8AE-748C7A38F2C9}"/>
              </a:ext>
            </a:extLst>
          </p:cNvPr>
          <p:cNvSpPr>
            <a:spLocks noGrp="1"/>
          </p:cNvSpPr>
          <p:nvPr>
            <p:ph type="dt" sz="half" idx="10"/>
          </p:nvPr>
        </p:nvSpPr>
        <p:spPr/>
        <p:txBody>
          <a:bodyPr/>
          <a:lstStyle/>
          <a:p>
            <a:fld id="{60D366E2-F274-4D12-A619-2624D3AF2C59}"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60966764-8BA2-4220-BB61-B01DDD57B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CE7840-B64E-4611-AAD2-61DEDBC8D8A7}"/>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98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8A6A-24DF-4E3B-829E-AFEF5B1AA74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4D0D56-60E7-4219-9B2B-2457A899388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F7B393-0447-43BD-A037-262A526F38E7}"/>
              </a:ext>
            </a:extLst>
          </p:cNvPr>
          <p:cNvSpPr>
            <a:spLocks noGrp="1"/>
          </p:cNvSpPr>
          <p:nvPr>
            <p:ph type="dt" sz="half" idx="10"/>
          </p:nvPr>
        </p:nvSpPr>
        <p:spPr/>
        <p:txBody>
          <a:bodyPr/>
          <a:lstStyle/>
          <a:p>
            <a:fld id="{FD284057-205F-4BD3-8BCA-46512D72934E}"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BEE06476-1FCB-4EF9-B606-39F747FE00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D59709-DB66-4EC5-8292-F700FA9D55F5}"/>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8128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F0C32B-D754-4D30-981A-860C7574DB7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D812C-0523-421C-B074-9FEE182444C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75C870-DD46-49F6-9624-F0139DDD3D5B}"/>
              </a:ext>
            </a:extLst>
          </p:cNvPr>
          <p:cNvSpPr>
            <a:spLocks noGrp="1"/>
          </p:cNvSpPr>
          <p:nvPr>
            <p:ph type="dt" sz="half" idx="10"/>
          </p:nvPr>
        </p:nvSpPr>
        <p:spPr/>
        <p:txBody>
          <a:bodyPr/>
          <a:lstStyle/>
          <a:p>
            <a:fld id="{222F7F1F-CC56-45F0-8CED-145FD218908C}"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68848A72-BF8C-4866-AA75-E43BE55E4A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058C2-B625-4A63-A01B-D60668EC22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01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C47079-69FD-4777-BF49-5AE78FEA537C}"/>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A0C704B-3D6D-476D-A19F-177CDC302BB3}"/>
              </a:ext>
            </a:extLst>
          </p:cNvPr>
          <p:cNvSpPr>
            <a:spLocks noGrp="1"/>
          </p:cNvSpPr>
          <p:nvPr>
            <p:ph type="dt" sz="half" idx="10"/>
          </p:nvPr>
        </p:nvSpPr>
        <p:spPr/>
        <p:txBody>
          <a:bodyPr/>
          <a:lstStyle/>
          <a:p>
            <a:fld id="{A17A1014-BFDD-41C4-910F-4961178F1808}"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D7E5FD8E-15B5-42C7-B237-DCB1AD5B15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9D524-5E73-40DA-A9BF-393AD78F6BFA}"/>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pic>
        <p:nvPicPr>
          <p:cNvPr id="7" name="圖片 6" descr="一張含有 文字, 白色, 拱門, 並排的 的圖片&#10;&#10;自動產生的描述">
            <a:extLst>
              <a:ext uri="{FF2B5EF4-FFF2-40B4-BE49-F238E27FC236}">
                <a16:creationId xmlns:a16="http://schemas.microsoft.com/office/drawing/2014/main" id="{0617567D-B843-426E-A111-13CE26B1DE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77162"/>
          <a:stretch/>
        </p:blipFill>
        <p:spPr>
          <a:xfrm>
            <a:off x="0" y="2"/>
            <a:ext cx="12192000" cy="1566248"/>
          </a:xfrm>
          <a:prstGeom prst="rect">
            <a:avLst/>
          </a:prstGeom>
        </p:spPr>
      </p:pic>
      <p:sp>
        <p:nvSpPr>
          <p:cNvPr id="2" name="標題 1">
            <a:extLst>
              <a:ext uri="{FF2B5EF4-FFF2-40B4-BE49-F238E27FC236}">
                <a16:creationId xmlns:a16="http://schemas.microsoft.com/office/drawing/2014/main" id="{26228F23-849F-411F-B1D1-4ACC1A645933}"/>
              </a:ext>
            </a:extLst>
          </p:cNvPr>
          <p:cNvSpPr>
            <a:spLocks noGrp="1"/>
          </p:cNvSpPr>
          <p:nvPr>
            <p:ph type="title"/>
          </p:nvPr>
        </p:nvSpPr>
        <p:spPr/>
        <p:txBody>
          <a:bodyPr/>
          <a:lstStyle>
            <a:lvl1pPr>
              <a:defRPr baseline="0">
                <a:solidFill>
                  <a:schemeClr val="bg1"/>
                </a:solidFill>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Tree>
    <p:extLst>
      <p:ext uri="{BB962C8B-B14F-4D97-AF65-F5344CB8AC3E}">
        <p14:creationId xmlns:p14="http://schemas.microsoft.com/office/powerpoint/2010/main" val="24067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59192-82F8-4CE8-B549-AAE03531D761}"/>
              </a:ext>
            </a:extLst>
          </p:cNvPr>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C66CC9-3E26-4A52-81CC-865FE1F7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10332A-4B90-45BB-8DF5-E36CAEE868B2}"/>
              </a:ext>
            </a:extLst>
          </p:cNvPr>
          <p:cNvSpPr>
            <a:spLocks noGrp="1"/>
          </p:cNvSpPr>
          <p:nvPr>
            <p:ph type="dt" sz="half" idx="10"/>
          </p:nvPr>
        </p:nvSpPr>
        <p:spPr/>
        <p:txBody>
          <a:bodyPr/>
          <a:lstStyle/>
          <a:p>
            <a:fld id="{7FC36EC9-7E1F-41EE-8D57-50DF76DDDD92}"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877C296B-3AC0-43FC-9F42-7AB06DCC59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D26DB8-889D-4032-950C-31219C135D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1775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58D29-073C-4EDC-BE2F-3E91B866A2C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59E0ECD-9866-4A1F-99C5-B21FC6F6B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CD839BB-E486-4A5E-A655-695AAFF708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E435AB-5555-4192-B7D2-2FE36521F148}"/>
              </a:ext>
            </a:extLst>
          </p:cNvPr>
          <p:cNvSpPr>
            <a:spLocks noGrp="1"/>
          </p:cNvSpPr>
          <p:nvPr>
            <p:ph type="dt" sz="half" idx="10"/>
          </p:nvPr>
        </p:nvSpPr>
        <p:spPr/>
        <p:txBody>
          <a:bodyPr/>
          <a:lstStyle/>
          <a:p>
            <a:fld id="{351931AC-CDA4-40CC-89D6-15D83A3E4204}" type="datetime1">
              <a:rPr lang="zh-TW" altLang="en-US" smtClean="0"/>
              <a:t>2022/3/30</a:t>
            </a:fld>
            <a:endParaRPr lang="zh-TW" altLang="en-US"/>
          </a:p>
        </p:txBody>
      </p:sp>
      <p:sp>
        <p:nvSpPr>
          <p:cNvPr id="6" name="頁尾版面配置區 5">
            <a:extLst>
              <a:ext uri="{FF2B5EF4-FFF2-40B4-BE49-F238E27FC236}">
                <a16:creationId xmlns:a16="http://schemas.microsoft.com/office/drawing/2014/main" id="{A5F37FDB-5DBC-4874-8767-DDF9ADA9A9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78B8A8-FAD3-4B95-9FA2-01127AEAB80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6043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925F-D64B-4186-86E1-A682A7F287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486168-88B5-4A66-B385-3083E56D7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B0AFC36-19BC-4FFD-9290-08E77F3801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8A6F-CEA0-4222-B18B-91DAA5D1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C9B1F2F-1E1C-4E51-8FE6-EB3758F73F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DBCDFA-25B9-4F67-A617-2E306C134B12}"/>
              </a:ext>
            </a:extLst>
          </p:cNvPr>
          <p:cNvSpPr>
            <a:spLocks noGrp="1"/>
          </p:cNvSpPr>
          <p:nvPr>
            <p:ph type="dt" sz="half" idx="10"/>
          </p:nvPr>
        </p:nvSpPr>
        <p:spPr/>
        <p:txBody>
          <a:bodyPr/>
          <a:lstStyle/>
          <a:p>
            <a:fld id="{8073E5D9-47F0-4EA7-901F-3D9D5E4358B2}" type="datetime1">
              <a:rPr lang="zh-TW" altLang="en-US" smtClean="0"/>
              <a:t>2022/3/30</a:t>
            </a:fld>
            <a:endParaRPr lang="zh-TW" altLang="en-US"/>
          </a:p>
        </p:txBody>
      </p:sp>
      <p:sp>
        <p:nvSpPr>
          <p:cNvPr id="8" name="頁尾版面配置區 7">
            <a:extLst>
              <a:ext uri="{FF2B5EF4-FFF2-40B4-BE49-F238E27FC236}">
                <a16:creationId xmlns:a16="http://schemas.microsoft.com/office/drawing/2014/main" id="{1B20562F-AD72-4F56-B029-CB5FE04903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9606B6F-CD72-4E0B-A71A-EB1134EE47FB}"/>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41413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4B3D7-34E0-4ECE-9D19-C1C6B672F5E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8D400-1886-4334-8CAC-E4285A5F603D}"/>
              </a:ext>
            </a:extLst>
          </p:cNvPr>
          <p:cNvSpPr>
            <a:spLocks noGrp="1"/>
          </p:cNvSpPr>
          <p:nvPr>
            <p:ph type="dt" sz="half" idx="10"/>
          </p:nvPr>
        </p:nvSpPr>
        <p:spPr/>
        <p:txBody>
          <a:bodyPr/>
          <a:lstStyle/>
          <a:p>
            <a:fld id="{32115004-8D0C-4E1C-A4E4-25EC459F908A}" type="datetime1">
              <a:rPr lang="zh-TW" altLang="en-US" smtClean="0"/>
              <a:t>2022/3/30</a:t>
            </a:fld>
            <a:endParaRPr lang="zh-TW" altLang="en-US"/>
          </a:p>
        </p:txBody>
      </p:sp>
      <p:sp>
        <p:nvSpPr>
          <p:cNvPr id="4" name="頁尾版面配置區 3">
            <a:extLst>
              <a:ext uri="{FF2B5EF4-FFF2-40B4-BE49-F238E27FC236}">
                <a16:creationId xmlns:a16="http://schemas.microsoft.com/office/drawing/2014/main" id="{44B3E001-A36A-4ADA-8401-B8638F043B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5CC12D-6FB1-4E76-8CF6-A7C3A5AB69C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2709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7848F-5A8A-4B07-86BC-D3E0878CD8EB}"/>
              </a:ext>
            </a:extLst>
          </p:cNvPr>
          <p:cNvSpPr>
            <a:spLocks noGrp="1"/>
          </p:cNvSpPr>
          <p:nvPr>
            <p:ph type="dt" sz="half" idx="10"/>
          </p:nvPr>
        </p:nvSpPr>
        <p:spPr/>
        <p:txBody>
          <a:bodyPr/>
          <a:lstStyle/>
          <a:p>
            <a:fld id="{DB66AE4F-B398-451E-8963-9D62B4D0D094}" type="datetime1">
              <a:rPr lang="zh-TW" altLang="en-US" smtClean="0"/>
              <a:t>2022/3/30</a:t>
            </a:fld>
            <a:endParaRPr lang="zh-TW" altLang="en-US"/>
          </a:p>
        </p:txBody>
      </p:sp>
      <p:sp>
        <p:nvSpPr>
          <p:cNvPr id="3" name="頁尾版面配置區 2">
            <a:extLst>
              <a:ext uri="{FF2B5EF4-FFF2-40B4-BE49-F238E27FC236}">
                <a16:creationId xmlns:a16="http://schemas.microsoft.com/office/drawing/2014/main" id="{185EDAF6-90F8-41A6-BB40-3FD67B3A326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B968A-5AC3-40E7-93B6-D6FC29C43D9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21130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CAB67-BC5C-4C58-81BF-F6E4233AE8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3199FE-82FD-4793-BBED-3182F4F9C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AB34575-2662-4344-8A98-4AF74B855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EF1EBD-ED5D-4FD4-B251-DD72989FE459}"/>
              </a:ext>
            </a:extLst>
          </p:cNvPr>
          <p:cNvSpPr>
            <a:spLocks noGrp="1"/>
          </p:cNvSpPr>
          <p:nvPr>
            <p:ph type="dt" sz="half" idx="10"/>
          </p:nvPr>
        </p:nvSpPr>
        <p:spPr/>
        <p:txBody>
          <a:bodyPr/>
          <a:lstStyle/>
          <a:p>
            <a:fld id="{8544C73D-0545-4321-A576-7482D623D31F}" type="datetime1">
              <a:rPr lang="zh-TW" altLang="en-US" smtClean="0"/>
              <a:t>2022/3/30</a:t>
            </a:fld>
            <a:endParaRPr lang="zh-TW" altLang="en-US"/>
          </a:p>
        </p:txBody>
      </p:sp>
      <p:sp>
        <p:nvSpPr>
          <p:cNvPr id="6" name="頁尾版面配置區 5">
            <a:extLst>
              <a:ext uri="{FF2B5EF4-FFF2-40B4-BE49-F238E27FC236}">
                <a16:creationId xmlns:a16="http://schemas.microsoft.com/office/drawing/2014/main" id="{DC1373FB-47D6-48A0-AA4E-901B2BCFE3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F3A59D-4200-4583-AAEB-3121BCF72521}"/>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706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A1FB5-7A9B-4291-8AA4-79812D76F6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6AC51D-4F19-4C52-8439-9170653C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C5DB21-1038-438B-9404-52C6EA0EE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499ADB-FAB5-4EAB-AC11-87119994390C}"/>
              </a:ext>
            </a:extLst>
          </p:cNvPr>
          <p:cNvSpPr>
            <a:spLocks noGrp="1"/>
          </p:cNvSpPr>
          <p:nvPr>
            <p:ph type="dt" sz="half" idx="10"/>
          </p:nvPr>
        </p:nvSpPr>
        <p:spPr/>
        <p:txBody>
          <a:bodyPr/>
          <a:lstStyle/>
          <a:p>
            <a:fld id="{9391CDBC-FBDD-4C72-9496-71B1FB1C640A}" type="datetime1">
              <a:rPr lang="zh-TW" altLang="en-US" smtClean="0"/>
              <a:t>2022/3/30</a:t>
            </a:fld>
            <a:endParaRPr lang="zh-TW" altLang="en-US"/>
          </a:p>
        </p:txBody>
      </p:sp>
      <p:sp>
        <p:nvSpPr>
          <p:cNvPr id="6" name="頁尾版面配置區 5">
            <a:extLst>
              <a:ext uri="{FF2B5EF4-FFF2-40B4-BE49-F238E27FC236}">
                <a16:creationId xmlns:a16="http://schemas.microsoft.com/office/drawing/2014/main" id="{44771F8D-3E8A-43CD-9A28-EDDDF022C1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437265-EB02-47CA-A212-E8097DDA9E1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36277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59B655-7F5D-465F-A263-CD43176A9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646E7AC-CD83-40E8-AA1E-E16BA6411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B12D4E6-0699-47C8-A0AA-E640C7181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1C5B-364C-48A5-8903-C3E4C2A70C45}" type="datetime1">
              <a:rPr lang="zh-TW" altLang="en-US" smtClean="0"/>
              <a:t>2022/3/30</a:t>
            </a:fld>
            <a:endParaRPr lang="zh-TW" altLang="en-US"/>
          </a:p>
        </p:txBody>
      </p:sp>
      <p:sp>
        <p:nvSpPr>
          <p:cNvPr id="5" name="頁尾版面配置區 4">
            <a:extLst>
              <a:ext uri="{FF2B5EF4-FFF2-40B4-BE49-F238E27FC236}">
                <a16:creationId xmlns:a16="http://schemas.microsoft.com/office/drawing/2014/main" id="{FB4F9D02-B4A4-4021-90BB-8EC36C285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A453AFE-6F63-4064-B7C8-FF2AB686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26472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白色, 拱門, 並排的 的圖片&#10;&#10;自動產生的描述">
            <a:extLst>
              <a:ext uri="{FF2B5EF4-FFF2-40B4-BE49-F238E27FC236}">
                <a16:creationId xmlns:a16="http://schemas.microsoft.com/office/drawing/2014/main" id="{C1569918-2E31-44EB-AB12-9F7823BB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F83659CF-1A90-4EA7-93C8-00CCD6DE3EE8}"/>
              </a:ext>
            </a:extLst>
          </p:cNvPr>
          <p:cNvSpPr>
            <a:spLocks noGrp="1"/>
          </p:cNvSpPr>
          <p:nvPr>
            <p:ph type="ctrTitle"/>
          </p:nvPr>
        </p:nvSpPr>
        <p:spPr/>
        <p:txBody>
          <a:bodyPr/>
          <a:lstStyle/>
          <a:p>
            <a:r>
              <a:rPr lang="zh-TW" altLang="en-US" dirty="0">
                <a:solidFill>
                  <a:schemeClr val="bg1"/>
                </a:solidFill>
              </a:rPr>
              <a:t>基於財經字典與分析指標的神經網路預測股價趨勢</a:t>
            </a:r>
          </a:p>
        </p:txBody>
      </p:sp>
      <p:sp>
        <p:nvSpPr>
          <p:cNvPr id="3" name="副標題 2">
            <a:extLst>
              <a:ext uri="{FF2B5EF4-FFF2-40B4-BE49-F238E27FC236}">
                <a16:creationId xmlns:a16="http://schemas.microsoft.com/office/drawing/2014/main" id="{36190DAF-5839-4895-B238-96277BBACEF6}"/>
              </a:ext>
            </a:extLst>
          </p:cNvPr>
          <p:cNvSpPr>
            <a:spLocks noGrp="1"/>
          </p:cNvSpPr>
          <p:nvPr>
            <p:ph type="subTitle" idx="1"/>
          </p:nvPr>
        </p:nvSpPr>
        <p:spPr/>
        <p:txBody>
          <a:bodyPr>
            <a:normAutofit fontScale="92500" lnSpcReduction="20000"/>
          </a:bodyPr>
          <a:lstStyle/>
          <a:p>
            <a:r>
              <a:rPr lang="en-US" altLang="zh-TW" dirty="0">
                <a:solidFill>
                  <a:schemeClr val="bg1"/>
                </a:solidFill>
              </a:rPr>
              <a:t>Predicting Stock Price Trend Using Neural Network Based on Financial Lexicon and Technical Indicators</a:t>
            </a:r>
          </a:p>
          <a:p>
            <a:r>
              <a:rPr lang="en-US" altLang="zh-TW" dirty="0">
                <a:solidFill>
                  <a:schemeClr val="bg1"/>
                </a:solidFill>
              </a:rPr>
              <a:t>Mar. 2022</a:t>
            </a:r>
          </a:p>
          <a:p>
            <a:r>
              <a:rPr lang="zh-TW" altLang="en-US" dirty="0">
                <a:solidFill>
                  <a:schemeClr val="bg1"/>
                </a:solidFill>
              </a:rPr>
              <a:t>指導教授：張哲誠</a:t>
            </a:r>
            <a:endParaRPr lang="en-US" altLang="zh-TW" dirty="0">
              <a:solidFill>
                <a:schemeClr val="bg1"/>
              </a:solidFill>
            </a:endParaRPr>
          </a:p>
          <a:p>
            <a:r>
              <a:rPr lang="zh-TW" altLang="en-US" dirty="0">
                <a:solidFill>
                  <a:schemeClr val="bg1"/>
                </a:solidFill>
              </a:rPr>
              <a:t>研究生：</a:t>
            </a:r>
            <a:r>
              <a:rPr lang="en-US" altLang="zh-TW" dirty="0">
                <a:solidFill>
                  <a:schemeClr val="bg1"/>
                </a:solidFill>
              </a:rPr>
              <a:t> </a:t>
            </a:r>
            <a:r>
              <a:rPr lang="zh-TW" altLang="en-US" dirty="0">
                <a:solidFill>
                  <a:schemeClr val="bg1"/>
                </a:solidFill>
              </a:rPr>
              <a:t>潘亮晴</a:t>
            </a:r>
          </a:p>
        </p:txBody>
      </p:sp>
      <p:sp>
        <p:nvSpPr>
          <p:cNvPr id="4" name="投影片編號版面配置區 3">
            <a:extLst>
              <a:ext uri="{FF2B5EF4-FFF2-40B4-BE49-F238E27FC236}">
                <a16:creationId xmlns:a16="http://schemas.microsoft.com/office/drawing/2014/main" id="{01C23276-923E-4E0A-B9F0-1B67DE3681DF}"/>
              </a:ext>
            </a:extLst>
          </p:cNvPr>
          <p:cNvSpPr>
            <a:spLocks noGrp="1"/>
          </p:cNvSpPr>
          <p:nvPr>
            <p:ph type="sldNum" sz="quarter" idx="12"/>
          </p:nvPr>
        </p:nvSpPr>
        <p:spPr/>
        <p:txBody>
          <a:bodyPr/>
          <a:lstStyle/>
          <a:p>
            <a:fld id="{46B26A4B-3AD5-4556-810E-C20186AC774D}" type="slidenum">
              <a:rPr lang="zh-TW" altLang="en-US" smtClean="0"/>
              <a:t>1</a:t>
            </a:fld>
            <a:endParaRPr lang="zh-TW" altLang="en-US"/>
          </a:p>
        </p:txBody>
      </p:sp>
      <p:sp>
        <p:nvSpPr>
          <p:cNvPr id="11" name="Google Shape;144;p29">
            <a:extLst>
              <a:ext uri="{FF2B5EF4-FFF2-40B4-BE49-F238E27FC236}">
                <a16:creationId xmlns:a16="http://schemas.microsoft.com/office/drawing/2014/main" id="{1738A768-FE0A-4C97-BF08-944A43EDF1BA}"/>
              </a:ext>
            </a:extLst>
          </p:cNvPr>
          <p:cNvSpPr/>
          <p:nvPr/>
        </p:nvSpPr>
        <p:spPr>
          <a:xfrm rot="10800000">
            <a:off x="10668000" y="5727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2" name="Google Shape;145;p29">
            <a:extLst>
              <a:ext uri="{FF2B5EF4-FFF2-40B4-BE49-F238E27FC236}">
                <a16:creationId xmlns:a16="http://schemas.microsoft.com/office/drawing/2014/main" id="{C8FA0225-CFF2-4078-908A-2A731CB7A3C6}"/>
              </a:ext>
            </a:extLst>
          </p:cNvPr>
          <p:cNvSpPr/>
          <p:nvPr/>
        </p:nvSpPr>
        <p:spPr>
          <a:xfrm>
            <a:off x="473439" y="5530075"/>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75729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a:xfrm>
            <a:off x="838200" y="376414"/>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(2/13)</a:t>
            </a:r>
            <a:br>
              <a:rPr lang="zh-TW" altLang="en-US" dirty="0"/>
            </a:br>
            <a:r>
              <a:rPr lang="zh-TW" altLang="en-US" sz="3200" dirty="0"/>
              <a:t>資料蒐集</a:t>
            </a:r>
            <a:r>
              <a:rPr lang="en-US" altLang="zh-TW" sz="3200" dirty="0"/>
              <a:t>—</a:t>
            </a:r>
            <a:r>
              <a:rPr lang="zh-TW" altLang="en-US" sz="3200" dirty="0"/>
              <a:t>股市新聞</a:t>
            </a:r>
          </a:p>
        </p:txBody>
      </p:sp>
      <p:grpSp>
        <p:nvGrpSpPr>
          <p:cNvPr id="11" name="群組 10">
            <a:extLst>
              <a:ext uri="{FF2B5EF4-FFF2-40B4-BE49-F238E27FC236}">
                <a16:creationId xmlns:a16="http://schemas.microsoft.com/office/drawing/2014/main" id="{6D0424EA-3E7E-41C5-AEF7-FC6203CBA727}"/>
              </a:ext>
            </a:extLst>
          </p:cNvPr>
          <p:cNvGrpSpPr/>
          <p:nvPr/>
        </p:nvGrpSpPr>
        <p:grpSpPr>
          <a:xfrm>
            <a:off x="7846822" y="2024891"/>
            <a:ext cx="1447832" cy="1286042"/>
            <a:chOff x="7611431" y="1846549"/>
            <a:chExt cx="1447832" cy="1286042"/>
          </a:xfrm>
        </p:grpSpPr>
        <p:pic>
          <p:nvPicPr>
            <p:cNvPr id="7" name="內容版面配置區 4" descr="文件 外框">
              <a:extLst>
                <a:ext uri="{FF2B5EF4-FFF2-40B4-BE49-F238E27FC236}">
                  <a16:creationId xmlns:a16="http://schemas.microsoft.com/office/drawing/2014/main" id="{8F3CB3AA-AD35-418F-89D2-5788A197A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8147" y="2218191"/>
              <a:ext cx="914400" cy="914400"/>
            </a:xfrm>
            <a:prstGeom prst="rect">
              <a:avLst/>
            </a:prstGeom>
          </p:spPr>
        </p:pic>
        <p:sp>
          <p:nvSpPr>
            <p:cNvPr id="6" name="文字方塊 5">
              <a:extLst>
                <a:ext uri="{FF2B5EF4-FFF2-40B4-BE49-F238E27FC236}">
                  <a16:creationId xmlns:a16="http://schemas.microsoft.com/office/drawing/2014/main" id="{60FDD00A-32EA-4EC3-B0CC-289E6B9EBDB1}"/>
                </a:ext>
              </a:extLst>
            </p:cNvPr>
            <p:cNvSpPr txBox="1"/>
            <p:nvPr/>
          </p:nvSpPr>
          <p:spPr>
            <a:xfrm>
              <a:off x="7611431" y="1846549"/>
              <a:ext cx="1447832"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Python</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Script</a:t>
              </a:r>
              <a:endParaRPr lang="zh-TW" altLang="en-US" dirty="0">
                <a:latin typeface="Times New Roman" panose="02020603050405020304" pitchFamily="18" charset="0"/>
                <a:ea typeface="標楷體" panose="03000509000000000000" pitchFamily="65" charset="-120"/>
              </a:endParaRPr>
            </a:p>
          </p:txBody>
        </p:sp>
      </p:grpSp>
      <p:grpSp>
        <p:nvGrpSpPr>
          <p:cNvPr id="9" name="群組 8">
            <a:extLst>
              <a:ext uri="{FF2B5EF4-FFF2-40B4-BE49-F238E27FC236}">
                <a16:creationId xmlns:a16="http://schemas.microsoft.com/office/drawing/2014/main" id="{6EBD9C35-F987-44FB-BC72-CBB96CC49FBD}"/>
              </a:ext>
            </a:extLst>
          </p:cNvPr>
          <p:cNvGrpSpPr/>
          <p:nvPr/>
        </p:nvGrpSpPr>
        <p:grpSpPr>
          <a:xfrm>
            <a:off x="1448555" y="2143186"/>
            <a:ext cx="2649048" cy="1167747"/>
            <a:chOff x="2480650" y="1964843"/>
            <a:chExt cx="2649048" cy="1167747"/>
          </a:xfrm>
        </p:grpSpPr>
        <p:pic>
          <p:nvPicPr>
            <p:cNvPr id="2050" name="Picture 2" descr="富果評價好嗎？《市場先生評測玉山富果帳戶》 - Mr.Market市場先生">
              <a:extLst>
                <a:ext uri="{FF2B5EF4-FFF2-40B4-BE49-F238E27FC236}">
                  <a16:creationId xmlns:a16="http://schemas.microsoft.com/office/drawing/2014/main" id="{4D2564F3-7C94-48F4-8417-C9A548B41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650" y="2334175"/>
              <a:ext cx="2649048" cy="798415"/>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026814E2-F978-4902-B245-8C141D2F3C8C}"/>
                </a:ext>
              </a:extLst>
            </p:cNvPr>
            <p:cNvSpPr txBox="1"/>
            <p:nvPr/>
          </p:nvSpPr>
          <p:spPr>
            <a:xfrm>
              <a:off x="3264000" y="1964843"/>
              <a:ext cx="108234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FugleAPI</a:t>
              </a:r>
              <a:endParaRPr lang="zh-TW" altLang="en-US" dirty="0">
                <a:latin typeface="Times New Roman" panose="02020603050405020304" pitchFamily="18" charset="0"/>
                <a:ea typeface="標楷體" panose="03000509000000000000" pitchFamily="65" charset="-120"/>
              </a:endParaRPr>
            </a:p>
          </p:txBody>
        </p:sp>
      </p:grpSp>
      <p:sp>
        <p:nvSpPr>
          <p:cNvPr id="17" name="箭號: 向左 16">
            <a:extLst>
              <a:ext uri="{FF2B5EF4-FFF2-40B4-BE49-F238E27FC236}">
                <a16:creationId xmlns:a16="http://schemas.microsoft.com/office/drawing/2014/main" id="{D1453FF8-2E7E-417E-BB2C-DD7795A35FF0}"/>
              </a:ext>
            </a:extLst>
          </p:cNvPr>
          <p:cNvSpPr/>
          <p:nvPr/>
        </p:nvSpPr>
        <p:spPr>
          <a:xfrm>
            <a:off x="4585131" y="2394223"/>
            <a:ext cx="2263366" cy="2510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65E873E2-6CFD-4976-AE7C-D497F899DE97}"/>
              </a:ext>
            </a:extLst>
          </p:cNvPr>
          <p:cNvSpPr txBox="1"/>
          <p:nvPr/>
        </p:nvSpPr>
        <p:spPr>
          <a:xfrm>
            <a:off x="4816567" y="1737759"/>
            <a:ext cx="1800493" cy="646331"/>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GET method:</a:t>
            </a:r>
          </a:p>
          <a:p>
            <a:r>
              <a:rPr lang="zh-TW" altLang="en-US" dirty="0">
                <a:latin typeface="Times New Roman" panose="02020603050405020304" pitchFamily="18" charset="0"/>
                <a:ea typeface="標楷體" panose="03000509000000000000" pitchFamily="65" charset="-120"/>
              </a:rPr>
              <a:t>日期、股票代號</a:t>
            </a:r>
          </a:p>
        </p:txBody>
      </p:sp>
      <p:sp>
        <p:nvSpPr>
          <p:cNvPr id="22" name="箭號: 向左 21">
            <a:extLst>
              <a:ext uri="{FF2B5EF4-FFF2-40B4-BE49-F238E27FC236}">
                <a16:creationId xmlns:a16="http://schemas.microsoft.com/office/drawing/2014/main" id="{AF20622D-E672-4CB5-88EC-8274540B41E5}"/>
              </a:ext>
            </a:extLst>
          </p:cNvPr>
          <p:cNvSpPr/>
          <p:nvPr/>
        </p:nvSpPr>
        <p:spPr>
          <a:xfrm flipH="1">
            <a:off x="4585130" y="2812285"/>
            <a:ext cx="2263366" cy="2510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1A797446-CA0E-47DE-B264-3AF7D21D531F}"/>
              </a:ext>
            </a:extLst>
          </p:cNvPr>
          <p:cNvSpPr txBox="1"/>
          <p:nvPr/>
        </p:nvSpPr>
        <p:spPr>
          <a:xfrm>
            <a:off x="4787329" y="3126267"/>
            <a:ext cx="226215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日期當天的新聞內容</a:t>
            </a:r>
          </a:p>
        </p:txBody>
      </p:sp>
      <p:graphicFrame>
        <p:nvGraphicFramePr>
          <p:cNvPr id="24" name="表格 23">
            <a:extLst>
              <a:ext uri="{FF2B5EF4-FFF2-40B4-BE49-F238E27FC236}">
                <a16:creationId xmlns:a16="http://schemas.microsoft.com/office/drawing/2014/main" id="{9BE4F70F-981C-4918-ABE2-3689F2399B21}"/>
              </a:ext>
            </a:extLst>
          </p:cNvPr>
          <p:cNvGraphicFramePr>
            <a:graphicFrameLocks noGrp="1"/>
          </p:cNvGraphicFramePr>
          <p:nvPr>
            <p:extLst>
              <p:ext uri="{D42A27DB-BD31-4B8C-83A1-F6EECF244321}">
                <p14:modId xmlns:p14="http://schemas.microsoft.com/office/powerpoint/2010/main" val="1424364729"/>
              </p:ext>
            </p:extLst>
          </p:nvPr>
        </p:nvGraphicFramePr>
        <p:xfrm>
          <a:off x="4350121" y="3654886"/>
          <a:ext cx="3136574" cy="1594229"/>
        </p:xfrm>
        <a:graphic>
          <a:graphicData uri="http://schemas.openxmlformats.org/drawingml/2006/table">
            <a:tbl>
              <a:tblPr firstRow="1" firstCol="1" bandRow="1">
                <a:tableStyleId>{5C22544A-7EE6-4342-B048-85BDC9FD1C3A}</a:tableStyleId>
              </a:tblPr>
              <a:tblGrid>
                <a:gridCol w="1568287">
                  <a:extLst>
                    <a:ext uri="{9D8B030D-6E8A-4147-A177-3AD203B41FA5}">
                      <a16:colId xmlns:a16="http://schemas.microsoft.com/office/drawing/2014/main" val="3001273113"/>
                    </a:ext>
                  </a:extLst>
                </a:gridCol>
                <a:gridCol w="1568287">
                  <a:extLst>
                    <a:ext uri="{9D8B030D-6E8A-4147-A177-3AD203B41FA5}">
                      <a16:colId xmlns:a16="http://schemas.microsoft.com/office/drawing/2014/main" val="4193152667"/>
                    </a:ext>
                  </a:extLst>
                </a:gridCol>
              </a:tblGrid>
              <a:tr h="227747">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671333131"/>
                  </a:ext>
                </a:extLst>
              </a:tr>
              <a:tr h="227747">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a:t>
                      </a:r>
                      <a:r>
                        <a:rPr lang="en-US" sz="1400" baseline="0" dirty="0">
                          <a:effectLst/>
                          <a:latin typeface="Times New Roman" panose="02020603050405020304" pitchFamily="18" charset="0"/>
                          <a:ea typeface="標楷體" panose="03000509000000000000" pitchFamily="65" charset="-120"/>
                        </a:rPr>
                        <a:t>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61764986"/>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title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新聞標題</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005859253"/>
                  </a:ext>
                </a:extLst>
              </a:tr>
              <a:tr h="227747">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content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新聞內容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6962393"/>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source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出版新聞報社</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99224936"/>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timestamp</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新聞發布時間戳</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274452234"/>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url</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a:t>
                      </a:r>
                      <a:r>
                        <a:rPr lang="en-US" sz="1400" baseline="0" dirty="0">
                          <a:effectLst/>
                          <a:latin typeface="Times New Roman" panose="02020603050405020304" pitchFamily="18" charset="0"/>
                          <a:ea typeface="標楷體" panose="03000509000000000000" pitchFamily="65" charset="-120"/>
                        </a:rPr>
                        <a:t>URL</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85183241"/>
                  </a:ext>
                </a:extLst>
              </a:tr>
            </a:tbl>
          </a:graphicData>
        </a:graphic>
      </p:graphicFrame>
      <p:sp>
        <p:nvSpPr>
          <p:cNvPr id="27" name="內容版面配置區 2">
            <a:extLst>
              <a:ext uri="{FF2B5EF4-FFF2-40B4-BE49-F238E27FC236}">
                <a16:creationId xmlns:a16="http://schemas.microsoft.com/office/drawing/2014/main" id="{CC5BBC44-FF86-4350-AFC3-A12269F419C3}"/>
              </a:ext>
            </a:extLst>
          </p:cNvPr>
          <p:cNvSpPr>
            <a:spLocks noGrp="1"/>
          </p:cNvSpPr>
          <p:nvPr>
            <p:ph idx="1"/>
          </p:nvPr>
        </p:nvSpPr>
        <p:spPr>
          <a:xfrm>
            <a:off x="838200" y="5973846"/>
            <a:ext cx="10515600" cy="1038058"/>
          </a:xfrm>
        </p:spPr>
        <p:txBody>
          <a:bodyPr>
            <a:normAutofit/>
          </a:bodyPr>
          <a:lstStyle/>
          <a:p>
            <a:r>
              <a:rPr lang="zh-TW" altLang="en-US" sz="2400" dirty="0"/>
              <a:t>重複爬取並濾除重複新聞，擷取</a:t>
            </a:r>
            <a:r>
              <a:rPr lang="en-US" altLang="zh-TW" sz="2400" dirty="0"/>
              <a:t>2017</a:t>
            </a:r>
            <a:r>
              <a:rPr lang="zh-TW" altLang="en-US" sz="2400" dirty="0"/>
              <a:t>年</a:t>
            </a:r>
            <a:r>
              <a:rPr lang="en-US" altLang="zh-TW" sz="2400" dirty="0"/>
              <a:t>1</a:t>
            </a:r>
            <a:r>
              <a:rPr lang="zh-TW" altLang="en-US" sz="2400" dirty="0"/>
              <a:t>月</a:t>
            </a:r>
            <a:r>
              <a:rPr lang="en-US" altLang="zh-TW" sz="2400" dirty="0"/>
              <a:t>1</a:t>
            </a:r>
            <a:r>
              <a:rPr lang="zh-TW" altLang="en-US" sz="2400" dirty="0"/>
              <a:t>日至</a:t>
            </a:r>
            <a:r>
              <a:rPr lang="en-US" altLang="zh-TW" sz="2400" dirty="0"/>
              <a:t>2021</a:t>
            </a:r>
            <a:r>
              <a:rPr lang="zh-TW" altLang="en-US" sz="2400" dirty="0"/>
              <a:t>年</a:t>
            </a:r>
            <a:r>
              <a:rPr lang="en-US" altLang="zh-TW" sz="2400" dirty="0"/>
              <a:t>12</a:t>
            </a:r>
            <a:r>
              <a:rPr lang="zh-TW" altLang="en-US" sz="2400" dirty="0"/>
              <a:t>月</a:t>
            </a:r>
            <a:r>
              <a:rPr lang="en-US" altLang="zh-TW" sz="2400" dirty="0"/>
              <a:t>31</a:t>
            </a:r>
            <a:r>
              <a:rPr lang="zh-TW" altLang="en-US" sz="2400" dirty="0"/>
              <a:t>日的新聞資料</a:t>
            </a:r>
          </a:p>
        </p:txBody>
      </p:sp>
      <p:sp>
        <p:nvSpPr>
          <p:cNvPr id="28" name="文字方塊 27">
            <a:extLst>
              <a:ext uri="{FF2B5EF4-FFF2-40B4-BE49-F238E27FC236}">
                <a16:creationId xmlns:a16="http://schemas.microsoft.com/office/drawing/2014/main" id="{0CFCA68B-72E8-4CE3-9980-B490CD640062}"/>
              </a:ext>
            </a:extLst>
          </p:cNvPr>
          <p:cNvSpPr txBox="1"/>
          <p:nvPr/>
        </p:nvSpPr>
        <p:spPr>
          <a:xfrm>
            <a:off x="5422118" y="5269902"/>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新聞欄位</a:t>
            </a:r>
          </a:p>
        </p:txBody>
      </p:sp>
      <p:sp>
        <p:nvSpPr>
          <p:cNvPr id="3" name="投影片編號版面配置區 2">
            <a:extLst>
              <a:ext uri="{FF2B5EF4-FFF2-40B4-BE49-F238E27FC236}">
                <a16:creationId xmlns:a16="http://schemas.microsoft.com/office/drawing/2014/main" id="{32C3C666-C4A2-43FE-AD62-F42F7B3C764F}"/>
              </a:ext>
            </a:extLst>
          </p:cNvPr>
          <p:cNvSpPr>
            <a:spLocks noGrp="1"/>
          </p:cNvSpPr>
          <p:nvPr>
            <p:ph type="sldNum" sz="quarter" idx="12"/>
          </p:nvPr>
        </p:nvSpPr>
        <p:spPr/>
        <p:txBody>
          <a:bodyPr/>
          <a:lstStyle/>
          <a:p>
            <a:fld id="{46B26A4B-3AD5-4556-810E-C20186AC774D}" type="slidenum">
              <a:rPr lang="zh-TW" altLang="en-US" smtClean="0"/>
              <a:t>10</a:t>
            </a:fld>
            <a:endParaRPr lang="zh-TW" altLang="en-US"/>
          </a:p>
        </p:txBody>
      </p:sp>
      <p:sp>
        <p:nvSpPr>
          <p:cNvPr id="18" name="矩形 17">
            <a:extLst>
              <a:ext uri="{FF2B5EF4-FFF2-40B4-BE49-F238E27FC236}">
                <a16:creationId xmlns:a16="http://schemas.microsoft.com/office/drawing/2014/main" id="{5C705C30-FE21-40C3-BFD8-86E6EA2A9A4A}"/>
              </a:ext>
            </a:extLst>
          </p:cNvPr>
          <p:cNvSpPr/>
          <p:nvPr/>
        </p:nvSpPr>
        <p:spPr>
          <a:xfrm>
            <a:off x="4350119" y="4296880"/>
            <a:ext cx="3136575" cy="301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1938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11</a:t>
            </a:fld>
            <a:endParaRPr lang="zh-TW" altLang="en-US"/>
          </a:p>
        </p:txBody>
      </p:sp>
    </p:spTree>
    <p:extLst>
      <p:ext uri="{BB962C8B-B14F-4D97-AF65-F5344CB8AC3E}">
        <p14:creationId xmlns:p14="http://schemas.microsoft.com/office/powerpoint/2010/main" val="281424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30D00903-5DB9-40E7-ABF7-D77F5555964E}"/>
              </a:ext>
            </a:extLst>
          </p:cNvPr>
          <p:cNvGraphicFramePr>
            <a:graphicFrameLocks noGrp="1"/>
          </p:cNvGraphicFramePr>
          <p:nvPr>
            <p:extLst>
              <p:ext uri="{D42A27DB-BD31-4B8C-83A1-F6EECF244321}">
                <p14:modId xmlns:p14="http://schemas.microsoft.com/office/powerpoint/2010/main" val="2065428268"/>
              </p:ext>
            </p:extLst>
          </p:nvPr>
        </p:nvGraphicFramePr>
        <p:xfrm>
          <a:off x="3743325" y="2576104"/>
          <a:ext cx="4705350" cy="3372666"/>
        </p:xfrm>
        <a:graphic>
          <a:graphicData uri="http://schemas.openxmlformats.org/drawingml/2006/table">
            <a:tbl>
              <a:tblPr firstRow="1" firstCol="1" bandRow="1">
                <a:tableStyleId>{5C22544A-7EE6-4342-B048-85BDC9FD1C3A}</a:tableStyleId>
              </a:tblPr>
              <a:tblGrid>
                <a:gridCol w="2352675">
                  <a:extLst>
                    <a:ext uri="{9D8B030D-6E8A-4147-A177-3AD203B41FA5}">
                      <a16:colId xmlns:a16="http://schemas.microsoft.com/office/drawing/2014/main" val="3098541047"/>
                    </a:ext>
                  </a:extLst>
                </a:gridCol>
                <a:gridCol w="2352675">
                  <a:extLst>
                    <a:ext uri="{9D8B030D-6E8A-4147-A177-3AD203B41FA5}">
                      <a16:colId xmlns:a16="http://schemas.microsoft.com/office/drawing/2014/main" val="4193107889"/>
                    </a:ext>
                  </a:extLst>
                </a:gridCol>
              </a:tblGrid>
              <a:tr h="306606">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524867771"/>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date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當日日期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65631095"/>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stock_id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股票代號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521359522"/>
                  </a:ext>
                </a:extLst>
              </a:tr>
              <a:tr h="306606">
                <a:tc>
                  <a:txBody>
                    <a:bodyPr/>
                    <a:lstStyle/>
                    <a:p>
                      <a:pPr algn="ctr">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Trading_Volume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成交股數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4224821353"/>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Trading_money</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成交金額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97603748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open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開盤價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6710160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max</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最高價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649380309"/>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min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最低價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9538062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close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84438776"/>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spread</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漲跌價差</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412096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Trading_turnover</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成交筆數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103419392"/>
                  </a:ext>
                </a:extLst>
              </a:tr>
            </a:tbl>
          </a:graphicData>
        </a:graphic>
      </p:graphicFrame>
      <p:sp>
        <p:nvSpPr>
          <p:cNvPr id="2" name="標題 1">
            <a:extLst>
              <a:ext uri="{FF2B5EF4-FFF2-40B4-BE49-F238E27FC236}">
                <a16:creationId xmlns:a16="http://schemas.microsoft.com/office/drawing/2014/main" id="{2E14E541-6ED8-4B3A-9D1A-D3CEC5058E38}"/>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(4/13)</a:t>
            </a:r>
            <a:br>
              <a:rPr lang="zh-TW" altLang="en-US" dirty="0"/>
            </a:br>
            <a:r>
              <a:rPr lang="zh-TW" altLang="en-US" sz="3200" dirty="0"/>
              <a:t>資料蒐集</a:t>
            </a:r>
            <a:r>
              <a:rPr lang="en-US" altLang="zh-TW" sz="3200" dirty="0"/>
              <a:t>—</a:t>
            </a:r>
            <a:r>
              <a:rPr lang="zh-TW" altLang="en-US" sz="3200" dirty="0"/>
              <a:t>歷史股價</a:t>
            </a:r>
            <a:endParaRPr lang="zh-TW" altLang="en-US" dirty="0"/>
          </a:p>
        </p:txBody>
      </p:sp>
      <p:sp>
        <p:nvSpPr>
          <p:cNvPr id="3" name="內容版面配置區 2">
            <a:extLst>
              <a:ext uri="{FF2B5EF4-FFF2-40B4-BE49-F238E27FC236}">
                <a16:creationId xmlns:a16="http://schemas.microsoft.com/office/drawing/2014/main" id="{767C2EDB-FA22-4A73-8B98-6ED733415AC4}"/>
              </a:ext>
            </a:extLst>
          </p:cNvPr>
          <p:cNvSpPr>
            <a:spLocks noGrp="1"/>
          </p:cNvSpPr>
          <p:nvPr>
            <p:ph idx="1"/>
          </p:nvPr>
        </p:nvSpPr>
        <p:spPr/>
        <p:txBody>
          <a:bodyPr/>
          <a:lstStyle/>
          <a:p>
            <a:r>
              <a:rPr lang="zh-TW" altLang="en-US" dirty="0"/>
              <a:t>使用</a:t>
            </a:r>
            <a:r>
              <a:rPr lang="en-US" altLang="zh-TW" dirty="0"/>
              <a:t>Python</a:t>
            </a:r>
            <a:r>
              <a:rPr lang="zh-TW" altLang="en-US" dirty="0"/>
              <a:t>套件</a:t>
            </a:r>
            <a:r>
              <a:rPr lang="en-US" altLang="zh-TW" dirty="0"/>
              <a:t>Finmind</a:t>
            </a:r>
            <a:r>
              <a:rPr lang="zh-TW" altLang="en-US" dirty="0"/>
              <a:t>下載</a:t>
            </a:r>
            <a:r>
              <a:rPr lang="en-US" altLang="zh-TW" dirty="0"/>
              <a:t>2017</a:t>
            </a:r>
            <a:r>
              <a:rPr lang="zh-TW" altLang="en-US" dirty="0"/>
              <a:t>年</a:t>
            </a:r>
            <a:r>
              <a:rPr lang="en-US" altLang="zh-TW" dirty="0"/>
              <a:t>1</a:t>
            </a:r>
            <a:r>
              <a:rPr lang="zh-TW" altLang="en-US" dirty="0"/>
              <a:t>月</a:t>
            </a:r>
            <a:r>
              <a:rPr lang="en-US" altLang="zh-TW" dirty="0"/>
              <a:t>1</a:t>
            </a:r>
            <a:r>
              <a:rPr lang="zh-TW" altLang="en-US" dirty="0"/>
              <a:t>日至</a:t>
            </a:r>
            <a:r>
              <a:rPr lang="en-US" altLang="zh-TW" dirty="0"/>
              <a:t>2021</a:t>
            </a:r>
            <a:r>
              <a:rPr lang="zh-TW" altLang="en-US" dirty="0"/>
              <a:t>年</a:t>
            </a:r>
            <a:r>
              <a:rPr lang="en-US" altLang="zh-TW" dirty="0"/>
              <a:t>12</a:t>
            </a:r>
            <a:r>
              <a:rPr lang="zh-TW" altLang="en-US" dirty="0"/>
              <a:t>月</a:t>
            </a:r>
            <a:r>
              <a:rPr lang="en-US" altLang="zh-TW" dirty="0"/>
              <a:t>31</a:t>
            </a:r>
            <a:r>
              <a:rPr lang="zh-TW" altLang="en-US" dirty="0"/>
              <a:t>日的歷史股價資料。</a:t>
            </a:r>
          </a:p>
        </p:txBody>
      </p:sp>
      <p:sp>
        <p:nvSpPr>
          <p:cNvPr id="5" name="文字方塊 4">
            <a:extLst>
              <a:ext uri="{FF2B5EF4-FFF2-40B4-BE49-F238E27FC236}">
                <a16:creationId xmlns:a16="http://schemas.microsoft.com/office/drawing/2014/main" id="{C2C71855-3116-49DA-8FB3-912DFD797B2F}"/>
              </a:ext>
            </a:extLst>
          </p:cNvPr>
          <p:cNvSpPr txBox="1"/>
          <p:nvPr/>
        </p:nvSpPr>
        <p:spPr>
          <a:xfrm>
            <a:off x="5599710" y="612815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歷史股價</a:t>
            </a:r>
          </a:p>
        </p:txBody>
      </p:sp>
      <p:sp>
        <p:nvSpPr>
          <p:cNvPr id="6" name="投影片編號版面配置區 5">
            <a:extLst>
              <a:ext uri="{FF2B5EF4-FFF2-40B4-BE49-F238E27FC236}">
                <a16:creationId xmlns:a16="http://schemas.microsoft.com/office/drawing/2014/main" id="{16F03D19-551A-409E-8F29-2B1D49902127}"/>
              </a:ext>
            </a:extLst>
          </p:cNvPr>
          <p:cNvSpPr>
            <a:spLocks noGrp="1"/>
          </p:cNvSpPr>
          <p:nvPr>
            <p:ph type="sldNum" sz="quarter" idx="12"/>
          </p:nvPr>
        </p:nvSpPr>
        <p:spPr/>
        <p:txBody>
          <a:bodyPr/>
          <a:lstStyle/>
          <a:p>
            <a:fld id="{46B26A4B-3AD5-4556-810E-C20186AC774D}" type="slidenum">
              <a:rPr lang="zh-TW" altLang="en-US" smtClean="0"/>
              <a:t>12</a:t>
            </a:fld>
            <a:endParaRPr lang="zh-TW" altLang="en-US"/>
          </a:p>
        </p:txBody>
      </p:sp>
      <p:sp>
        <p:nvSpPr>
          <p:cNvPr id="8" name="矩形 7">
            <a:extLst>
              <a:ext uri="{FF2B5EF4-FFF2-40B4-BE49-F238E27FC236}">
                <a16:creationId xmlns:a16="http://schemas.microsoft.com/office/drawing/2014/main" id="{A7DF1D9A-022D-402A-9877-F780D41BA713}"/>
              </a:ext>
            </a:extLst>
          </p:cNvPr>
          <p:cNvSpPr/>
          <p:nvPr/>
        </p:nvSpPr>
        <p:spPr>
          <a:xfrm>
            <a:off x="3743325" y="3509228"/>
            <a:ext cx="4705350" cy="1814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D4895CB-6102-4079-9D52-F9D47A510831}"/>
              </a:ext>
            </a:extLst>
          </p:cNvPr>
          <p:cNvSpPr/>
          <p:nvPr/>
        </p:nvSpPr>
        <p:spPr>
          <a:xfrm>
            <a:off x="3743325" y="5631255"/>
            <a:ext cx="4705350" cy="303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40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837985-C493-41E6-846D-F991B1F41C5A}"/>
              </a:ext>
            </a:extLst>
          </p:cNvPr>
          <p:cNvSpPr>
            <a:spLocks noGrp="1"/>
          </p:cNvSpPr>
          <p:nvPr>
            <p:ph type="title"/>
          </p:nvPr>
        </p:nvSpPr>
        <p:spPr/>
        <p:txBody>
          <a:bodyPr/>
          <a:lstStyle/>
          <a:p>
            <a:r>
              <a:rPr lang="en-US" altLang="zh-TW" dirty="0">
                <a:solidFill>
                  <a:schemeClr val="bg1"/>
                </a:solidFill>
                <a:latin typeface="Times New Roman" panose="02020603050405020304" pitchFamily="18" charset="0"/>
                <a:cs typeface="Times New Roman" panose="02020603050405020304" pitchFamily="18" charset="0"/>
              </a:rPr>
              <a:t>Architecture</a:t>
            </a:r>
            <a:r>
              <a:rPr lang="en-US" altLang="zh-TW" dirty="0">
                <a:solidFill>
                  <a:schemeClr val="bg1"/>
                </a:solidFill>
              </a:rPr>
              <a:t> (5/13)</a:t>
            </a:r>
            <a:br>
              <a:rPr lang="zh-TW" altLang="en-US" dirty="0">
                <a:solidFill>
                  <a:schemeClr val="bg1"/>
                </a:solidFill>
              </a:rPr>
            </a:br>
            <a:r>
              <a:rPr lang="zh-TW" altLang="en-US" sz="3200" dirty="0">
                <a:solidFill>
                  <a:schemeClr val="bg1"/>
                </a:solidFill>
              </a:rPr>
              <a:t>資料預處理</a:t>
            </a:r>
            <a:r>
              <a:rPr lang="en-US" altLang="zh-TW" sz="3200" dirty="0">
                <a:solidFill>
                  <a:schemeClr val="bg1"/>
                </a:solidFill>
              </a:rPr>
              <a:t>—</a:t>
            </a:r>
            <a:r>
              <a:rPr lang="zh-TW" altLang="en-US" sz="3200" dirty="0">
                <a:solidFill>
                  <a:schemeClr val="bg1"/>
                </a:solidFill>
              </a:rPr>
              <a:t>斷詞</a:t>
            </a:r>
            <a:r>
              <a:rPr lang="en-US" altLang="zh-TW" sz="3200" dirty="0">
                <a:solidFill>
                  <a:schemeClr val="bg1"/>
                </a:solidFill>
              </a:rPr>
              <a:t>&amp;</a:t>
            </a:r>
            <a:r>
              <a:rPr lang="zh-TW" altLang="en-US" sz="3200" dirty="0">
                <a:solidFill>
                  <a:schemeClr val="bg1"/>
                </a:solidFill>
              </a:rPr>
              <a:t>工具比較</a:t>
            </a:r>
          </a:p>
        </p:txBody>
      </p:sp>
      <p:sp>
        <p:nvSpPr>
          <p:cNvPr id="3" name="內容版面配置區 2">
            <a:extLst>
              <a:ext uri="{FF2B5EF4-FFF2-40B4-BE49-F238E27FC236}">
                <a16:creationId xmlns:a16="http://schemas.microsoft.com/office/drawing/2014/main" id="{AB34B26D-4181-408A-90D0-A3E2005DC26E}"/>
              </a:ext>
            </a:extLst>
          </p:cNvPr>
          <p:cNvSpPr>
            <a:spLocks noGrp="1"/>
          </p:cNvSpPr>
          <p:nvPr>
            <p:ph idx="1"/>
          </p:nvPr>
        </p:nvSpPr>
        <p:spPr/>
        <p:txBody>
          <a:bodyPr>
            <a:normAutofit fontScale="92500" lnSpcReduction="20000"/>
          </a:bodyPr>
          <a:lstStyle/>
          <a:p>
            <a:r>
              <a:rPr lang="zh-TW" altLang="en-US" sz="2400" dirty="0"/>
              <a:t>斷詞正確才能正確瞭解中文語句的語意</a:t>
            </a:r>
            <a:endParaRPr lang="en-US" altLang="zh-TW" sz="2400" dirty="0"/>
          </a:p>
          <a:p>
            <a:pPr lvl="1"/>
            <a:r>
              <a:rPr lang="en-US" altLang="zh-TW" sz="2000" dirty="0"/>
              <a:t>Ex.</a:t>
            </a:r>
            <a:r>
              <a:rPr lang="zh-TW" altLang="en-US" sz="2000" dirty="0"/>
              <a:t>下個月</a:t>
            </a:r>
            <a:r>
              <a:rPr lang="en-US" altLang="zh-TW" sz="2000" dirty="0"/>
              <a:t>|</a:t>
            </a:r>
            <a:r>
              <a:rPr lang="zh-TW" altLang="en-US" sz="2000" dirty="0"/>
              <a:t>可</a:t>
            </a:r>
            <a:r>
              <a:rPr lang="en-US" altLang="zh-TW" sz="2000" dirty="0"/>
              <a:t>|</a:t>
            </a:r>
            <a:r>
              <a:rPr lang="zh-TW" altLang="en-US" sz="2000" dirty="0"/>
              <a:t>獲</a:t>
            </a:r>
            <a:r>
              <a:rPr lang="en-US" altLang="zh-TW" sz="2000" dirty="0"/>
              <a:t>|</a:t>
            </a:r>
            <a:r>
              <a:rPr lang="zh-TW" altLang="en-US" sz="2000" dirty="0"/>
              <a:t>利多</a:t>
            </a:r>
            <a:r>
              <a:rPr lang="en-US" altLang="zh-TW" sz="2000" dirty="0"/>
              <a:t>|</a:t>
            </a:r>
            <a:r>
              <a:rPr lang="zh-TW" altLang="en-US" sz="2000" dirty="0"/>
              <a:t>少？</a:t>
            </a:r>
            <a:endParaRPr lang="en-US" altLang="zh-TW" sz="2000" dirty="0"/>
          </a:p>
          <a:p>
            <a:pPr marL="457200" lvl="1" indent="0">
              <a:buNone/>
            </a:pPr>
            <a:r>
              <a:rPr lang="zh-TW" altLang="en-US" sz="2000" dirty="0"/>
              <a:t>          盤勢</a:t>
            </a:r>
            <a:r>
              <a:rPr lang="en-US" altLang="zh-TW" sz="2000" dirty="0"/>
              <a:t>|</a:t>
            </a:r>
            <a:r>
              <a:rPr lang="zh-TW" altLang="en-US" sz="2000" dirty="0"/>
              <a:t>呈現</a:t>
            </a:r>
            <a:r>
              <a:rPr lang="en-US" altLang="zh-TW" sz="2000" dirty="0"/>
              <a:t>|</a:t>
            </a:r>
            <a:r>
              <a:rPr lang="zh-TW" altLang="en-US" sz="2000" dirty="0"/>
              <a:t>利多</a:t>
            </a:r>
            <a:r>
              <a:rPr lang="en-US" altLang="zh-TW" sz="2000" dirty="0"/>
              <a:t>|</a:t>
            </a:r>
            <a:r>
              <a:rPr lang="zh-TW" altLang="en-US" sz="2000" dirty="0"/>
              <a:t>走向</a:t>
            </a:r>
            <a:endParaRPr lang="en-US" altLang="zh-TW" sz="2000" dirty="0"/>
          </a:p>
          <a:p>
            <a:pPr marL="457200" lvl="1" indent="0">
              <a:buNone/>
            </a:pPr>
            <a:endParaRPr lang="en-US" altLang="zh-TW" sz="2000" dirty="0"/>
          </a:p>
          <a:p>
            <a:r>
              <a:rPr lang="zh-TW" altLang="en-US" sz="2400" dirty="0"/>
              <a:t>結巴</a:t>
            </a:r>
            <a:r>
              <a:rPr lang="en-US" altLang="zh-TW" sz="2400" dirty="0"/>
              <a:t>(</a:t>
            </a:r>
            <a:r>
              <a:rPr lang="en-US" altLang="zh-TW" sz="2400" dirty="0" err="1"/>
              <a:t>jieba</a:t>
            </a:r>
            <a:r>
              <a:rPr lang="en-US" altLang="zh-TW" sz="2400" dirty="0"/>
              <a:t>)</a:t>
            </a:r>
          </a:p>
          <a:p>
            <a:pPr lvl="1"/>
            <a:r>
              <a:rPr lang="zh-TW" altLang="en-US" sz="2000" dirty="0"/>
              <a:t>斷詞快速</a:t>
            </a:r>
            <a:endParaRPr lang="en-US" altLang="zh-TW" sz="2000" dirty="0"/>
          </a:p>
          <a:p>
            <a:pPr lvl="1"/>
            <a:r>
              <a:rPr lang="zh-TW" altLang="en-US" sz="2000" dirty="0"/>
              <a:t>內建簡體中文字典</a:t>
            </a:r>
            <a:endParaRPr lang="en-US" altLang="zh-TW" sz="2000" dirty="0"/>
          </a:p>
          <a:p>
            <a:pPr lvl="1"/>
            <a:r>
              <a:rPr lang="zh-TW" altLang="en-US" sz="2000" dirty="0"/>
              <a:t>需要自行建立使用者字典提升精準度</a:t>
            </a:r>
            <a:endParaRPr lang="en-US" altLang="zh-TW" sz="2000" dirty="0"/>
          </a:p>
          <a:p>
            <a:endParaRPr lang="en-US" altLang="zh-TW" sz="2400" dirty="0"/>
          </a:p>
          <a:p>
            <a:r>
              <a:rPr lang="en-US" altLang="zh-TW" sz="2400" dirty="0"/>
              <a:t>CKIP tagger</a:t>
            </a:r>
            <a:r>
              <a:rPr lang="en-US" altLang="zh-TW" sz="2400" dirty="0">
                <a:sym typeface="Wingdings" panose="05000000000000000000" pitchFamily="2" charset="2"/>
              </a:rPr>
              <a:t></a:t>
            </a:r>
            <a:r>
              <a:rPr lang="zh-TW" altLang="en-US" sz="2400" dirty="0">
                <a:sym typeface="Wingdings" panose="05000000000000000000" pitchFamily="2" charset="2"/>
              </a:rPr>
              <a:t>採用</a:t>
            </a:r>
            <a:endParaRPr lang="en-US" altLang="zh-TW" sz="2400" dirty="0"/>
          </a:p>
          <a:p>
            <a:pPr lvl="1"/>
            <a:r>
              <a:rPr lang="zh-TW" altLang="en-US" sz="2000" dirty="0"/>
              <a:t>中研院研發</a:t>
            </a:r>
            <a:endParaRPr lang="en-US" altLang="zh-TW" sz="2000" dirty="0"/>
          </a:p>
          <a:p>
            <a:pPr lvl="1"/>
            <a:r>
              <a:rPr lang="zh-TW" altLang="en-US" sz="2000" dirty="0"/>
              <a:t>斷詞較慢</a:t>
            </a:r>
            <a:endParaRPr lang="en-US" altLang="zh-TW" sz="2000" dirty="0"/>
          </a:p>
          <a:p>
            <a:pPr lvl="1"/>
            <a:r>
              <a:rPr lang="zh-TW" altLang="en-US" sz="2000" dirty="0"/>
              <a:t>斷詞準確</a:t>
            </a:r>
            <a:endParaRPr lang="en-US" altLang="zh-TW" sz="2000" dirty="0"/>
          </a:p>
          <a:p>
            <a:pPr lvl="1"/>
            <a:r>
              <a:rPr lang="zh-TW" altLang="en-US" sz="2000" dirty="0"/>
              <a:t>可使用自建字典強迫分詞</a:t>
            </a:r>
          </a:p>
        </p:txBody>
      </p:sp>
      <p:sp>
        <p:nvSpPr>
          <p:cNvPr id="4" name="投影片編號版面配置區 3">
            <a:extLst>
              <a:ext uri="{FF2B5EF4-FFF2-40B4-BE49-F238E27FC236}">
                <a16:creationId xmlns:a16="http://schemas.microsoft.com/office/drawing/2014/main" id="{A53C757B-23B8-4E43-89AD-52FE650C9AA6}"/>
              </a:ext>
            </a:extLst>
          </p:cNvPr>
          <p:cNvSpPr>
            <a:spLocks noGrp="1"/>
          </p:cNvSpPr>
          <p:nvPr>
            <p:ph type="sldNum" sz="quarter" idx="12"/>
          </p:nvPr>
        </p:nvSpPr>
        <p:spPr/>
        <p:txBody>
          <a:bodyPr/>
          <a:lstStyle/>
          <a:p>
            <a:fld id="{46B26A4B-3AD5-4556-810E-C20186AC774D}" type="slidenum">
              <a:rPr lang="zh-TW" altLang="en-US" smtClean="0"/>
              <a:t>13</a:t>
            </a:fld>
            <a:endParaRPr lang="zh-TW" altLang="en-US"/>
          </a:p>
        </p:txBody>
      </p:sp>
    </p:spTree>
    <p:extLst>
      <p:ext uri="{BB962C8B-B14F-4D97-AF65-F5344CB8AC3E}">
        <p14:creationId xmlns:p14="http://schemas.microsoft.com/office/powerpoint/2010/main" val="97535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F7B8C8-427D-4A30-8452-4ADE3F7FC04E}"/>
              </a:ext>
            </a:extLst>
          </p:cNvPr>
          <p:cNvSpPr>
            <a:spLocks noGrp="1"/>
          </p:cNvSpPr>
          <p:nvPr>
            <p:ph idx="1"/>
          </p:nvPr>
        </p:nvSpPr>
        <p:spPr/>
        <p:txBody>
          <a:bodyPr/>
          <a:lstStyle/>
          <a:p>
            <a:r>
              <a:rPr lang="zh-TW" altLang="en-US" dirty="0"/>
              <a:t>採用</a:t>
            </a:r>
            <a:r>
              <a:rPr lang="en-US" altLang="zh-TW" dirty="0" err="1"/>
              <a:t>CKIPTagger</a:t>
            </a:r>
            <a:r>
              <a:rPr lang="zh-TW" altLang="en-US" dirty="0"/>
              <a:t>，其在繁體中文斷詞上表現優良。</a:t>
            </a:r>
          </a:p>
        </p:txBody>
      </p:sp>
      <p:sp>
        <p:nvSpPr>
          <p:cNvPr id="4" name="標題 1">
            <a:extLst>
              <a:ext uri="{FF2B5EF4-FFF2-40B4-BE49-F238E27FC236}">
                <a16:creationId xmlns:a16="http://schemas.microsoft.com/office/drawing/2014/main" id="{1B7BB291-6F13-482E-9A37-6088540A5FFC}"/>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(6/13)</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281DB881-9D87-4F17-90D5-BF809C89A29E}"/>
              </a:ext>
            </a:extLst>
          </p:cNvPr>
          <p:cNvGraphicFramePr>
            <a:graphicFrameLocks noGrp="1"/>
          </p:cNvGraphicFramePr>
          <p:nvPr>
            <p:extLst>
              <p:ext uri="{D42A27DB-BD31-4B8C-83A1-F6EECF244321}">
                <p14:modId xmlns:p14="http://schemas.microsoft.com/office/powerpoint/2010/main" val="3224095048"/>
              </p:ext>
            </p:extLst>
          </p:nvPr>
        </p:nvGraphicFramePr>
        <p:xfrm>
          <a:off x="3275741" y="2733734"/>
          <a:ext cx="5640518" cy="3377915"/>
        </p:xfrm>
        <a:graphic>
          <a:graphicData uri="http://schemas.openxmlformats.org/drawingml/2006/table">
            <a:tbl>
              <a:tblPr firstRow="1" firstCol="1" bandRow="1">
                <a:tableStyleId>{0505E3EF-67EA-436B-97B2-0124C06EBD24}</a:tableStyleId>
              </a:tblPr>
              <a:tblGrid>
                <a:gridCol w="355997">
                  <a:extLst>
                    <a:ext uri="{9D8B030D-6E8A-4147-A177-3AD203B41FA5}">
                      <a16:colId xmlns:a16="http://schemas.microsoft.com/office/drawing/2014/main" val="4150740313"/>
                    </a:ext>
                  </a:extLst>
                </a:gridCol>
                <a:gridCol w="5284521">
                  <a:extLst>
                    <a:ext uri="{9D8B030D-6E8A-4147-A177-3AD203B41FA5}">
                      <a16:colId xmlns:a16="http://schemas.microsoft.com/office/drawing/2014/main" val="2237825270"/>
                    </a:ext>
                  </a:extLst>
                </a:gridCol>
              </a:tblGrid>
              <a:tr h="1532060">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文本內容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0" baseline="0" dirty="0">
                          <a:effectLst/>
                          <a:latin typeface="Times New Roman" panose="02020603050405020304" pitchFamily="18" charset="0"/>
                          <a:ea typeface="標楷體" panose="03000509000000000000" pitchFamily="65" charset="-120"/>
                        </a:rPr>
                        <a:t>台積電即將在</a:t>
                      </a:r>
                      <a:r>
                        <a:rPr lang="en-US" sz="1400" b="0" baseline="0" dirty="0">
                          <a:effectLst/>
                          <a:latin typeface="Times New Roman" panose="02020603050405020304" pitchFamily="18" charset="0"/>
                          <a:ea typeface="標楷體" panose="03000509000000000000" pitchFamily="65" charset="-120"/>
                        </a:rPr>
                        <a:t>19</a:t>
                      </a:r>
                      <a:r>
                        <a:rPr lang="zh-TW" sz="1400" b="0" baseline="0" dirty="0">
                          <a:effectLst/>
                          <a:latin typeface="Times New Roman" panose="02020603050405020304" pitchFamily="18" charset="0"/>
                          <a:ea typeface="標楷體" panose="03000509000000000000" pitchFamily="65" charset="-120"/>
                        </a:rPr>
                        <a:t>日召開法人說明會，由於大立光法說釋出利多訊息，市場關注台積電對下半年科技業景氣看法及蘋果</a:t>
                      </a:r>
                      <a:r>
                        <a:rPr lang="en-US" sz="1400" b="0" baseline="0" dirty="0">
                          <a:effectLst/>
                          <a:latin typeface="Times New Roman" panose="02020603050405020304" pitchFamily="18" charset="0"/>
                          <a:ea typeface="標楷體" panose="03000509000000000000" pitchFamily="65" charset="-120"/>
                        </a:rPr>
                        <a:t>(Apple)</a:t>
                      </a:r>
                      <a:r>
                        <a:rPr lang="zh-TW" sz="1400" b="0" baseline="0" dirty="0">
                          <a:effectLst/>
                          <a:latin typeface="Times New Roman" panose="02020603050405020304" pitchFamily="18" charset="0"/>
                          <a:ea typeface="標楷體" panose="03000509000000000000" pitchFamily="65" charset="-120"/>
                        </a:rPr>
                        <a:t>新機拉貨力道，加上台積電現金股息即將發放，外資領到股息後會回頭買股還是匯出，也關乎指數未來發展方向。</a:t>
                      </a:r>
                      <a:endParaRPr lang="zh-TW" sz="1400" b="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733913869"/>
                  </a:ext>
                </a:extLst>
              </a:tr>
              <a:tr h="1845855">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斷詞後</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19</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召開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法人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說明會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由於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大立光  法說</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釋出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訊息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科技業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景氣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看法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蘋果</a:t>
                      </a:r>
                      <a:r>
                        <a:rPr lang="en-US" sz="1400" baseline="0" dirty="0">
                          <a:effectLst/>
                          <a:latin typeface="Times New Roman" panose="02020603050405020304" pitchFamily="18" charset="0"/>
                          <a:ea typeface="標楷體" panose="03000509000000000000" pitchFamily="65" charset="-120"/>
                        </a:rPr>
                        <a:t>  (  Apple  )  </a:t>
                      </a:r>
                      <a:r>
                        <a:rPr lang="zh-TW" sz="1400" baseline="0" dirty="0">
                          <a:effectLst/>
                          <a:latin typeface="Times New Roman" panose="02020603050405020304" pitchFamily="18" charset="0"/>
                          <a:ea typeface="標楷體" panose="03000509000000000000" pitchFamily="65" charset="-120"/>
                        </a:rPr>
                        <a:t>新機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拉貨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力道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發放</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外資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領到</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回頭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買股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還是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匯出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關乎</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指數</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未來</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方向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29723881"/>
                  </a:ext>
                </a:extLst>
              </a:tr>
            </a:tbl>
          </a:graphicData>
        </a:graphic>
      </p:graphicFrame>
      <p:sp>
        <p:nvSpPr>
          <p:cNvPr id="6" name="文字方塊 5">
            <a:extLst>
              <a:ext uri="{FF2B5EF4-FFF2-40B4-BE49-F238E27FC236}">
                <a16:creationId xmlns:a16="http://schemas.microsoft.com/office/drawing/2014/main" id="{EF23A0A3-A5FE-4BC7-92D2-1865F13331F9}"/>
              </a:ext>
            </a:extLst>
          </p:cNvPr>
          <p:cNvSpPr txBox="1"/>
          <p:nvPr/>
        </p:nvSpPr>
        <p:spPr>
          <a:xfrm>
            <a:off x="5368878" y="6274675"/>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斷詞前後對照表</a:t>
            </a:r>
          </a:p>
        </p:txBody>
      </p:sp>
      <p:sp>
        <p:nvSpPr>
          <p:cNvPr id="2" name="投影片編號版面配置區 1">
            <a:extLst>
              <a:ext uri="{FF2B5EF4-FFF2-40B4-BE49-F238E27FC236}">
                <a16:creationId xmlns:a16="http://schemas.microsoft.com/office/drawing/2014/main" id="{C0CFF522-F047-461D-AF81-B7751699992D}"/>
              </a:ext>
            </a:extLst>
          </p:cNvPr>
          <p:cNvSpPr>
            <a:spLocks noGrp="1"/>
          </p:cNvSpPr>
          <p:nvPr>
            <p:ph type="sldNum" sz="quarter" idx="12"/>
          </p:nvPr>
        </p:nvSpPr>
        <p:spPr/>
        <p:txBody>
          <a:bodyPr/>
          <a:lstStyle/>
          <a:p>
            <a:fld id="{46B26A4B-3AD5-4556-810E-C20186AC774D}" type="slidenum">
              <a:rPr lang="zh-TW" altLang="en-US" smtClean="0"/>
              <a:t>14</a:t>
            </a:fld>
            <a:endParaRPr lang="zh-TW" altLang="en-US"/>
          </a:p>
        </p:txBody>
      </p:sp>
    </p:spTree>
    <p:extLst>
      <p:ext uri="{BB962C8B-B14F-4D97-AF65-F5344CB8AC3E}">
        <p14:creationId xmlns:p14="http://schemas.microsoft.com/office/powerpoint/2010/main" val="1249319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91373B-7EED-4F52-880C-2ABDD3A439FB}"/>
              </a:ext>
            </a:extLst>
          </p:cNvPr>
          <p:cNvSpPr>
            <a:spLocks noGrp="1"/>
          </p:cNvSpPr>
          <p:nvPr>
            <p:ph idx="1"/>
          </p:nvPr>
        </p:nvSpPr>
        <p:spPr/>
        <p:txBody>
          <a:bodyPr>
            <a:normAutofit/>
          </a:bodyPr>
          <a:lstStyle/>
          <a:p>
            <a:r>
              <a:rPr lang="zh-TW" altLang="en-US" dirty="0"/>
              <a:t>取得台股所有股票列表，將台股總覽加入</a:t>
            </a:r>
            <a:r>
              <a:rPr lang="en-US" altLang="zh-TW" dirty="0" err="1"/>
              <a:t>CLIPTagger</a:t>
            </a:r>
            <a:r>
              <a:rPr lang="zh-TW" altLang="en-US" dirty="0"/>
              <a:t>使用者自建字典中。</a:t>
            </a:r>
          </a:p>
        </p:txBody>
      </p:sp>
      <p:sp>
        <p:nvSpPr>
          <p:cNvPr id="4" name="標題 1">
            <a:extLst>
              <a:ext uri="{FF2B5EF4-FFF2-40B4-BE49-F238E27FC236}">
                <a16:creationId xmlns:a16="http://schemas.microsoft.com/office/drawing/2014/main" id="{8841FE2D-B311-4EF2-A9D0-9363466CED1E}"/>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(7/13)</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83CF51B7-D8B7-46E8-8DE4-C002F1356A8D}"/>
              </a:ext>
            </a:extLst>
          </p:cNvPr>
          <p:cNvGraphicFramePr>
            <a:graphicFrameLocks noGrp="1"/>
          </p:cNvGraphicFramePr>
          <p:nvPr>
            <p:extLst>
              <p:ext uri="{D42A27DB-BD31-4B8C-83A1-F6EECF244321}">
                <p14:modId xmlns:p14="http://schemas.microsoft.com/office/powerpoint/2010/main" val="3566548307"/>
              </p:ext>
            </p:extLst>
          </p:nvPr>
        </p:nvGraphicFramePr>
        <p:xfrm>
          <a:off x="3426674" y="3591687"/>
          <a:ext cx="5338651" cy="1353536"/>
        </p:xfrm>
        <a:graphic>
          <a:graphicData uri="http://schemas.openxmlformats.org/drawingml/2006/table">
            <a:tbl>
              <a:tblPr firstRow="1" firstCol="1" bandRow="1">
                <a:tableStyleId>{5C22544A-7EE6-4342-B048-85BDC9FD1C3A}</a:tableStyleId>
              </a:tblPr>
              <a:tblGrid>
                <a:gridCol w="1067473">
                  <a:extLst>
                    <a:ext uri="{9D8B030D-6E8A-4147-A177-3AD203B41FA5}">
                      <a16:colId xmlns:a16="http://schemas.microsoft.com/office/drawing/2014/main" val="816983118"/>
                    </a:ext>
                  </a:extLst>
                </a:gridCol>
                <a:gridCol w="1067473">
                  <a:extLst>
                    <a:ext uri="{9D8B030D-6E8A-4147-A177-3AD203B41FA5}">
                      <a16:colId xmlns:a16="http://schemas.microsoft.com/office/drawing/2014/main" val="3826789138"/>
                    </a:ext>
                  </a:extLst>
                </a:gridCol>
                <a:gridCol w="1067473">
                  <a:extLst>
                    <a:ext uri="{9D8B030D-6E8A-4147-A177-3AD203B41FA5}">
                      <a16:colId xmlns:a16="http://schemas.microsoft.com/office/drawing/2014/main" val="1093482937"/>
                    </a:ext>
                  </a:extLst>
                </a:gridCol>
                <a:gridCol w="1068116">
                  <a:extLst>
                    <a:ext uri="{9D8B030D-6E8A-4147-A177-3AD203B41FA5}">
                      <a16:colId xmlns:a16="http://schemas.microsoft.com/office/drawing/2014/main" val="4110949230"/>
                    </a:ext>
                  </a:extLst>
                </a:gridCol>
                <a:gridCol w="1068116">
                  <a:extLst>
                    <a:ext uri="{9D8B030D-6E8A-4147-A177-3AD203B41FA5}">
                      <a16:colId xmlns:a16="http://schemas.microsoft.com/office/drawing/2014/main" val="2309793105"/>
                    </a:ext>
                  </a:extLst>
                </a:gridCol>
              </a:tblGrid>
              <a:tr h="338384">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產業類別</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股票代碼</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股票名稱</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交易所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發行日期</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04338568"/>
                  </a:ext>
                </a:extLst>
              </a:tr>
              <a:tr h="338384">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ETF</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0050</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元大台灣</a:t>
                      </a:r>
                      <a:r>
                        <a:rPr lang="en-US" sz="1200" baseline="0">
                          <a:effectLst/>
                          <a:latin typeface="Times New Roman" panose="02020603050405020304" pitchFamily="18" charset="0"/>
                          <a:ea typeface="標楷體" panose="03000509000000000000" pitchFamily="65" charset="-120"/>
                        </a:rPr>
                        <a:t>50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23788515"/>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0051</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元大中型</a:t>
                      </a:r>
                      <a:r>
                        <a:rPr lang="en-US" sz="1200" baseline="0">
                          <a:effectLst/>
                          <a:latin typeface="Times New Roman" panose="02020603050405020304" pitchFamily="18" charset="0"/>
                          <a:ea typeface="標楷體" panose="03000509000000000000" pitchFamily="65" charset="-120"/>
                        </a:rPr>
                        <a:t>100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522681249"/>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0052</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富邦科技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2021-10-05</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63453672"/>
                  </a:ext>
                </a:extLst>
              </a:tr>
            </a:tbl>
          </a:graphicData>
        </a:graphic>
      </p:graphicFrame>
      <p:sp>
        <p:nvSpPr>
          <p:cNvPr id="6" name="文字方塊 5">
            <a:extLst>
              <a:ext uri="{FF2B5EF4-FFF2-40B4-BE49-F238E27FC236}">
                <a16:creationId xmlns:a16="http://schemas.microsoft.com/office/drawing/2014/main" id="{46D3D2E4-C702-4852-BBEC-E4561A4C3368}"/>
              </a:ext>
            </a:extLst>
          </p:cNvPr>
          <p:cNvSpPr txBox="1"/>
          <p:nvPr/>
        </p:nvSpPr>
        <p:spPr>
          <a:xfrm>
            <a:off x="5445821" y="5080160"/>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台股總覽範例</a:t>
            </a:r>
          </a:p>
        </p:txBody>
      </p:sp>
      <p:sp>
        <p:nvSpPr>
          <p:cNvPr id="2" name="投影片編號版面配置區 1">
            <a:extLst>
              <a:ext uri="{FF2B5EF4-FFF2-40B4-BE49-F238E27FC236}">
                <a16:creationId xmlns:a16="http://schemas.microsoft.com/office/drawing/2014/main" id="{362BA872-38E1-47C0-AC9F-2BA454A33B0B}"/>
              </a:ext>
            </a:extLst>
          </p:cNvPr>
          <p:cNvSpPr>
            <a:spLocks noGrp="1"/>
          </p:cNvSpPr>
          <p:nvPr>
            <p:ph type="sldNum" sz="quarter" idx="12"/>
          </p:nvPr>
        </p:nvSpPr>
        <p:spPr/>
        <p:txBody>
          <a:bodyPr/>
          <a:lstStyle/>
          <a:p>
            <a:fld id="{46B26A4B-3AD5-4556-810E-C20186AC774D}" type="slidenum">
              <a:rPr lang="zh-TW" altLang="en-US" smtClean="0"/>
              <a:t>15</a:t>
            </a:fld>
            <a:endParaRPr lang="zh-TW" altLang="en-US"/>
          </a:p>
        </p:txBody>
      </p:sp>
    </p:spTree>
    <p:extLst>
      <p:ext uri="{BB962C8B-B14F-4D97-AF65-F5344CB8AC3E}">
        <p14:creationId xmlns:p14="http://schemas.microsoft.com/office/powerpoint/2010/main" val="387981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5E65CB-EB02-451F-95C7-056AA84D5DC2}"/>
              </a:ext>
            </a:extLst>
          </p:cNvPr>
          <p:cNvSpPr>
            <a:spLocks noGrp="1"/>
          </p:cNvSpPr>
          <p:nvPr>
            <p:ph idx="1"/>
          </p:nvPr>
        </p:nvSpPr>
        <p:spPr>
          <a:xfrm>
            <a:off x="838199" y="1825625"/>
            <a:ext cx="5666857" cy="4351338"/>
          </a:xfrm>
        </p:spPr>
        <p:txBody>
          <a:bodyPr>
            <a:normAutofit/>
          </a:bodyPr>
          <a:lstStyle/>
          <a:p>
            <a:r>
              <a:rPr lang="zh-TW" altLang="en-US" sz="2400" dirty="0"/>
              <a:t>從富果網取得的新聞有以下情況：</a:t>
            </a:r>
            <a:endParaRPr lang="en-US" altLang="zh-TW" sz="2400" dirty="0"/>
          </a:p>
          <a:p>
            <a:pPr marL="457200" lvl="1" indent="0">
              <a:buNone/>
            </a:pPr>
            <a:r>
              <a:rPr lang="en-US" altLang="zh-TW" sz="2000" dirty="0"/>
              <a:t>(1) </a:t>
            </a:r>
            <a:r>
              <a:rPr lang="zh-TW" altLang="en-US" sz="2000" dirty="0"/>
              <a:t>新聞只有提到台積電</a:t>
            </a:r>
            <a:endParaRPr lang="en-US" altLang="zh-TW" sz="2000" dirty="0"/>
          </a:p>
          <a:p>
            <a:pPr marL="457200" lvl="1" indent="0">
              <a:buNone/>
            </a:pPr>
            <a:r>
              <a:rPr lang="en-US" altLang="zh-TW" sz="2000" dirty="0"/>
              <a:t>(2) </a:t>
            </a:r>
            <a:r>
              <a:rPr lang="zh-TW" altLang="en-US" sz="2000" dirty="0"/>
              <a:t>新聞討論台灣股市整體現況</a:t>
            </a:r>
            <a:endParaRPr lang="en-US" altLang="zh-TW" sz="2000" dirty="0"/>
          </a:p>
          <a:p>
            <a:pPr marL="457200" lvl="1" indent="0">
              <a:buNone/>
            </a:pPr>
            <a:r>
              <a:rPr lang="en-US" altLang="zh-TW" sz="2000" dirty="0"/>
              <a:t>(3) </a:t>
            </a:r>
            <a:r>
              <a:rPr lang="zh-TW" altLang="en-US" sz="2000" dirty="0"/>
              <a:t>新聞提及眾多股票公司</a:t>
            </a:r>
            <a:endParaRPr lang="en-US" altLang="zh-TW" sz="2000" dirty="0"/>
          </a:p>
          <a:p>
            <a:endParaRPr lang="en-US" altLang="zh-TW" sz="2400" dirty="0"/>
          </a:p>
          <a:p>
            <a:r>
              <a:rPr lang="zh-TW" altLang="en-US" sz="2400" dirty="0"/>
              <a:t>新聞斷句</a:t>
            </a:r>
            <a:endParaRPr lang="en-US" altLang="zh-TW" sz="2400" dirty="0"/>
          </a:p>
          <a:p>
            <a:pPr lvl="1"/>
            <a:r>
              <a:rPr lang="zh-TW" altLang="en-US" sz="2000" dirty="0"/>
              <a:t>開頭到句末標點符號「。、？、！」視為一個句子</a:t>
            </a:r>
            <a:endParaRPr lang="en-US" altLang="zh-TW" sz="2000" dirty="0"/>
          </a:p>
          <a:p>
            <a:pPr lvl="1"/>
            <a:r>
              <a:rPr lang="zh-TW" altLang="en-US" sz="2000" dirty="0"/>
              <a:t>分別存入對應的股票公司檔案中。</a:t>
            </a:r>
          </a:p>
        </p:txBody>
      </p:sp>
      <p:sp>
        <p:nvSpPr>
          <p:cNvPr id="4" name="標題 1">
            <a:extLst>
              <a:ext uri="{FF2B5EF4-FFF2-40B4-BE49-F238E27FC236}">
                <a16:creationId xmlns:a16="http://schemas.microsoft.com/office/drawing/2014/main" id="{030565E0-5D47-491D-8A56-BA0114E4D0E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(8/13)</a:t>
            </a:r>
            <a:br>
              <a:rPr lang="zh-TW" altLang="en-US" dirty="0"/>
            </a:br>
            <a:r>
              <a:rPr lang="zh-TW" altLang="en-US" sz="3200" dirty="0"/>
              <a:t>資料預處理</a:t>
            </a:r>
            <a:r>
              <a:rPr lang="en-US" altLang="zh-TW" sz="3200" dirty="0"/>
              <a:t>—</a:t>
            </a:r>
            <a:r>
              <a:rPr lang="zh-TW" altLang="en-US" sz="3200" dirty="0"/>
              <a:t>文句特徵提取</a:t>
            </a:r>
          </a:p>
        </p:txBody>
      </p:sp>
      <p:graphicFrame>
        <p:nvGraphicFramePr>
          <p:cNvPr id="5" name="表格 4">
            <a:extLst>
              <a:ext uri="{FF2B5EF4-FFF2-40B4-BE49-F238E27FC236}">
                <a16:creationId xmlns:a16="http://schemas.microsoft.com/office/drawing/2014/main" id="{A4CE4298-1B38-4AD2-9675-8C1DF73A4A8E}"/>
              </a:ext>
            </a:extLst>
          </p:cNvPr>
          <p:cNvGraphicFramePr>
            <a:graphicFrameLocks noGrp="1"/>
          </p:cNvGraphicFramePr>
          <p:nvPr>
            <p:extLst>
              <p:ext uri="{D42A27DB-BD31-4B8C-83A1-F6EECF244321}">
                <p14:modId xmlns:p14="http://schemas.microsoft.com/office/powerpoint/2010/main" val="784926545"/>
              </p:ext>
            </p:extLst>
          </p:nvPr>
        </p:nvGraphicFramePr>
        <p:xfrm>
          <a:off x="6942159" y="2376432"/>
          <a:ext cx="3783668" cy="1523154"/>
        </p:xfrm>
        <a:graphic>
          <a:graphicData uri="http://schemas.openxmlformats.org/drawingml/2006/table">
            <a:tbl>
              <a:tblPr firstRow="1" firstCol="1" bandRow="1">
                <a:tableStyleId>{16D9F66E-5EB9-4882-86FB-DCBF35E3C3E4}</a:tableStyleId>
              </a:tblPr>
              <a:tblGrid>
                <a:gridCol w="3783668">
                  <a:extLst>
                    <a:ext uri="{9D8B030D-6E8A-4147-A177-3AD203B41FA5}">
                      <a16:colId xmlns:a16="http://schemas.microsoft.com/office/drawing/2014/main" val="3455931384"/>
                    </a:ext>
                  </a:extLst>
                </a:gridCol>
              </a:tblGrid>
              <a:tr h="2815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197218101"/>
                  </a:ext>
                </a:extLst>
              </a:tr>
              <a:tr h="12416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r>
                        <a:rPr lang="en-US" altLang="zh-TW" sz="1200" baseline="0" dirty="0">
                          <a:effectLst/>
                          <a:latin typeface="Times New Roman" panose="02020603050405020304" pitchFamily="18" charset="0"/>
                          <a:ea typeface="標楷體" panose="03000509000000000000" pitchFamily="65" charset="-120"/>
                        </a:rPr>
                        <a:t>ADR 30</a:t>
                      </a:r>
                      <a:r>
                        <a:rPr lang="zh-TW" altLang="en-US" sz="1200" baseline="0" dirty="0">
                          <a:effectLst/>
                          <a:latin typeface="Times New Roman" panose="02020603050405020304" pitchFamily="18" charset="0"/>
                          <a:ea typeface="標楷體" panose="03000509000000000000" pitchFamily="65" charset="-120"/>
                        </a:rPr>
                        <a:t>日隨著美國科技股回穩，台積電今跳空開高</a:t>
                      </a:r>
                      <a:r>
                        <a:rPr lang="en-US" altLang="zh-TW" sz="1200" baseline="0" dirty="0">
                          <a:effectLst/>
                          <a:latin typeface="Times New Roman" panose="02020603050405020304" pitchFamily="18" charset="0"/>
                          <a:ea typeface="標楷體" panose="03000509000000000000" pitchFamily="65" charset="-120"/>
                        </a:rPr>
                        <a:t>2.5</a:t>
                      </a:r>
                      <a:r>
                        <a:rPr lang="zh-TW" altLang="en-US" sz="1200" baseline="0" dirty="0">
                          <a:effectLst/>
                          <a:latin typeface="Times New Roman" panose="02020603050405020304" pitchFamily="18" charset="0"/>
                          <a:ea typeface="標楷體" panose="03000509000000000000" pitchFamily="65" charset="-120"/>
                        </a:rPr>
                        <a:t>元為</a:t>
                      </a:r>
                      <a:r>
                        <a:rPr lang="en-US" altLang="zh-TW" sz="1200" baseline="0" dirty="0">
                          <a:effectLst/>
                          <a:latin typeface="Times New Roman" panose="02020603050405020304" pitchFamily="18" charset="0"/>
                          <a:ea typeface="標楷體" panose="03000509000000000000" pitchFamily="65" charset="-120"/>
                        </a:rPr>
                        <a:t>228.5</a:t>
                      </a:r>
                      <a:r>
                        <a:rPr lang="zh-TW" altLang="en-US" sz="1200" baseline="0" dirty="0">
                          <a:effectLst/>
                          <a:latin typeface="Times New Roman" panose="02020603050405020304" pitchFamily="18" charset="0"/>
                          <a:ea typeface="標楷體" panose="03000509000000000000" pitchFamily="65" charset="-120"/>
                        </a:rPr>
                        <a:t>元，盤中穩步走揚至</a:t>
                      </a:r>
                      <a:r>
                        <a:rPr lang="en-US" altLang="zh-TW" sz="1200" baseline="0" dirty="0">
                          <a:effectLst/>
                          <a:latin typeface="Times New Roman" panose="02020603050405020304" pitchFamily="18" charset="0"/>
                          <a:ea typeface="標楷體" panose="03000509000000000000" pitchFamily="65" charset="-120"/>
                        </a:rPr>
                        <a:t>230</a:t>
                      </a:r>
                      <a:r>
                        <a:rPr lang="zh-TW" altLang="en-US" sz="1200" baseline="0" dirty="0">
                          <a:effectLst/>
                          <a:latin typeface="Times New Roman" panose="02020603050405020304" pitchFamily="18" charset="0"/>
                          <a:ea typeface="標楷體" panose="03000509000000000000" pitchFamily="65" charset="-120"/>
                        </a:rPr>
                        <a:t>元之上，終場收復</a:t>
                      </a:r>
                      <a:r>
                        <a:rPr lang="en-US" altLang="zh-TW" sz="1200" baseline="0" dirty="0">
                          <a:effectLst/>
                          <a:latin typeface="Times New Roman" panose="02020603050405020304" pitchFamily="18" charset="0"/>
                          <a:ea typeface="標楷體" panose="03000509000000000000" pitchFamily="65" charset="-120"/>
                        </a:rPr>
                        <a:t>231</a:t>
                      </a:r>
                      <a:r>
                        <a:rPr lang="zh-TW" altLang="en-US" sz="1200" baseline="0" dirty="0">
                          <a:effectLst/>
                          <a:latin typeface="Times New Roman" panose="02020603050405020304" pitchFamily="18" charset="0"/>
                          <a:ea typeface="標楷體" panose="03000509000000000000" pitchFamily="65" charset="-120"/>
                        </a:rPr>
                        <a:t>元季線關卡，最高觸及</a:t>
                      </a:r>
                      <a:r>
                        <a:rPr lang="en-US" altLang="zh-TW" sz="1200" baseline="0" dirty="0">
                          <a:effectLst/>
                          <a:latin typeface="Times New Roman" panose="02020603050405020304" pitchFamily="18" charset="0"/>
                          <a:ea typeface="標楷體" panose="03000509000000000000" pitchFamily="65" charset="-120"/>
                        </a:rPr>
                        <a:t>233.5</a:t>
                      </a:r>
                      <a:r>
                        <a:rPr lang="zh-TW" altLang="en-US" sz="1200" baseline="0" dirty="0">
                          <a:effectLst/>
                          <a:latin typeface="Times New Roman" panose="02020603050405020304" pitchFamily="18" charset="0"/>
                          <a:ea typeface="標楷體" panose="03000509000000000000" pitchFamily="65" charset="-120"/>
                        </a:rPr>
                        <a:t>元。</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075212067"/>
                  </a:ext>
                </a:extLst>
              </a:tr>
            </a:tbl>
          </a:graphicData>
        </a:graphic>
      </p:graphicFrame>
      <p:sp>
        <p:nvSpPr>
          <p:cNvPr id="13" name="投影片編號版面配置區 12">
            <a:extLst>
              <a:ext uri="{FF2B5EF4-FFF2-40B4-BE49-F238E27FC236}">
                <a16:creationId xmlns:a16="http://schemas.microsoft.com/office/drawing/2014/main" id="{9C4494FE-A0B2-48E4-A79C-8F8CC292FF9C}"/>
              </a:ext>
            </a:extLst>
          </p:cNvPr>
          <p:cNvSpPr>
            <a:spLocks noGrp="1"/>
          </p:cNvSpPr>
          <p:nvPr>
            <p:ph type="sldNum" sz="quarter" idx="12"/>
          </p:nvPr>
        </p:nvSpPr>
        <p:spPr/>
        <p:txBody>
          <a:bodyPr/>
          <a:lstStyle/>
          <a:p>
            <a:fld id="{46B26A4B-3AD5-4556-810E-C20186AC774D}" type="slidenum">
              <a:rPr lang="zh-TW" altLang="en-US" smtClean="0"/>
              <a:t>16</a:t>
            </a:fld>
            <a:endParaRPr lang="zh-TW" altLang="en-US"/>
          </a:p>
        </p:txBody>
      </p:sp>
      <p:graphicFrame>
        <p:nvGraphicFramePr>
          <p:cNvPr id="14" name="表格 13">
            <a:extLst>
              <a:ext uri="{FF2B5EF4-FFF2-40B4-BE49-F238E27FC236}">
                <a16:creationId xmlns:a16="http://schemas.microsoft.com/office/drawing/2014/main" id="{D6A8814E-DE15-4AF1-A87F-229A305A8A9A}"/>
              </a:ext>
            </a:extLst>
          </p:cNvPr>
          <p:cNvGraphicFramePr>
            <a:graphicFrameLocks noGrp="1"/>
          </p:cNvGraphicFramePr>
          <p:nvPr>
            <p:extLst>
              <p:ext uri="{D42A27DB-BD31-4B8C-83A1-F6EECF244321}">
                <p14:modId xmlns:p14="http://schemas.microsoft.com/office/powerpoint/2010/main" val="503775372"/>
              </p:ext>
            </p:extLst>
          </p:nvPr>
        </p:nvGraphicFramePr>
        <p:xfrm>
          <a:off x="6942159" y="4115384"/>
          <a:ext cx="3783668" cy="1474710"/>
        </p:xfrm>
        <a:graphic>
          <a:graphicData uri="http://schemas.openxmlformats.org/drawingml/2006/table">
            <a:tbl>
              <a:tblPr firstRow="1" firstCol="1" bandRow="1">
                <a:tableStyleId>{8A107856-5554-42FB-B03E-39F5DBC370BA}</a:tableStyleId>
              </a:tblPr>
              <a:tblGrid>
                <a:gridCol w="3783668">
                  <a:extLst>
                    <a:ext uri="{9D8B030D-6E8A-4147-A177-3AD203B41FA5}">
                      <a16:colId xmlns:a16="http://schemas.microsoft.com/office/drawing/2014/main" val="251877484"/>
                    </a:ext>
                  </a:extLst>
                </a:gridCol>
              </a:tblGrid>
              <a:tr h="409688">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康那香、美德醫療</a:t>
                      </a:r>
                      <a:r>
                        <a:rPr lang="en-US" altLang="zh-TW" sz="1200" baseline="0" dirty="0">
                          <a:effectLst/>
                          <a:latin typeface="Times New Roman" panose="02020603050405020304" pitchFamily="18" charset="0"/>
                          <a:ea typeface="標楷體" panose="03000509000000000000" pitchFamily="65" charset="-120"/>
                        </a:rPr>
                        <a:t>-DR </a:t>
                      </a:r>
                      <a:r>
                        <a:rPr lang="zh-TW" altLang="en-US" sz="1200" baseline="0" dirty="0">
                          <a:effectLst/>
                          <a:latin typeface="Times New Roman" panose="02020603050405020304" pitchFamily="18" charset="0"/>
                          <a:ea typeface="標楷體" panose="03000509000000000000" pitchFamily="65" charset="-120"/>
                        </a:rPr>
                        <a:t>、恆大</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3227117"/>
                  </a:ext>
                </a:extLst>
              </a:tr>
              <a:tr h="603874">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近日台灣飽受空汙之苦，國人防疫意識興起，康那香 </a:t>
                      </a:r>
                      <a:r>
                        <a:rPr lang="en-US" altLang="zh-TW" sz="1200" baseline="0" dirty="0">
                          <a:effectLst/>
                          <a:latin typeface="Times New Roman" panose="02020603050405020304" pitchFamily="18" charset="0"/>
                          <a:ea typeface="標楷體" panose="03000509000000000000" pitchFamily="65" charset="-120"/>
                        </a:rPr>
                        <a:t>(9919) </a:t>
                      </a:r>
                      <a:r>
                        <a:rPr lang="zh-TW" altLang="en-US" sz="1200" baseline="0" dirty="0">
                          <a:effectLst/>
                          <a:latin typeface="Times New Roman" panose="02020603050405020304" pitchFamily="18" charset="0"/>
                          <a:ea typeface="標楷體" panose="03000509000000000000" pitchFamily="65" charset="-120"/>
                        </a:rPr>
                        <a:t>、美德醫療</a:t>
                      </a:r>
                      <a:r>
                        <a:rPr lang="en-US" altLang="zh-TW" sz="1200" baseline="0" dirty="0">
                          <a:effectLst/>
                          <a:latin typeface="Times New Roman" panose="02020603050405020304" pitchFamily="18" charset="0"/>
                          <a:ea typeface="標楷體" panose="03000509000000000000" pitchFamily="65" charset="-120"/>
                        </a:rPr>
                        <a:t>-DR (9103) </a:t>
                      </a:r>
                      <a:r>
                        <a:rPr lang="zh-TW" altLang="en-US" sz="1200" baseline="0" dirty="0">
                          <a:effectLst/>
                          <a:latin typeface="Times New Roman" panose="02020603050405020304" pitchFamily="18" charset="0"/>
                          <a:ea typeface="標楷體" panose="03000509000000000000" pitchFamily="65" charset="-120"/>
                        </a:rPr>
                        <a:t>、恆大 </a:t>
                      </a:r>
                      <a:r>
                        <a:rPr lang="en-US" altLang="zh-TW" sz="1200" baseline="0" dirty="0">
                          <a:effectLst/>
                          <a:latin typeface="Times New Roman" panose="02020603050405020304" pitchFamily="18" charset="0"/>
                          <a:ea typeface="標楷體" panose="03000509000000000000" pitchFamily="65" charset="-120"/>
                        </a:rPr>
                        <a:t>(1325) </a:t>
                      </a:r>
                      <a:r>
                        <a:rPr lang="zh-TW" altLang="en-US" sz="1200" baseline="0" dirty="0">
                          <a:effectLst/>
                          <a:latin typeface="Times New Roman" panose="02020603050405020304" pitchFamily="18" charset="0"/>
                          <a:ea typeface="標楷體" panose="03000509000000000000" pitchFamily="65" charset="-120"/>
                        </a:rPr>
                        <a:t>挾著不織布、口罩題材持續發燒，股價逆勢揚升，康那香漲幅達</a:t>
                      </a:r>
                      <a:r>
                        <a:rPr lang="en-US" altLang="zh-TW" sz="1200" baseline="0" dirty="0">
                          <a:effectLst/>
                          <a:latin typeface="Times New Roman" panose="02020603050405020304" pitchFamily="18" charset="0"/>
                          <a:ea typeface="標楷體" panose="03000509000000000000" pitchFamily="65" charset="-120"/>
                        </a:rPr>
                        <a:t>2%</a:t>
                      </a:r>
                      <a:r>
                        <a:rPr lang="zh-TW" altLang="en-US" sz="1200" baseline="0" dirty="0">
                          <a:effectLst/>
                          <a:latin typeface="Times New Roman" panose="02020603050405020304" pitchFamily="18" charset="0"/>
                          <a:ea typeface="標楷體" panose="03000509000000000000" pitchFamily="65" charset="-120"/>
                        </a:rPr>
                        <a:t>，美德醫大漲</a:t>
                      </a:r>
                      <a:r>
                        <a:rPr lang="en-US" altLang="zh-TW" sz="1200" baseline="0" dirty="0">
                          <a:effectLst/>
                          <a:latin typeface="Times New Roman" panose="02020603050405020304" pitchFamily="18" charset="0"/>
                          <a:ea typeface="標楷體" panose="03000509000000000000" pitchFamily="65" charset="-120"/>
                        </a:rPr>
                        <a:t>5.7%</a:t>
                      </a:r>
                      <a:r>
                        <a:rPr lang="zh-TW" altLang="en-US" sz="1200" baseline="0" dirty="0">
                          <a:effectLst/>
                          <a:latin typeface="Times New Roman" panose="02020603050405020304" pitchFamily="18" charset="0"/>
                          <a:ea typeface="標楷體" panose="03000509000000000000" pitchFamily="65" charset="-120"/>
                        </a:rPr>
                        <a:t>，恆大收漲</a:t>
                      </a:r>
                      <a:r>
                        <a:rPr lang="en-US" altLang="zh-TW" sz="1200" baseline="0" dirty="0">
                          <a:effectLst/>
                          <a:latin typeface="Times New Roman" panose="02020603050405020304" pitchFamily="18" charset="0"/>
                          <a:ea typeface="標楷體" panose="03000509000000000000" pitchFamily="65" charset="-120"/>
                        </a:rPr>
                        <a:t>1.5%</a:t>
                      </a:r>
                      <a:r>
                        <a:rPr lang="zh-TW" altLang="en-US" sz="1200" baseline="0" dirty="0">
                          <a:effectLst/>
                          <a:latin typeface="Times New Roman" panose="02020603050405020304" pitchFamily="18" charset="0"/>
                          <a:ea typeface="標楷體" panose="03000509000000000000" pitchFamily="65" charset="-120"/>
                        </a:rPr>
                        <a:t>。</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07731018"/>
                  </a:ext>
                </a:extLst>
              </a:tr>
            </a:tbl>
          </a:graphicData>
        </a:graphic>
      </p:graphicFrame>
      <p:grpSp>
        <p:nvGrpSpPr>
          <p:cNvPr id="2" name="群組 1">
            <a:extLst>
              <a:ext uri="{FF2B5EF4-FFF2-40B4-BE49-F238E27FC236}">
                <a16:creationId xmlns:a16="http://schemas.microsoft.com/office/drawing/2014/main" id="{95C62013-44B7-4B9D-AF7A-3FE03B868E4F}"/>
              </a:ext>
            </a:extLst>
          </p:cNvPr>
          <p:cNvGrpSpPr/>
          <p:nvPr/>
        </p:nvGrpSpPr>
        <p:grpSpPr>
          <a:xfrm>
            <a:off x="6640852" y="1954874"/>
            <a:ext cx="4362450" cy="4416999"/>
            <a:chOff x="6505057" y="1456938"/>
            <a:chExt cx="4362450" cy="4416999"/>
          </a:xfrm>
        </p:grpSpPr>
        <p:sp>
          <p:nvSpPr>
            <p:cNvPr id="17" name="矩形 16">
              <a:extLst>
                <a:ext uri="{FF2B5EF4-FFF2-40B4-BE49-F238E27FC236}">
                  <a16:creationId xmlns:a16="http://schemas.microsoft.com/office/drawing/2014/main" id="{70AEF399-5069-4F3C-A309-C77806F21B50}"/>
                </a:ext>
              </a:extLst>
            </p:cNvPr>
            <p:cNvSpPr/>
            <p:nvPr/>
          </p:nvSpPr>
          <p:spPr>
            <a:xfrm>
              <a:off x="6505057" y="1456938"/>
              <a:ext cx="4362450" cy="4081462"/>
            </a:xfrm>
            <a:prstGeom prst="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3B7CAA7-3D97-426A-96AE-9192B33117ED}"/>
                </a:ext>
              </a:extLst>
            </p:cNvPr>
            <p:cNvSpPr txBox="1"/>
            <p:nvPr/>
          </p:nvSpPr>
          <p:spPr>
            <a:xfrm>
              <a:off x="7882215" y="5596938"/>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文句特徵提取範例</a:t>
              </a:r>
            </a:p>
          </p:txBody>
        </p:sp>
        <p:sp>
          <p:nvSpPr>
            <p:cNvPr id="18" name="文字方塊 17">
              <a:extLst>
                <a:ext uri="{FF2B5EF4-FFF2-40B4-BE49-F238E27FC236}">
                  <a16:creationId xmlns:a16="http://schemas.microsoft.com/office/drawing/2014/main" id="{A4DFE4DD-0C22-4E93-A6FD-603AD94C883F}"/>
                </a:ext>
              </a:extLst>
            </p:cNvPr>
            <p:cNvSpPr txBox="1"/>
            <p:nvPr/>
          </p:nvSpPr>
          <p:spPr>
            <a:xfrm>
              <a:off x="6615391" y="1498310"/>
              <a:ext cx="49244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新聞</a:t>
              </a:r>
            </a:p>
          </p:txBody>
        </p:sp>
      </p:grpSp>
    </p:spTree>
    <p:extLst>
      <p:ext uri="{BB962C8B-B14F-4D97-AF65-F5344CB8AC3E}">
        <p14:creationId xmlns:p14="http://schemas.microsoft.com/office/powerpoint/2010/main" val="230921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7A0051C-ED19-406D-8CBE-9E13208283CA}"/>
              </a:ext>
            </a:extLst>
          </p:cNvPr>
          <p:cNvGraphicFramePr>
            <a:graphicFrameLocks noGrp="1"/>
          </p:cNvGraphicFramePr>
          <p:nvPr>
            <p:ph idx="1"/>
            <p:extLst>
              <p:ext uri="{D42A27DB-BD31-4B8C-83A1-F6EECF244321}">
                <p14:modId xmlns:p14="http://schemas.microsoft.com/office/powerpoint/2010/main" val="1278273049"/>
              </p:ext>
            </p:extLst>
          </p:nvPr>
        </p:nvGraphicFramePr>
        <p:xfrm>
          <a:off x="3249295" y="3885973"/>
          <a:ext cx="5693410" cy="1534636"/>
        </p:xfrm>
        <a:graphic>
          <a:graphicData uri="http://schemas.openxmlformats.org/drawingml/2006/table">
            <a:tbl>
              <a:tblPr firstRow="1" firstCol="1" bandRow="1">
                <a:tableStyleId>{5C22544A-7EE6-4342-B048-85BDC9FD1C3A}</a:tableStyleId>
              </a:tblPr>
              <a:tblGrid>
                <a:gridCol w="1357860">
                  <a:extLst>
                    <a:ext uri="{9D8B030D-6E8A-4147-A177-3AD203B41FA5}">
                      <a16:colId xmlns:a16="http://schemas.microsoft.com/office/drawing/2014/main" val="1116760013"/>
                    </a:ext>
                  </a:extLst>
                </a:gridCol>
                <a:gridCol w="2167775">
                  <a:extLst>
                    <a:ext uri="{9D8B030D-6E8A-4147-A177-3AD203B41FA5}">
                      <a16:colId xmlns:a16="http://schemas.microsoft.com/office/drawing/2014/main" val="3224664790"/>
                    </a:ext>
                  </a:extLst>
                </a:gridCol>
                <a:gridCol w="2167775">
                  <a:extLst>
                    <a:ext uri="{9D8B030D-6E8A-4147-A177-3AD203B41FA5}">
                      <a16:colId xmlns:a16="http://schemas.microsoft.com/office/drawing/2014/main" val="2987982964"/>
                    </a:ext>
                  </a:extLst>
                </a:gridCol>
              </a:tblGrid>
              <a:tr h="555081">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新聞分類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股價上漲之關鍵字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股價下跌之關鍵字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91851169"/>
                  </a:ext>
                </a:extLst>
              </a:tr>
              <a:tr h="391822">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台積電相關新聞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半導體、電子、晶圓、台積電、奈米</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三星</a:t>
                      </a:r>
                      <a:r>
                        <a:rPr lang="zh-TW" altLang="en-US" sz="1200" baseline="0" dirty="0">
                          <a:effectLst/>
                          <a:latin typeface="Times New Roman" panose="02020603050405020304" pitchFamily="18" charset="0"/>
                          <a:ea typeface="標楷體" panose="03000509000000000000" pitchFamily="65" charset="-120"/>
                        </a:rPr>
                        <a:t>、英特爾</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80896830"/>
                  </a:ext>
                </a:extLst>
              </a:tr>
              <a:tr h="587733">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大盤相關新聞</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台股、大盤、外資、投信、自營商、法人、加權指數、台灣、 景氣</a:t>
                      </a:r>
                      <a:r>
                        <a:rPr lang="zh-TW" altLang="en-US" sz="1200" baseline="0" dirty="0">
                          <a:effectLst/>
                          <a:latin typeface="Times New Roman" panose="02020603050405020304" pitchFamily="18" charset="0"/>
                          <a:ea typeface="標楷體" panose="03000509000000000000" pitchFamily="65" charset="-120"/>
                        </a:rPr>
                        <a:t>、美股、美國</a:t>
                      </a:r>
                    </a:p>
                  </a:txBody>
                  <a:tcPr marL="68580" marR="68580" marT="0" marB="0" anchor="ctr"/>
                </a:tc>
                <a:tc>
                  <a:txBody>
                    <a:bodyPr/>
                    <a:lstStyle/>
                    <a:p>
                      <a:pPr algn="ctr">
                        <a:spcBef>
                          <a:spcPts val="600"/>
                        </a:spcBef>
                        <a:spcAft>
                          <a:spcPts val="600"/>
                        </a:spcAft>
                      </a:pP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51606458"/>
                  </a:ext>
                </a:extLst>
              </a:tr>
            </a:tbl>
          </a:graphicData>
        </a:graphic>
      </p:graphicFrame>
      <p:sp>
        <p:nvSpPr>
          <p:cNvPr id="4" name="標題 1">
            <a:extLst>
              <a:ext uri="{FF2B5EF4-FFF2-40B4-BE49-F238E27FC236}">
                <a16:creationId xmlns:a16="http://schemas.microsoft.com/office/drawing/2014/main" id="{80CAB4E1-53C7-4A64-84F0-181BD690155A}"/>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(9/13)</a:t>
            </a:r>
            <a:br>
              <a:rPr lang="zh-TW" altLang="en-US" dirty="0"/>
            </a:br>
            <a:r>
              <a:rPr lang="zh-TW" altLang="en-US" sz="3200" dirty="0"/>
              <a:t>資料預處理</a:t>
            </a:r>
            <a:r>
              <a:rPr lang="en-US" altLang="zh-TW" sz="3200" dirty="0"/>
              <a:t>—</a:t>
            </a:r>
            <a:r>
              <a:rPr lang="zh-TW" altLang="en-US" sz="3200" dirty="0"/>
              <a:t>文句特徵提取</a:t>
            </a:r>
          </a:p>
        </p:txBody>
      </p:sp>
      <p:sp>
        <p:nvSpPr>
          <p:cNvPr id="6" name="內容版面配置區 2">
            <a:extLst>
              <a:ext uri="{FF2B5EF4-FFF2-40B4-BE49-F238E27FC236}">
                <a16:creationId xmlns:a16="http://schemas.microsoft.com/office/drawing/2014/main" id="{5874EACA-0585-4738-AA8F-65CC4183253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t>關鍵字分類</a:t>
            </a:r>
            <a:endParaRPr lang="en-US" altLang="zh-TW" sz="2000" dirty="0"/>
          </a:p>
          <a:p>
            <a:pPr lvl="1"/>
            <a:r>
              <a:rPr lang="zh-TW" altLang="en-US" sz="1800" dirty="0"/>
              <a:t>與新聞斷句同理，將斷句分別存入對應的關鍵字檔案中。</a:t>
            </a:r>
            <a:endParaRPr lang="en-US" altLang="zh-TW" sz="1800" dirty="0"/>
          </a:p>
          <a:p>
            <a:endParaRPr lang="en-US" altLang="zh-TW" sz="2000" dirty="0"/>
          </a:p>
          <a:p>
            <a:r>
              <a:rPr lang="zh-TW" altLang="en-US" sz="2000" dirty="0"/>
              <a:t>新聞兩大分類：</a:t>
            </a:r>
            <a:r>
              <a:rPr lang="en-US" altLang="zh-TW" sz="2000" dirty="0"/>
              <a:t>(1)</a:t>
            </a:r>
            <a:r>
              <a:rPr lang="zh-TW" altLang="en-US" sz="2000" dirty="0"/>
              <a:t>台積電相關新聞 </a:t>
            </a:r>
            <a:r>
              <a:rPr lang="en-US" altLang="zh-TW" sz="2000" dirty="0"/>
              <a:t>(2)</a:t>
            </a:r>
            <a:r>
              <a:rPr lang="zh-TW" altLang="en-US" sz="2000" dirty="0"/>
              <a:t>大盤相關新聞。</a:t>
            </a:r>
          </a:p>
        </p:txBody>
      </p:sp>
      <p:sp>
        <p:nvSpPr>
          <p:cNvPr id="7" name="文字方塊 6">
            <a:extLst>
              <a:ext uri="{FF2B5EF4-FFF2-40B4-BE49-F238E27FC236}">
                <a16:creationId xmlns:a16="http://schemas.microsoft.com/office/drawing/2014/main" id="{7C72846E-5E4D-4AD2-BC3E-30E2C85D3B4F}"/>
              </a:ext>
            </a:extLst>
          </p:cNvPr>
          <p:cNvSpPr txBox="1"/>
          <p:nvPr/>
        </p:nvSpPr>
        <p:spPr>
          <a:xfrm>
            <a:off x="5599710" y="5555546"/>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新聞分類</a:t>
            </a:r>
          </a:p>
        </p:txBody>
      </p:sp>
      <p:sp>
        <p:nvSpPr>
          <p:cNvPr id="2" name="投影片編號版面配置區 1">
            <a:extLst>
              <a:ext uri="{FF2B5EF4-FFF2-40B4-BE49-F238E27FC236}">
                <a16:creationId xmlns:a16="http://schemas.microsoft.com/office/drawing/2014/main" id="{AEEB6B87-C73A-47D7-A868-5BFAAB004C03}"/>
              </a:ext>
            </a:extLst>
          </p:cNvPr>
          <p:cNvSpPr>
            <a:spLocks noGrp="1"/>
          </p:cNvSpPr>
          <p:nvPr>
            <p:ph type="sldNum" sz="quarter" idx="12"/>
          </p:nvPr>
        </p:nvSpPr>
        <p:spPr/>
        <p:txBody>
          <a:bodyPr/>
          <a:lstStyle/>
          <a:p>
            <a:fld id="{46B26A4B-3AD5-4556-810E-C20186AC774D}" type="slidenum">
              <a:rPr lang="zh-TW" altLang="en-US" smtClean="0"/>
              <a:t>17</a:t>
            </a:fld>
            <a:endParaRPr lang="zh-TW" altLang="en-US"/>
          </a:p>
        </p:txBody>
      </p:sp>
    </p:spTree>
    <p:extLst>
      <p:ext uri="{BB962C8B-B14F-4D97-AF65-F5344CB8AC3E}">
        <p14:creationId xmlns:p14="http://schemas.microsoft.com/office/powerpoint/2010/main" val="191537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9CE89D-B51E-4182-AC44-DBE3776789B2}"/>
              </a:ext>
            </a:extLst>
          </p:cNvPr>
          <p:cNvSpPr>
            <a:spLocks noGrp="1"/>
          </p:cNvSpPr>
          <p:nvPr>
            <p:ph idx="1"/>
          </p:nvPr>
        </p:nvSpPr>
        <p:spPr/>
        <p:txBody>
          <a:bodyPr/>
          <a:lstStyle/>
          <a:p>
            <a:r>
              <a:rPr lang="zh-TW" altLang="en-US" dirty="0"/>
              <a:t>透過帶有情感的詞語計算出整個文本帶有正向情緒或是負向情緒</a:t>
            </a:r>
            <a:endParaRPr lang="en-US" altLang="zh-TW" dirty="0"/>
          </a:p>
          <a:p>
            <a:endParaRPr lang="en-US" altLang="zh-TW" dirty="0"/>
          </a:p>
          <a:p>
            <a:r>
              <a:rPr lang="zh-TW" altLang="en-US" dirty="0"/>
              <a:t>字典中的詞語量與精確度越高，越能準確判別一個文本的情感</a:t>
            </a:r>
          </a:p>
        </p:txBody>
      </p:sp>
      <p:sp>
        <p:nvSpPr>
          <p:cNvPr id="4" name="標題 1">
            <a:extLst>
              <a:ext uri="{FF2B5EF4-FFF2-40B4-BE49-F238E27FC236}">
                <a16:creationId xmlns:a16="http://schemas.microsoft.com/office/drawing/2014/main" id="{B6281686-8847-4338-BE10-16A9C35274B2}"/>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(10/13)</a:t>
            </a:r>
            <a:br>
              <a:rPr lang="zh-TW" altLang="en-US" dirty="0"/>
            </a:br>
            <a:r>
              <a:rPr lang="zh-TW" altLang="en-US" sz="3200" dirty="0"/>
              <a:t>資料預處理</a:t>
            </a:r>
            <a:r>
              <a:rPr lang="en-US" altLang="zh-TW" sz="3200" dirty="0"/>
              <a:t>—</a:t>
            </a:r>
            <a:r>
              <a:rPr lang="zh-TW" altLang="en-US" sz="3200" dirty="0"/>
              <a:t>情感字典</a:t>
            </a:r>
          </a:p>
        </p:txBody>
      </p:sp>
      <p:graphicFrame>
        <p:nvGraphicFramePr>
          <p:cNvPr id="5" name="表格 4">
            <a:extLst>
              <a:ext uri="{FF2B5EF4-FFF2-40B4-BE49-F238E27FC236}">
                <a16:creationId xmlns:a16="http://schemas.microsoft.com/office/drawing/2014/main" id="{2AB40325-9CDC-4877-A710-6C233195155D}"/>
              </a:ext>
            </a:extLst>
          </p:cNvPr>
          <p:cNvGraphicFramePr>
            <a:graphicFrameLocks noGrp="1"/>
          </p:cNvGraphicFramePr>
          <p:nvPr>
            <p:extLst>
              <p:ext uri="{D42A27DB-BD31-4B8C-83A1-F6EECF244321}">
                <p14:modId xmlns:p14="http://schemas.microsoft.com/office/powerpoint/2010/main" val="1888291631"/>
              </p:ext>
            </p:extLst>
          </p:nvPr>
        </p:nvGraphicFramePr>
        <p:xfrm>
          <a:off x="5506238" y="4191142"/>
          <a:ext cx="5588635" cy="1208279"/>
        </p:xfrm>
        <a:graphic>
          <a:graphicData uri="http://schemas.openxmlformats.org/drawingml/2006/table">
            <a:tbl>
              <a:tblPr firstRow="1" firstCol="1" bandRow="1">
                <a:tableStyleId>{5C22544A-7EE6-4342-B048-85BDC9FD1C3A}</a:tableStyleId>
              </a:tblPr>
              <a:tblGrid>
                <a:gridCol w="1398169">
                  <a:extLst>
                    <a:ext uri="{9D8B030D-6E8A-4147-A177-3AD203B41FA5}">
                      <a16:colId xmlns:a16="http://schemas.microsoft.com/office/drawing/2014/main" val="669971586"/>
                    </a:ext>
                  </a:extLst>
                </a:gridCol>
                <a:gridCol w="1396822">
                  <a:extLst>
                    <a:ext uri="{9D8B030D-6E8A-4147-A177-3AD203B41FA5}">
                      <a16:colId xmlns:a16="http://schemas.microsoft.com/office/drawing/2014/main" val="224860045"/>
                    </a:ext>
                  </a:extLst>
                </a:gridCol>
                <a:gridCol w="1396822">
                  <a:extLst>
                    <a:ext uri="{9D8B030D-6E8A-4147-A177-3AD203B41FA5}">
                      <a16:colId xmlns:a16="http://schemas.microsoft.com/office/drawing/2014/main" val="3416135884"/>
                    </a:ext>
                  </a:extLst>
                </a:gridCol>
                <a:gridCol w="1396822">
                  <a:extLst>
                    <a:ext uri="{9D8B030D-6E8A-4147-A177-3AD203B41FA5}">
                      <a16:colId xmlns:a16="http://schemas.microsoft.com/office/drawing/2014/main" val="119549160"/>
                    </a:ext>
                  </a:extLst>
                </a:gridCol>
              </a:tblGrid>
              <a:tr h="299303">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字典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正面詞數量</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負面詞數量</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總數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385738454"/>
                  </a:ext>
                </a:extLst>
              </a:tr>
              <a:tr h="302992">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NTUSD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2,812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8,276</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11,088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754906718"/>
                  </a:ext>
                </a:extLst>
              </a:tr>
              <a:tr h="302992">
                <a:tc>
                  <a:txBody>
                    <a:bodyPr/>
                    <a:lstStyle/>
                    <a:p>
                      <a:pPr algn="just">
                        <a:lnSpc>
                          <a:spcPct val="150000"/>
                        </a:lnSpc>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FinDict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412</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237</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649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03118356"/>
                  </a:ext>
                </a:extLst>
              </a:tr>
              <a:tr h="302992">
                <a:tc>
                  <a:txBody>
                    <a:bodyPr/>
                    <a:lstStyle/>
                    <a:p>
                      <a:pPr algn="just">
                        <a:lnSpc>
                          <a:spcPct val="150000"/>
                        </a:lnSpc>
                        <a:spcBef>
                          <a:spcPts val="600"/>
                        </a:spcBef>
                        <a:spcAft>
                          <a:spcPts val="600"/>
                        </a:spcAft>
                      </a:pPr>
                      <a:r>
                        <a:rPr lang="zh-TW" altLang="en-US" sz="1400" baseline="0" dirty="0">
                          <a:effectLst/>
                          <a:latin typeface="Times New Roman" panose="02020603050405020304" pitchFamily="18" charset="0"/>
                          <a:ea typeface="標楷體" panose="03000509000000000000" pitchFamily="65" charset="-120"/>
                          <a:cs typeface="新細明體" panose="02020500000000000000" pitchFamily="18" charset="-120"/>
                        </a:rPr>
                        <a:t>總計</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3,159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8,472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11,631</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25049523"/>
                  </a:ext>
                </a:extLst>
              </a:tr>
            </a:tbl>
          </a:graphicData>
        </a:graphic>
      </p:graphicFrame>
      <p:graphicFrame>
        <p:nvGraphicFramePr>
          <p:cNvPr id="6" name="表格 5">
            <a:extLst>
              <a:ext uri="{FF2B5EF4-FFF2-40B4-BE49-F238E27FC236}">
                <a16:creationId xmlns:a16="http://schemas.microsoft.com/office/drawing/2014/main" id="{496F75B0-EB82-4455-B473-480EB0ED6DE9}"/>
              </a:ext>
            </a:extLst>
          </p:cNvPr>
          <p:cNvGraphicFramePr>
            <a:graphicFrameLocks noGrp="1"/>
          </p:cNvGraphicFramePr>
          <p:nvPr>
            <p:extLst>
              <p:ext uri="{D42A27DB-BD31-4B8C-83A1-F6EECF244321}">
                <p14:modId xmlns:p14="http://schemas.microsoft.com/office/powerpoint/2010/main" val="2050959080"/>
              </p:ext>
            </p:extLst>
          </p:nvPr>
        </p:nvGraphicFramePr>
        <p:xfrm>
          <a:off x="1431859" y="3948718"/>
          <a:ext cx="3270770" cy="1656672"/>
        </p:xfrm>
        <a:graphic>
          <a:graphicData uri="http://schemas.openxmlformats.org/drawingml/2006/table">
            <a:tbl>
              <a:tblPr firstRow="1" bandRow="1">
                <a:tableStyleId>{5C22544A-7EE6-4342-B048-85BDC9FD1C3A}</a:tableStyleId>
              </a:tblPr>
              <a:tblGrid>
                <a:gridCol w="1635385">
                  <a:extLst>
                    <a:ext uri="{9D8B030D-6E8A-4147-A177-3AD203B41FA5}">
                      <a16:colId xmlns:a16="http://schemas.microsoft.com/office/drawing/2014/main" val="2647543522"/>
                    </a:ext>
                  </a:extLst>
                </a:gridCol>
                <a:gridCol w="1635385">
                  <a:extLst>
                    <a:ext uri="{9D8B030D-6E8A-4147-A177-3AD203B41FA5}">
                      <a16:colId xmlns:a16="http://schemas.microsoft.com/office/drawing/2014/main" val="631741074"/>
                    </a:ext>
                  </a:extLst>
                </a:gridCol>
              </a:tblGrid>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正面詞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負面詞</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44003673"/>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熱錢湧入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訂單流失</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22325052"/>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擴大市佔</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商譽受損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468553"/>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法人看好</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收賄弊案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592323917"/>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財報亮眼</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資金出逃</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66608865"/>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銷售一空</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擦鞋童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92495498"/>
                  </a:ext>
                </a:extLst>
              </a:tr>
            </a:tbl>
          </a:graphicData>
        </a:graphic>
      </p:graphicFrame>
      <p:sp>
        <p:nvSpPr>
          <p:cNvPr id="7" name="文字方塊 6">
            <a:extLst>
              <a:ext uri="{FF2B5EF4-FFF2-40B4-BE49-F238E27FC236}">
                <a16:creationId xmlns:a16="http://schemas.microsoft.com/office/drawing/2014/main" id="{43EF3CBE-F25A-4A05-9203-8FF913AB62D7}"/>
              </a:ext>
            </a:extLst>
          </p:cNvPr>
          <p:cNvSpPr txBox="1"/>
          <p:nvPr/>
        </p:nvSpPr>
        <p:spPr>
          <a:xfrm>
            <a:off x="2417066" y="5740327"/>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自建字典範例</a:t>
            </a:r>
          </a:p>
        </p:txBody>
      </p:sp>
      <p:sp>
        <p:nvSpPr>
          <p:cNvPr id="8" name="文字方塊 7">
            <a:extLst>
              <a:ext uri="{FF2B5EF4-FFF2-40B4-BE49-F238E27FC236}">
                <a16:creationId xmlns:a16="http://schemas.microsoft.com/office/drawing/2014/main" id="{5B1FD268-0B38-497C-B2AC-FF77E9FB9449}"/>
              </a:ext>
            </a:extLst>
          </p:cNvPr>
          <p:cNvSpPr txBox="1"/>
          <p:nvPr/>
        </p:nvSpPr>
        <p:spPr>
          <a:xfrm>
            <a:off x="7573434" y="5466890"/>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自建字典詞數量</a:t>
            </a:r>
          </a:p>
        </p:txBody>
      </p:sp>
      <p:sp>
        <p:nvSpPr>
          <p:cNvPr id="2" name="投影片編號版面配置區 1">
            <a:extLst>
              <a:ext uri="{FF2B5EF4-FFF2-40B4-BE49-F238E27FC236}">
                <a16:creationId xmlns:a16="http://schemas.microsoft.com/office/drawing/2014/main" id="{4FB5232D-BE79-4405-8D19-9C8BAAC9313A}"/>
              </a:ext>
            </a:extLst>
          </p:cNvPr>
          <p:cNvSpPr>
            <a:spLocks noGrp="1"/>
          </p:cNvSpPr>
          <p:nvPr>
            <p:ph type="sldNum" sz="quarter" idx="12"/>
          </p:nvPr>
        </p:nvSpPr>
        <p:spPr/>
        <p:txBody>
          <a:bodyPr/>
          <a:lstStyle/>
          <a:p>
            <a:fld id="{46B26A4B-3AD5-4556-810E-C20186AC774D}" type="slidenum">
              <a:rPr lang="zh-TW" altLang="en-US" smtClean="0"/>
              <a:t>18</a:t>
            </a:fld>
            <a:endParaRPr lang="zh-TW" altLang="en-US"/>
          </a:p>
        </p:txBody>
      </p:sp>
    </p:spTree>
    <p:extLst>
      <p:ext uri="{BB962C8B-B14F-4D97-AF65-F5344CB8AC3E}">
        <p14:creationId xmlns:p14="http://schemas.microsoft.com/office/powerpoint/2010/main" val="196875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60B5C08-E650-43C5-BEB4-8A83742C51F7}"/>
              </a:ext>
            </a:extLst>
          </p:cNvPr>
          <p:cNvSpPr>
            <a:spLocks noGrp="1"/>
          </p:cNvSpPr>
          <p:nvPr>
            <p:ph idx="1"/>
          </p:nvPr>
        </p:nvSpPr>
        <p:spPr/>
        <p:txBody>
          <a:bodyPr>
            <a:normAutofit/>
          </a:bodyPr>
          <a:lstStyle/>
          <a:p>
            <a:r>
              <a:rPr lang="zh-TW" altLang="en-US" sz="2400" dirty="0"/>
              <a:t>每比對到一個斷詞與正向情感特徵詞語一致，則計分</a:t>
            </a:r>
            <a:r>
              <a:rPr lang="en-US" altLang="zh-TW" sz="2400" dirty="0"/>
              <a:t>1</a:t>
            </a:r>
            <a:r>
              <a:rPr lang="zh-TW" altLang="en-US" sz="2400" dirty="0"/>
              <a:t>分；</a:t>
            </a:r>
            <a:endParaRPr lang="en-US" altLang="zh-TW" sz="2400" dirty="0"/>
          </a:p>
          <a:p>
            <a:r>
              <a:rPr lang="zh-TW" altLang="en-US" sz="2400" dirty="0"/>
              <a:t>每比對到一個斷詞語負向情感特徵詞語一致，則計分</a:t>
            </a:r>
            <a:r>
              <a:rPr lang="en-US" altLang="zh-TW" sz="2400" dirty="0"/>
              <a:t>(-1)</a:t>
            </a:r>
            <a:r>
              <a:rPr lang="zh-TW" altLang="en-US" sz="2400" dirty="0"/>
              <a:t>分。</a:t>
            </a:r>
            <a:endParaRPr lang="en-US" altLang="zh-TW" sz="2400" dirty="0"/>
          </a:p>
          <a:p>
            <a:r>
              <a:rPr lang="zh-TW" altLang="en-US" sz="2400" dirty="0"/>
              <a:t>最後對當日的所有文本後將分數加總。</a:t>
            </a:r>
          </a:p>
        </p:txBody>
      </p:sp>
      <p:sp>
        <p:nvSpPr>
          <p:cNvPr id="4" name="標題 1">
            <a:extLst>
              <a:ext uri="{FF2B5EF4-FFF2-40B4-BE49-F238E27FC236}">
                <a16:creationId xmlns:a16="http://schemas.microsoft.com/office/drawing/2014/main" id="{CD8BF8EE-4305-48B0-8F08-FA4B9140791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(11/13)</a:t>
            </a:r>
            <a:br>
              <a:rPr lang="zh-TW" altLang="en-US" dirty="0"/>
            </a:br>
            <a:r>
              <a:rPr lang="zh-TW" altLang="en-US" sz="3200" dirty="0"/>
              <a:t>資料預處理</a:t>
            </a:r>
            <a:r>
              <a:rPr lang="en-US" altLang="zh-TW" sz="3200" dirty="0"/>
              <a:t>—</a:t>
            </a:r>
            <a:r>
              <a:rPr lang="zh-TW" altLang="en-US" sz="3200" dirty="0"/>
              <a:t>情感分數計算</a:t>
            </a:r>
          </a:p>
        </p:txBody>
      </p:sp>
      <p:graphicFrame>
        <p:nvGraphicFramePr>
          <p:cNvPr id="5" name="表格 4">
            <a:extLst>
              <a:ext uri="{FF2B5EF4-FFF2-40B4-BE49-F238E27FC236}">
                <a16:creationId xmlns:a16="http://schemas.microsoft.com/office/drawing/2014/main" id="{5122D3D7-1E86-4A28-93A4-C0FB0D3106DC}"/>
              </a:ext>
            </a:extLst>
          </p:cNvPr>
          <p:cNvGraphicFramePr>
            <a:graphicFrameLocks noGrp="1"/>
          </p:cNvGraphicFramePr>
          <p:nvPr>
            <p:extLst>
              <p:ext uri="{D42A27DB-BD31-4B8C-83A1-F6EECF244321}">
                <p14:modId xmlns:p14="http://schemas.microsoft.com/office/powerpoint/2010/main" val="2375632002"/>
              </p:ext>
            </p:extLst>
          </p:nvPr>
        </p:nvGraphicFramePr>
        <p:xfrm>
          <a:off x="1405234" y="3408006"/>
          <a:ext cx="9381531" cy="3009857"/>
        </p:xfrm>
        <a:graphic>
          <a:graphicData uri="http://schemas.openxmlformats.org/drawingml/2006/table">
            <a:tbl>
              <a:tblPr firstRow="1" firstCol="1" bandRow="1">
                <a:tableStyleId>{5C22544A-7EE6-4342-B048-85BDC9FD1C3A}</a:tableStyleId>
              </a:tblPr>
              <a:tblGrid>
                <a:gridCol w="956008">
                  <a:extLst>
                    <a:ext uri="{9D8B030D-6E8A-4147-A177-3AD203B41FA5}">
                      <a16:colId xmlns:a16="http://schemas.microsoft.com/office/drawing/2014/main" val="3298582630"/>
                    </a:ext>
                  </a:extLst>
                </a:gridCol>
                <a:gridCol w="3924603">
                  <a:extLst>
                    <a:ext uri="{9D8B030D-6E8A-4147-A177-3AD203B41FA5}">
                      <a16:colId xmlns:a16="http://schemas.microsoft.com/office/drawing/2014/main" val="999629088"/>
                    </a:ext>
                  </a:extLst>
                </a:gridCol>
                <a:gridCol w="3924603">
                  <a:extLst>
                    <a:ext uri="{9D8B030D-6E8A-4147-A177-3AD203B41FA5}">
                      <a16:colId xmlns:a16="http://schemas.microsoft.com/office/drawing/2014/main" val="3422883627"/>
                    </a:ext>
                  </a:extLst>
                </a:gridCol>
                <a:gridCol w="576317">
                  <a:extLst>
                    <a:ext uri="{9D8B030D-6E8A-4147-A177-3AD203B41FA5}">
                      <a16:colId xmlns:a16="http://schemas.microsoft.com/office/drawing/2014/main" val="3780435008"/>
                    </a:ext>
                  </a:extLst>
                </a:gridCol>
              </a:tblGrid>
              <a:tr h="170851">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總計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408233023"/>
                  </a:ext>
                </a:extLst>
              </a:tr>
              <a:tr h="1848096">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文句斷詞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台幣升值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態勢</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熱錢湧入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明顯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收上</a:t>
                      </a:r>
                      <a:r>
                        <a:rPr lang="en-US" sz="1400" baseline="0" dirty="0">
                          <a:effectLst/>
                          <a:latin typeface="Times New Roman" panose="02020603050405020304" pitchFamily="18" charset="0"/>
                          <a:ea typeface="標楷體" panose="03000509000000000000" pitchFamily="65" charset="-120"/>
                        </a:rPr>
                        <a:t>   9700   </a:t>
                      </a:r>
                      <a:r>
                        <a:rPr lang="zh-TW" sz="1400" baseline="0" dirty="0">
                          <a:effectLst/>
                          <a:latin typeface="Times New Roman" panose="02020603050405020304" pitchFamily="18" charset="0"/>
                          <a:ea typeface="標楷體" panose="03000509000000000000" pitchFamily="65" charset="-120"/>
                        </a:rPr>
                        <a:t>關卡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壓力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目前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正在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區間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位置</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一旦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突破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高</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持續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上漲</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幅度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台北</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晶圓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代工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大廠</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(2330)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本</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二</a:t>
                      </a:r>
                      <a:r>
                        <a:rPr lang="en-US" sz="1400" baseline="0" dirty="0">
                          <a:effectLst/>
                          <a:latin typeface="Times New Roman" panose="02020603050405020304" pitchFamily="18" charset="0"/>
                          <a:ea typeface="標楷體" panose="03000509000000000000" pitchFamily="65" charset="-120"/>
                        </a:rPr>
                        <a:t>   (  14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   </a:t>
                      </a:r>
                      <a:r>
                        <a:rPr lang="zh-TW" sz="1400" baseline="0" dirty="0">
                          <a:effectLst/>
                          <a:latin typeface="Times New Roman" panose="02020603050405020304" pitchFamily="18" charset="0"/>
                          <a:ea typeface="標楷體" panose="03000509000000000000" pitchFamily="65" charset="-120"/>
                        </a:rPr>
                        <a:t>舉行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董事會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可望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公布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政策</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預期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從</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去年</a:t>
                      </a:r>
                      <a:r>
                        <a:rPr lang="en-US" sz="1400" baseline="0" dirty="0">
                          <a:effectLst/>
                          <a:latin typeface="Times New Roman" panose="02020603050405020304" pitchFamily="18" charset="0"/>
                          <a:ea typeface="標楷體" panose="03000509000000000000" pitchFamily="65" charset="-120"/>
                        </a:rPr>
                        <a:t>   6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起跳</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a:t>
                      </a:r>
                      <a:r>
                        <a:rPr lang="zh-TW" sz="1400" baseline="0" dirty="0">
                          <a:effectLst/>
                          <a:latin typeface="Times New Roman" panose="02020603050405020304" pitchFamily="18" charset="0"/>
                          <a:ea typeface="標楷體" panose="03000509000000000000" pitchFamily="65" charset="-120"/>
                        </a:rPr>
                        <a:t>看</a:t>
                      </a:r>
                      <a:r>
                        <a:rPr lang="en-US" sz="1400" baseline="0" dirty="0">
                          <a:effectLst/>
                          <a:latin typeface="Times New Roman" panose="02020603050405020304" pitchFamily="18" charset="0"/>
                          <a:ea typeface="標楷體" panose="03000509000000000000" pitchFamily="65" charset="-120"/>
                        </a:rPr>
                        <a:t>   8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帶動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a:t>
                      </a:r>
                      <a:r>
                        <a:rPr lang="en-US" sz="1400" baseline="0" dirty="0">
                          <a:effectLst/>
                          <a:latin typeface="Times New Roman" panose="02020603050405020304" pitchFamily="18" charset="0"/>
                          <a:ea typeface="標楷體" panose="03000509000000000000" pitchFamily="65" charset="-120"/>
                        </a:rPr>
                        <a:t>   (13)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股價</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走強</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漲幅</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逾</a:t>
                      </a:r>
                      <a:r>
                        <a:rPr lang="en-US" sz="1400" baseline="0" dirty="0">
                          <a:effectLst/>
                          <a:latin typeface="Times New Roman" panose="02020603050405020304" pitchFamily="18" charset="0"/>
                          <a:ea typeface="標楷體" panose="03000509000000000000" pitchFamily="65" charset="-120"/>
                        </a:rPr>
                        <a:t>   2%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站穩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多頭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均線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之上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44392463"/>
                  </a:ext>
                </a:extLst>
              </a:tr>
              <a:tr h="622648">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情感比對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0  1  0  0  1  0  0  0  0  0  0  1   0   0  </a:t>
                      </a:r>
                      <a:r>
                        <a:rPr lang="en-US" altLang="zh-TW" sz="1400" baseline="0" dirty="0">
                          <a:effectLst/>
                          <a:latin typeface="Times New Roman" panose="02020603050405020304" pitchFamily="18" charset="0"/>
                          <a:ea typeface="標楷體" panose="03000509000000000000" pitchFamily="65" charset="-120"/>
                        </a:rPr>
                        <a:t>0</a:t>
                      </a:r>
                      <a:r>
                        <a:rPr lang="en-US" sz="1400" baseline="0" dirty="0">
                          <a:effectLst/>
                          <a:latin typeface="Times New Roman" panose="02020603050405020304" pitchFamily="18" charset="0"/>
                          <a:ea typeface="標楷體" panose="03000509000000000000" pitchFamily="65" charset="-120"/>
                        </a:rPr>
                        <a:t>  0  0  0  0  0  0  0  0  0  0  1  1  0  0  0  0  0  0  0  1  0  0</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0  0  0  0  0   0   0  0  0  0  0   0  0   0  0   0  0  0  1  0  0  0  0  0  0  0  0  0  0  0  0  0  0  0  0  0  1   0   0  0  1  1  0  0  0   0   0  0  1  0  1  0   0  0  1  1  0  0  0</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31675130"/>
                  </a:ext>
                </a:extLst>
              </a:tr>
              <a:tr h="27383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情感分數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5</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13</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368788662"/>
                  </a:ext>
                </a:extLst>
              </a:tr>
            </a:tbl>
          </a:graphicData>
        </a:graphic>
      </p:graphicFrame>
      <p:sp>
        <p:nvSpPr>
          <p:cNvPr id="6" name="文字方塊 5">
            <a:extLst>
              <a:ext uri="{FF2B5EF4-FFF2-40B4-BE49-F238E27FC236}">
                <a16:creationId xmlns:a16="http://schemas.microsoft.com/office/drawing/2014/main" id="{D12F10A7-763E-4071-A6C8-EF05AFF6A674}"/>
              </a:ext>
            </a:extLst>
          </p:cNvPr>
          <p:cNvSpPr txBox="1"/>
          <p:nvPr/>
        </p:nvSpPr>
        <p:spPr>
          <a:xfrm>
            <a:off x="9178632" y="3131007"/>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情感分數計分範例</a:t>
            </a:r>
          </a:p>
        </p:txBody>
      </p:sp>
      <p:sp>
        <p:nvSpPr>
          <p:cNvPr id="2" name="投影片編號版面配置區 1">
            <a:extLst>
              <a:ext uri="{FF2B5EF4-FFF2-40B4-BE49-F238E27FC236}">
                <a16:creationId xmlns:a16="http://schemas.microsoft.com/office/drawing/2014/main" id="{DB31CB79-7429-4862-894C-34CADD81BD22}"/>
              </a:ext>
            </a:extLst>
          </p:cNvPr>
          <p:cNvSpPr>
            <a:spLocks noGrp="1"/>
          </p:cNvSpPr>
          <p:nvPr>
            <p:ph type="sldNum" sz="quarter" idx="12"/>
          </p:nvPr>
        </p:nvSpPr>
        <p:spPr/>
        <p:txBody>
          <a:bodyPr/>
          <a:lstStyle/>
          <a:p>
            <a:fld id="{46B26A4B-3AD5-4556-810E-C20186AC774D}" type="slidenum">
              <a:rPr lang="zh-TW" altLang="en-US" smtClean="0"/>
              <a:t>19</a:t>
            </a:fld>
            <a:endParaRPr lang="zh-TW" altLang="en-US"/>
          </a:p>
        </p:txBody>
      </p:sp>
    </p:spTree>
    <p:extLst>
      <p:ext uri="{BB962C8B-B14F-4D97-AF65-F5344CB8AC3E}">
        <p14:creationId xmlns:p14="http://schemas.microsoft.com/office/powerpoint/2010/main" val="79650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2C71B-9003-400B-8FDF-3EF013B0E33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9F62972-6309-4FE9-A90D-452377C2D54B}"/>
              </a:ext>
            </a:extLst>
          </p:cNvPr>
          <p:cNvSpPr>
            <a:spLocks noGrp="1"/>
          </p:cNvSpPr>
          <p:nvPr>
            <p:ph idx="1"/>
          </p:nvPr>
        </p:nvSpPr>
        <p:spPr/>
        <p:txBody>
          <a:bodyPr/>
          <a:lstStyle/>
          <a:p>
            <a:r>
              <a:rPr lang="zh-TW" altLang="en-US" dirty="0"/>
              <a:t>緒論</a:t>
            </a:r>
            <a:endParaRPr lang="en-US" altLang="zh-TW" dirty="0"/>
          </a:p>
          <a:p>
            <a:pPr lvl="1"/>
            <a:r>
              <a:rPr lang="zh-TW" altLang="en-US" dirty="0"/>
              <a:t>研究動機與背景</a:t>
            </a:r>
            <a:endParaRPr lang="en-US" altLang="zh-TW" dirty="0"/>
          </a:p>
          <a:p>
            <a:pPr lvl="1"/>
            <a:r>
              <a:rPr lang="zh-TW" altLang="en-US" dirty="0"/>
              <a:t>預期成果</a:t>
            </a:r>
            <a:endParaRPr lang="en-US" altLang="zh-TW" dirty="0"/>
          </a:p>
          <a:p>
            <a:r>
              <a:rPr lang="zh-TW" altLang="en-US" dirty="0"/>
              <a:t>相關文獻探討</a:t>
            </a:r>
            <a:endParaRPr lang="en-US" altLang="zh-TW" dirty="0"/>
          </a:p>
          <a:p>
            <a:r>
              <a:rPr lang="zh-TW" altLang="en-US" dirty="0"/>
              <a:t>實驗架構與流程</a:t>
            </a:r>
            <a:endParaRPr lang="en-US" altLang="zh-TW" dirty="0"/>
          </a:p>
          <a:p>
            <a:r>
              <a:rPr lang="zh-TW" altLang="en-US" dirty="0"/>
              <a:t>目前實驗結果</a:t>
            </a:r>
            <a:endParaRPr lang="en-US" altLang="zh-TW" dirty="0"/>
          </a:p>
          <a:p>
            <a:r>
              <a:rPr lang="zh-TW" altLang="en-US" dirty="0"/>
              <a:t>結論</a:t>
            </a:r>
          </a:p>
        </p:txBody>
      </p:sp>
      <p:sp>
        <p:nvSpPr>
          <p:cNvPr id="4" name="投影片編號版面配置區 3">
            <a:extLst>
              <a:ext uri="{FF2B5EF4-FFF2-40B4-BE49-F238E27FC236}">
                <a16:creationId xmlns:a16="http://schemas.microsoft.com/office/drawing/2014/main" id="{07B7E591-3E49-4EF5-81D9-8B7C44651DE1}"/>
              </a:ext>
            </a:extLst>
          </p:cNvPr>
          <p:cNvSpPr>
            <a:spLocks noGrp="1"/>
          </p:cNvSpPr>
          <p:nvPr>
            <p:ph type="sldNum" sz="quarter" idx="12"/>
          </p:nvPr>
        </p:nvSpPr>
        <p:spPr/>
        <p:txBody>
          <a:bodyPr/>
          <a:lstStyle/>
          <a:p>
            <a:fld id="{46B26A4B-3AD5-4556-810E-C20186AC774D}" type="slidenum">
              <a:rPr lang="zh-TW" altLang="en-US" smtClean="0"/>
              <a:t>2</a:t>
            </a:fld>
            <a:endParaRPr lang="zh-TW" altLang="en-US"/>
          </a:p>
        </p:txBody>
      </p:sp>
    </p:spTree>
    <p:extLst>
      <p:ext uri="{BB962C8B-B14F-4D97-AF65-F5344CB8AC3E}">
        <p14:creationId xmlns:p14="http://schemas.microsoft.com/office/powerpoint/2010/main" val="359525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(12/13)</a:t>
            </a:r>
            <a:br>
              <a:rPr lang="zh-TW" altLang="en-US" dirty="0"/>
            </a:br>
            <a:r>
              <a:rPr lang="zh-TW" altLang="en-US" sz="3200" dirty="0"/>
              <a:t>資料預處理</a:t>
            </a:r>
            <a:r>
              <a:rPr lang="en-US" altLang="zh-TW" sz="3200" dirty="0"/>
              <a:t>—</a:t>
            </a:r>
            <a:r>
              <a:rPr lang="zh-TW" altLang="en-US" sz="3200" dirty="0"/>
              <a:t>機器學習資料集</a:t>
            </a:r>
          </a:p>
        </p:txBody>
      </p:sp>
      <p:graphicFrame>
        <p:nvGraphicFramePr>
          <p:cNvPr id="12" name="表格 11">
            <a:extLst>
              <a:ext uri="{FF2B5EF4-FFF2-40B4-BE49-F238E27FC236}">
                <a16:creationId xmlns:a16="http://schemas.microsoft.com/office/drawing/2014/main" id="{EF895C08-1077-4331-9091-8A40B439E98A}"/>
              </a:ext>
            </a:extLst>
          </p:cNvPr>
          <p:cNvGraphicFramePr>
            <a:graphicFrameLocks noGrp="1"/>
          </p:cNvGraphicFramePr>
          <p:nvPr>
            <p:extLst>
              <p:ext uri="{D42A27DB-BD31-4B8C-83A1-F6EECF244321}">
                <p14:modId xmlns:p14="http://schemas.microsoft.com/office/powerpoint/2010/main" val="50966150"/>
              </p:ext>
            </p:extLst>
          </p:nvPr>
        </p:nvGraphicFramePr>
        <p:xfrm>
          <a:off x="625496" y="3071370"/>
          <a:ext cx="4989942" cy="2159999"/>
        </p:xfrm>
        <a:graphic>
          <a:graphicData uri="http://schemas.openxmlformats.org/drawingml/2006/table">
            <a:tbl>
              <a:tblPr firstRow="1" firstCol="1" bandRow="1">
                <a:tableStyleId>{5C22544A-7EE6-4342-B048-85BDC9FD1C3A}</a:tableStyleId>
              </a:tblPr>
              <a:tblGrid>
                <a:gridCol w="1578701">
                  <a:extLst>
                    <a:ext uri="{9D8B030D-6E8A-4147-A177-3AD203B41FA5}">
                      <a16:colId xmlns:a16="http://schemas.microsoft.com/office/drawing/2014/main" val="3816609432"/>
                    </a:ext>
                  </a:extLst>
                </a:gridCol>
                <a:gridCol w="3411241">
                  <a:extLst>
                    <a:ext uri="{9D8B030D-6E8A-4147-A177-3AD203B41FA5}">
                      <a16:colId xmlns:a16="http://schemas.microsoft.com/office/drawing/2014/main" val="1774993202"/>
                    </a:ext>
                  </a:extLst>
                </a:gridCol>
              </a:tblGrid>
              <a:tr h="413901">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預測交易日之標籤</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預測交易日之特徵資料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56560852"/>
                  </a:ext>
                </a:extLst>
              </a:tr>
              <a:tr h="873049">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2021-12-</a:t>
                      </a:r>
                      <a:r>
                        <a:rPr lang="en-US" altLang="zh-TW" sz="1400" baseline="0" dirty="0">
                          <a:effectLst/>
                          <a:latin typeface="Times New Roman" panose="02020603050405020304" pitchFamily="18" charset="0"/>
                          <a:ea typeface="標楷體" panose="03000509000000000000" pitchFamily="65" charset="-120"/>
                        </a:rPr>
                        <a:t>24(</a:t>
                      </a:r>
                      <a:r>
                        <a:rPr lang="zh-TW" altLang="en-US" sz="1400" baseline="0" dirty="0">
                          <a:effectLst/>
                          <a:latin typeface="Times New Roman" panose="02020603050405020304" pitchFamily="18" charset="0"/>
                          <a:ea typeface="標楷體" panose="03000509000000000000" pitchFamily="65" charset="-120"/>
                        </a:rPr>
                        <a:t>五</a:t>
                      </a:r>
                      <a:r>
                        <a:rPr lang="en-US" altLang="zh-TW" sz="1400" baseline="0" dirty="0">
                          <a:effectLst/>
                          <a:latin typeface="Times New Roman" panose="02020603050405020304" pitchFamily="18" charset="0"/>
                          <a:ea typeface="標楷體" panose="03000509000000000000" pitchFamily="65" charset="-120"/>
                        </a:rPr>
                        <a:t>)</a:t>
                      </a:r>
                      <a:br>
                        <a:rPr lang="en-US" sz="1400" baseline="0" dirty="0">
                          <a:effectLst/>
                          <a:latin typeface="Times New Roman" panose="02020603050405020304" pitchFamily="18" charset="0"/>
                          <a:ea typeface="標楷體" panose="03000509000000000000" pitchFamily="65" charset="-120"/>
                        </a:rPr>
                      </a:b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sz="1400" baseline="0" dirty="0">
                          <a:effectLst/>
                          <a:latin typeface="Times New Roman" panose="02020603050405020304" pitchFamily="18" charset="0"/>
                          <a:ea typeface="標楷體" panose="03000509000000000000" pitchFamily="65" charset="-120"/>
                        </a:rPr>
                        <a:t>季分析指標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193157513"/>
                  </a:ext>
                </a:extLst>
              </a:tr>
              <a:tr h="873049">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2021-12-27(</a:t>
                      </a:r>
                      <a:r>
                        <a:rPr lang="zh-TW" altLang="en-US" sz="1400" baseline="0" dirty="0">
                          <a:effectLst/>
                          <a:latin typeface="Times New Roman" panose="02020603050405020304" pitchFamily="18" charset="0"/>
                          <a:ea typeface="標楷體" panose="03000509000000000000" pitchFamily="65" charset="-120"/>
                        </a:rPr>
                        <a:t>一</a:t>
                      </a:r>
                      <a:r>
                        <a:rPr lang="en-US" altLang="zh-TW" sz="1400" baseline="0" dirty="0">
                          <a:effectLst/>
                          <a:latin typeface="Times New Roman" panose="02020603050405020304" pitchFamily="18" charset="0"/>
                          <a:ea typeface="標楷體" panose="03000509000000000000" pitchFamily="65" charset="-120"/>
                        </a:rPr>
                        <a:t>)</a:t>
                      </a:r>
                      <a:br>
                        <a:rPr lang="en-US" altLang="zh-TW" sz="1400" baseline="0" dirty="0">
                          <a:effectLst/>
                          <a:latin typeface="Times New Roman" panose="02020603050405020304" pitchFamily="18" charset="0"/>
                          <a:ea typeface="標楷體" panose="03000509000000000000" pitchFamily="65" charset="-120"/>
                        </a:rPr>
                      </a:br>
                      <a:r>
                        <a:rPr lang="zh-TW" altLang="zh-TW" sz="1400" baseline="0" dirty="0">
                          <a:effectLst/>
                          <a:latin typeface="Times New Roman" panose="02020603050405020304" pitchFamily="18" charset="0"/>
                          <a:ea typeface="標楷體" panose="03000509000000000000" pitchFamily="65" charset="-120"/>
                        </a:rPr>
                        <a:t>收盤價</a:t>
                      </a:r>
                      <a:endParaRPr lang="zh-TW" altLang="en-US" sz="1400" baseline="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24</a:t>
                      </a:r>
                      <a:r>
                        <a:rPr lang="zh-TW" alt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26</a:t>
                      </a:r>
                      <a:r>
                        <a:rPr lang="zh-TW" alt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alt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altLang="zh-TW" sz="1400" baseline="0" dirty="0">
                          <a:effectLst/>
                          <a:latin typeface="Times New Roman" panose="02020603050405020304" pitchFamily="18" charset="0"/>
                          <a:ea typeface="標楷體" panose="03000509000000000000" pitchFamily="65" charset="-120"/>
                        </a:rPr>
                        <a:t>季分析指標</a:t>
                      </a:r>
                      <a:endParaRPr lang="zh-TW"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54430356"/>
                  </a:ext>
                </a:extLst>
              </a:tr>
            </a:tbl>
          </a:graphicData>
        </a:graphic>
      </p:graphicFrame>
      <p:sp>
        <p:nvSpPr>
          <p:cNvPr id="13" name="文字方塊 12">
            <a:extLst>
              <a:ext uri="{FF2B5EF4-FFF2-40B4-BE49-F238E27FC236}">
                <a16:creationId xmlns:a16="http://schemas.microsoft.com/office/drawing/2014/main" id="{F5DE5A3A-43B6-4D93-982A-B5CA9BCDF5A7}"/>
              </a:ext>
            </a:extLst>
          </p:cNvPr>
          <p:cNvSpPr txBox="1"/>
          <p:nvPr/>
        </p:nvSpPr>
        <p:spPr>
          <a:xfrm>
            <a:off x="2085568" y="5324502"/>
            <a:ext cx="2069797"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預測交易日資料標籤範例</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20</a:t>
            </a:fld>
            <a:endParaRPr lang="zh-TW" altLang="en-US"/>
          </a:p>
        </p:txBody>
      </p:sp>
      <p:grpSp>
        <p:nvGrpSpPr>
          <p:cNvPr id="73" name="群組 72">
            <a:extLst>
              <a:ext uri="{FF2B5EF4-FFF2-40B4-BE49-F238E27FC236}">
                <a16:creationId xmlns:a16="http://schemas.microsoft.com/office/drawing/2014/main" id="{D905D9E9-DDED-4FFB-B5E8-F47EE2542CEE}"/>
              </a:ext>
            </a:extLst>
          </p:cNvPr>
          <p:cNvGrpSpPr/>
          <p:nvPr/>
        </p:nvGrpSpPr>
        <p:grpSpPr>
          <a:xfrm>
            <a:off x="6058828" y="1824887"/>
            <a:ext cx="5217637" cy="4566517"/>
            <a:chOff x="6076934" y="1725304"/>
            <a:chExt cx="5217637" cy="4566517"/>
          </a:xfrm>
        </p:grpSpPr>
        <p:grpSp>
          <p:nvGrpSpPr>
            <p:cNvPr id="72" name="群組 71">
              <a:extLst>
                <a:ext uri="{FF2B5EF4-FFF2-40B4-BE49-F238E27FC236}">
                  <a16:creationId xmlns:a16="http://schemas.microsoft.com/office/drawing/2014/main" id="{4314228F-3D80-41F8-9CF5-272F7C2B3A35}"/>
                </a:ext>
              </a:extLst>
            </p:cNvPr>
            <p:cNvGrpSpPr/>
            <p:nvPr/>
          </p:nvGrpSpPr>
          <p:grpSpPr>
            <a:xfrm>
              <a:off x="6076934" y="1725304"/>
              <a:ext cx="5217637" cy="4566517"/>
              <a:chOff x="6076934" y="1725304"/>
              <a:chExt cx="5217637" cy="4566517"/>
            </a:xfrm>
          </p:grpSpPr>
          <p:grpSp>
            <p:nvGrpSpPr>
              <p:cNvPr id="66" name="群組 65">
                <a:extLst>
                  <a:ext uri="{FF2B5EF4-FFF2-40B4-BE49-F238E27FC236}">
                    <a16:creationId xmlns:a16="http://schemas.microsoft.com/office/drawing/2014/main" id="{10D97A72-E839-4808-88F5-78C6CB80FED4}"/>
                  </a:ext>
                </a:extLst>
              </p:cNvPr>
              <p:cNvGrpSpPr/>
              <p:nvPr/>
            </p:nvGrpSpPr>
            <p:grpSpPr>
              <a:xfrm>
                <a:off x="6109707" y="1725304"/>
                <a:ext cx="5184864" cy="4423660"/>
                <a:chOff x="6710063" y="1725304"/>
                <a:chExt cx="5184864" cy="4423660"/>
              </a:xfrm>
            </p:grpSpPr>
            <p:sp>
              <p:nvSpPr>
                <p:cNvPr id="40" name="流程圖: 磁碟 39">
                  <a:extLst>
                    <a:ext uri="{FF2B5EF4-FFF2-40B4-BE49-F238E27FC236}">
                      <a16:creationId xmlns:a16="http://schemas.microsoft.com/office/drawing/2014/main" id="{C68F8CA3-BB43-4302-8F1A-045D07C887D9}"/>
                    </a:ext>
                  </a:extLst>
                </p:cNvPr>
                <p:cNvSpPr>
                  <a:spLocks/>
                </p:cNvSpPr>
                <p:nvPr/>
              </p:nvSpPr>
              <p:spPr>
                <a:xfrm>
                  <a:off x="8836964" y="2440468"/>
                  <a:ext cx="1080000" cy="2880000"/>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a:latin typeface="Times New Roman" panose="02020603050405020304" pitchFamily="18" charset="0"/>
                      <a:ea typeface="標楷體" panose="03000509000000000000" pitchFamily="65" charset="-120"/>
                    </a:rPr>
                    <a:t>資料集</a:t>
                  </a:r>
                </a:p>
              </p:txBody>
            </p:sp>
            <p:grpSp>
              <p:nvGrpSpPr>
                <p:cNvPr id="58" name="群組 57">
                  <a:extLst>
                    <a:ext uri="{FF2B5EF4-FFF2-40B4-BE49-F238E27FC236}">
                      <a16:creationId xmlns:a16="http://schemas.microsoft.com/office/drawing/2014/main" id="{595B6D93-0B9B-426F-A6EE-673D590F131C}"/>
                    </a:ext>
                  </a:extLst>
                </p:cNvPr>
                <p:cNvGrpSpPr>
                  <a:grpSpLocks noChangeAspect="1"/>
                </p:cNvGrpSpPr>
                <p:nvPr/>
              </p:nvGrpSpPr>
              <p:grpSpPr>
                <a:xfrm>
                  <a:off x="8174191" y="2440468"/>
                  <a:ext cx="349892" cy="2880000"/>
                  <a:chOff x="8044884" y="2754500"/>
                  <a:chExt cx="263231" cy="2166682"/>
                </a:xfrm>
              </p:grpSpPr>
              <p:grpSp>
                <p:nvGrpSpPr>
                  <p:cNvPr id="48" name="群組 47">
                    <a:extLst>
                      <a:ext uri="{FF2B5EF4-FFF2-40B4-BE49-F238E27FC236}">
                        <a16:creationId xmlns:a16="http://schemas.microsoft.com/office/drawing/2014/main" id="{F4D369FA-A79D-4079-A2FC-A1238D7AD798}"/>
                      </a:ext>
                    </a:extLst>
                  </p:cNvPr>
                  <p:cNvGrpSpPr/>
                  <p:nvPr/>
                </p:nvGrpSpPr>
                <p:grpSpPr>
                  <a:xfrm>
                    <a:off x="8058733" y="2754500"/>
                    <a:ext cx="249382" cy="2160001"/>
                    <a:chOff x="8058733" y="2754500"/>
                    <a:chExt cx="249382" cy="2160001"/>
                  </a:xfrm>
                </p:grpSpPr>
                <p:cxnSp>
                  <p:nvCxnSpPr>
                    <p:cNvPr id="43" name="直線單箭頭接點 42">
                      <a:extLst>
                        <a:ext uri="{FF2B5EF4-FFF2-40B4-BE49-F238E27FC236}">
                          <a16:creationId xmlns:a16="http://schemas.microsoft.com/office/drawing/2014/main" id="{FDFD23C7-325E-4A30-B362-DA92F333B470}"/>
                        </a:ext>
                      </a:extLst>
                    </p:cNvPr>
                    <p:cNvCxnSpPr/>
                    <p:nvPr/>
                  </p:nvCxnSpPr>
                  <p:spPr>
                    <a:xfrm>
                      <a:off x="8183424" y="2754501"/>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DFB6867A-09B3-4662-93E2-520A10C12F2B}"/>
                        </a:ext>
                      </a:extLst>
                    </p:cNvPr>
                    <p:cNvCxnSpPr/>
                    <p:nvPr/>
                  </p:nvCxnSpPr>
                  <p:spPr>
                    <a:xfrm>
                      <a:off x="8058733" y="275450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0" name="直線接點 49">
                    <a:extLst>
                      <a:ext uri="{FF2B5EF4-FFF2-40B4-BE49-F238E27FC236}">
                        <a16:creationId xmlns:a16="http://schemas.microsoft.com/office/drawing/2014/main" id="{948B74E6-2D67-4767-BA2C-C36142CE71C4}"/>
                      </a:ext>
                    </a:extLst>
                  </p:cNvPr>
                  <p:cNvCxnSpPr/>
                  <p:nvPr/>
                </p:nvCxnSpPr>
                <p:spPr>
                  <a:xfrm>
                    <a:off x="8058733" y="492118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DB4A7DD-61BE-4B31-8CC7-59F3A7C0207D}"/>
                      </a:ext>
                    </a:extLst>
                  </p:cNvPr>
                  <p:cNvCxnSpPr/>
                  <p:nvPr/>
                </p:nvCxnSpPr>
                <p:spPr>
                  <a:xfrm>
                    <a:off x="8058733" y="29861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E6473AB-3518-4EB8-B7ED-2E354C13EE22}"/>
                      </a:ext>
                    </a:extLst>
                  </p:cNvPr>
                  <p:cNvCxnSpPr/>
                  <p:nvPr/>
                </p:nvCxnSpPr>
                <p:spPr>
                  <a:xfrm>
                    <a:off x="8044884" y="434391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5" name="文字方塊 54">
                  <a:extLst>
                    <a:ext uri="{FF2B5EF4-FFF2-40B4-BE49-F238E27FC236}">
                      <a16:creationId xmlns:a16="http://schemas.microsoft.com/office/drawing/2014/main" id="{2D8D2CBC-1195-4166-9F81-649F7A588B03}"/>
                    </a:ext>
                  </a:extLst>
                </p:cNvPr>
                <p:cNvSpPr txBox="1"/>
                <p:nvPr/>
              </p:nvSpPr>
              <p:spPr>
                <a:xfrm>
                  <a:off x="7919759" y="1729355"/>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特徵數</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23</a:t>
                  </a:r>
                  <a:endParaRPr lang="zh-TW" altLang="en-US" dirty="0">
                    <a:latin typeface="Times New Roman" panose="02020603050405020304" pitchFamily="18" charset="0"/>
                    <a:ea typeface="標楷體" panose="03000509000000000000" pitchFamily="65" charset="-120"/>
                  </a:endParaRPr>
                </a:p>
              </p:txBody>
            </p:sp>
            <p:sp>
              <p:nvSpPr>
                <p:cNvPr id="56" name="文字方塊 55">
                  <a:extLst>
                    <a:ext uri="{FF2B5EF4-FFF2-40B4-BE49-F238E27FC236}">
                      <a16:creationId xmlns:a16="http://schemas.microsoft.com/office/drawing/2014/main" id="{F455B5E9-7CF5-4219-A229-7E6BC908A19D}"/>
                    </a:ext>
                  </a:extLst>
                </p:cNvPr>
                <p:cNvSpPr txBox="1"/>
                <p:nvPr/>
              </p:nvSpPr>
              <p:spPr>
                <a:xfrm>
                  <a:off x="9901525" y="1725304"/>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資料集</a:t>
                  </a:r>
                  <a:endParaRPr lang="en-US" altLang="zh-TW" dirty="0">
                    <a:latin typeface="Times New Roman" panose="02020603050405020304" pitchFamily="18" charset="0"/>
                    <a:ea typeface="標楷體" panose="03000509000000000000" pitchFamily="65" charset="-120"/>
                  </a:endParaRPr>
                </a:p>
                <a:p>
                  <a:pPr algn="ctr"/>
                  <a:r>
                    <a:rPr lang="zh-TW" altLang="en-US" dirty="0">
                      <a:latin typeface="Times New Roman" panose="02020603050405020304" pitchFamily="18" charset="0"/>
                      <a:ea typeface="標楷體" panose="03000509000000000000" pitchFamily="65" charset="-120"/>
                    </a:rPr>
                    <a:t>切割</a:t>
                  </a:r>
                </a:p>
              </p:txBody>
            </p:sp>
            <p:grpSp>
              <p:nvGrpSpPr>
                <p:cNvPr id="59" name="群組 58">
                  <a:extLst>
                    <a:ext uri="{FF2B5EF4-FFF2-40B4-BE49-F238E27FC236}">
                      <a16:creationId xmlns:a16="http://schemas.microsoft.com/office/drawing/2014/main" id="{6AA5A0C6-681F-4ED6-A4DD-5B072171120E}"/>
                    </a:ext>
                  </a:extLst>
                </p:cNvPr>
                <p:cNvGrpSpPr>
                  <a:grpSpLocks noChangeAspect="1"/>
                </p:cNvGrpSpPr>
                <p:nvPr/>
              </p:nvGrpSpPr>
              <p:grpSpPr>
                <a:xfrm>
                  <a:off x="10215415" y="2458940"/>
                  <a:ext cx="340684" cy="2880000"/>
                  <a:chOff x="10159995" y="2772972"/>
                  <a:chExt cx="256303" cy="2166682"/>
                </a:xfrm>
              </p:grpSpPr>
              <p:cxnSp>
                <p:nvCxnSpPr>
                  <p:cNvPr id="45" name="直線單箭頭接點 44">
                    <a:extLst>
                      <a:ext uri="{FF2B5EF4-FFF2-40B4-BE49-F238E27FC236}">
                        <a16:creationId xmlns:a16="http://schemas.microsoft.com/office/drawing/2014/main" id="{76C64931-64EC-4771-9322-4F1882C4C006}"/>
                      </a:ext>
                    </a:extLst>
                  </p:cNvPr>
                  <p:cNvCxnSpPr/>
                  <p:nvPr/>
                </p:nvCxnSpPr>
                <p:spPr>
                  <a:xfrm>
                    <a:off x="10284687" y="2772972"/>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4D908A25-FE76-4E3B-B580-B8057A9BE169}"/>
                      </a:ext>
                    </a:extLst>
                  </p:cNvPr>
                  <p:cNvCxnSpPr/>
                  <p:nvPr/>
                </p:nvCxnSpPr>
                <p:spPr>
                  <a:xfrm>
                    <a:off x="10166916" y="493965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A97022A3-A05C-4424-A4E0-B023CB1A1B4B}"/>
                      </a:ext>
                    </a:extLst>
                  </p:cNvPr>
                  <p:cNvCxnSpPr/>
                  <p:nvPr/>
                </p:nvCxnSpPr>
                <p:spPr>
                  <a:xfrm>
                    <a:off x="10159996" y="277297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E6BBBC69-B85B-4D92-AECD-B4E70740EB59}"/>
                      </a:ext>
                    </a:extLst>
                  </p:cNvPr>
                  <p:cNvCxnSpPr/>
                  <p:nvPr/>
                </p:nvCxnSpPr>
                <p:spPr>
                  <a:xfrm>
                    <a:off x="10159995" y="33417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0" name="文字方塊 59">
                  <a:extLst>
                    <a:ext uri="{FF2B5EF4-FFF2-40B4-BE49-F238E27FC236}">
                      <a16:creationId xmlns:a16="http://schemas.microsoft.com/office/drawing/2014/main" id="{34EF8434-D5A6-4666-AAB7-53E3E20A4239}"/>
                    </a:ext>
                  </a:extLst>
                </p:cNvPr>
                <p:cNvSpPr txBox="1"/>
                <p:nvPr/>
              </p:nvSpPr>
              <p:spPr>
                <a:xfrm>
                  <a:off x="6710063" y="23845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情感分數  </a:t>
                  </a:r>
                  <a:r>
                    <a:rPr lang="en-US" altLang="zh-TW" dirty="0">
                      <a:latin typeface="Times New Roman" panose="02020603050405020304" pitchFamily="18" charset="0"/>
                      <a:ea typeface="標楷體" panose="03000509000000000000" pitchFamily="65" charset="-120"/>
                    </a:rPr>
                    <a:t>1</a:t>
                  </a:r>
                  <a:endParaRPr lang="zh-TW" altLang="en-US" dirty="0">
                    <a:latin typeface="Times New Roman" panose="02020603050405020304" pitchFamily="18" charset="0"/>
                    <a:ea typeface="標楷體" panose="03000509000000000000" pitchFamily="65" charset="-120"/>
                  </a:endParaRPr>
                </a:p>
              </p:txBody>
            </p:sp>
            <p:sp>
              <p:nvSpPr>
                <p:cNvPr id="61" name="文字方塊 60">
                  <a:extLst>
                    <a:ext uri="{FF2B5EF4-FFF2-40B4-BE49-F238E27FC236}">
                      <a16:creationId xmlns:a16="http://schemas.microsoft.com/office/drawing/2014/main" id="{7C278EF0-A9AC-4575-A892-69F0965D924E}"/>
                    </a:ext>
                  </a:extLst>
                </p:cNvPr>
                <p:cNvSpPr txBox="1"/>
                <p:nvPr/>
              </p:nvSpPr>
              <p:spPr>
                <a:xfrm>
                  <a:off x="6723869" y="3447778"/>
                  <a:ext cx="1454244"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分析指標  </a:t>
                  </a:r>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62" name="文字方塊 61">
                  <a:extLst>
                    <a:ext uri="{FF2B5EF4-FFF2-40B4-BE49-F238E27FC236}">
                      <a16:creationId xmlns:a16="http://schemas.microsoft.com/office/drawing/2014/main" id="{19EEF943-474E-4278-A0C6-F00104631E74}"/>
                    </a:ext>
                  </a:extLst>
                </p:cNvPr>
                <p:cNvSpPr txBox="1"/>
                <p:nvPr/>
              </p:nvSpPr>
              <p:spPr>
                <a:xfrm>
                  <a:off x="6721061" y="46836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歷史股價  </a:t>
                  </a:r>
                  <a:r>
                    <a:rPr lang="en-US" altLang="zh-TW" dirty="0">
                      <a:latin typeface="Times New Roman" panose="02020603050405020304" pitchFamily="18" charset="0"/>
                      <a:ea typeface="標楷體" panose="03000509000000000000" pitchFamily="65" charset="-120"/>
                    </a:rPr>
                    <a:t>6</a:t>
                  </a:r>
                  <a:endParaRPr lang="zh-TW" altLang="en-US" dirty="0">
                    <a:latin typeface="Times New Roman" panose="02020603050405020304" pitchFamily="18" charset="0"/>
                    <a:ea typeface="標楷體" panose="03000509000000000000" pitchFamily="65" charset="-120"/>
                  </a:endParaRPr>
                </a:p>
              </p:txBody>
            </p:sp>
            <p:sp>
              <p:nvSpPr>
                <p:cNvPr id="63" name="文字方塊 62">
                  <a:extLst>
                    <a:ext uri="{FF2B5EF4-FFF2-40B4-BE49-F238E27FC236}">
                      <a16:creationId xmlns:a16="http://schemas.microsoft.com/office/drawing/2014/main" id="{B161D294-1E69-4DBD-BF0D-B0FF3FC141C0}"/>
                    </a:ext>
                  </a:extLst>
                </p:cNvPr>
                <p:cNvSpPr txBox="1"/>
                <p:nvPr/>
              </p:nvSpPr>
              <p:spPr>
                <a:xfrm>
                  <a:off x="10546899" y="2511556"/>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測試資料集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20%</a:t>
                  </a:r>
                  <a:endParaRPr lang="zh-TW" altLang="en-US" dirty="0">
                    <a:latin typeface="Times New Roman" panose="02020603050405020304" pitchFamily="18" charset="0"/>
                    <a:ea typeface="標楷體" panose="03000509000000000000" pitchFamily="65" charset="-120"/>
                  </a:endParaRPr>
                </a:p>
              </p:txBody>
            </p:sp>
            <p:sp>
              <p:nvSpPr>
                <p:cNvPr id="64" name="文字方塊 63">
                  <a:extLst>
                    <a:ext uri="{FF2B5EF4-FFF2-40B4-BE49-F238E27FC236}">
                      <a16:creationId xmlns:a16="http://schemas.microsoft.com/office/drawing/2014/main" id="{B9E32F38-ECD1-4BE8-8097-64DB208B17B0}"/>
                    </a:ext>
                  </a:extLst>
                </p:cNvPr>
                <p:cNvSpPr txBox="1"/>
                <p:nvPr/>
              </p:nvSpPr>
              <p:spPr>
                <a:xfrm>
                  <a:off x="10556099" y="3925248"/>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訓練資料集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80%</a:t>
                  </a:r>
                  <a:endParaRPr lang="zh-TW" altLang="en-US" dirty="0">
                    <a:latin typeface="Times New Roman" panose="02020603050405020304" pitchFamily="18" charset="0"/>
                    <a:ea typeface="標楷體" panose="03000509000000000000" pitchFamily="65" charset="-120"/>
                  </a:endParaRPr>
                </a:p>
              </p:txBody>
            </p:sp>
            <p:sp>
              <p:nvSpPr>
                <p:cNvPr id="65" name="文字方塊 64">
                  <a:extLst>
                    <a:ext uri="{FF2B5EF4-FFF2-40B4-BE49-F238E27FC236}">
                      <a16:creationId xmlns:a16="http://schemas.microsoft.com/office/drawing/2014/main" id="{15F46A38-9188-4F3A-A48F-7DAE8B2F4F9D}"/>
                    </a:ext>
                  </a:extLst>
                </p:cNvPr>
                <p:cNvSpPr txBox="1"/>
                <p:nvPr/>
              </p:nvSpPr>
              <p:spPr>
                <a:xfrm>
                  <a:off x="9319259" y="5690890"/>
                  <a:ext cx="2575668" cy="458074"/>
                </a:xfrm>
                <a:prstGeom prst="rect">
                  <a:avLst/>
                </a:prstGeom>
                <a:noFill/>
              </p:spPr>
              <p:txBody>
                <a:bodyPr wrap="square">
                  <a:spAutoFit/>
                </a:bodyPr>
                <a:lstStyle/>
                <a:p>
                  <a:pPr algn="ctr">
                    <a:lnSpc>
                      <a:spcPct val="150000"/>
                    </a:lnSpc>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Min-max normalization</a:t>
                  </a:r>
                </a:p>
              </p:txBody>
            </p:sp>
          </p:grpSp>
          <p:sp>
            <p:nvSpPr>
              <p:cNvPr id="67" name="文字方塊 66">
                <a:extLst>
                  <a:ext uri="{FF2B5EF4-FFF2-40B4-BE49-F238E27FC236}">
                    <a16:creationId xmlns:a16="http://schemas.microsoft.com/office/drawing/2014/main" id="{04C33465-FC9F-4444-8DBF-0E914CB15031}"/>
                  </a:ext>
                </a:extLst>
              </p:cNvPr>
              <p:cNvSpPr txBox="1"/>
              <p:nvPr/>
            </p:nvSpPr>
            <p:spPr>
              <a:xfrm>
                <a:off x="6076934" y="5645490"/>
                <a:ext cx="2743201" cy="646331"/>
              </a:xfrm>
              <a:prstGeom prst="rect">
                <a:avLst/>
              </a:prstGeom>
              <a:noFill/>
            </p:spPr>
            <p:txBody>
              <a:bodyPr wrap="square">
                <a:spAutoFit/>
              </a:bodyPr>
              <a:lstStyle/>
              <a:p>
                <a:pPr algn="ctr">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2017-01-01~2021-12-31</a:t>
                </a:r>
                <a:b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b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共</a:t>
                </a: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979</a:t>
                </a: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筆資料</a:t>
                </a:r>
                <a:endParaRPr lang="en-US" altLang="zh-TW" dirty="0">
                  <a:effectLst/>
                  <a:latin typeface="Times New Roman" panose="02020603050405020304" pitchFamily="18" charset="0"/>
                  <a:ea typeface="標楷體" panose="03000509000000000000" pitchFamily="65" charset="-120"/>
                  <a:cs typeface="新細明體" panose="02020500000000000000" pitchFamily="18" charset="-120"/>
                </a:endParaRPr>
              </a:p>
            </p:txBody>
          </p:sp>
        </p:grpSp>
        <p:cxnSp>
          <p:nvCxnSpPr>
            <p:cNvPr id="69" name="直線接點 68">
              <a:extLst>
                <a:ext uri="{FF2B5EF4-FFF2-40B4-BE49-F238E27FC236}">
                  <a16:creationId xmlns:a16="http://schemas.microsoft.com/office/drawing/2014/main" id="{E941EDEB-F08D-4AAB-8064-C9D70E565990}"/>
                </a:ext>
              </a:extLst>
            </p:cNvPr>
            <p:cNvCxnSpPr/>
            <p:nvPr/>
          </p:nvCxnSpPr>
          <p:spPr>
            <a:xfrm>
              <a:off x="8776607" y="5700750"/>
              <a:ext cx="0" cy="535813"/>
            </a:xfrm>
            <a:prstGeom prst="line">
              <a:avLst/>
            </a:prstGeom>
          </p:spPr>
          <p:style>
            <a:lnRef idx="1">
              <a:schemeClr val="dk1"/>
            </a:lnRef>
            <a:fillRef idx="0">
              <a:schemeClr val="dk1"/>
            </a:fillRef>
            <a:effectRef idx="0">
              <a:schemeClr val="dk1"/>
            </a:effectRef>
            <a:fontRef idx="minor">
              <a:schemeClr val="tx1"/>
            </a:fontRef>
          </p:style>
        </p:cxnSp>
      </p:grpSp>
      <p:sp>
        <p:nvSpPr>
          <p:cNvPr id="70" name="文字方塊 69">
            <a:extLst>
              <a:ext uri="{FF2B5EF4-FFF2-40B4-BE49-F238E27FC236}">
                <a16:creationId xmlns:a16="http://schemas.microsoft.com/office/drawing/2014/main" id="{BF2E3163-17C4-4956-B1A9-55CAD448A37B}"/>
              </a:ext>
            </a:extLst>
          </p:cNvPr>
          <p:cNvSpPr txBox="1"/>
          <p:nvPr/>
        </p:nvSpPr>
        <p:spPr>
          <a:xfrm>
            <a:off x="625496" y="2701436"/>
            <a:ext cx="272382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資料與資料標籤日期調整</a:t>
            </a:r>
          </a:p>
        </p:txBody>
      </p:sp>
    </p:spTree>
    <p:extLst>
      <p:ext uri="{BB962C8B-B14F-4D97-AF65-F5344CB8AC3E}">
        <p14:creationId xmlns:p14="http://schemas.microsoft.com/office/powerpoint/2010/main" val="427772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使用均方根誤差</a:t>
                </a:r>
                <a:r>
                  <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rPr>
                  <a:t>(Root Mean Squared Error, RMSE)</a:t>
                </a:r>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機器學習模型評估指標，評估預測成果。</a:t>
                </a:r>
                <a:endPar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endParaRPr>
              </a:p>
              <a:p>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r>
                  <a:rPr lang="en-US" altLang="zh-TW" sz="2000" dirty="0"/>
                  <a:t>RMSE</a:t>
                </a:r>
                <a:r>
                  <a:rPr lang="zh-TW" altLang="en-US" sz="2000" dirty="0"/>
                  <a:t>可以透過預測資料與真實資料間的差距評估預測效能</a:t>
                </a:r>
                <a:endParaRPr lang="en-US" altLang="zh-TW" sz="2000" dirty="0"/>
              </a:p>
              <a:p>
                <a:endParaRPr lang="en-US" altLang="zh-TW" sz="2400" dirty="0"/>
              </a:p>
              <a:p>
                <a:endParaRPr lang="en-US" altLang="zh-TW" sz="2400" dirty="0"/>
              </a:p>
              <a:p>
                <a:pPr marL="0" indent="0">
                  <a:buNone/>
                </a:pPr>
                <a:endParaRPr lang="en-US" altLang="zh-TW" sz="2400" dirty="0"/>
              </a:p>
              <a:p>
                <a:r>
                  <a:rPr lang="zh-TW" altLang="zh-TW" sz="2000" dirty="0">
                    <a:effectLst/>
                    <a:cs typeface="新細明體" panose="02020500000000000000" pitchFamily="18" charset="-120"/>
                  </a:rPr>
                  <a:t>其中</a:t>
                </a:r>
                <a:r>
                  <a:rPr lang="en-US" altLang="zh-TW" sz="2000" dirty="0">
                    <a:effectLst/>
                    <a:cs typeface="新細明體" panose="02020500000000000000" pitchFamily="18" charset="-120"/>
                  </a:rPr>
                  <a:t>m</a:t>
                </a:r>
                <a:r>
                  <a:rPr lang="zh-TW" altLang="zh-TW" sz="2000" dirty="0">
                    <a:effectLst/>
                    <a:cs typeface="新細明體" panose="02020500000000000000" pitchFamily="18" charset="-120"/>
                  </a:rPr>
                  <a:t>為預測資料總數，</a:t>
                </a:r>
                <a14:m>
                  <m:oMath xmlns:m="http://schemas.openxmlformats.org/officeDocument/2006/math">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oMath>
                </a14:m>
                <a:r>
                  <a:rPr lang="zh-TW" altLang="zh-TW" sz="2000" dirty="0">
                    <a:effectLst/>
                    <a:cs typeface="新細明體" panose="02020500000000000000" pitchFamily="18" charset="-120"/>
                  </a:rPr>
                  <a:t>為真實資料，即真實收盤價；</a:t>
                </a:r>
                <a14:m>
                  <m:oMath xmlns:m="http://schemas.openxmlformats.org/officeDocument/2006/math">
                    <m:acc>
                      <m:accPr>
                        <m:chr m:val="̂"/>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accPr>
                      <m:e>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e>
                    </m:acc>
                  </m:oMath>
                </a14:m>
                <a:r>
                  <a:rPr lang="zh-TW" altLang="zh-TW" sz="2000" dirty="0">
                    <a:effectLst/>
                    <a:cs typeface="新細明體" panose="02020500000000000000" pitchFamily="18" charset="-120"/>
                  </a:rPr>
                  <a:t>為預測資料，即預測收盤價。</a:t>
                </a:r>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endParaRPr lang="zh-TW" altLang="en-US" sz="2400" dirty="0"/>
              </a:p>
            </p:txBody>
          </p:sp>
        </mc:Choice>
        <mc:Fallback xmlns="">
          <p:sp>
            <p:nvSpPr>
              <p:cNvPr id="3" name="內容版面配置區 2">
                <a:extLst>
                  <a:ext uri="{FF2B5EF4-FFF2-40B4-BE49-F238E27FC236}">
                    <a16:creationId xmlns:a16="http://schemas.microsoft.com/office/drawing/2014/main" id="{7C4F8CE3-0E55-4F8A-B5AB-2FCB7C70AB29}"/>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(13/13)</a:t>
            </a:r>
            <a:br>
              <a:rPr lang="zh-TW" altLang="en-US" dirty="0"/>
            </a:br>
            <a:r>
              <a:rPr lang="zh-TW" altLang="en-US" sz="3200" dirty="0"/>
              <a:t>成果評估方法</a:t>
            </a:r>
            <a:r>
              <a:rPr lang="en-US" altLang="zh-TW" sz="3200" dirty="0"/>
              <a:t>— </a:t>
            </a:r>
            <a:r>
              <a:rPr lang="zh-TW" altLang="en-US" sz="3200" dirty="0"/>
              <a:t>評估指標</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12B78A-727C-4261-9929-5112B2B099C3}"/>
                  </a:ext>
                </a:extLst>
              </p:cNvPr>
              <p:cNvSpPr txBox="1"/>
              <p:nvPr/>
            </p:nvSpPr>
            <p:spPr>
              <a:xfrm>
                <a:off x="3958124" y="3208192"/>
                <a:ext cx="427575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𝑅𝑀𝑆𝐸</m:t>
                      </m:r>
                      <m:r>
                        <a:rPr lang="zh-TW" altLang="en-US" i="0">
                          <a:latin typeface="Cambria Math" panose="02040503050406030204" pitchFamily="18" charset="0"/>
                        </a:rPr>
                        <m:t>=</m:t>
                      </m:r>
                      <m:rad>
                        <m:radPr>
                          <m:degHide m:val="on"/>
                          <m:ctrlPr>
                            <a:rPr lang="zh-TW" altLang="en-US" i="1">
                              <a:solidFill>
                                <a:srgbClr val="836967"/>
                              </a:solidFill>
                              <a:latin typeface="Cambria Math" panose="02040503050406030204" pitchFamily="18" charset="0"/>
                            </a:rPr>
                          </m:ctrlPr>
                        </m:radPr>
                        <m:deg/>
                        <m:e>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𝑚</m:t>
                              </m:r>
                            </m:den>
                          </m:f>
                          <m:nary>
                            <m:naryPr>
                              <m:chr m:val="∑"/>
                              <m:limLoc m:val="subSup"/>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p>
                                <m:sSupPr>
                                  <m:ctrlPr>
                                    <a:rPr lang="zh-TW" altLang="en-US" i="1">
                                      <a:solidFill>
                                        <a:srgbClr val="836967"/>
                                      </a:solidFill>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acc>
                                        <m:accPr>
                                          <m:chr m:val="̂"/>
                                          <m:ctrlPr>
                                            <a:rPr lang="zh-TW" altLang="en-US" i="1">
                                              <a:solidFill>
                                                <a:srgbClr val="836967"/>
                                              </a:solidFill>
                                              <a:latin typeface="Cambria Math" panose="02040503050406030204" pitchFamily="18" charset="0"/>
                                            </a:rPr>
                                          </m:ctrlPr>
                                        </m:acc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e>
                                      </m:acc>
                                    </m:e>
                                  </m:d>
                                </m:e>
                                <m:sup>
                                  <m:r>
                                    <a:rPr lang="zh-TW" altLang="en-US" i="0">
                                      <a:latin typeface="Cambria Math" panose="02040503050406030204" pitchFamily="18" charset="0"/>
                                    </a:rPr>
                                    <m:t>2</m:t>
                                  </m:r>
                                </m:sup>
                              </m:sSup>
                            </m:e>
                          </m:nary>
                        </m:e>
                      </m:rad>
                    </m:oMath>
                  </m:oMathPara>
                </a14:m>
                <a:endParaRPr lang="zh-TW" altLang="en-US" dirty="0"/>
              </a:p>
            </p:txBody>
          </p:sp>
        </mc:Choice>
        <mc:Fallback xmlns="">
          <p:sp>
            <p:nvSpPr>
              <p:cNvPr id="6" name="文字方塊 5">
                <a:extLst>
                  <a:ext uri="{FF2B5EF4-FFF2-40B4-BE49-F238E27FC236}">
                    <a16:creationId xmlns:a16="http://schemas.microsoft.com/office/drawing/2014/main" id="{9C12B78A-727C-4261-9929-5112B2B099C3}"/>
                  </a:ext>
                </a:extLst>
              </p:cNvPr>
              <p:cNvSpPr txBox="1">
                <a:spLocks noRot="1" noChangeAspect="1" noMove="1" noResize="1" noEditPoints="1" noAdjustHandles="1" noChangeArrowheads="1" noChangeShapeType="1" noTextEdit="1"/>
              </p:cNvSpPr>
              <p:nvPr/>
            </p:nvSpPr>
            <p:spPr>
              <a:xfrm>
                <a:off x="3958124" y="3208192"/>
                <a:ext cx="4275752" cy="910699"/>
              </a:xfrm>
              <a:prstGeom prst="rect">
                <a:avLst/>
              </a:prstGeom>
              <a:blipFill>
                <a:blip r:embed="rId3"/>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21</a:t>
            </a:fld>
            <a:endParaRPr lang="zh-TW" altLang="en-US"/>
          </a:p>
        </p:txBody>
      </p:sp>
    </p:spTree>
    <p:extLst>
      <p:ext uri="{BB962C8B-B14F-4D97-AF65-F5344CB8AC3E}">
        <p14:creationId xmlns:p14="http://schemas.microsoft.com/office/powerpoint/2010/main" val="41067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F5EB4607-2BBE-4CE9-B067-4BF3AEC64A79}"/>
              </a:ext>
            </a:extLst>
          </p:cNvPr>
          <p:cNvPicPr>
            <a:picLocks noChangeAspect="1"/>
          </p:cNvPicPr>
          <p:nvPr/>
        </p:nvPicPr>
        <p:blipFill>
          <a:blip r:embed="rId2"/>
          <a:stretch>
            <a:fillRect/>
          </a:stretch>
        </p:blipFill>
        <p:spPr>
          <a:xfrm>
            <a:off x="0" y="1370763"/>
            <a:ext cx="12192000" cy="5483443"/>
          </a:xfrm>
          <a:prstGeom prst="rect">
            <a:avLst/>
          </a:prstGeom>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22</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353085" y="5359651"/>
            <a:ext cx="115522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sp>
        <p:nvSpPr>
          <p:cNvPr id="13" name="文字方塊 12">
            <a:extLst>
              <a:ext uri="{FF2B5EF4-FFF2-40B4-BE49-F238E27FC236}">
                <a16:creationId xmlns:a16="http://schemas.microsoft.com/office/drawing/2014/main" id="{779539E8-A39E-4CC7-BC30-64CED0F64CEF}"/>
              </a:ext>
            </a:extLst>
          </p:cNvPr>
          <p:cNvSpPr txBox="1"/>
          <p:nvPr/>
        </p:nvSpPr>
        <p:spPr>
          <a:xfrm>
            <a:off x="424815" y="1721591"/>
            <a:ext cx="4801314"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TW" altLang="en-US" sz="2400" dirty="0">
                <a:latin typeface="Times New Roman" panose="02020603050405020304" pitchFamily="18" charset="0"/>
                <a:ea typeface="標楷體" panose="03000509000000000000" pitchFamily="65" charset="-120"/>
              </a:rPr>
              <a:t>權重、反文檔頻率、增加情緒詞語</a:t>
            </a:r>
          </a:p>
        </p:txBody>
      </p:sp>
    </p:spTree>
    <p:extLst>
      <p:ext uri="{BB962C8B-B14F-4D97-AF65-F5344CB8AC3E}">
        <p14:creationId xmlns:p14="http://schemas.microsoft.com/office/powerpoint/2010/main" val="41108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43D0620-F735-4C86-A06F-1289D77641F9}"/>
              </a:ext>
            </a:extLst>
          </p:cNvPr>
          <p:cNvPicPr>
            <a:picLocks noChangeAspect="1"/>
          </p:cNvPicPr>
          <p:nvPr/>
        </p:nvPicPr>
        <p:blipFill>
          <a:blip r:embed="rId2"/>
          <a:stretch>
            <a:fillRect/>
          </a:stretch>
        </p:blipFill>
        <p:spPr>
          <a:xfrm>
            <a:off x="245444" y="1566000"/>
            <a:ext cx="11701111" cy="5292000"/>
          </a:xfrm>
          <a:prstGeom prst="rect">
            <a:avLst/>
          </a:prstGeom>
        </p:spPr>
      </p:pic>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23</a:t>
            </a:fld>
            <a:endParaRPr lang="zh-TW" altLang="en-US"/>
          </a:p>
        </p:txBody>
      </p:sp>
      <p:sp>
        <p:nvSpPr>
          <p:cNvPr id="7" name="文字方塊 6">
            <a:extLst>
              <a:ext uri="{FF2B5EF4-FFF2-40B4-BE49-F238E27FC236}">
                <a16:creationId xmlns:a16="http://schemas.microsoft.com/office/drawing/2014/main" id="{5B8DE4F6-6112-432F-A594-B06C87768391}"/>
              </a:ext>
            </a:extLst>
          </p:cNvPr>
          <p:cNvSpPr txBox="1"/>
          <p:nvPr/>
        </p:nvSpPr>
        <p:spPr>
          <a:xfrm>
            <a:off x="2886075" y="2669551"/>
            <a:ext cx="2289409"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TW" sz="3200" dirty="0"/>
              <a:t>RMSE: 10.72</a:t>
            </a:r>
            <a:endParaRPr lang="zh-TW" altLang="en-US" sz="3200" dirty="0"/>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(2/3)</a:t>
            </a:r>
            <a:br>
              <a:rPr lang="en-US" altLang="zh-TW" dirty="0"/>
            </a:br>
            <a:r>
              <a:rPr lang="en-US" altLang="zh-TW" sz="3200" dirty="0"/>
              <a:t>MLR</a:t>
            </a:r>
            <a:endParaRPr lang="zh-TW" altLang="en-US" dirty="0"/>
          </a:p>
        </p:txBody>
      </p:sp>
    </p:spTree>
    <p:extLst>
      <p:ext uri="{BB962C8B-B14F-4D97-AF65-F5344CB8AC3E}">
        <p14:creationId xmlns:p14="http://schemas.microsoft.com/office/powerpoint/2010/main" val="89247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A8C696E4-60D0-4D52-990C-81C9435159A2}"/>
              </a:ext>
            </a:extLst>
          </p:cNvPr>
          <p:cNvPicPr>
            <a:picLocks noChangeAspect="1"/>
          </p:cNvPicPr>
          <p:nvPr/>
        </p:nvPicPr>
        <p:blipFill>
          <a:blip r:embed="rId2"/>
          <a:stretch>
            <a:fillRect/>
          </a:stretch>
        </p:blipFill>
        <p:spPr>
          <a:xfrm>
            <a:off x="245444" y="1566000"/>
            <a:ext cx="11701112" cy="5292000"/>
          </a:xfrm>
          <a:prstGeom prst="rect">
            <a:avLst/>
          </a:prstGeom>
        </p:spPr>
      </p:pic>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24</a:t>
            </a:fld>
            <a:endParaRPr lang="zh-TW" altLang="en-US"/>
          </a:p>
        </p:txBody>
      </p:sp>
      <p:sp>
        <p:nvSpPr>
          <p:cNvPr id="7" name="文字方塊 6">
            <a:extLst>
              <a:ext uri="{FF2B5EF4-FFF2-40B4-BE49-F238E27FC236}">
                <a16:creationId xmlns:a16="http://schemas.microsoft.com/office/drawing/2014/main" id="{8B59F664-31D1-40A6-964E-67E2C8CBEEB2}"/>
              </a:ext>
            </a:extLst>
          </p:cNvPr>
          <p:cNvSpPr txBox="1"/>
          <p:nvPr/>
        </p:nvSpPr>
        <p:spPr>
          <a:xfrm>
            <a:off x="2886075" y="2669551"/>
            <a:ext cx="2289409"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TW" sz="3200" dirty="0"/>
              <a:t>RMSE: 15.26</a:t>
            </a:r>
            <a:endParaRPr lang="zh-TW" altLang="en-US" sz="3200" dirty="0"/>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(3/3)</a:t>
            </a:r>
            <a:br>
              <a:rPr lang="en-US" altLang="zh-TW" dirty="0"/>
            </a:br>
            <a:r>
              <a:rPr lang="en-US" altLang="zh-TW" sz="3200" dirty="0"/>
              <a:t>ANN</a:t>
            </a:r>
            <a:endParaRPr lang="zh-TW" altLang="en-US" dirty="0"/>
          </a:p>
        </p:txBody>
      </p:sp>
    </p:spTree>
    <p:extLst>
      <p:ext uri="{BB962C8B-B14F-4D97-AF65-F5344CB8AC3E}">
        <p14:creationId xmlns:p14="http://schemas.microsoft.com/office/powerpoint/2010/main" val="299833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(1/13)</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目前需要改進的部分：</a:t>
            </a:r>
            <a:endParaRPr lang="en-US" altLang="zh-TW" sz="2400" dirty="0"/>
          </a:p>
          <a:p>
            <a:pPr lvl="1"/>
            <a:r>
              <a:rPr lang="zh-TW" altLang="en-US" sz="2000" dirty="0"/>
              <a:t>對情感分數做改善  </a:t>
            </a:r>
            <a:r>
              <a:rPr lang="en-US" altLang="zh-TW" sz="2000" dirty="0"/>
              <a:t>ex. </a:t>
            </a:r>
            <a:r>
              <a:rPr lang="zh-TW" altLang="en-US" sz="2000" dirty="0"/>
              <a:t>離群值、反文檔頻率、增加情緒詞語</a:t>
            </a:r>
            <a:endParaRPr lang="en-US" altLang="zh-TW" sz="2000" dirty="0"/>
          </a:p>
          <a:p>
            <a:pPr lvl="1"/>
            <a:r>
              <a:rPr lang="zh-TW" altLang="en-US" sz="2000" dirty="0"/>
              <a:t>持續優化</a:t>
            </a:r>
            <a:r>
              <a:rPr lang="en-US" altLang="zh-TW" sz="2000" dirty="0"/>
              <a:t>ANN</a:t>
            </a:r>
            <a:r>
              <a:rPr lang="zh-TW" altLang="en-US" sz="2000" dirty="0"/>
              <a:t>參數</a:t>
            </a:r>
            <a:endParaRPr lang="en-US" altLang="zh-TW" sz="2000" dirty="0"/>
          </a:p>
          <a:p>
            <a:endParaRPr lang="en-US" altLang="zh-TW" sz="2400" dirty="0"/>
          </a:p>
          <a:p>
            <a:r>
              <a:rPr lang="zh-TW" altLang="en-US" sz="2400" dirty="0"/>
              <a:t>本研究貢獻：</a:t>
            </a:r>
            <a:endParaRPr lang="en-US" altLang="zh-TW" sz="2400" dirty="0"/>
          </a:p>
          <a:p>
            <a:pPr lvl="1"/>
            <a:r>
              <a:rPr lang="zh-TW" altLang="en-US" sz="2000" dirty="0"/>
              <a:t>自己建立的字典</a:t>
            </a:r>
            <a:endParaRPr lang="en-US" altLang="zh-TW" sz="2000" dirty="0"/>
          </a:p>
          <a:p>
            <a:pPr lvl="1"/>
            <a:r>
              <a:rPr lang="zh-TW" altLang="en-US" sz="2000" dirty="0"/>
              <a:t>國內少有這種使用多特徵輸入、中文情感分析的研究</a:t>
            </a:r>
            <a:endParaRPr lang="en-US" altLang="zh-TW" sz="2000" dirty="0"/>
          </a:p>
          <a:p>
            <a:pPr lvl="1"/>
            <a:endParaRPr lang="en-US" altLang="zh-TW" sz="2000" dirty="0"/>
          </a:p>
          <a:p>
            <a:r>
              <a:rPr lang="zh-TW" altLang="en-US" sz="2400" dirty="0"/>
              <a:t>與</a:t>
            </a:r>
            <a:r>
              <a:rPr lang="en-US" altLang="zh-TW" sz="2400" dirty="0"/>
              <a:t>Walmart</a:t>
            </a:r>
            <a:r>
              <a:rPr lang="zh-TW" altLang="en-US" sz="2400" dirty="0"/>
              <a:t>論文相比成果</a:t>
            </a:r>
          </a:p>
          <a:p>
            <a:pPr lvl="1"/>
            <a:r>
              <a:rPr lang="zh-TW" altLang="en-US" sz="2000" dirty="0"/>
              <a:t>目前結果</a:t>
            </a:r>
            <a:r>
              <a:rPr lang="en-US" altLang="zh-TW" sz="2000" dirty="0"/>
              <a:t>RMSE</a:t>
            </a:r>
            <a:r>
              <a:rPr lang="zh-TW" altLang="en-US" sz="2000" dirty="0"/>
              <a:t> </a:t>
            </a:r>
            <a:r>
              <a:rPr lang="en-US" altLang="zh-TW" sz="2000" dirty="0"/>
              <a:t>15.56</a:t>
            </a:r>
            <a:r>
              <a:rPr lang="zh-TW" altLang="en-US" sz="2000" dirty="0"/>
              <a:t>，與原論文的</a:t>
            </a:r>
            <a:r>
              <a:rPr lang="en-US" altLang="zh-TW" sz="2000" dirty="0"/>
              <a:t>0.6</a:t>
            </a:r>
            <a:r>
              <a:rPr lang="zh-TW" altLang="en-US" sz="2000" dirty="0"/>
              <a:t>相去甚遠，須持續優化</a:t>
            </a:r>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25</a:t>
            </a:fld>
            <a:endParaRPr lang="zh-TW" altLang="en-US"/>
          </a:p>
        </p:txBody>
      </p:sp>
    </p:spTree>
    <p:extLst>
      <p:ext uri="{BB962C8B-B14F-4D97-AF65-F5344CB8AC3E}">
        <p14:creationId xmlns:p14="http://schemas.microsoft.com/office/powerpoint/2010/main" val="209506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82446E-9041-453F-B5E1-F7F7752408E1}"/>
              </a:ext>
            </a:extLst>
          </p:cNvPr>
          <p:cNvSpPr>
            <a:spLocks noGrp="1"/>
          </p:cNvSpPr>
          <p:nvPr>
            <p:ph type="sldNum" sz="quarter" idx="12"/>
          </p:nvPr>
        </p:nvSpPr>
        <p:spPr/>
        <p:txBody>
          <a:bodyPr/>
          <a:lstStyle/>
          <a:p>
            <a:fld id="{46B26A4B-3AD5-4556-810E-C20186AC774D}" type="slidenum">
              <a:rPr lang="zh-TW" altLang="en-US" smtClean="0"/>
              <a:t>26</a:t>
            </a:fld>
            <a:endParaRPr lang="zh-TW" altLang="en-US"/>
          </a:p>
        </p:txBody>
      </p:sp>
      <p:pic>
        <p:nvPicPr>
          <p:cNvPr id="5" name="圖片 4" descr="一張含有 建築物, 拱門 的圖片&#10;&#10;自動產生的描述">
            <a:extLst>
              <a:ext uri="{FF2B5EF4-FFF2-40B4-BE49-F238E27FC236}">
                <a16:creationId xmlns:a16="http://schemas.microsoft.com/office/drawing/2014/main" id="{73422CF7-9F5C-49B3-AEA1-926AC7B2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5418E83-638D-4B51-B2B5-ED612D782AEA}"/>
              </a:ext>
            </a:extLst>
          </p:cNvPr>
          <p:cNvSpPr>
            <a:spLocks noGrp="1"/>
          </p:cNvSpPr>
          <p:nvPr>
            <p:ph type="title"/>
          </p:nvPr>
        </p:nvSpPr>
        <p:spPr>
          <a:xfrm>
            <a:off x="-930244" y="2766218"/>
            <a:ext cx="10515600" cy="1325563"/>
          </a:xfrm>
        </p:spPr>
        <p:txBody>
          <a:bodyPr>
            <a:normAutofit/>
          </a:bodyPr>
          <a:lstStyle/>
          <a:p>
            <a:pPr algn="ctr"/>
            <a:r>
              <a:rPr lang="en-US" altLang="zh-TW" sz="6600" dirty="0"/>
              <a:t>Thank You</a:t>
            </a:r>
            <a:endParaRPr lang="zh-TW" altLang="en-US" sz="6600" dirty="0"/>
          </a:p>
        </p:txBody>
      </p:sp>
      <p:sp>
        <p:nvSpPr>
          <p:cNvPr id="6" name="平行四邊形 5">
            <a:extLst>
              <a:ext uri="{FF2B5EF4-FFF2-40B4-BE49-F238E27FC236}">
                <a16:creationId xmlns:a16="http://schemas.microsoft.com/office/drawing/2014/main" id="{58B2B2EA-48A8-4189-A878-16BF8017D056}"/>
              </a:ext>
            </a:extLst>
          </p:cNvPr>
          <p:cNvSpPr/>
          <p:nvPr/>
        </p:nvSpPr>
        <p:spPr>
          <a:xfrm>
            <a:off x="9919847"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0D884F45-608A-4795-856A-F5583105358A}"/>
              </a:ext>
            </a:extLst>
          </p:cNvPr>
          <p:cNvSpPr/>
          <p:nvPr/>
        </p:nvSpPr>
        <p:spPr>
          <a:xfrm>
            <a:off x="10470610"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圖片 7" descr="一張含有 文字, 迴紋針, 標誌 的圖片&#10;&#10;自動產生的描述">
            <a:extLst>
              <a:ext uri="{FF2B5EF4-FFF2-40B4-BE49-F238E27FC236}">
                <a16:creationId xmlns:a16="http://schemas.microsoft.com/office/drawing/2014/main" id="{B827F926-A52A-4C16-B1E8-C38D682C22AE}"/>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14271" t="17793" r="15558" b="17788"/>
          <a:stretch/>
        </p:blipFill>
        <p:spPr>
          <a:xfrm>
            <a:off x="10980055" y="5710549"/>
            <a:ext cx="1006108" cy="923636"/>
          </a:xfrm>
          <a:prstGeom prst="rect">
            <a:avLst/>
          </a:prstGeom>
        </p:spPr>
      </p:pic>
    </p:spTree>
    <p:extLst>
      <p:ext uri="{BB962C8B-B14F-4D97-AF65-F5344CB8AC3E}">
        <p14:creationId xmlns:p14="http://schemas.microsoft.com/office/powerpoint/2010/main" val="93341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extLst>
              <p:ext uri="{D42A27DB-BD31-4B8C-83A1-F6EECF244321}">
                <p14:modId xmlns:p14="http://schemas.microsoft.com/office/powerpoint/2010/main" val="2099877881"/>
              </p:ext>
            </p:extLst>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27</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288721"/>
            <a:ext cx="4497685" cy="227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39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28</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506001"/>
            <a:ext cx="4497685" cy="227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84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29</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723280"/>
            <a:ext cx="4497685" cy="70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402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47B64-DA88-47A7-A132-BBC486378584}"/>
              </a:ext>
            </a:extLst>
          </p:cNvPr>
          <p:cNvSpPr>
            <a:spLocks noGrp="1"/>
          </p:cNvSpPr>
          <p:nvPr>
            <p:ph type="title"/>
          </p:nvPr>
        </p:nvSpPr>
        <p:spPr/>
        <p:txBody>
          <a:bodyPr/>
          <a:lstStyle/>
          <a:p>
            <a:r>
              <a:rPr lang="en-US" altLang="zh-TW" dirty="0"/>
              <a:t>Motivation (1/3)</a:t>
            </a:r>
            <a:endParaRPr lang="zh-TW" altLang="en-US" dirty="0"/>
          </a:p>
        </p:txBody>
      </p:sp>
      <p:sp>
        <p:nvSpPr>
          <p:cNvPr id="3" name="內容版面配置區 2">
            <a:extLst>
              <a:ext uri="{FF2B5EF4-FFF2-40B4-BE49-F238E27FC236}">
                <a16:creationId xmlns:a16="http://schemas.microsoft.com/office/drawing/2014/main" id="{E243F5FA-F1DD-4159-8F64-8D62BB1ACCD2}"/>
              </a:ext>
            </a:extLst>
          </p:cNvPr>
          <p:cNvSpPr>
            <a:spLocks noGrp="1"/>
          </p:cNvSpPr>
          <p:nvPr>
            <p:ph idx="1"/>
          </p:nvPr>
        </p:nvSpPr>
        <p:spPr/>
        <p:txBody>
          <a:bodyPr>
            <a:normAutofit/>
          </a:bodyPr>
          <a:lstStyle/>
          <a:p>
            <a:r>
              <a:rPr lang="zh-TW" altLang="en-US" dirty="0"/>
              <a:t>台灣在</a:t>
            </a:r>
            <a:r>
              <a:rPr lang="en-US" altLang="zh-TW" dirty="0"/>
              <a:t>2021</a:t>
            </a:r>
            <a:r>
              <a:rPr lang="zh-TW" altLang="en-US" dirty="0"/>
              <a:t>年股票成交量高達近</a:t>
            </a:r>
            <a:r>
              <a:rPr lang="en-US" altLang="zh-TW" dirty="0"/>
              <a:t>15</a:t>
            </a:r>
            <a:r>
              <a:rPr lang="zh-TW" altLang="en-US" dirty="0"/>
              <a:t>億張股票</a:t>
            </a:r>
            <a:endParaRPr lang="en-US" altLang="zh-TW" dirty="0"/>
          </a:p>
          <a:p>
            <a:pPr lvl="1"/>
            <a:endParaRPr lang="en-US" altLang="zh-TW" dirty="0"/>
          </a:p>
          <a:p>
            <a:r>
              <a:rPr lang="zh-TW" altLang="en-US" dirty="0"/>
              <a:t>基本面分析</a:t>
            </a:r>
            <a:endParaRPr lang="en-US" altLang="zh-TW" dirty="0"/>
          </a:p>
          <a:p>
            <a:pPr lvl="1"/>
            <a:r>
              <a:rPr lang="zh-TW" altLang="en-US" dirty="0"/>
              <a:t>宏觀經濟分析 </a:t>
            </a:r>
            <a:r>
              <a:rPr lang="en-US" altLang="zh-TW" dirty="0"/>
              <a:t>ex.</a:t>
            </a:r>
            <a:r>
              <a:rPr lang="zh-TW" altLang="en-US" dirty="0"/>
              <a:t> </a:t>
            </a:r>
            <a:r>
              <a:rPr lang="en-US" altLang="zh-TW" dirty="0"/>
              <a:t>GDP</a:t>
            </a:r>
            <a:r>
              <a:rPr lang="zh-TW" altLang="en-US" dirty="0"/>
              <a:t>、</a:t>
            </a:r>
            <a:r>
              <a:rPr lang="en-US" altLang="zh-TW" dirty="0"/>
              <a:t>CPI</a:t>
            </a:r>
          </a:p>
          <a:p>
            <a:pPr lvl="1"/>
            <a:r>
              <a:rPr lang="zh-TW" altLang="en-US" dirty="0"/>
              <a:t>行業分析         </a:t>
            </a:r>
            <a:r>
              <a:rPr lang="en-US" altLang="zh-TW" dirty="0"/>
              <a:t>ex.</a:t>
            </a:r>
            <a:r>
              <a:rPr lang="zh-TW" altLang="en-US" dirty="0"/>
              <a:t> 產業現況</a:t>
            </a:r>
            <a:endParaRPr lang="en-US" altLang="zh-TW" dirty="0"/>
          </a:p>
          <a:p>
            <a:pPr lvl="1"/>
            <a:r>
              <a:rPr lang="zh-TW" altLang="en-US" dirty="0"/>
              <a:t>公司分析         </a:t>
            </a:r>
            <a:r>
              <a:rPr lang="en-US" altLang="zh-TW" dirty="0"/>
              <a:t>ex.</a:t>
            </a:r>
            <a:r>
              <a:rPr lang="zh-TW" altLang="en-US" dirty="0"/>
              <a:t> 財務狀況</a:t>
            </a:r>
            <a:endParaRPr lang="en-US" altLang="zh-TW" dirty="0"/>
          </a:p>
          <a:p>
            <a:pPr lvl="1"/>
            <a:endParaRPr lang="en-US" altLang="zh-TW" dirty="0"/>
          </a:p>
          <a:p>
            <a:r>
              <a:rPr lang="zh-TW" altLang="en-US" dirty="0"/>
              <a:t>技術分析領域分為資金流、原始數據、趨勢、動量、交易量、週期和波動性</a:t>
            </a:r>
          </a:p>
        </p:txBody>
      </p:sp>
      <p:sp>
        <p:nvSpPr>
          <p:cNvPr id="4" name="投影片編號版面配置區 3">
            <a:extLst>
              <a:ext uri="{FF2B5EF4-FFF2-40B4-BE49-F238E27FC236}">
                <a16:creationId xmlns:a16="http://schemas.microsoft.com/office/drawing/2014/main" id="{3AFEFD33-B41E-48D9-AB5C-C6EC042243C9}"/>
              </a:ext>
            </a:extLst>
          </p:cNvPr>
          <p:cNvSpPr>
            <a:spLocks noGrp="1"/>
          </p:cNvSpPr>
          <p:nvPr>
            <p:ph type="sldNum" sz="quarter" idx="12"/>
          </p:nvPr>
        </p:nvSpPr>
        <p:spPr/>
        <p:txBody>
          <a:bodyPr/>
          <a:lstStyle/>
          <a:p>
            <a:fld id="{46B26A4B-3AD5-4556-810E-C20186AC774D}" type="slidenum">
              <a:rPr lang="zh-TW" altLang="en-US" smtClean="0"/>
              <a:t>3</a:t>
            </a:fld>
            <a:endParaRPr lang="zh-TW" altLang="en-US"/>
          </a:p>
        </p:txBody>
      </p:sp>
    </p:spTree>
    <p:extLst>
      <p:ext uri="{BB962C8B-B14F-4D97-AF65-F5344CB8AC3E}">
        <p14:creationId xmlns:p14="http://schemas.microsoft.com/office/powerpoint/2010/main" val="295041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30</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3402283"/>
            <a:ext cx="4497685" cy="481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797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31</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3873060"/>
            <a:ext cx="4497685" cy="898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00935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32</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4787457"/>
            <a:ext cx="4497685" cy="898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2423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33</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5647532"/>
            <a:ext cx="4497685" cy="7043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1475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CCF65-F463-40BF-8C52-BD13F88DF1C4}"/>
              </a:ext>
            </a:extLst>
          </p:cNvPr>
          <p:cNvSpPr>
            <a:spLocks noGrp="1"/>
          </p:cNvSpPr>
          <p:nvPr>
            <p:ph type="title"/>
          </p:nvPr>
        </p:nvSpPr>
        <p:spPr/>
        <p:txBody>
          <a:bodyPr/>
          <a:lstStyle/>
          <a:p>
            <a:r>
              <a:rPr lang="en-US" altLang="zh-TW" dirty="0"/>
              <a:t>Motivation (2/3)</a:t>
            </a:r>
            <a:endParaRPr lang="zh-TW" altLang="en-US" dirty="0"/>
          </a:p>
        </p:txBody>
      </p:sp>
      <p:sp>
        <p:nvSpPr>
          <p:cNvPr id="3" name="內容版面配置區 2">
            <a:extLst>
              <a:ext uri="{FF2B5EF4-FFF2-40B4-BE49-F238E27FC236}">
                <a16:creationId xmlns:a16="http://schemas.microsoft.com/office/drawing/2014/main" id="{7A407A87-1F7E-4379-B7AA-8E5C7B315DCF}"/>
              </a:ext>
            </a:extLst>
          </p:cNvPr>
          <p:cNvSpPr>
            <a:spLocks noGrp="1"/>
          </p:cNvSpPr>
          <p:nvPr>
            <p:ph idx="1"/>
          </p:nvPr>
        </p:nvSpPr>
        <p:spPr/>
        <p:txBody>
          <a:bodyPr>
            <a:normAutofit/>
          </a:bodyPr>
          <a:lstStyle/>
          <a:p>
            <a:r>
              <a:rPr lang="zh-TW" altLang="en-US" dirty="0"/>
              <a:t>情緒代表各種市場參與者的行為，市場情緒將會反映股價</a:t>
            </a:r>
            <a:endParaRPr lang="en-US" altLang="zh-TW" dirty="0"/>
          </a:p>
          <a:p>
            <a:pPr lvl="1"/>
            <a:r>
              <a:rPr lang="zh-TW" altLang="en-US" dirty="0"/>
              <a:t>（</a:t>
            </a:r>
            <a:r>
              <a:rPr lang="en-US" altLang="zh-TW" dirty="0"/>
              <a:t>1</a:t>
            </a:r>
            <a:r>
              <a:rPr lang="zh-TW" altLang="en-US" dirty="0"/>
              <a:t>）新聞透漏的基本面資訊影響投資者</a:t>
            </a:r>
            <a:endParaRPr lang="en-US" altLang="zh-TW" dirty="0"/>
          </a:p>
          <a:p>
            <a:pPr lvl="1"/>
            <a:r>
              <a:rPr lang="zh-TW" altLang="en-US" dirty="0"/>
              <a:t>（</a:t>
            </a:r>
            <a:r>
              <a:rPr lang="en-US" altLang="zh-TW" dirty="0"/>
              <a:t>2</a:t>
            </a:r>
            <a:r>
              <a:rPr lang="zh-TW" altLang="en-US" dirty="0"/>
              <a:t>）新聞引發公眾情緒，影響投資者投資決策</a:t>
            </a:r>
            <a:endParaRPr lang="en-US" altLang="zh-TW" dirty="0"/>
          </a:p>
          <a:p>
            <a:endParaRPr lang="en-US" altLang="zh-TW" dirty="0"/>
          </a:p>
          <a:p>
            <a:r>
              <a:rPr lang="zh-TW" altLang="en-US" dirty="0"/>
              <a:t>最具爭議的理論</a:t>
            </a:r>
            <a:r>
              <a:rPr lang="en-US" altLang="zh-TW" sz="2800" dirty="0"/>
              <a:t>—</a:t>
            </a:r>
            <a:r>
              <a:rPr lang="zh-TW" altLang="en-US" dirty="0"/>
              <a:t>有效市場假說（</a:t>
            </a:r>
            <a:r>
              <a:rPr lang="en-US" altLang="zh-TW" dirty="0"/>
              <a:t>Efficient-market hypothesis</a:t>
            </a:r>
            <a:r>
              <a:rPr lang="zh-TW" altLang="en-US" dirty="0"/>
              <a:t>）</a:t>
            </a:r>
            <a:endParaRPr lang="en-US" altLang="zh-TW" dirty="0"/>
          </a:p>
          <a:p>
            <a:pPr lvl="1"/>
            <a:r>
              <a:rPr lang="zh-TW" altLang="en-US" dirty="0"/>
              <a:t>在任何時候，股票的市場價格都包含有關該股票的所有資訊</a:t>
            </a:r>
            <a:endParaRPr lang="en-US" altLang="zh-TW" dirty="0"/>
          </a:p>
          <a:p>
            <a:pPr lvl="1"/>
            <a:r>
              <a:rPr lang="zh-TW" altLang="en-US" dirty="0"/>
              <a:t>價格變化是不可預測的</a:t>
            </a:r>
            <a:endParaRPr lang="en-US" altLang="zh-TW" dirty="0"/>
          </a:p>
          <a:p>
            <a:pPr marL="0" indent="0">
              <a:buNone/>
            </a:pPr>
            <a:endParaRPr lang="en-US" altLang="zh-TW" dirty="0"/>
          </a:p>
          <a:p>
            <a:pPr lvl="1"/>
            <a:endParaRPr lang="en-US" altLang="zh-TW" dirty="0"/>
          </a:p>
          <a:p>
            <a:pPr marL="457200" lvl="1" indent="0">
              <a:buNone/>
            </a:pPr>
            <a:endParaRPr lang="en-US" altLang="zh-TW" dirty="0"/>
          </a:p>
        </p:txBody>
      </p:sp>
      <p:sp>
        <p:nvSpPr>
          <p:cNvPr id="4" name="投影片編號版面配置區 3">
            <a:extLst>
              <a:ext uri="{FF2B5EF4-FFF2-40B4-BE49-F238E27FC236}">
                <a16:creationId xmlns:a16="http://schemas.microsoft.com/office/drawing/2014/main" id="{4F0B4B75-3CF3-4AB7-BDB1-3D37084576F5}"/>
              </a:ext>
            </a:extLst>
          </p:cNvPr>
          <p:cNvSpPr>
            <a:spLocks noGrp="1"/>
          </p:cNvSpPr>
          <p:nvPr>
            <p:ph type="sldNum" sz="quarter" idx="12"/>
          </p:nvPr>
        </p:nvSpPr>
        <p:spPr/>
        <p:txBody>
          <a:bodyPr/>
          <a:lstStyle/>
          <a:p>
            <a:fld id="{46B26A4B-3AD5-4556-810E-C20186AC774D}" type="slidenum">
              <a:rPr lang="zh-TW" altLang="en-US" smtClean="0"/>
              <a:t>4</a:t>
            </a:fld>
            <a:endParaRPr lang="zh-TW" altLang="en-US"/>
          </a:p>
        </p:txBody>
      </p:sp>
    </p:spTree>
    <p:extLst>
      <p:ext uri="{BB962C8B-B14F-4D97-AF65-F5344CB8AC3E}">
        <p14:creationId xmlns:p14="http://schemas.microsoft.com/office/powerpoint/2010/main" val="108013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30768-1305-468E-85CE-4620BC9360AC}"/>
              </a:ext>
            </a:extLst>
          </p:cNvPr>
          <p:cNvSpPr>
            <a:spLocks noGrp="1"/>
          </p:cNvSpPr>
          <p:nvPr>
            <p:ph type="title"/>
          </p:nvPr>
        </p:nvSpPr>
        <p:spPr/>
        <p:txBody>
          <a:bodyPr/>
          <a:lstStyle/>
          <a:p>
            <a:r>
              <a:rPr lang="en-US" altLang="zh-TW" dirty="0"/>
              <a:t>Motivation (3/3)</a:t>
            </a:r>
            <a:endParaRPr lang="zh-TW" altLang="en-US" dirty="0"/>
          </a:p>
        </p:txBody>
      </p:sp>
      <p:sp>
        <p:nvSpPr>
          <p:cNvPr id="3" name="內容版面配置區 2">
            <a:extLst>
              <a:ext uri="{FF2B5EF4-FFF2-40B4-BE49-F238E27FC236}">
                <a16:creationId xmlns:a16="http://schemas.microsoft.com/office/drawing/2014/main" id="{B447E626-3F30-482E-B933-CDA870B64E18}"/>
              </a:ext>
            </a:extLst>
          </p:cNvPr>
          <p:cNvSpPr>
            <a:spLocks noGrp="1"/>
          </p:cNvSpPr>
          <p:nvPr>
            <p:ph idx="1"/>
          </p:nvPr>
        </p:nvSpPr>
        <p:spPr/>
        <p:txBody>
          <a:bodyPr/>
          <a:lstStyle/>
          <a:p>
            <a:r>
              <a:rPr lang="zh-TW" altLang="en-US" dirty="0"/>
              <a:t>金融市場在某種程度上是可預測的</a:t>
            </a:r>
            <a:endParaRPr lang="en-US" altLang="zh-TW" dirty="0"/>
          </a:p>
          <a:p>
            <a:pPr marL="0" indent="0">
              <a:buNone/>
            </a:pPr>
            <a:endParaRPr lang="en-US" altLang="zh-TW" dirty="0"/>
          </a:p>
          <a:p>
            <a:r>
              <a:rPr lang="zh-TW" altLang="en-US" dirty="0"/>
              <a:t>本研究亦認為股價預測可以被量化，量化後的資訊具有參考價值，故本研究將上述的股價影響參考因素投入預測模型</a:t>
            </a:r>
            <a:endParaRPr lang="en-US" altLang="zh-TW" dirty="0"/>
          </a:p>
          <a:p>
            <a:endParaRPr lang="en-US" altLang="zh-TW" dirty="0"/>
          </a:p>
          <a:p>
            <a:r>
              <a:rPr lang="zh-TW" altLang="en-US" dirty="0"/>
              <a:t>以台積電作為研究對象</a:t>
            </a:r>
          </a:p>
        </p:txBody>
      </p:sp>
      <p:sp>
        <p:nvSpPr>
          <p:cNvPr id="4" name="投影片編號版面配置區 3">
            <a:extLst>
              <a:ext uri="{FF2B5EF4-FFF2-40B4-BE49-F238E27FC236}">
                <a16:creationId xmlns:a16="http://schemas.microsoft.com/office/drawing/2014/main" id="{A1D5C1D4-52A3-4FC2-B890-B87CF3D5562D}"/>
              </a:ext>
            </a:extLst>
          </p:cNvPr>
          <p:cNvSpPr>
            <a:spLocks noGrp="1"/>
          </p:cNvSpPr>
          <p:nvPr>
            <p:ph type="sldNum" sz="quarter" idx="12"/>
          </p:nvPr>
        </p:nvSpPr>
        <p:spPr/>
        <p:txBody>
          <a:bodyPr/>
          <a:lstStyle/>
          <a:p>
            <a:fld id="{46B26A4B-3AD5-4556-810E-C20186AC774D}" type="slidenum">
              <a:rPr lang="zh-TW" altLang="en-US" smtClean="0"/>
              <a:t>5</a:t>
            </a:fld>
            <a:endParaRPr lang="zh-TW" altLang="en-US"/>
          </a:p>
        </p:txBody>
      </p:sp>
    </p:spTree>
    <p:extLst>
      <p:ext uri="{BB962C8B-B14F-4D97-AF65-F5344CB8AC3E}">
        <p14:creationId xmlns:p14="http://schemas.microsoft.com/office/powerpoint/2010/main" val="41982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181840-184E-41DA-B5AC-1D0F4706F5B9}"/>
              </a:ext>
            </a:extLst>
          </p:cNvPr>
          <p:cNvSpPr>
            <a:spLocks noGrp="1"/>
          </p:cNvSpPr>
          <p:nvPr>
            <p:ph type="title"/>
          </p:nvPr>
        </p:nvSpPr>
        <p:spPr/>
        <p:txBody>
          <a:bodyPr/>
          <a:lstStyle/>
          <a:p>
            <a:r>
              <a:rPr lang="en-US" altLang="zh-TW" dirty="0"/>
              <a:t>Expected Results</a:t>
            </a:r>
            <a:r>
              <a:rPr lang="zh-TW" altLang="en-US" dirty="0"/>
              <a:t> </a:t>
            </a:r>
            <a:r>
              <a:rPr lang="en-US" altLang="zh-TW" dirty="0"/>
              <a:t>(1/1)</a:t>
            </a:r>
            <a:endParaRPr lang="zh-TW" altLang="en-US" dirty="0"/>
          </a:p>
        </p:txBody>
      </p:sp>
      <p:sp>
        <p:nvSpPr>
          <p:cNvPr id="3" name="內容版面配置區 2">
            <a:extLst>
              <a:ext uri="{FF2B5EF4-FFF2-40B4-BE49-F238E27FC236}">
                <a16:creationId xmlns:a16="http://schemas.microsoft.com/office/drawing/2014/main" id="{BAE9E1F1-D9C5-4E63-B9B6-F6B2E8677332}"/>
              </a:ext>
            </a:extLst>
          </p:cNvPr>
          <p:cNvSpPr>
            <a:spLocks noGrp="1"/>
          </p:cNvSpPr>
          <p:nvPr>
            <p:ph idx="1"/>
          </p:nvPr>
        </p:nvSpPr>
        <p:spPr/>
        <p:txBody>
          <a:bodyPr>
            <a:normAutofit/>
          </a:bodyPr>
          <a:lstStyle/>
          <a:p>
            <a:r>
              <a:rPr lang="zh-TW" altLang="en-US" sz="2400" dirty="0"/>
              <a:t>研究目標</a:t>
            </a:r>
            <a:endParaRPr lang="en-US" altLang="zh-TW" sz="2400" dirty="0"/>
          </a:p>
          <a:p>
            <a:pPr lvl="1"/>
            <a:r>
              <a:rPr lang="zh-TW" altLang="en-US" sz="2000" dirty="0"/>
              <a:t>探討使用多元特徵輸入模型的預測股價方法是否合適</a:t>
            </a:r>
            <a:endParaRPr lang="en-US" altLang="zh-TW" sz="2000" dirty="0"/>
          </a:p>
          <a:p>
            <a:pPr lvl="1"/>
            <a:r>
              <a:rPr lang="zh-TW" altLang="en-US" sz="2000" dirty="0"/>
              <a:t>與以往使用歷史股價機器學習預測股價的研究比較差異性</a:t>
            </a:r>
            <a:endParaRPr lang="en-US" altLang="zh-TW" sz="2000" dirty="0"/>
          </a:p>
          <a:p>
            <a:endParaRPr lang="en-US" altLang="zh-TW" sz="2400" dirty="0"/>
          </a:p>
          <a:p>
            <a:r>
              <a:rPr lang="zh-TW" altLang="en-US" sz="2400" dirty="0"/>
              <a:t>比對論文：</a:t>
            </a:r>
            <a:r>
              <a:rPr lang="en-US" altLang="zh-TW" sz="2400" dirty="0"/>
              <a:t>Financial instability analysis using ANN and feature selection technique: Application to stock market price prediction</a:t>
            </a:r>
            <a:r>
              <a:rPr lang="zh-TW" altLang="en-US" sz="2400" dirty="0"/>
              <a:t> </a:t>
            </a:r>
            <a:r>
              <a:rPr lang="en-US" altLang="zh-TW" sz="2400" dirty="0"/>
              <a:t>(Rasel, 2016)</a:t>
            </a:r>
          </a:p>
          <a:p>
            <a:pPr lvl="1"/>
            <a:r>
              <a:rPr lang="zh-TW" altLang="en-US" sz="2000" dirty="0"/>
              <a:t>預計能達成</a:t>
            </a:r>
            <a:r>
              <a:rPr lang="en-US" altLang="zh-TW" sz="2000" dirty="0"/>
              <a:t>RMSE</a:t>
            </a:r>
            <a:r>
              <a:rPr lang="zh-TW" altLang="en-US" sz="2000" dirty="0"/>
              <a:t> </a:t>
            </a:r>
            <a:r>
              <a:rPr lang="en-US" altLang="zh-TW" sz="2000" dirty="0"/>
              <a:t>0.6</a:t>
            </a:r>
            <a:r>
              <a:rPr lang="zh-TW" altLang="en-US" sz="2000" dirty="0"/>
              <a:t>以下的預測效果</a:t>
            </a:r>
          </a:p>
        </p:txBody>
      </p:sp>
      <p:pic>
        <p:nvPicPr>
          <p:cNvPr id="5" name="圖片 4">
            <a:extLst>
              <a:ext uri="{FF2B5EF4-FFF2-40B4-BE49-F238E27FC236}">
                <a16:creationId xmlns:a16="http://schemas.microsoft.com/office/drawing/2014/main" id="{45B8D938-79F7-4C3A-BD36-7D567EF41527}"/>
              </a:ext>
            </a:extLst>
          </p:cNvPr>
          <p:cNvPicPr>
            <a:picLocks noChangeAspect="1"/>
          </p:cNvPicPr>
          <p:nvPr/>
        </p:nvPicPr>
        <p:blipFill>
          <a:blip r:embed="rId3"/>
          <a:stretch>
            <a:fillRect/>
          </a:stretch>
        </p:blipFill>
        <p:spPr>
          <a:xfrm>
            <a:off x="5097089" y="4531407"/>
            <a:ext cx="6214462" cy="1965316"/>
          </a:xfrm>
          <a:prstGeom prst="rect">
            <a:avLst/>
          </a:prstGeom>
        </p:spPr>
      </p:pic>
      <p:sp>
        <p:nvSpPr>
          <p:cNvPr id="4" name="投影片編號版面配置區 3">
            <a:extLst>
              <a:ext uri="{FF2B5EF4-FFF2-40B4-BE49-F238E27FC236}">
                <a16:creationId xmlns:a16="http://schemas.microsoft.com/office/drawing/2014/main" id="{07E5498A-0413-4B9B-B7F5-07CEF1359BCF}"/>
              </a:ext>
            </a:extLst>
          </p:cNvPr>
          <p:cNvSpPr>
            <a:spLocks noGrp="1"/>
          </p:cNvSpPr>
          <p:nvPr>
            <p:ph type="sldNum" sz="quarter" idx="12"/>
          </p:nvPr>
        </p:nvSpPr>
        <p:spPr/>
        <p:txBody>
          <a:bodyPr/>
          <a:lstStyle/>
          <a:p>
            <a:fld id="{46B26A4B-3AD5-4556-810E-C20186AC774D}" type="slidenum">
              <a:rPr lang="zh-TW" altLang="en-US" smtClean="0"/>
              <a:t>6</a:t>
            </a:fld>
            <a:endParaRPr lang="zh-TW" altLang="en-US"/>
          </a:p>
        </p:txBody>
      </p:sp>
      <p:cxnSp>
        <p:nvCxnSpPr>
          <p:cNvPr id="9" name="直線接點 8">
            <a:extLst>
              <a:ext uri="{FF2B5EF4-FFF2-40B4-BE49-F238E27FC236}">
                <a16:creationId xmlns:a16="http://schemas.microsoft.com/office/drawing/2014/main" id="{6ADD8BBD-462C-47A8-BF17-1A3A0101253C}"/>
              </a:ext>
            </a:extLst>
          </p:cNvPr>
          <p:cNvCxnSpPr/>
          <p:nvPr/>
        </p:nvCxnSpPr>
        <p:spPr>
          <a:xfrm>
            <a:off x="1276767" y="5657759"/>
            <a:ext cx="3581400" cy="0"/>
          </a:xfrm>
          <a:prstGeom prst="line">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線接點 10">
            <a:extLst>
              <a:ext uri="{FF2B5EF4-FFF2-40B4-BE49-F238E27FC236}">
                <a16:creationId xmlns:a16="http://schemas.microsoft.com/office/drawing/2014/main" id="{D72BCCE2-8424-42C2-9A87-BA05F70ED241}"/>
              </a:ext>
            </a:extLst>
          </p:cNvPr>
          <p:cNvCxnSpPr/>
          <p:nvPr/>
        </p:nvCxnSpPr>
        <p:spPr>
          <a:xfrm>
            <a:off x="3911902" y="5537974"/>
            <a:ext cx="0" cy="23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083860A0-F948-4447-9EE9-E4ED9580EF0C}"/>
              </a:ext>
            </a:extLst>
          </p:cNvPr>
          <p:cNvCxnSpPr/>
          <p:nvPr/>
        </p:nvCxnSpPr>
        <p:spPr>
          <a:xfrm>
            <a:off x="3500883" y="5537973"/>
            <a:ext cx="0" cy="23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直線接點 12">
            <a:extLst>
              <a:ext uri="{FF2B5EF4-FFF2-40B4-BE49-F238E27FC236}">
                <a16:creationId xmlns:a16="http://schemas.microsoft.com/office/drawing/2014/main" id="{47E9EE8B-4F86-4789-B781-DF82A340E830}"/>
              </a:ext>
            </a:extLst>
          </p:cNvPr>
          <p:cNvCxnSpPr/>
          <p:nvPr/>
        </p:nvCxnSpPr>
        <p:spPr>
          <a:xfrm>
            <a:off x="3079474" y="5547208"/>
            <a:ext cx="0" cy="23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接點 13">
            <a:extLst>
              <a:ext uri="{FF2B5EF4-FFF2-40B4-BE49-F238E27FC236}">
                <a16:creationId xmlns:a16="http://schemas.microsoft.com/office/drawing/2014/main" id="{BE67D860-8535-4218-A386-93005A374EDC}"/>
              </a:ext>
            </a:extLst>
          </p:cNvPr>
          <p:cNvCxnSpPr/>
          <p:nvPr/>
        </p:nvCxnSpPr>
        <p:spPr>
          <a:xfrm>
            <a:off x="2688084" y="5547208"/>
            <a:ext cx="0" cy="23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線接點 14">
            <a:extLst>
              <a:ext uri="{FF2B5EF4-FFF2-40B4-BE49-F238E27FC236}">
                <a16:creationId xmlns:a16="http://schemas.microsoft.com/office/drawing/2014/main" id="{CC2D026B-BD9C-495E-9726-7B5F8065DFFA}"/>
              </a:ext>
            </a:extLst>
          </p:cNvPr>
          <p:cNvCxnSpPr>
            <a:cxnSpLocks/>
          </p:cNvCxnSpPr>
          <p:nvPr/>
        </p:nvCxnSpPr>
        <p:spPr>
          <a:xfrm>
            <a:off x="2290920" y="5547208"/>
            <a:ext cx="0" cy="23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線接點 16">
            <a:extLst>
              <a:ext uri="{FF2B5EF4-FFF2-40B4-BE49-F238E27FC236}">
                <a16:creationId xmlns:a16="http://schemas.microsoft.com/office/drawing/2014/main" id="{D95F48DB-96A5-4BDA-A11A-D948B9DBBC84}"/>
              </a:ext>
            </a:extLst>
          </p:cNvPr>
          <p:cNvCxnSpPr/>
          <p:nvPr/>
        </p:nvCxnSpPr>
        <p:spPr>
          <a:xfrm>
            <a:off x="1912229" y="5556444"/>
            <a:ext cx="0" cy="230909"/>
          </a:xfrm>
          <a:prstGeom prst="line">
            <a:avLst/>
          </a:prstGeom>
          <a:ln w="28575"/>
        </p:spPr>
        <p:style>
          <a:lnRef idx="1">
            <a:schemeClr val="dk1"/>
          </a:lnRef>
          <a:fillRef idx="0">
            <a:schemeClr val="dk1"/>
          </a:fillRef>
          <a:effectRef idx="0">
            <a:schemeClr val="dk1"/>
          </a:effectRef>
          <a:fontRef idx="minor">
            <a:schemeClr val="tx1"/>
          </a:fontRef>
        </p:style>
      </p:cxnSp>
      <p:grpSp>
        <p:nvGrpSpPr>
          <p:cNvPr id="21" name="群組 20">
            <a:extLst>
              <a:ext uri="{FF2B5EF4-FFF2-40B4-BE49-F238E27FC236}">
                <a16:creationId xmlns:a16="http://schemas.microsoft.com/office/drawing/2014/main" id="{09232EC6-5683-4D2C-A2C6-374C0DD046C4}"/>
              </a:ext>
            </a:extLst>
          </p:cNvPr>
          <p:cNvGrpSpPr/>
          <p:nvPr/>
        </p:nvGrpSpPr>
        <p:grpSpPr>
          <a:xfrm>
            <a:off x="1798619" y="5452833"/>
            <a:ext cx="1280854" cy="454594"/>
            <a:chOff x="1219197" y="5392023"/>
            <a:chExt cx="1280854" cy="454594"/>
          </a:xfrm>
        </p:grpSpPr>
        <p:sp>
          <p:nvSpPr>
            <p:cNvPr id="18" name="矩形 17">
              <a:extLst>
                <a:ext uri="{FF2B5EF4-FFF2-40B4-BE49-F238E27FC236}">
                  <a16:creationId xmlns:a16="http://schemas.microsoft.com/office/drawing/2014/main" id="{9A20506C-97B5-4F1E-A62A-71C5D368B0A7}"/>
                </a:ext>
              </a:extLst>
            </p:cNvPr>
            <p:cNvSpPr/>
            <p:nvPr/>
          </p:nvSpPr>
          <p:spPr>
            <a:xfrm>
              <a:off x="1219197" y="5392023"/>
              <a:ext cx="970280" cy="4545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接點: 弧形 19">
              <a:extLst>
                <a:ext uri="{FF2B5EF4-FFF2-40B4-BE49-F238E27FC236}">
                  <a16:creationId xmlns:a16="http://schemas.microsoft.com/office/drawing/2014/main" id="{045EC5A8-BBB6-47DE-9DEA-73AF97BD1808}"/>
                </a:ext>
              </a:extLst>
            </p:cNvPr>
            <p:cNvCxnSpPr>
              <a:stCxn id="18" idx="0"/>
            </p:cNvCxnSpPr>
            <p:nvPr/>
          </p:nvCxnSpPr>
          <p:spPr>
            <a:xfrm rot="16200000" flipH="1">
              <a:off x="2036534" y="5059825"/>
              <a:ext cx="131319" cy="795715"/>
            </a:xfrm>
            <a:prstGeom prst="curvedConnector4">
              <a:avLst>
                <a:gd name="adj1" fmla="val -174080"/>
                <a:gd name="adj2" fmla="val 8048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文字方塊 27">
            <a:extLst>
              <a:ext uri="{FF2B5EF4-FFF2-40B4-BE49-F238E27FC236}">
                <a16:creationId xmlns:a16="http://schemas.microsoft.com/office/drawing/2014/main" id="{3A9D6E73-763E-4499-985E-ADEDF018DCE4}"/>
              </a:ext>
            </a:extLst>
          </p:cNvPr>
          <p:cNvSpPr txBox="1"/>
          <p:nvPr/>
        </p:nvSpPr>
        <p:spPr>
          <a:xfrm>
            <a:off x="1672420" y="5907138"/>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1/1</a:t>
            </a:r>
            <a:endParaRPr lang="zh-TW" altLang="en-US" dirty="0">
              <a:latin typeface="Times New Roman" panose="02020603050405020304" pitchFamily="18" charset="0"/>
              <a:ea typeface="標楷體" panose="03000509000000000000" pitchFamily="65" charset="-120"/>
            </a:endParaRPr>
          </a:p>
        </p:txBody>
      </p:sp>
      <p:sp>
        <p:nvSpPr>
          <p:cNvPr id="30" name="文字方塊 29">
            <a:extLst>
              <a:ext uri="{FF2B5EF4-FFF2-40B4-BE49-F238E27FC236}">
                <a16:creationId xmlns:a16="http://schemas.microsoft.com/office/drawing/2014/main" id="{F0403E1F-62A4-4749-917B-26E2FD1D98EA}"/>
              </a:ext>
            </a:extLst>
          </p:cNvPr>
          <p:cNvSpPr txBox="1"/>
          <p:nvPr/>
        </p:nvSpPr>
        <p:spPr>
          <a:xfrm>
            <a:off x="2043949" y="5909651"/>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1/2</a:t>
            </a:r>
            <a:endParaRPr lang="zh-TW" altLang="en-US" dirty="0">
              <a:latin typeface="Times New Roman" panose="02020603050405020304" pitchFamily="18" charset="0"/>
              <a:ea typeface="標楷體" panose="03000509000000000000" pitchFamily="65" charset="-120"/>
            </a:endParaRPr>
          </a:p>
        </p:txBody>
      </p:sp>
      <p:sp>
        <p:nvSpPr>
          <p:cNvPr id="31" name="文字方塊 30">
            <a:extLst>
              <a:ext uri="{FF2B5EF4-FFF2-40B4-BE49-F238E27FC236}">
                <a16:creationId xmlns:a16="http://schemas.microsoft.com/office/drawing/2014/main" id="{047D9531-DB7E-4BDC-B126-250D895AF785}"/>
              </a:ext>
            </a:extLst>
          </p:cNvPr>
          <p:cNvSpPr txBox="1"/>
          <p:nvPr/>
        </p:nvSpPr>
        <p:spPr>
          <a:xfrm>
            <a:off x="2441806" y="5907138"/>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1/3</a:t>
            </a:r>
            <a:endParaRPr lang="zh-TW" altLang="en-US" dirty="0">
              <a:latin typeface="Times New Roman" panose="02020603050405020304" pitchFamily="18" charset="0"/>
              <a:ea typeface="標楷體" panose="03000509000000000000" pitchFamily="65" charset="-120"/>
            </a:endParaRPr>
          </a:p>
        </p:txBody>
      </p:sp>
      <p:sp>
        <p:nvSpPr>
          <p:cNvPr id="32" name="文字方塊 31">
            <a:extLst>
              <a:ext uri="{FF2B5EF4-FFF2-40B4-BE49-F238E27FC236}">
                <a16:creationId xmlns:a16="http://schemas.microsoft.com/office/drawing/2014/main" id="{88DC5909-EC85-482A-8BBD-BF95DA995191}"/>
              </a:ext>
            </a:extLst>
          </p:cNvPr>
          <p:cNvSpPr txBox="1"/>
          <p:nvPr/>
        </p:nvSpPr>
        <p:spPr>
          <a:xfrm>
            <a:off x="2839664" y="5904625"/>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1/4</a:t>
            </a:r>
            <a:endParaRPr lang="zh-TW" altLang="en-US" dirty="0">
              <a:latin typeface="Times New Roman" panose="02020603050405020304" pitchFamily="18" charset="0"/>
              <a:ea typeface="標楷體" panose="03000509000000000000" pitchFamily="65" charset="-120"/>
            </a:endParaRPr>
          </a:p>
        </p:txBody>
      </p:sp>
      <p:sp>
        <p:nvSpPr>
          <p:cNvPr id="33" name="文字方塊 32">
            <a:extLst>
              <a:ext uri="{FF2B5EF4-FFF2-40B4-BE49-F238E27FC236}">
                <a16:creationId xmlns:a16="http://schemas.microsoft.com/office/drawing/2014/main" id="{3759B892-7B20-4E6E-A1F4-6715B0543CB9}"/>
              </a:ext>
            </a:extLst>
          </p:cNvPr>
          <p:cNvSpPr txBox="1"/>
          <p:nvPr/>
        </p:nvSpPr>
        <p:spPr>
          <a:xfrm>
            <a:off x="3266597" y="5909651"/>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1/5</a:t>
            </a:r>
            <a:endParaRPr lang="zh-TW" altLang="en-US" dirty="0">
              <a:latin typeface="Times New Roman" panose="02020603050405020304" pitchFamily="18" charset="0"/>
              <a:ea typeface="標楷體" panose="03000509000000000000" pitchFamily="65" charset="-120"/>
            </a:endParaRPr>
          </a:p>
        </p:txBody>
      </p:sp>
      <p:sp>
        <p:nvSpPr>
          <p:cNvPr id="34" name="文字方塊 33">
            <a:extLst>
              <a:ext uri="{FF2B5EF4-FFF2-40B4-BE49-F238E27FC236}">
                <a16:creationId xmlns:a16="http://schemas.microsoft.com/office/drawing/2014/main" id="{350F50D7-BD9C-4BD4-8E10-DF63E602C99E}"/>
              </a:ext>
            </a:extLst>
          </p:cNvPr>
          <p:cNvSpPr txBox="1"/>
          <p:nvPr/>
        </p:nvSpPr>
        <p:spPr>
          <a:xfrm>
            <a:off x="3669593" y="5905441"/>
            <a:ext cx="47961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35" name="文字方塊 34">
            <a:extLst>
              <a:ext uri="{FF2B5EF4-FFF2-40B4-BE49-F238E27FC236}">
                <a16:creationId xmlns:a16="http://schemas.microsoft.com/office/drawing/2014/main" id="{B8444E46-2554-4A88-B8CC-83CCD9C908D8}"/>
              </a:ext>
            </a:extLst>
          </p:cNvPr>
          <p:cNvSpPr txBox="1"/>
          <p:nvPr/>
        </p:nvSpPr>
        <p:spPr>
          <a:xfrm>
            <a:off x="1195007" y="4607593"/>
            <a:ext cx="3343766"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rPr>
              <a:t>Walmart</a:t>
            </a:r>
            <a:r>
              <a:rPr lang="zh-TW" altLang="en-US" dirty="0">
                <a:latin typeface="Times New Roman" panose="02020603050405020304" pitchFamily="18" charset="0"/>
                <a:ea typeface="標楷體" panose="03000509000000000000" pitchFamily="65" charset="-120"/>
              </a:rPr>
              <a:t>研究使用</a:t>
            </a:r>
            <a:r>
              <a:rPr lang="zh-TW" altLang="en-US" u="sng" dirty="0">
                <a:latin typeface="Times New Roman" panose="02020603050405020304" pitchFamily="18" charset="0"/>
                <a:ea typeface="標楷體" panose="03000509000000000000" pitchFamily="65" charset="-120"/>
              </a:rPr>
              <a:t>視窗操作法</a:t>
            </a:r>
          </a:p>
        </p:txBody>
      </p:sp>
      <p:sp>
        <p:nvSpPr>
          <p:cNvPr id="36" name="文字方塊 35">
            <a:extLst>
              <a:ext uri="{FF2B5EF4-FFF2-40B4-BE49-F238E27FC236}">
                <a16:creationId xmlns:a16="http://schemas.microsoft.com/office/drawing/2014/main" id="{CA5EC9D6-EE14-487C-A0D1-D3441F08EE96}"/>
              </a:ext>
            </a:extLst>
          </p:cNvPr>
          <p:cNvSpPr txBox="1"/>
          <p:nvPr/>
        </p:nvSpPr>
        <p:spPr>
          <a:xfrm>
            <a:off x="2531574" y="6218929"/>
            <a:ext cx="300082" cy="369332"/>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ea typeface="標楷體" panose="03000509000000000000" pitchFamily="65" charset="-120"/>
              </a:rPr>
              <a:t>0</a:t>
            </a:r>
            <a:endParaRPr lang="zh-TW" altLang="en-US" dirty="0">
              <a:solidFill>
                <a:srgbClr val="FF0000"/>
              </a:solidFill>
              <a:latin typeface="Times New Roman" panose="02020603050405020304" pitchFamily="18" charset="0"/>
              <a:ea typeface="標楷體" panose="03000509000000000000" pitchFamily="65" charset="-120"/>
            </a:endParaRPr>
          </a:p>
        </p:txBody>
      </p:sp>
      <p:sp>
        <p:nvSpPr>
          <p:cNvPr id="37" name="文字方塊 36">
            <a:extLst>
              <a:ext uri="{FF2B5EF4-FFF2-40B4-BE49-F238E27FC236}">
                <a16:creationId xmlns:a16="http://schemas.microsoft.com/office/drawing/2014/main" id="{890D2840-A4CC-433A-AC4F-624A667C48FA}"/>
              </a:ext>
            </a:extLst>
          </p:cNvPr>
          <p:cNvSpPr txBox="1"/>
          <p:nvPr/>
        </p:nvSpPr>
        <p:spPr>
          <a:xfrm>
            <a:off x="2025462" y="6210059"/>
            <a:ext cx="530915" cy="369332"/>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ea typeface="標楷體" panose="03000509000000000000" pitchFamily="65" charset="-120"/>
              </a:rPr>
              <a:t>(-1)</a:t>
            </a:r>
            <a:endParaRPr lang="zh-TW" altLang="en-US" dirty="0">
              <a:solidFill>
                <a:srgbClr val="FF0000"/>
              </a:solidFill>
              <a:latin typeface="Times New Roman" panose="02020603050405020304" pitchFamily="18" charset="0"/>
              <a:ea typeface="標楷體" panose="03000509000000000000" pitchFamily="65" charset="-120"/>
            </a:endParaRPr>
          </a:p>
        </p:txBody>
      </p:sp>
      <p:sp>
        <p:nvSpPr>
          <p:cNvPr id="38" name="文字方塊 37">
            <a:extLst>
              <a:ext uri="{FF2B5EF4-FFF2-40B4-BE49-F238E27FC236}">
                <a16:creationId xmlns:a16="http://schemas.microsoft.com/office/drawing/2014/main" id="{3EFA109D-B38C-4C45-8DC3-988E8955B24B}"/>
              </a:ext>
            </a:extLst>
          </p:cNvPr>
          <p:cNvSpPr txBox="1"/>
          <p:nvPr/>
        </p:nvSpPr>
        <p:spPr>
          <a:xfrm>
            <a:off x="1641356" y="6209693"/>
            <a:ext cx="530915" cy="369332"/>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ea typeface="標楷體" panose="03000509000000000000" pitchFamily="65" charset="-120"/>
              </a:rPr>
              <a:t>(-2)</a:t>
            </a:r>
            <a:endParaRPr lang="zh-TW" altLang="en-US" dirty="0">
              <a:solidFill>
                <a:srgbClr val="FF0000"/>
              </a:solidFill>
              <a:latin typeface="Times New Roman" panose="02020603050405020304" pitchFamily="18" charset="0"/>
              <a:ea typeface="標楷體" panose="03000509000000000000" pitchFamily="65" charset="-120"/>
            </a:endParaRPr>
          </a:p>
        </p:txBody>
      </p:sp>
      <p:sp>
        <p:nvSpPr>
          <p:cNvPr id="39" name="文字方塊 38">
            <a:extLst>
              <a:ext uri="{FF2B5EF4-FFF2-40B4-BE49-F238E27FC236}">
                <a16:creationId xmlns:a16="http://schemas.microsoft.com/office/drawing/2014/main" id="{7D33A1C9-F12A-4704-90AC-EFC9FDE10BCD}"/>
              </a:ext>
            </a:extLst>
          </p:cNvPr>
          <p:cNvSpPr txBox="1"/>
          <p:nvPr/>
        </p:nvSpPr>
        <p:spPr>
          <a:xfrm>
            <a:off x="2934570" y="6218929"/>
            <a:ext cx="300082" cy="369332"/>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ea typeface="標楷體" panose="03000509000000000000" pitchFamily="65" charset="-120"/>
              </a:rPr>
              <a:t>1</a:t>
            </a:r>
            <a:endParaRPr lang="zh-TW" altLang="en-US" dirty="0">
              <a:solidFill>
                <a:srgbClr val="FF0000"/>
              </a:solidFill>
              <a:latin typeface="Times New Roman" panose="02020603050405020304" pitchFamily="18" charset="0"/>
              <a:ea typeface="標楷體" panose="03000509000000000000" pitchFamily="65" charset="-120"/>
            </a:endParaRPr>
          </a:p>
        </p:txBody>
      </p:sp>
      <p:grpSp>
        <p:nvGrpSpPr>
          <p:cNvPr id="43" name="群組 42">
            <a:extLst>
              <a:ext uri="{FF2B5EF4-FFF2-40B4-BE49-F238E27FC236}">
                <a16:creationId xmlns:a16="http://schemas.microsoft.com/office/drawing/2014/main" id="{5D0E882E-24A0-429B-8E11-44BEA3A59A63}"/>
              </a:ext>
            </a:extLst>
          </p:cNvPr>
          <p:cNvGrpSpPr/>
          <p:nvPr/>
        </p:nvGrpSpPr>
        <p:grpSpPr>
          <a:xfrm>
            <a:off x="2220029" y="5427135"/>
            <a:ext cx="1280854" cy="454594"/>
            <a:chOff x="1219197" y="5392023"/>
            <a:chExt cx="1280854" cy="454594"/>
          </a:xfrm>
        </p:grpSpPr>
        <p:sp>
          <p:nvSpPr>
            <p:cNvPr id="44" name="矩形 43">
              <a:extLst>
                <a:ext uri="{FF2B5EF4-FFF2-40B4-BE49-F238E27FC236}">
                  <a16:creationId xmlns:a16="http://schemas.microsoft.com/office/drawing/2014/main" id="{D8251D05-3E6B-48C9-8A87-44E923ABDDB3}"/>
                </a:ext>
              </a:extLst>
            </p:cNvPr>
            <p:cNvSpPr/>
            <p:nvPr/>
          </p:nvSpPr>
          <p:spPr>
            <a:xfrm>
              <a:off x="1219197" y="5392023"/>
              <a:ext cx="970280" cy="454594"/>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接點: 弧形 44">
              <a:extLst>
                <a:ext uri="{FF2B5EF4-FFF2-40B4-BE49-F238E27FC236}">
                  <a16:creationId xmlns:a16="http://schemas.microsoft.com/office/drawing/2014/main" id="{5AFB407D-3AA0-41C3-BC7B-8C771116F2BB}"/>
                </a:ext>
              </a:extLst>
            </p:cNvPr>
            <p:cNvCxnSpPr>
              <a:stCxn id="44" idx="0"/>
            </p:cNvCxnSpPr>
            <p:nvPr/>
          </p:nvCxnSpPr>
          <p:spPr>
            <a:xfrm rot="16200000" flipH="1">
              <a:off x="2036534" y="5059825"/>
              <a:ext cx="131319" cy="795715"/>
            </a:xfrm>
            <a:prstGeom prst="curvedConnector4">
              <a:avLst>
                <a:gd name="adj1" fmla="val -174080"/>
                <a:gd name="adj2" fmla="val 80484"/>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群組 45">
            <a:extLst>
              <a:ext uri="{FF2B5EF4-FFF2-40B4-BE49-F238E27FC236}">
                <a16:creationId xmlns:a16="http://schemas.microsoft.com/office/drawing/2014/main" id="{F89CB74D-92AA-416A-9199-D996944E6385}"/>
              </a:ext>
            </a:extLst>
          </p:cNvPr>
          <p:cNvGrpSpPr/>
          <p:nvPr/>
        </p:nvGrpSpPr>
        <p:grpSpPr>
          <a:xfrm>
            <a:off x="2634280" y="5388181"/>
            <a:ext cx="1280854" cy="454594"/>
            <a:chOff x="1219197" y="5392023"/>
            <a:chExt cx="1280854" cy="454594"/>
          </a:xfrm>
        </p:grpSpPr>
        <p:sp>
          <p:nvSpPr>
            <p:cNvPr id="47" name="矩形 46">
              <a:extLst>
                <a:ext uri="{FF2B5EF4-FFF2-40B4-BE49-F238E27FC236}">
                  <a16:creationId xmlns:a16="http://schemas.microsoft.com/office/drawing/2014/main" id="{EB823EB4-F512-43D1-92C4-6D3BEA0A1BF0}"/>
                </a:ext>
              </a:extLst>
            </p:cNvPr>
            <p:cNvSpPr/>
            <p:nvPr/>
          </p:nvSpPr>
          <p:spPr>
            <a:xfrm>
              <a:off x="1219197" y="5392023"/>
              <a:ext cx="970280" cy="45459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接點: 弧形 47">
              <a:extLst>
                <a:ext uri="{FF2B5EF4-FFF2-40B4-BE49-F238E27FC236}">
                  <a16:creationId xmlns:a16="http://schemas.microsoft.com/office/drawing/2014/main" id="{033FC110-D8A5-41D1-81DD-528CB82E8A0B}"/>
                </a:ext>
              </a:extLst>
            </p:cNvPr>
            <p:cNvCxnSpPr>
              <a:stCxn id="47" idx="0"/>
            </p:cNvCxnSpPr>
            <p:nvPr/>
          </p:nvCxnSpPr>
          <p:spPr>
            <a:xfrm rot="16200000" flipH="1">
              <a:off x="2036534" y="5059825"/>
              <a:ext cx="131319" cy="795715"/>
            </a:xfrm>
            <a:prstGeom prst="curvedConnector4">
              <a:avLst>
                <a:gd name="adj1" fmla="val -174080"/>
                <a:gd name="adj2" fmla="val 80484"/>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11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anim calcmode="lin" valueType="num">
                                      <p:cBhvr>
                                        <p:cTn id="66" dur="1000" fill="hold"/>
                                        <p:tgtEl>
                                          <p:spTgt spid="46"/>
                                        </p:tgtEl>
                                        <p:attrNameLst>
                                          <p:attrName>ppt_x</p:attrName>
                                        </p:attrNameLst>
                                      </p:cBhvr>
                                      <p:tavLst>
                                        <p:tav tm="0">
                                          <p:val>
                                            <p:strVal val="#ppt_x"/>
                                          </p:val>
                                        </p:tav>
                                        <p:tav tm="100000">
                                          <p:val>
                                            <p:strVal val="#ppt_x"/>
                                          </p:val>
                                        </p:tav>
                                      </p:tavLst>
                                    </p:anim>
                                    <p:anim calcmode="lin" valueType="num">
                                      <p:cBhvr>
                                        <p:cTn id="67" dur="1000" fill="hold"/>
                                        <p:tgtEl>
                                          <p:spTgt spid="4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1000"/>
                                        <p:tgtEl>
                                          <p:spTgt spid="33"/>
                                        </p:tgtEl>
                                      </p:cBhvr>
                                    </p:animEffect>
                                    <p:anim calcmode="lin" valueType="num">
                                      <p:cBhvr>
                                        <p:cTn id="71" dur="1000" fill="hold"/>
                                        <p:tgtEl>
                                          <p:spTgt spid="33"/>
                                        </p:tgtEl>
                                        <p:attrNameLst>
                                          <p:attrName>ppt_x</p:attrName>
                                        </p:attrNameLst>
                                      </p:cBhvr>
                                      <p:tavLst>
                                        <p:tav tm="0">
                                          <p:val>
                                            <p:strVal val="#ppt_x"/>
                                          </p:val>
                                        </p:tav>
                                        <p:tav tm="100000">
                                          <p:val>
                                            <p:strVal val="#ppt_x"/>
                                          </p:val>
                                        </p:tav>
                                      </p:tavLst>
                                    </p:anim>
                                    <p:anim calcmode="lin" valueType="num">
                                      <p:cBhvr>
                                        <p:cTn id="72" dur="1000" fill="hold"/>
                                        <p:tgtEl>
                                          <p:spTgt spid="3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anim calcmode="lin" valueType="num">
                                      <p:cBhvr>
                                        <p:cTn id="76" dur="1000" fill="hold"/>
                                        <p:tgtEl>
                                          <p:spTgt spid="34"/>
                                        </p:tgtEl>
                                        <p:attrNameLst>
                                          <p:attrName>ppt_x</p:attrName>
                                        </p:attrNameLst>
                                      </p:cBhvr>
                                      <p:tavLst>
                                        <p:tav tm="0">
                                          <p:val>
                                            <p:strVal val="#ppt_x"/>
                                          </p:val>
                                        </p:tav>
                                        <p:tav tm="100000">
                                          <p:val>
                                            <p:strVal val="#ppt_x"/>
                                          </p:val>
                                        </p:tav>
                                      </p:tavLst>
                                    </p:anim>
                                    <p:anim calcmode="lin" valueType="num">
                                      <p:cBhvr>
                                        <p:cTn id="7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2" grpId="0"/>
      <p:bldP spid="33" grpId="0"/>
      <p:bldP spid="34" grpId="0"/>
      <p:bldP spid="36" grpId="0"/>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7CCE-72FF-44F2-915C-ADD5CA29B59D}"/>
              </a:ext>
            </a:extLst>
          </p:cNvPr>
          <p:cNvSpPr>
            <a:spLocks noGrp="1"/>
          </p:cNvSpPr>
          <p:nvPr>
            <p:ph type="title"/>
          </p:nvPr>
        </p:nvSpPr>
        <p:spPr/>
        <p:txBody>
          <a:bodyPr/>
          <a:lstStyle/>
          <a:p>
            <a:r>
              <a:rPr lang="en-US" altLang="zh-TW" dirty="0"/>
              <a:t>Related Work (1/2)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02AF5AD-7248-41E9-8CC3-24C446EF2AD4}"/>
                  </a:ext>
                </a:extLst>
              </p:cNvPr>
              <p:cNvSpPr>
                <a:spLocks noGrp="1"/>
              </p:cNvSpPr>
              <p:nvPr>
                <p:ph idx="1"/>
              </p:nvPr>
            </p:nvSpPr>
            <p:spPr/>
            <p:txBody>
              <a:bodyPr/>
              <a:lstStyle/>
              <a:p>
                <a:r>
                  <a:rPr lang="zh-TW" altLang="en-US" dirty="0"/>
                  <a:t>在機器學習技術出現之前，線性統計技術提供了一種分析和預測股票的方法</a:t>
                </a:r>
                <a:endParaRPr lang="en-US" altLang="zh-TW" dirty="0"/>
              </a:p>
              <a:p>
                <a:endParaRPr lang="en-US" altLang="zh-TW" dirty="0"/>
              </a:p>
              <a:p>
                <a:r>
                  <a:rPr lang="zh-TW" altLang="en-US" dirty="0"/>
                  <a:t>多元線性迴歸模型</a:t>
                </a:r>
                <a:r>
                  <a:rPr lang="en-US" altLang="zh-TW" dirty="0"/>
                  <a:t>( Multiple Linear Regression, MLR)</a:t>
                </a:r>
              </a:p>
              <a:p>
                <a:pPr lvl="1"/>
                <a:r>
                  <a:rPr lang="zh-TW" altLang="en-US" dirty="0"/>
                  <a:t>擬合係數為</a:t>
                </a:r>
                <a14:m>
                  <m:oMath xmlns:m="http://schemas.openxmlformats.org/officeDocument/2006/math">
                    <m:r>
                      <m:rPr>
                        <m:sty m:val="p"/>
                      </m:rPr>
                      <a:rPr lang="en-US" altLang="zh-TW">
                        <a:latin typeface="Cambria Math" panose="02040503050406030204" pitchFamily="18" charset="0"/>
                      </a:rPr>
                      <m:t>w</m:t>
                    </m:r>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𝑤</m:t>
                        </m:r>
                      </m:e>
                      <m:sub>
                        <m:r>
                          <a:rPr lang="en-US" altLang="zh-TW" i="1">
                            <a:latin typeface="Cambria Math" panose="02040503050406030204" pitchFamily="18" charset="0"/>
                          </a:rPr>
                          <m:t>𝑛</m:t>
                        </m:r>
                      </m:sub>
                    </m:sSub>
                  </m:oMath>
                </a14:m>
                <a:r>
                  <a:rPr lang="zh-TW" altLang="en-US" dirty="0"/>
                  <a:t>的線性模型，藉由線性近似去最小化觀察目標與預測目標之間的誤差平方和</a:t>
                </a:r>
                <a:endParaRPr lang="en-US" altLang="zh-TW" dirty="0"/>
              </a:p>
            </p:txBody>
          </p:sp>
        </mc:Choice>
        <mc:Fallback xmlns="">
          <p:sp>
            <p:nvSpPr>
              <p:cNvPr id="3" name="內容版面配置區 2">
                <a:extLst>
                  <a:ext uri="{FF2B5EF4-FFF2-40B4-BE49-F238E27FC236}">
                    <a16:creationId xmlns:a16="http://schemas.microsoft.com/office/drawing/2014/main" id="{302AF5AD-7248-41E9-8CC3-24C446EF2A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84E3A98-7AC7-464F-92C7-2FCCE331D50E}"/>
                  </a:ext>
                </a:extLst>
              </p:cNvPr>
              <p:cNvSpPr txBox="1"/>
              <p:nvPr/>
            </p:nvSpPr>
            <p:spPr>
              <a:xfrm>
                <a:off x="2899489" y="4812791"/>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y</m:t>
                      </m:r>
                      <m:r>
                        <a:rPr lang="zh-TW" altLang="en-US" i="0">
                          <a:latin typeface="Cambria Math" panose="02040503050406030204" pitchFamily="18" charset="0"/>
                        </a:rPr>
                        <m:t> =</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1</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2</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2</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𝑛</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sub>
                      </m:sSub>
                      <m:r>
                        <a:rPr lang="zh-TW" altLang="en-US" i="0">
                          <a:latin typeface="Cambria Math" panose="02040503050406030204" pitchFamily="18" charset="0"/>
                        </a:rPr>
                        <m:t>+</m:t>
                      </m:r>
                      <m:r>
                        <a:rPr lang="zh-TW" altLang="en-US" i="1">
                          <a:latin typeface="Cambria Math" panose="02040503050406030204" pitchFamily="18" charset="0"/>
                        </a:rPr>
                        <m:t>𝑏</m:t>
                      </m:r>
                    </m:oMath>
                  </m:oMathPara>
                </a14:m>
                <a:endParaRPr lang="zh-TW" altLang="en-US" dirty="0"/>
              </a:p>
            </p:txBody>
          </p:sp>
        </mc:Choice>
        <mc:Fallback xmlns="">
          <p:sp>
            <p:nvSpPr>
              <p:cNvPr id="5" name="文字方塊 4">
                <a:extLst>
                  <a:ext uri="{FF2B5EF4-FFF2-40B4-BE49-F238E27FC236}">
                    <a16:creationId xmlns:a16="http://schemas.microsoft.com/office/drawing/2014/main" id="{684E3A98-7AC7-464F-92C7-2FCCE331D50E}"/>
                  </a:ext>
                </a:extLst>
              </p:cNvPr>
              <p:cNvSpPr txBox="1">
                <a:spLocks noRot="1" noChangeAspect="1" noMove="1" noResize="1" noEditPoints="1" noAdjustHandles="1" noChangeArrowheads="1" noChangeShapeType="1" noTextEdit="1"/>
              </p:cNvSpPr>
              <p:nvPr/>
            </p:nvSpPr>
            <p:spPr>
              <a:xfrm>
                <a:off x="2899489" y="4812791"/>
                <a:ext cx="6097554" cy="369332"/>
              </a:xfrm>
              <a:prstGeom prst="rect">
                <a:avLst/>
              </a:prstGeom>
              <a:blipFill>
                <a:blip r:embed="rId3"/>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0BA7335-967A-4A0B-8847-32C58524C835}"/>
                  </a:ext>
                </a:extLst>
              </p:cNvPr>
              <p:cNvSpPr txBox="1"/>
              <p:nvPr/>
            </p:nvSpPr>
            <p:spPr>
              <a:xfrm>
                <a:off x="3366019" y="5317060"/>
                <a:ext cx="6097554" cy="369332"/>
              </a:xfrm>
              <a:prstGeom prst="rect">
                <a:avLst/>
              </a:prstGeom>
              <a:noFill/>
            </p:spPr>
            <p:txBody>
              <a:bodyPr wrap="square">
                <a:spAutoFit/>
              </a:bodyPr>
              <a:lstStyle/>
              <a:p>
                <a14:m>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𝑥</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為輸入變量，</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𝑤</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為係數，</a:t>
                </a:r>
                <a14:m>
                  <m:oMath xmlns:m="http://schemas.openxmlformats.org/officeDocument/2006/math">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𝑏</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為殘差，</a:t>
                </a:r>
                <a14:m>
                  <m:oMath xmlns:m="http://schemas.openxmlformats.org/officeDocument/2006/math">
                    <m:r>
                      <m:rPr>
                        <m:sty m:val="p"/>
                      </m:rPr>
                      <a:rPr lang="en-US" altLang="zh-TW" sz="1800">
                        <a:effectLst/>
                        <a:latin typeface="Cambria Math" panose="02040503050406030204" pitchFamily="18" charset="0"/>
                        <a:ea typeface="Cambria Math" panose="02040503050406030204" pitchFamily="18" charset="0"/>
                        <a:cs typeface="新細明體" panose="02020500000000000000" pitchFamily="18" charset="-120"/>
                      </a:rPr>
                      <m:t>y</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為輸出變量。</a:t>
                </a:r>
                <a:endParaRPr lang="zh-TW" altLang="en-US" dirty="0"/>
              </a:p>
            </p:txBody>
          </p:sp>
        </mc:Choice>
        <mc:Fallback xmlns="">
          <p:sp>
            <p:nvSpPr>
              <p:cNvPr id="7" name="文字方塊 6">
                <a:extLst>
                  <a:ext uri="{FF2B5EF4-FFF2-40B4-BE49-F238E27FC236}">
                    <a16:creationId xmlns:a16="http://schemas.microsoft.com/office/drawing/2014/main" id="{E0BA7335-967A-4A0B-8847-32C58524C835}"/>
                  </a:ext>
                </a:extLst>
              </p:cNvPr>
              <p:cNvSpPr txBox="1">
                <a:spLocks noRot="1" noChangeAspect="1" noMove="1" noResize="1" noEditPoints="1" noAdjustHandles="1" noChangeArrowheads="1" noChangeShapeType="1" noTextEdit="1"/>
              </p:cNvSpPr>
              <p:nvPr/>
            </p:nvSpPr>
            <p:spPr>
              <a:xfrm>
                <a:off x="3366019" y="5317060"/>
                <a:ext cx="6097554"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F47D9DD-56B6-40AA-8707-5DED11FBC11E}"/>
              </a:ext>
            </a:extLst>
          </p:cNvPr>
          <p:cNvSpPr>
            <a:spLocks noGrp="1"/>
          </p:cNvSpPr>
          <p:nvPr>
            <p:ph type="sldNum" sz="quarter" idx="12"/>
          </p:nvPr>
        </p:nvSpPr>
        <p:spPr/>
        <p:txBody>
          <a:bodyPr/>
          <a:lstStyle/>
          <a:p>
            <a:fld id="{46B26A4B-3AD5-4556-810E-C20186AC774D}" type="slidenum">
              <a:rPr lang="zh-TW" altLang="en-US" smtClean="0"/>
              <a:t>7</a:t>
            </a:fld>
            <a:endParaRPr lang="zh-TW" altLang="en-US"/>
          </a:p>
        </p:txBody>
      </p:sp>
    </p:spTree>
    <p:extLst>
      <p:ext uri="{BB962C8B-B14F-4D97-AF65-F5344CB8AC3E}">
        <p14:creationId xmlns:p14="http://schemas.microsoft.com/office/powerpoint/2010/main" val="147347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26436-45D3-42FF-8E46-8A9910212CCC}"/>
              </a:ext>
            </a:extLst>
          </p:cNvPr>
          <p:cNvSpPr>
            <a:spLocks noGrp="1"/>
          </p:cNvSpPr>
          <p:nvPr>
            <p:ph type="title"/>
          </p:nvPr>
        </p:nvSpPr>
        <p:spPr/>
        <p:txBody>
          <a:bodyPr/>
          <a:lstStyle/>
          <a:p>
            <a:r>
              <a:rPr lang="en-US" altLang="zh-TW" dirty="0"/>
              <a:t>Related Work (2/2)</a:t>
            </a:r>
            <a:endParaRPr lang="zh-TW" altLang="en-US" dirty="0"/>
          </a:p>
        </p:txBody>
      </p:sp>
      <p:sp>
        <p:nvSpPr>
          <p:cNvPr id="3" name="內容版面配置區 2">
            <a:extLst>
              <a:ext uri="{FF2B5EF4-FFF2-40B4-BE49-F238E27FC236}">
                <a16:creationId xmlns:a16="http://schemas.microsoft.com/office/drawing/2014/main" id="{912D9CB3-25DF-4CA5-92CD-654A262C77F8}"/>
              </a:ext>
            </a:extLst>
          </p:cNvPr>
          <p:cNvSpPr>
            <a:spLocks noGrp="1"/>
          </p:cNvSpPr>
          <p:nvPr>
            <p:ph idx="1"/>
          </p:nvPr>
        </p:nvSpPr>
        <p:spPr/>
        <p:txBody>
          <a:bodyPr>
            <a:normAutofit/>
          </a:bodyPr>
          <a:lstStyle/>
          <a:p>
            <a:r>
              <a:rPr lang="zh-TW" altLang="en-US" dirty="0"/>
              <a:t>股價預測中的機器學習任務大致分為監督學習和無監督學習</a:t>
            </a:r>
            <a:endParaRPr lang="en-US" altLang="zh-TW" dirty="0"/>
          </a:p>
          <a:p>
            <a:endParaRPr lang="en-US" altLang="zh-TW" dirty="0"/>
          </a:p>
          <a:p>
            <a:r>
              <a:rPr lang="zh-TW" altLang="en-US" dirty="0"/>
              <a:t>使用深度人工神經網路（</a:t>
            </a:r>
            <a:r>
              <a:rPr lang="en-US" altLang="zh-TW" dirty="0"/>
              <a:t>Artificial Neural Network, ANN</a:t>
            </a:r>
            <a:r>
              <a:rPr lang="zh-TW" altLang="en-US" dirty="0"/>
              <a:t>）進行多變數分析已成為金融市場分析中佔主導地位和流行的分析工具</a:t>
            </a:r>
            <a:endParaRPr lang="en-US" altLang="zh-TW" dirty="0"/>
          </a:p>
          <a:p>
            <a:endParaRPr lang="en-US" altLang="zh-TW" dirty="0"/>
          </a:p>
          <a:p>
            <a:r>
              <a:rPr lang="zh-TW" altLang="en-US" dirty="0"/>
              <a:t>特點是迭代速度快、學習精度高、能夠處理非線性關係數據</a:t>
            </a:r>
          </a:p>
        </p:txBody>
      </p:sp>
      <p:sp>
        <p:nvSpPr>
          <p:cNvPr id="4" name="投影片編號版面配置區 3">
            <a:extLst>
              <a:ext uri="{FF2B5EF4-FFF2-40B4-BE49-F238E27FC236}">
                <a16:creationId xmlns:a16="http://schemas.microsoft.com/office/drawing/2014/main" id="{513695BF-17BD-4296-89F8-E709B40DC9A6}"/>
              </a:ext>
            </a:extLst>
          </p:cNvPr>
          <p:cNvSpPr>
            <a:spLocks noGrp="1"/>
          </p:cNvSpPr>
          <p:nvPr>
            <p:ph type="sldNum" sz="quarter" idx="12"/>
          </p:nvPr>
        </p:nvSpPr>
        <p:spPr/>
        <p:txBody>
          <a:bodyPr/>
          <a:lstStyle/>
          <a:p>
            <a:fld id="{46B26A4B-3AD5-4556-810E-C20186AC774D}" type="slidenum">
              <a:rPr lang="zh-TW" altLang="en-US" smtClean="0"/>
              <a:t>8</a:t>
            </a:fld>
            <a:endParaRPr lang="zh-TW" altLang="en-US"/>
          </a:p>
        </p:txBody>
      </p:sp>
    </p:spTree>
    <p:extLst>
      <p:ext uri="{BB962C8B-B14F-4D97-AF65-F5344CB8AC3E}">
        <p14:creationId xmlns:p14="http://schemas.microsoft.com/office/powerpoint/2010/main" val="70252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D9749-E7F9-4A6F-8C5F-DE31565A9878}"/>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(1/13)</a:t>
            </a:r>
            <a:br>
              <a:rPr lang="en-US" altLang="zh-TW" dirty="0"/>
            </a:br>
            <a:r>
              <a:rPr lang="zh-TW" altLang="en-US" sz="3200" dirty="0"/>
              <a:t>實驗架構</a:t>
            </a:r>
            <a:endParaRPr lang="zh-TW" altLang="en-US" dirty="0"/>
          </a:p>
        </p:txBody>
      </p:sp>
      <p:pic>
        <p:nvPicPr>
          <p:cNvPr id="6" name="內容版面配置區 5">
            <a:extLst>
              <a:ext uri="{FF2B5EF4-FFF2-40B4-BE49-F238E27FC236}">
                <a16:creationId xmlns:a16="http://schemas.microsoft.com/office/drawing/2014/main" id="{D2AA1086-CA9B-4151-8BCF-EDBB153E5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08" y="1635655"/>
            <a:ext cx="3932184" cy="5222345"/>
          </a:xfrm>
        </p:spPr>
      </p:pic>
      <p:sp>
        <p:nvSpPr>
          <p:cNvPr id="3" name="投影片編號版面配置區 2">
            <a:extLst>
              <a:ext uri="{FF2B5EF4-FFF2-40B4-BE49-F238E27FC236}">
                <a16:creationId xmlns:a16="http://schemas.microsoft.com/office/drawing/2014/main" id="{CC224A17-AFA7-47BA-AB05-DF0D9EBAD132}"/>
              </a:ext>
            </a:extLst>
          </p:cNvPr>
          <p:cNvSpPr>
            <a:spLocks noGrp="1"/>
          </p:cNvSpPr>
          <p:nvPr>
            <p:ph type="sldNum" sz="quarter" idx="12"/>
          </p:nvPr>
        </p:nvSpPr>
        <p:spPr/>
        <p:txBody>
          <a:bodyPr/>
          <a:lstStyle/>
          <a:p>
            <a:fld id="{46B26A4B-3AD5-4556-810E-C20186AC774D}" type="slidenum">
              <a:rPr lang="zh-TW" altLang="en-US" smtClean="0"/>
              <a:t>9</a:t>
            </a:fld>
            <a:endParaRPr lang="zh-TW" altLang="en-US"/>
          </a:p>
        </p:txBody>
      </p:sp>
      <p:sp>
        <p:nvSpPr>
          <p:cNvPr id="5" name="矩形 4">
            <a:extLst>
              <a:ext uri="{FF2B5EF4-FFF2-40B4-BE49-F238E27FC236}">
                <a16:creationId xmlns:a16="http://schemas.microsoft.com/office/drawing/2014/main" id="{4303C84E-30F3-4602-A573-98F573384C58}"/>
              </a:ext>
            </a:extLst>
          </p:cNvPr>
          <p:cNvSpPr/>
          <p:nvPr/>
        </p:nvSpPr>
        <p:spPr>
          <a:xfrm>
            <a:off x="5029130" y="5042779"/>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1E6B02E-E049-4072-B92A-6EFD71B0DA15}"/>
              </a:ext>
            </a:extLst>
          </p:cNvPr>
          <p:cNvSpPr/>
          <p:nvPr/>
        </p:nvSpPr>
        <p:spPr>
          <a:xfrm>
            <a:off x="6204570" y="5041270"/>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29865</TotalTime>
  <Words>2853</Words>
  <Application>Microsoft Office PowerPoint</Application>
  <PresentationFormat>寬螢幕</PresentationFormat>
  <Paragraphs>636</Paragraphs>
  <Slides>33</Slides>
  <Notes>14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新細明體</vt:lpstr>
      <vt:lpstr>標楷體</vt:lpstr>
      <vt:lpstr>Arial</vt:lpstr>
      <vt:lpstr>Calibri</vt:lpstr>
      <vt:lpstr>Cambria Math</vt:lpstr>
      <vt:lpstr>Times New Roman</vt:lpstr>
      <vt:lpstr>Wingdings</vt:lpstr>
      <vt:lpstr>Office 佈景主題</vt:lpstr>
      <vt:lpstr>基於財經字典與分析指標的神經網路預測股價趨勢</vt:lpstr>
      <vt:lpstr>Outline</vt:lpstr>
      <vt:lpstr>Motivation (1/3)</vt:lpstr>
      <vt:lpstr>Motivation (2/3)</vt:lpstr>
      <vt:lpstr>Motivation (3/3)</vt:lpstr>
      <vt:lpstr>Expected Results (1/1)</vt:lpstr>
      <vt:lpstr>Related Work (1/2)</vt:lpstr>
      <vt:lpstr>Related Work (2/2)</vt:lpstr>
      <vt:lpstr>Architecture (1/13) 實驗架構</vt:lpstr>
      <vt:lpstr>Architecture (2/13) 資料蒐集—股市新聞</vt:lpstr>
      <vt:lpstr>Architecture (3/13) 資料蒐集—分析指標</vt:lpstr>
      <vt:lpstr>Architecture (4/13) 資料蒐集—歷史股價</vt:lpstr>
      <vt:lpstr>Architecture (5/13) 資料預處理—斷詞&amp;工具比較</vt:lpstr>
      <vt:lpstr>Architecture (6/13) 資料預處理—斷詞</vt:lpstr>
      <vt:lpstr>Architecture (7/13) 資料預處理—斷詞</vt:lpstr>
      <vt:lpstr>Architecture (8/13) 資料預處理—文句特徵提取</vt:lpstr>
      <vt:lpstr>Architecture (9/13) 資料預處理—文句特徵提取</vt:lpstr>
      <vt:lpstr>Architecture (10/13) 資料預處理—情感字典</vt:lpstr>
      <vt:lpstr>Architecture (11/13) 資料預處理—情感分數計算</vt:lpstr>
      <vt:lpstr>Architecture (12/13) 資料預處理—機器學習資料集</vt:lpstr>
      <vt:lpstr>Architecture (13/13) 成果評估方法— 評估指標</vt:lpstr>
      <vt:lpstr>Experiment Results (1/3) 情感分數</vt:lpstr>
      <vt:lpstr>Experiment Results (2/3) MLR</vt:lpstr>
      <vt:lpstr>Experiment Results (3/3) ANN</vt:lpstr>
      <vt:lpstr>Conclusion (1/13)</vt:lpstr>
      <vt:lpstr>Thank You</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基於財經字典與分析指標的神經網路預測股價趨勢</dc:title>
  <dc:creator>亮晴</dc:creator>
  <cp:lastModifiedBy>潘亮晴</cp:lastModifiedBy>
  <cp:revision>155</cp:revision>
  <dcterms:created xsi:type="dcterms:W3CDTF">2022-03-03T06:26:04Z</dcterms:created>
  <dcterms:modified xsi:type="dcterms:W3CDTF">2022-03-30T09:34:52Z</dcterms:modified>
</cp:coreProperties>
</file>