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Lobster"/>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Lobster-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398f45e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398f45e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f88b3bb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f88b3bb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f836f95d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f836f95d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Lucas Slide :P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f836f95d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f836f95d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f836f95d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f836f95d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f836f95d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f836f95d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f88b3bb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f88b3bb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f836f95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f836f95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eyewitnesstohistory.com/wright.htm" TargetMode="External"/><Relationship Id="rId4" Type="http://schemas.openxmlformats.org/officeDocument/2006/relationships/hyperlink" Target="https://science.howstuffworks.com/transport/flight/modern/airplanes" TargetMode="External"/><Relationship Id="rId5" Type="http://schemas.openxmlformats.org/officeDocument/2006/relationships/hyperlink" Target="https://www.worldatlas.com/articles/oldest-airlines-in-the-world-that-are-still-operating.html" TargetMode="External"/><Relationship Id="rId6" Type="http://schemas.openxmlformats.org/officeDocument/2006/relationships/hyperlink" Target="http://www.greatachievements.org/?id=372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History Of The Airplane</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Lucas Eyman and Samuel Wiggins</a:t>
            </a:r>
            <a:endParaRPr/>
          </a:p>
        </p:txBody>
      </p:sp>
      <p:sp>
        <p:nvSpPr>
          <p:cNvPr id="69" name="Google Shape;69;p13"/>
          <p:cNvSpPr txBox="1"/>
          <p:nvPr>
            <p:ph idx="1" type="subTitle"/>
          </p:nvPr>
        </p:nvSpPr>
        <p:spPr>
          <a:xfrm>
            <a:off x="460950" y="325828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twee year old billy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9"/>
                                        </p:tgtEl>
                                      </p:cBhvr>
                                    </p:animEffect>
                                    <p:set>
                                      <p:cBhvr>
                                        <p:cTn dur="1" fill="hold">
                                          <p:stCondLst>
                                            <p:cond delay="1000"/>
                                          </p:stCondLst>
                                        </p:cTn>
                                        <p:tgtEl>
                                          <p:spTgt spid="6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ctrTitle"/>
          </p:nvPr>
        </p:nvSpPr>
        <p:spPr>
          <a:xfrm>
            <a:off x="390525" y="19030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75" name="Google Shape;75;p14"/>
          <p:cNvSpPr txBox="1"/>
          <p:nvPr>
            <p:ph idx="1" type="subTitle"/>
          </p:nvPr>
        </p:nvSpPr>
        <p:spPr>
          <a:xfrm>
            <a:off x="390525" y="1123879"/>
            <a:ext cx="8222100" cy="21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Planes have been used for travel to places a long way away from where you are. If this wasn’t a thing we would still be using boats to travel oceans and cars or trains for traveling from Ohio all the way to California. This wasn’t as effective at first, this is the flight the plane took to where it is today.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(Pun intended)</a:t>
            </a:r>
            <a:endParaRPr/>
          </a:p>
        </p:txBody>
      </p:sp>
      <p:pic>
        <p:nvPicPr>
          <p:cNvPr descr="Image result for plane" id="76" name="Google Shape;76;p14"/>
          <p:cNvPicPr preferRelativeResize="0"/>
          <p:nvPr/>
        </p:nvPicPr>
        <p:blipFill>
          <a:blip r:embed="rId3">
            <a:alphaModFix/>
          </a:blip>
          <a:stretch>
            <a:fillRect/>
          </a:stretch>
        </p:blipFill>
        <p:spPr>
          <a:xfrm>
            <a:off x="6743700" y="3298875"/>
            <a:ext cx="2400300" cy="1800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idx="1" type="subTitle"/>
          </p:nvPr>
        </p:nvSpPr>
        <p:spPr>
          <a:xfrm>
            <a:off x="0" y="330218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obster"/>
                <a:ea typeface="Lobster"/>
                <a:cs typeface="Lobster"/>
                <a:sym typeface="Lobster"/>
              </a:rPr>
              <a:t>Samuel Pierpont Langley builds a gasoline-powered version of his tandem-winged "Aerodromes." the first successful flying model to be propelled by an internal combustion engine.  As early as 1896 he launches steam-propelled models with wingspans of up to 15 feet on flights of more than half a mile.</a:t>
            </a:r>
            <a:endParaRPr>
              <a:solidFill>
                <a:srgbClr val="FFFFFF"/>
              </a:solidFill>
              <a:latin typeface="Lobster"/>
              <a:ea typeface="Lobster"/>
              <a:cs typeface="Lobster"/>
              <a:sym typeface="Lobster"/>
            </a:endParaRPr>
          </a:p>
          <a:p>
            <a:pPr indent="0" lvl="0" marL="0" rtl="0" algn="l">
              <a:spcBef>
                <a:spcPts val="0"/>
              </a:spcBef>
              <a:spcAft>
                <a:spcPts val="0"/>
              </a:spcAft>
              <a:buNone/>
            </a:pPr>
            <a:r>
              <a:t/>
            </a:r>
            <a:endParaRPr sz="900">
              <a:solidFill>
                <a:srgbClr val="FFFFFF"/>
              </a:solidFill>
              <a:highlight>
                <a:srgbClr val="336699"/>
              </a:highlight>
              <a:latin typeface="Arial"/>
              <a:ea typeface="Arial"/>
              <a:cs typeface="Arial"/>
              <a:sym typeface="Arial"/>
            </a:endParaRPr>
          </a:p>
          <a:p>
            <a:pPr indent="0" lvl="0" marL="0" rtl="0" algn="l">
              <a:spcBef>
                <a:spcPts val="0"/>
              </a:spcBef>
              <a:spcAft>
                <a:spcPts val="0"/>
              </a:spcAft>
              <a:buNone/>
            </a:pPr>
            <a:r>
              <a:t/>
            </a:r>
            <a:endParaRPr/>
          </a:p>
        </p:txBody>
      </p:sp>
      <p:sp>
        <p:nvSpPr>
          <p:cNvPr id="82" name="Google Shape;82;p15"/>
          <p:cNvSpPr txBox="1"/>
          <p:nvPr/>
        </p:nvSpPr>
        <p:spPr>
          <a:xfrm>
            <a:off x="852300" y="602825"/>
            <a:ext cx="7439400" cy="23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FFFF"/>
                </a:solidFill>
                <a:latin typeface="Lobster"/>
                <a:ea typeface="Lobster"/>
                <a:cs typeface="Lobster"/>
                <a:sym typeface="Lobster"/>
              </a:rPr>
              <a:t>THE TRUTH (the first powered flight)</a:t>
            </a:r>
            <a:endParaRPr sz="4800">
              <a:solidFill>
                <a:srgbClr val="FFFFFF"/>
              </a:solidFill>
              <a:latin typeface="Lobster"/>
              <a:ea typeface="Lobster"/>
              <a:cs typeface="Lobster"/>
              <a:sym typeface="Lobster"/>
            </a:endParaRPr>
          </a:p>
        </p:txBody>
      </p:sp>
      <p:pic>
        <p:nvPicPr>
          <p:cNvPr descr="Image result for 1896 plane" id="83" name="Google Shape;83;p15"/>
          <p:cNvPicPr preferRelativeResize="0"/>
          <p:nvPr/>
        </p:nvPicPr>
        <p:blipFill>
          <a:blip r:embed="rId3">
            <a:alphaModFix/>
          </a:blip>
          <a:stretch>
            <a:fillRect/>
          </a:stretch>
        </p:blipFill>
        <p:spPr>
          <a:xfrm>
            <a:off x="6829425" y="1462225"/>
            <a:ext cx="2314575" cy="1781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ctrTitle"/>
          </p:nvPr>
        </p:nvSpPr>
        <p:spPr>
          <a:xfrm>
            <a:off x="390525" y="193470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First Flight (airplanes)</a:t>
            </a:r>
            <a:endParaRPr/>
          </a:p>
        </p:txBody>
      </p:sp>
      <p:sp>
        <p:nvSpPr>
          <p:cNvPr id="89" name="Google Shape;89;p16"/>
          <p:cNvSpPr txBox="1"/>
          <p:nvPr>
            <p:ph idx="1" type="subTitle"/>
          </p:nvPr>
        </p:nvSpPr>
        <p:spPr>
          <a:xfrm>
            <a:off x="390525" y="2789104"/>
            <a:ext cx="8222100" cy="21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recorded flight was by Wilbur and </a:t>
            </a:r>
            <a:r>
              <a:rPr lang="en"/>
              <a:t>Orville</a:t>
            </a:r>
            <a:r>
              <a:rPr lang="en"/>
              <a:t> Wright did 4 brief flights at Kitty Hawk with the first ever airplane. The date of 12/7/18 went down in history.</a:t>
            </a:r>
            <a:endParaRPr/>
          </a:p>
        </p:txBody>
      </p:sp>
      <p:pic>
        <p:nvPicPr>
          <p:cNvPr descr="Image result for what is the name of the 1st plane" id="90" name="Google Shape;90;p16" title="https://airandspace.si.edu/exhibitions/wright-brothers/online/fly/1903/"/>
          <p:cNvPicPr preferRelativeResize="0"/>
          <p:nvPr/>
        </p:nvPicPr>
        <p:blipFill>
          <a:blip r:embed="rId3">
            <a:alphaModFix/>
          </a:blip>
          <a:stretch>
            <a:fillRect/>
          </a:stretch>
        </p:blipFill>
        <p:spPr>
          <a:xfrm>
            <a:off x="5067300" y="0"/>
            <a:ext cx="4076700" cy="1993900"/>
          </a:xfrm>
          <a:prstGeom prst="rect">
            <a:avLst/>
          </a:prstGeom>
          <a:noFill/>
          <a:ln cap="flat" cmpd="sng" w="28575">
            <a:solidFill>
              <a:srgbClr val="FFFFFF"/>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First Airline</a:t>
            </a:r>
            <a:endParaRPr/>
          </a:p>
        </p:txBody>
      </p:sp>
      <p:sp>
        <p:nvSpPr>
          <p:cNvPr id="96" name="Google Shape;96;p17"/>
          <p:cNvSpPr txBox="1"/>
          <p:nvPr>
            <p:ph idx="1" type="subTitle"/>
          </p:nvPr>
        </p:nvSpPr>
        <p:spPr>
          <a:xfrm>
            <a:off x="608600" y="2855454"/>
            <a:ext cx="8222100" cy="21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Formed in 1919, the first airline is still in the running, you can find it in the Netherlands. Which is called MLT or as it is called today The Royal Dutch Airlines. In 2013 they had 525 workers, which is quite a bit. </a:t>
            </a:r>
            <a:endParaRPr/>
          </a:p>
        </p:txBody>
      </p:sp>
      <p:pic>
        <p:nvPicPr>
          <p:cNvPr descr="Image result for The Royal Dutch Airlines" id="97" name="Google Shape;97;p17"/>
          <p:cNvPicPr preferRelativeResize="0"/>
          <p:nvPr/>
        </p:nvPicPr>
        <p:blipFill>
          <a:blip r:embed="rId3">
            <a:alphaModFix/>
          </a:blip>
          <a:stretch>
            <a:fillRect/>
          </a:stretch>
        </p:blipFill>
        <p:spPr>
          <a:xfrm>
            <a:off x="5975350" y="0"/>
            <a:ext cx="3168650" cy="1584325"/>
          </a:xfrm>
          <a:prstGeom prst="rect">
            <a:avLst/>
          </a:prstGeom>
          <a:noFill/>
          <a:ln cap="flat" cmpd="sng" w="28575">
            <a:solidFill>
              <a:srgbClr val="FFFFFF"/>
            </a:solidFill>
            <a:prstDash val="solid"/>
            <a:round/>
            <a:headEnd len="sm" w="sm" type="none"/>
            <a:tailEnd len="sm" w="sm" type="none"/>
          </a:ln>
        </p:spPr>
      </p:pic>
      <p:pic>
        <p:nvPicPr>
          <p:cNvPr descr="Image result for The Royal Dutch Airlines" id="98" name="Google Shape;98;p17"/>
          <p:cNvPicPr preferRelativeResize="0"/>
          <p:nvPr/>
        </p:nvPicPr>
        <p:blipFill>
          <a:blip r:embed="rId4">
            <a:alphaModFix/>
          </a:blip>
          <a:stretch>
            <a:fillRect/>
          </a:stretch>
        </p:blipFill>
        <p:spPr>
          <a:xfrm>
            <a:off x="3358725" y="0"/>
            <a:ext cx="2616625" cy="1584325"/>
          </a:xfrm>
          <a:prstGeom prst="rect">
            <a:avLst/>
          </a:prstGeom>
          <a:noFill/>
          <a:ln cap="flat" cmpd="sng" w="28575">
            <a:solidFill>
              <a:srgbClr val="FFFFFF"/>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ctrTitle"/>
          </p:nvPr>
        </p:nvSpPr>
        <p:spPr>
          <a:xfrm>
            <a:off x="249425" y="22875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Innovations</a:t>
            </a:r>
            <a:endParaRPr/>
          </a:p>
        </p:txBody>
      </p:sp>
      <p:sp>
        <p:nvSpPr>
          <p:cNvPr id="104" name="Google Shape;104;p18"/>
          <p:cNvSpPr txBox="1"/>
          <p:nvPr>
            <p:ph idx="1" type="subTitle"/>
          </p:nvPr>
        </p:nvSpPr>
        <p:spPr>
          <a:xfrm>
            <a:off x="377675" y="1365313"/>
            <a:ext cx="8222100" cy="349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first takeoff from a plane was in 1910</a:t>
            </a:r>
            <a:endParaRPr/>
          </a:p>
          <a:p>
            <a:pPr indent="-342900" lvl="0" marL="457200" rtl="0" algn="l">
              <a:spcBef>
                <a:spcPts val="0"/>
              </a:spcBef>
              <a:spcAft>
                <a:spcPts val="0"/>
              </a:spcAft>
              <a:buSzPts val="1800"/>
              <a:buChar char="●"/>
            </a:pPr>
            <a:r>
              <a:rPr lang="en"/>
              <a:t>First aluminum plane (closed) 1917</a:t>
            </a:r>
            <a:endParaRPr/>
          </a:p>
          <a:p>
            <a:pPr indent="-342900" lvl="0" marL="457200" rtl="0" algn="l">
              <a:spcBef>
                <a:spcPts val="0"/>
              </a:spcBef>
              <a:spcAft>
                <a:spcPts val="0"/>
              </a:spcAft>
              <a:buSzPts val="1800"/>
              <a:buChar char="●"/>
            </a:pPr>
            <a:r>
              <a:rPr lang="en"/>
              <a:t>The first cockpit airplane was created in 1920</a:t>
            </a:r>
            <a:endParaRPr/>
          </a:p>
          <a:p>
            <a:pPr indent="-342900" lvl="0" marL="457200" rtl="0" algn="l">
              <a:spcBef>
                <a:spcPts val="0"/>
              </a:spcBef>
              <a:spcAft>
                <a:spcPts val="0"/>
              </a:spcAft>
              <a:buSzPts val="1800"/>
              <a:buChar char="●"/>
            </a:pPr>
            <a:r>
              <a:rPr lang="en"/>
              <a:t>1927 flight across the entire world </a:t>
            </a:r>
            <a:endParaRPr/>
          </a:p>
          <a:p>
            <a:pPr indent="-342900" lvl="0" marL="457200" rtl="0" algn="l">
              <a:spcBef>
                <a:spcPts val="0"/>
              </a:spcBef>
              <a:spcAft>
                <a:spcPts val="0"/>
              </a:spcAft>
              <a:buSzPts val="1800"/>
              <a:buChar char="●"/>
            </a:pPr>
            <a:r>
              <a:rPr lang="en"/>
              <a:t>1939 First jet (German WWII weapon)</a:t>
            </a:r>
            <a:endParaRPr/>
          </a:p>
          <a:p>
            <a:pPr indent="-342900" lvl="0" marL="457200" rtl="0" algn="l">
              <a:spcBef>
                <a:spcPts val="0"/>
              </a:spcBef>
              <a:spcAft>
                <a:spcPts val="0"/>
              </a:spcAft>
              <a:buSzPts val="1800"/>
              <a:buChar char="●"/>
            </a:pPr>
            <a:r>
              <a:rPr lang="en"/>
              <a:t>1947 The sound breaker </a:t>
            </a:r>
            <a:endParaRPr/>
          </a:p>
          <a:p>
            <a:pPr indent="-342900" lvl="0" marL="457200" rtl="0" algn="l">
              <a:spcBef>
                <a:spcPts val="0"/>
              </a:spcBef>
              <a:spcAft>
                <a:spcPts val="0"/>
              </a:spcAft>
              <a:buSzPts val="1800"/>
              <a:buChar char="●"/>
            </a:pPr>
            <a:r>
              <a:rPr lang="en"/>
              <a:t>1969 The first wide plane</a:t>
            </a:r>
            <a:endParaRPr/>
          </a:p>
          <a:p>
            <a:pPr indent="-342900" lvl="0" marL="457200" rtl="0" algn="l">
              <a:spcBef>
                <a:spcPts val="0"/>
              </a:spcBef>
              <a:spcAft>
                <a:spcPts val="0"/>
              </a:spcAft>
              <a:buSzPts val="1800"/>
              <a:buChar char="●"/>
            </a:pPr>
            <a:r>
              <a:rPr lang="en"/>
              <a:t>1989 every part of the globe flight</a:t>
            </a:r>
            <a:endParaRPr/>
          </a:p>
          <a:p>
            <a:pPr indent="-342900" lvl="0" marL="457200" rtl="0" algn="l">
              <a:spcBef>
                <a:spcPts val="0"/>
              </a:spcBef>
              <a:spcAft>
                <a:spcPts val="0"/>
              </a:spcAft>
              <a:buSzPts val="1800"/>
              <a:buChar char="●"/>
            </a:pPr>
            <a:r>
              <a:rPr lang="en"/>
              <a:t>1990 First multi bomber aircraft</a:t>
            </a:r>
            <a:endParaRPr/>
          </a:p>
          <a:p>
            <a:pPr indent="-342900" lvl="0" marL="457200" rtl="0" algn="l">
              <a:spcBef>
                <a:spcPts val="0"/>
              </a:spcBef>
              <a:spcAft>
                <a:spcPts val="0"/>
              </a:spcAft>
              <a:buSzPts val="1800"/>
              <a:buChar char="●"/>
            </a:pPr>
            <a:r>
              <a:rPr lang="en"/>
              <a:t>1996 </a:t>
            </a:r>
            <a:r>
              <a:rPr lang="en"/>
              <a:t>Beginning</a:t>
            </a:r>
            <a:r>
              <a:rPr lang="en"/>
              <a:t> to form a next gen airline (US + Russia)</a:t>
            </a:r>
            <a:endParaRPr/>
          </a:p>
        </p:txBody>
      </p:sp>
      <p:pic>
        <p:nvPicPr>
          <p:cNvPr descr="Image result for american air museum across world" id="105" name="Google Shape;105;p18"/>
          <p:cNvPicPr preferRelativeResize="0"/>
          <p:nvPr/>
        </p:nvPicPr>
        <p:blipFill>
          <a:blip r:embed="rId3">
            <a:alphaModFix/>
          </a:blip>
          <a:stretch>
            <a:fillRect/>
          </a:stretch>
        </p:blipFill>
        <p:spPr>
          <a:xfrm>
            <a:off x="6109934" y="1428850"/>
            <a:ext cx="2137641" cy="1142900"/>
          </a:xfrm>
          <a:prstGeom prst="rect">
            <a:avLst/>
          </a:prstGeom>
          <a:noFill/>
          <a:ln>
            <a:noFill/>
          </a:ln>
        </p:spPr>
      </p:pic>
      <p:cxnSp>
        <p:nvCxnSpPr>
          <p:cNvPr id="106" name="Google Shape;106;p18"/>
          <p:cNvCxnSpPr/>
          <p:nvPr/>
        </p:nvCxnSpPr>
        <p:spPr>
          <a:xfrm flipH="1" rot="10800000">
            <a:off x="4463684" y="2104700"/>
            <a:ext cx="1704600" cy="351600"/>
          </a:xfrm>
          <a:prstGeom prst="straightConnector1">
            <a:avLst/>
          </a:prstGeom>
          <a:noFill/>
          <a:ln cap="flat" cmpd="sng" w="38100">
            <a:solidFill>
              <a:schemeClr val="dk2"/>
            </a:solidFill>
            <a:prstDash val="solid"/>
            <a:round/>
            <a:headEnd len="med" w="med" type="none"/>
            <a:tailEnd len="med" w="med" type="stealth"/>
          </a:ln>
        </p:spPr>
      </p:cxnSp>
      <p:pic>
        <p:nvPicPr>
          <p:cNvPr descr="Image result for plane flew the world" id="107" name="Google Shape;107;p18" title="https://en.wikipedia.org/wiki/Rutan_Voyager"/>
          <p:cNvPicPr preferRelativeResize="0"/>
          <p:nvPr/>
        </p:nvPicPr>
        <p:blipFill>
          <a:blip r:embed="rId4">
            <a:alphaModFix/>
          </a:blip>
          <a:stretch>
            <a:fillRect/>
          </a:stretch>
        </p:blipFill>
        <p:spPr>
          <a:xfrm>
            <a:off x="5751420" y="2675225"/>
            <a:ext cx="1457175" cy="1142900"/>
          </a:xfrm>
          <a:prstGeom prst="rect">
            <a:avLst/>
          </a:prstGeom>
          <a:noFill/>
          <a:ln>
            <a:noFill/>
          </a:ln>
        </p:spPr>
      </p:pic>
      <p:cxnSp>
        <p:nvCxnSpPr>
          <p:cNvPr id="108" name="Google Shape;108;p18"/>
          <p:cNvCxnSpPr/>
          <p:nvPr/>
        </p:nvCxnSpPr>
        <p:spPr>
          <a:xfrm flipH="1" rot="10800000">
            <a:off x="4463675" y="3253950"/>
            <a:ext cx="1287600" cy="234900"/>
          </a:xfrm>
          <a:prstGeom prst="straightConnector1">
            <a:avLst/>
          </a:prstGeom>
          <a:noFill/>
          <a:ln cap="flat" cmpd="sng" w="38100">
            <a:solidFill>
              <a:schemeClr val="dk2"/>
            </a:solidFill>
            <a:prstDash val="solid"/>
            <a:round/>
            <a:headEnd len="med" w="med"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grpSp>
        <p:nvGrpSpPr>
          <p:cNvPr id="113" name="Google Shape;113;p19"/>
          <p:cNvGrpSpPr/>
          <p:nvPr/>
        </p:nvGrpSpPr>
        <p:grpSpPr>
          <a:xfrm>
            <a:off x="-310825" y="-115500"/>
            <a:ext cx="9918000" cy="5400225"/>
            <a:chOff x="-310825" y="-115500"/>
            <a:chExt cx="9918000" cy="5400225"/>
          </a:xfrm>
        </p:grpSpPr>
        <p:cxnSp>
          <p:nvCxnSpPr>
            <p:cNvPr id="114" name="Google Shape;114;p19"/>
            <p:cNvCxnSpPr/>
            <p:nvPr/>
          </p:nvCxnSpPr>
          <p:spPr>
            <a:xfrm rot="10800000">
              <a:off x="-310825" y="1306725"/>
              <a:ext cx="9918000" cy="2643900"/>
            </a:xfrm>
            <a:prstGeom prst="straightConnector1">
              <a:avLst/>
            </a:prstGeom>
            <a:noFill/>
            <a:ln cap="flat" cmpd="sng" w="9525">
              <a:solidFill>
                <a:srgbClr val="FFFFFF"/>
              </a:solidFill>
              <a:prstDash val="solid"/>
              <a:round/>
              <a:headEnd len="med" w="med" type="none"/>
              <a:tailEnd len="med" w="med" type="none"/>
            </a:ln>
          </p:spPr>
        </p:cxnSp>
        <p:cxnSp>
          <p:nvCxnSpPr>
            <p:cNvPr id="115" name="Google Shape;115;p19"/>
            <p:cNvCxnSpPr/>
            <p:nvPr/>
          </p:nvCxnSpPr>
          <p:spPr>
            <a:xfrm>
              <a:off x="12825" y="295025"/>
              <a:ext cx="9209700" cy="1898400"/>
            </a:xfrm>
            <a:prstGeom prst="straightConnector1">
              <a:avLst/>
            </a:prstGeom>
            <a:noFill/>
            <a:ln cap="flat" cmpd="sng" w="9525">
              <a:solidFill>
                <a:srgbClr val="FFFFFF"/>
              </a:solidFill>
              <a:prstDash val="solid"/>
              <a:round/>
              <a:headEnd len="med" w="med" type="none"/>
              <a:tailEnd len="med" w="med" type="none"/>
            </a:ln>
          </p:spPr>
        </p:cxnSp>
        <p:cxnSp>
          <p:nvCxnSpPr>
            <p:cNvPr id="116" name="Google Shape;116;p19"/>
            <p:cNvCxnSpPr/>
            <p:nvPr/>
          </p:nvCxnSpPr>
          <p:spPr>
            <a:xfrm>
              <a:off x="2693600" y="0"/>
              <a:ext cx="6438900" cy="1231500"/>
            </a:xfrm>
            <a:prstGeom prst="straightConnector1">
              <a:avLst/>
            </a:prstGeom>
            <a:noFill/>
            <a:ln cap="flat" cmpd="sng" w="9525">
              <a:solidFill>
                <a:srgbClr val="FFFFFF"/>
              </a:solidFill>
              <a:prstDash val="solid"/>
              <a:round/>
              <a:headEnd len="med" w="med" type="none"/>
              <a:tailEnd len="med" w="med" type="none"/>
            </a:ln>
          </p:spPr>
        </p:cxnSp>
        <p:cxnSp>
          <p:nvCxnSpPr>
            <p:cNvPr id="117" name="Google Shape;117;p19"/>
            <p:cNvCxnSpPr/>
            <p:nvPr/>
          </p:nvCxnSpPr>
          <p:spPr>
            <a:xfrm flipH="1">
              <a:off x="6361900" y="-12825"/>
              <a:ext cx="756900" cy="5105100"/>
            </a:xfrm>
            <a:prstGeom prst="straightConnector1">
              <a:avLst/>
            </a:prstGeom>
            <a:noFill/>
            <a:ln cap="flat" cmpd="sng" w="9525">
              <a:solidFill>
                <a:srgbClr val="FFFFFF"/>
              </a:solidFill>
              <a:prstDash val="solid"/>
              <a:round/>
              <a:headEnd len="med" w="med" type="none"/>
              <a:tailEnd len="med" w="med" type="none"/>
            </a:ln>
          </p:spPr>
        </p:cxnSp>
        <p:cxnSp>
          <p:nvCxnSpPr>
            <p:cNvPr id="118" name="Google Shape;118;p19"/>
            <p:cNvCxnSpPr/>
            <p:nvPr/>
          </p:nvCxnSpPr>
          <p:spPr>
            <a:xfrm flipH="1">
              <a:off x="333400" y="-89775"/>
              <a:ext cx="962100" cy="5374500"/>
            </a:xfrm>
            <a:prstGeom prst="straightConnector1">
              <a:avLst/>
            </a:prstGeom>
            <a:noFill/>
            <a:ln cap="flat" cmpd="sng" w="9525">
              <a:solidFill>
                <a:srgbClr val="FFFFFF"/>
              </a:solidFill>
              <a:prstDash val="solid"/>
              <a:round/>
              <a:headEnd len="med" w="med" type="none"/>
              <a:tailEnd len="med" w="med" type="none"/>
            </a:ln>
          </p:spPr>
        </p:cxnSp>
        <p:cxnSp>
          <p:nvCxnSpPr>
            <p:cNvPr id="119" name="Google Shape;119;p19"/>
            <p:cNvCxnSpPr/>
            <p:nvPr/>
          </p:nvCxnSpPr>
          <p:spPr>
            <a:xfrm flipH="1">
              <a:off x="1550425" y="-115500"/>
              <a:ext cx="962100" cy="5374500"/>
            </a:xfrm>
            <a:prstGeom prst="straightConnector1">
              <a:avLst/>
            </a:prstGeom>
            <a:noFill/>
            <a:ln cap="flat" cmpd="sng" w="9525">
              <a:solidFill>
                <a:srgbClr val="FFFFFF"/>
              </a:solidFill>
              <a:prstDash val="solid"/>
              <a:round/>
              <a:headEnd len="med" w="med" type="none"/>
              <a:tailEnd len="med" w="med" type="none"/>
            </a:ln>
          </p:spPr>
        </p:cxnSp>
        <p:cxnSp>
          <p:nvCxnSpPr>
            <p:cNvPr id="120" name="Google Shape;120;p19"/>
            <p:cNvCxnSpPr/>
            <p:nvPr/>
          </p:nvCxnSpPr>
          <p:spPr>
            <a:xfrm flipH="1">
              <a:off x="2908525" y="-89775"/>
              <a:ext cx="962100" cy="5374500"/>
            </a:xfrm>
            <a:prstGeom prst="straightConnector1">
              <a:avLst/>
            </a:prstGeom>
            <a:noFill/>
            <a:ln cap="flat" cmpd="sng" w="9525">
              <a:solidFill>
                <a:srgbClr val="FFFFFF"/>
              </a:solidFill>
              <a:prstDash val="solid"/>
              <a:round/>
              <a:headEnd len="med" w="med" type="none"/>
              <a:tailEnd len="med" w="med" type="none"/>
            </a:ln>
          </p:spPr>
        </p:cxnSp>
        <p:cxnSp>
          <p:nvCxnSpPr>
            <p:cNvPr id="121" name="Google Shape;121;p19"/>
            <p:cNvCxnSpPr/>
            <p:nvPr/>
          </p:nvCxnSpPr>
          <p:spPr>
            <a:xfrm flipH="1">
              <a:off x="4317950" y="-89775"/>
              <a:ext cx="962100" cy="5374500"/>
            </a:xfrm>
            <a:prstGeom prst="straightConnector1">
              <a:avLst/>
            </a:prstGeom>
            <a:noFill/>
            <a:ln cap="flat" cmpd="sng" w="9525">
              <a:solidFill>
                <a:srgbClr val="FFFFFF"/>
              </a:solidFill>
              <a:prstDash val="solid"/>
              <a:round/>
              <a:headEnd len="med" w="med" type="none"/>
              <a:tailEnd len="med" w="med" type="none"/>
            </a:ln>
          </p:spPr>
        </p:cxnSp>
        <p:cxnSp>
          <p:nvCxnSpPr>
            <p:cNvPr id="122" name="Google Shape;122;p19"/>
            <p:cNvCxnSpPr/>
            <p:nvPr/>
          </p:nvCxnSpPr>
          <p:spPr>
            <a:xfrm rot="10800000">
              <a:off x="-166725" y="3052500"/>
              <a:ext cx="8080800" cy="2142300"/>
            </a:xfrm>
            <a:prstGeom prst="straightConnector1">
              <a:avLst/>
            </a:prstGeom>
            <a:noFill/>
            <a:ln cap="flat" cmpd="sng" w="9525">
              <a:solidFill>
                <a:srgbClr val="FFFFFF"/>
              </a:solidFill>
              <a:prstDash val="solid"/>
              <a:round/>
              <a:headEnd len="med" w="med" type="none"/>
              <a:tailEnd len="med" w="med" type="none"/>
            </a:ln>
          </p:spPr>
        </p:cxnSp>
      </p:grpSp>
      <p:sp>
        <p:nvSpPr>
          <p:cNvPr id="123" name="Google Shape;123;p19"/>
          <p:cNvSpPr txBox="1"/>
          <p:nvPr>
            <p:ph type="ctrTitle"/>
          </p:nvPr>
        </p:nvSpPr>
        <p:spPr>
          <a:xfrm>
            <a:off x="460950" y="0"/>
            <a:ext cx="8222100" cy="172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Inner Workings of the Airplane</a:t>
            </a:r>
            <a:endParaRPr/>
          </a:p>
        </p:txBody>
      </p:sp>
      <p:sp>
        <p:nvSpPr>
          <p:cNvPr id="124" name="Google Shape;124;p19"/>
          <p:cNvSpPr txBox="1"/>
          <p:nvPr>
            <p:ph idx="1" type="subTitle"/>
          </p:nvPr>
        </p:nvSpPr>
        <p:spPr>
          <a:xfrm>
            <a:off x="294250" y="1914488"/>
            <a:ext cx="4707900" cy="2103300"/>
          </a:xfrm>
          <a:prstGeom prst="rect">
            <a:avLst/>
          </a:prstGeom>
          <a:ln cap="flat" cmpd="sng" w="3810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In order for the airplane to fly through the sky there needs to be force. Force is needed to make objects move however there are plenty of things stopping the airplane from moving.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25" name="Google Shape;125;p19"/>
          <p:cNvPicPr preferRelativeResize="0"/>
          <p:nvPr/>
        </p:nvPicPr>
        <p:blipFill>
          <a:blip r:embed="rId3">
            <a:alphaModFix/>
          </a:blip>
          <a:stretch>
            <a:fillRect/>
          </a:stretch>
        </p:blipFill>
        <p:spPr>
          <a:xfrm>
            <a:off x="5002150" y="1914450"/>
            <a:ext cx="3680900" cy="2103371"/>
          </a:xfrm>
          <a:prstGeom prst="rect">
            <a:avLst/>
          </a:prstGeom>
          <a:noFill/>
          <a:ln cap="flat" cmpd="sng" w="28575">
            <a:solidFill>
              <a:srgbClr val="FFFFFF"/>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lin ang="5400012" scaled="0"/>
        </a:gradFill>
      </p:bgPr>
    </p:bg>
    <p:spTree>
      <p:nvGrpSpPr>
        <p:cNvPr id="129" name="Shape 129"/>
        <p:cNvGrpSpPr/>
        <p:nvPr/>
      </p:nvGrpSpPr>
      <p:grpSpPr>
        <a:xfrm>
          <a:off x="0" y="0"/>
          <a:ext cx="0" cy="0"/>
          <a:chOff x="0" y="0"/>
          <a:chExt cx="0" cy="0"/>
        </a:xfrm>
      </p:grpSpPr>
      <p:sp>
        <p:nvSpPr>
          <p:cNvPr id="130" name="Google Shape;130;p20"/>
          <p:cNvSpPr/>
          <p:nvPr/>
        </p:nvSpPr>
        <p:spPr>
          <a:xfrm>
            <a:off x="5129226" y="3732300"/>
            <a:ext cx="4130244" cy="1859868"/>
          </a:xfrm>
          <a:prstGeom prst="cloud">
            <a:avLst/>
          </a:prstGeom>
          <a:solidFill>
            <a:srgbClr val="FFFFFF">
              <a:alpha val="4846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2"/>
                </a:solidFill>
                <a:latin typeface="Roboto"/>
                <a:ea typeface="Roboto"/>
                <a:cs typeface="Roboto"/>
                <a:sym typeface="Roboto"/>
              </a:rPr>
              <a:t>Thrust</a:t>
            </a:r>
            <a:r>
              <a:rPr lang="en">
                <a:solidFill>
                  <a:schemeClr val="lt2"/>
                </a:solidFill>
                <a:latin typeface="Roboto"/>
                <a:ea typeface="Roboto"/>
                <a:cs typeface="Roboto"/>
                <a:sym typeface="Roboto"/>
              </a:rPr>
              <a:t> is an aerodynamic force that pushes the engine forward and is caused by a propeller or jet engine.</a:t>
            </a:r>
            <a:endParaRPr>
              <a:solidFill>
                <a:schemeClr val="lt2"/>
              </a:solidFill>
              <a:latin typeface="Roboto"/>
              <a:ea typeface="Roboto"/>
              <a:cs typeface="Roboto"/>
              <a:sym typeface="Roboto"/>
            </a:endParaRPr>
          </a:p>
          <a:p>
            <a:pPr indent="0" lvl="0" marL="0" rtl="0" algn="l">
              <a:spcBef>
                <a:spcPts val="1600"/>
              </a:spcBef>
              <a:spcAft>
                <a:spcPts val="0"/>
              </a:spcAft>
              <a:buNone/>
            </a:pPr>
            <a:r>
              <a:t/>
            </a:r>
            <a:endParaRPr/>
          </a:p>
        </p:txBody>
      </p:sp>
      <p:sp>
        <p:nvSpPr>
          <p:cNvPr id="131" name="Google Shape;131;p20"/>
          <p:cNvSpPr/>
          <p:nvPr/>
        </p:nvSpPr>
        <p:spPr>
          <a:xfrm>
            <a:off x="833725" y="1782900"/>
            <a:ext cx="2937300" cy="1949400"/>
          </a:xfrm>
          <a:prstGeom prst="leftArrow">
            <a:avLst>
              <a:gd fmla="val 50000" name="adj1"/>
              <a:gd fmla="val 50000" name="adj2"/>
            </a:avLst>
          </a:prstGeom>
          <a:gradFill>
            <a:gsLst>
              <a:gs pos="0">
                <a:srgbClr val="FFFFFF">
                  <a:alpha val="0"/>
                </a:srgbClr>
              </a:gs>
              <a:gs pos="100000">
                <a:srgbClr val="000000"/>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DRAG</a:t>
            </a:r>
            <a:endParaRPr b="1" sz="2400">
              <a:solidFill>
                <a:srgbClr val="FFFFFF"/>
              </a:solidFill>
            </a:endParaRPr>
          </a:p>
        </p:txBody>
      </p:sp>
      <p:sp>
        <p:nvSpPr>
          <p:cNvPr id="132" name="Google Shape;132;p20"/>
          <p:cNvSpPr/>
          <p:nvPr/>
        </p:nvSpPr>
        <p:spPr>
          <a:xfrm>
            <a:off x="3681250" y="590025"/>
            <a:ext cx="2090700" cy="2385900"/>
          </a:xfrm>
          <a:prstGeom prst="upArrow">
            <a:avLst>
              <a:gd fmla="val 50000" name="adj1"/>
              <a:gd fmla="val 50000" name="adj2"/>
            </a:avLst>
          </a:prstGeom>
          <a:gradFill>
            <a:gsLst>
              <a:gs pos="0">
                <a:srgbClr val="FFFFFF">
                  <a:alpha val="0"/>
                </a:srgbClr>
              </a:gs>
              <a:gs pos="100000">
                <a:srgbClr val="FFFFFF"/>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t>LIFT</a:t>
            </a:r>
            <a:endParaRPr b="1" sz="2400"/>
          </a:p>
        </p:txBody>
      </p:sp>
      <p:sp>
        <p:nvSpPr>
          <p:cNvPr id="133" name="Google Shape;133;p20"/>
          <p:cNvSpPr/>
          <p:nvPr/>
        </p:nvSpPr>
        <p:spPr>
          <a:xfrm>
            <a:off x="3586600" y="2693625"/>
            <a:ext cx="2280000" cy="2001000"/>
          </a:xfrm>
          <a:prstGeom prst="downArrow">
            <a:avLst>
              <a:gd fmla="val 50000" name="adj1"/>
              <a:gd fmla="val 50000" name="adj2"/>
            </a:avLst>
          </a:prstGeom>
          <a:gradFill>
            <a:gsLst>
              <a:gs pos="0">
                <a:srgbClr val="DB0000"/>
              </a:gs>
              <a:gs pos="100000">
                <a:srgbClr val="FFFFFF">
                  <a:alpha val="0"/>
                </a:srgbClr>
              </a:gs>
            </a:gsLst>
            <a:lin ang="16200038"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sz="1800"/>
              <a:t>WEIGHT</a:t>
            </a:r>
            <a:endParaRPr b="1" sz="1800"/>
          </a:p>
        </p:txBody>
      </p:sp>
      <p:sp>
        <p:nvSpPr>
          <p:cNvPr id="134" name="Google Shape;134;p20"/>
          <p:cNvSpPr/>
          <p:nvPr/>
        </p:nvSpPr>
        <p:spPr>
          <a:xfrm>
            <a:off x="6272250" y="1782900"/>
            <a:ext cx="2578200" cy="1949400"/>
          </a:xfrm>
          <a:prstGeom prst="rightArrow">
            <a:avLst>
              <a:gd fmla="val 50000" name="adj1"/>
              <a:gd fmla="val 50000" name="adj2"/>
            </a:avLst>
          </a:prstGeom>
          <a:gradFill>
            <a:gsLst>
              <a:gs pos="0">
                <a:srgbClr val="FFFFFF">
                  <a:alpha val="0"/>
                </a:srgbClr>
              </a:gs>
              <a:gs pos="100000">
                <a:srgbClr val="00FF00"/>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       THRUST</a:t>
            </a:r>
            <a:endParaRPr b="1" sz="2400">
              <a:solidFill>
                <a:srgbClr val="FFFFFF"/>
              </a:solidFill>
            </a:endParaRPr>
          </a:p>
        </p:txBody>
      </p:sp>
      <p:sp>
        <p:nvSpPr>
          <p:cNvPr id="135" name="Google Shape;135;p20"/>
          <p:cNvSpPr/>
          <p:nvPr/>
        </p:nvSpPr>
        <p:spPr>
          <a:xfrm>
            <a:off x="6013450" y="0"/>
            <a:ext cx="3491856" cy="1859868"/>
          </a:xfrm>
          <a:prstGeom prst="cloud">
            <a:avLst/>
          </a:prstGeom>
          <a:solidFill>
            <a:srgbClr val="FFFFFF">
              <a:alpha val="4846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2"/>
                </a:solidFill>
                <a:latin typeface="Roboto"/>
                <a:ea typeface="Roboto"/>
                <a:cs typeface="Roboto"/>
                <a:sym typeface="Roboto"/>
              </a:rPr>
              <a:t>Lift</a:t>
            </a:r>
            <a:r>
              <a:rPr lang="en" sz="1600">
                <a:solidFill>
                  <a:schemeClr val="lt2"/>
                </a:solidFill>
                <a:latin typeface="Roboto"/>
                <a:ea typeface="Roboto"/>
                <a:cs typeface="Roboto"/>
                <a:sym typeface="Roboto"/>
              </a:rPr>
              <a:t> is the force that holds the airplane in the air (accomplished using a wing / airfoil).</a:t>
            </a:r>
            <a:endParaRPr>
              <a:solidFill>
                <a:schemeClr val="lt2"/>
              </a:solidFill>
              <a:latin typeface="Roboto"/>
              <a:ea typeface="Roboto"/>
              <a:cs typeface="Roboto"/>
              <a:sym typeface="Roboto"/>
            </a:endParaRPr>
          </a:p>
        </p:txBody>
      </p:sp>
      <p:pic>
        <p:nvPicPr>
          <p:cNvPr id="136" name="Google Shape;136;p20"/>
          <p:cNvPicPr preferRelativeResize="0"/>
          <p:nvPr/>
        </p:nvPicPr>
        <p:blipFill>
          <a:blip r:embed="rId3">
            <a:alphaModFix/>
          </a:blip>
          <a:stretch>
            <a:fillRect/>
          </a:stretch>
        </p:blipFill>
        <p:spPr>
          <a:xfrm>
            <a:off x="2011527" y="1291524"/>
            <a:ext cx="5120950" cy="2560475"/>
          </a:xfrm>
          <a:prstGeom prst="rect">
            <a:avLst/>
          </a:prstGeom>
          <a:noFill/>
          <a:ln>
            <a:noFill/>
          </a:ln>
        </p:spPr>
      </p:pic>
      <p:sp>
        <p:nvSpPr>
          <p:cNvPr id="137" name="Google Shape;137;p20"/>
          <p:cNvSpPr/>
          <p:nvPr/>
        </p:nvSpPr>
        <p:spPr>
          <a:xfrm>
            <a:off x="0" y="0"/>
            <a:ext cx="3491856" cy="1859868"/>
          </a:xfrm>
          <a:prstGeom prst="cloud">
            <a:avLst/>
          </a:prstGeom>
          <a:solidFill>
            <a:srgbClr val="FFFFFF">
              <a:alpha val="4846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lt2"/>
                </a:solidFill>
                <a:latin typeface="Roboto"/>
                <a:ea typeface="Roboto"/>
                <a:cs typeface="Roboto"/>
                <a:sym typeface="Roboto"/>
              </a:rPr>
              <a:t>Drag</a:t>
            </a:r>
            <a:r>
              <a:rPr lang="en" sz="1600">
                <a:solidFill>
                  <a:schemeClr val="lt2"/>
                </a:solidFill>
                <a:latin typeface="Roboto"/>
                <a:ea typeface="Roboto"/>
                <a:cs typeface="Roboto"/>
                <a:sym typeface="Roboto"/>
              </a:rPr>
              <a:t> is the friction that causes an object (or in this case a plane) to slow down.</a:t>
            </a:r>
            <a:endParaRPr sz="1600">
              <a:solidFill>
                <a:schemeClr val="lt2"/>
              </a:solidFill>
              <a:latin typeface="Roboto"/>
              <a:ea typeface="Roboto"/>
              <a:cs typeface="Roboto"/>
              <a:sym typeface="Roboto"/>
            </a:endParaRPr>
          </a:p>
          <a:p>
            <a:pPr indent="0" lvl="0" marL="0" rtl="0" algn="l">
              <a:spcBef>
                <a:spcPts val="1600"/>
              </a:spcBef>
              <a:spcAft>
                <a:spcPts val="0"/>
              </a:spcAft>
              <a:buNone/>
            </a:pPr>
            <a:r>
              <a:t/>
            </a:r>
            <a:endParaRPr b="1">
              <a:solidFill>
                <a:schemeClr val="lt2"/>
              </a:solidFill>
              <a:latin typeface="Roboto"/>
              <a:ea typeface="Roboto"/>
              <a:cs typeface="Roboto"/>
              <a:sym typeface="Roboto"/>
            </a:endParaRPr>
          </a:p>
        </p:txBody>
      </p:sp>
      <p:sp>
        <p:nvSpPr>
          <p:cNvPr id="138" name="Google Shape;138;p20"/>
          <p:cNvSpPr/>
          <p:nvPr/>
        </p:nvSpPr>
        <p:spPr>
          <a:xfrm>
            <a:off x="-527400" y="3732300"/>
            <a:ext cx="3491856" cy="1859868"/>
          </a:xfrm>
          <a:prstGeom prst="cloud">
            <a:avLst/>
          </a:prstGeom>
          <a:solidFill>
            <a:srgbClr val="FFFFFF">
              <a:alpha val="4846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2"/>
                </a:solidFill>
                <a:latin typeface="Roboto"/>
                <a:ea typeface="Roboto"/>
                <a:cs typeface="Roboto"/>
                <a:sym typeface="Roboto"/>
              </a:rPr>
              <a:t>Weight</a:t>
            </a:r>
            <a:r>
              <a:rPr lang="en" sz="1600">
                <a:solidFill>
                  <a:schemeClr val="lt2"/>
                </a:solidFill>
                <a:latin typeface="Roboto"/>
                <a:ea typeface="Roboto"/>
                <a:cs typeface="Roboto"/>
                <a:sym typeface="Roboto"/>
              </a:rPr>
              <a:t> is the force caused by the mass of the airplane bringing the airplane down</a:t>
            </a:r>
            <a:endParaRPr>
              <a:solidFill>
                <a:schemeClr val="lt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Works Cited</a:t>
            </a:r>
            <a:endParaRPr/>
          </a:p>
        </p:txBody>
      </p:sp>
      <p:sp>
        <p:nvSpPr>
          <p:cNvPr id="144" name="Google Shape;144;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http://www.eyewitnesstohistory.com/wright.htm</a:t>
            </a:r>
            <a:r>
              <a:rPr lang="en"/>
              <a:t> </a:t>
            </a:r>
            <a:endParaRPr/>
          </a:p>
          <a:p>
            <a:pPr indent="0" lvl="0" marL="0" rtl="0" algn="l">
              <a:spcBef>
                <a:spcPts val="1600"/>
              </a:spcBef>
              <a:spcAft>
                <a:spcPts val="0"/>
              </a:spcAft>
              <a:buNone/>
            </a:pPr>
            <a:r>
              <a:rPr lang="en" u="sng">
                <a:solidFill>
                  <a:schemeClr val="hlink"/>
                </a:solidFill>
                <a:hlinkClick r:id="rId4"/>
              </a:rPr>
              <a:t>https://science.howstuffworks.com/transport/flight/modern/airplanes</a:t>
            </a:r>
            <a:endParaRPr/>
          </a:p>
          <a:p>
            <a:pPr indent="0" lvl="0" marL="0" rtl="0" algn="l">
              <a:spcBef>
                <a:spcPts val="1600"/>
              </a:spcBef>
              <a:spcAft>
                <a:spcPts val="0"/>
              </a:spcAft>
              <a:buNone/>
            </a:pPr>
            <a:r>
              <a:rPr lang="en" u="sng">
                <a:solidFill>
                  <a:schemeClr val="hlink"/>
                </a:solidFill>
                <a:hlinkClick r:id="rId5"/>
              </a:rPr>
              <a:t>https://www.worldatlas.com/articles/oldest-airlines-in-the-world-that-are-still-operating.html</a:t>
            </a:r>
            <a:r>
              <a:rPr lang="en"/>
              <a:t> </a:t>
            </a:r>
            <a:endParaRPr/>
          </a:p>
          <a:p>
            <a:pPr indent="0" lvl="0" marL="0" rtl="0" algn="l">
              <a:spcBef>
                <a:spcPts val="1600"/>
              </a:spcBef>
              <a:spcAft>
                <a:spcPts val="1600"/>
              </a:spcAft>
              <a:buNone/>
            </a:pPr>
            <a:r>
              <a:rPr lang="en" u="sng">
                <a:solidFill>
                  <a:schemeClr val="hlink"/>
                </a:solidFill>
                <a:hlinkClick r:id="rId6"/>
              </a:rPr>
              <a:t>http://www.greatachievements.org/?id=3728</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