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8" r:id="rId5"/>
    <p:sldId id="260" r:id="rId6"/>
    <p:sldId id="269" r:id="rId7"/>
    <p:sldId id="264" r:id="rId8"/>
    <p:sldId id="265" r:id="rId9"/>
    <p:sldId id="270" r:id="rId10"/>
    <p:sldId id="261" r:id="rId11"/>
    <p:sldId id="258" r:id="rId12"/>
    <p:sldId id="259" r:id="rId13"/>
    <p:sldId id="262" r:id="rId14"/>
    <p:sldId id="266" r:id="rId15"/>
    <p:sldId id="271" r:id="rId16"/>
    <p:sldId id="267" r:id="rId17"/>
  </p:sldIdLst>
  <p:sldSz cx="12192000" cy="6858000"/>
  <p:notesSz cx="9906000" cy="6794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2600" cy="34090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11109" y="1"/>
            <a:ext cx="4292600" cy="34090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084CED1-528E-4E08-905E-44C8D64971E8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453597"/>
            <a:ext cx="4292600" cy="34090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11109" y="6453597"/>
            <a:ext cx="4292600" cy="34090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9D8D54CF-1911-4500-A0E5-D70EEF5F2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49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92600" cy="34090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11109" y="1"/>
            <a:ext cx="4292600" cy="34090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FF5D5997-B3A0-4106-A38D-DD882F94FE6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49313"/>
            <a:ext cx="4073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453597"/>
            <a:ext cx="4292600" cy="34090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11109" y="6453597"/>
            <a:ext cx="4292600" cy="34090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DDC2A2AF-8651-4459-9FB7-9F550E601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05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A2AF-8651-4459-9FB7-9F550E6017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9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3AC-3794-41EA-AAE1-EDDB786A94F3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BD12-F1A8-4599-B223-DEADE110F65E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8229-0760-4BDD-84A7-BB873B5BD9F2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3DA-B5F3-4365-9824-94336D3F37A1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4347-BFE5-49C7-A9F2-9B80E21985AB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7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BA88-7C2B-446C-B633-7CF1FE207BB3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3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4DCF-8314-4184-9C28-959989072AA1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CCFE-638F-4368-B477-9B610050B142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C32C-3EC8-4718-B18D-F7EC1145CBA7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827-A4C4-4CE0-B8F4-6CD11B6EC94B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9A76-7759-44CA-9336-01B1307962D6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B27D-7512-49B6-83E9-983DBA2F193D}" type="datetime1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4D8B-D218-4906-9338-12464234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4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oless/SayakaAm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SAYAKA_AMR</a:t>
            </a:r>
            <a:r>
              <a:rPr lang="ja-JP" altLang="en-US" dirty="0"/>
              <a:t> </a:t>
            </a:r>
            <a:r>
              <a:rPr lang="en-US" altLang="ja-JP" dirty="0" smtClean="0"/>
              <a:t>Notes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Xiaosong</a:t>
            </a:r>
            <a:r>
              <a:rPr kumimoji="1" lang="en-US" altLang="ja-JP" dirty="0" smtClean="0"/>
              <a:t> Sun</a:t>
            </a:r>
          </a:p>
          <a:p>
            <a:r>
              <a:rPr lang="en-US" altLang="ja-JP" dirty="0" smtClean="0"/>
              <a:t>2018/05/28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Filling valid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Prolong</a:t>
            </a:r>
          </a:p>
          <a:p>
            <a:pPr lvl="1"/>
            <a:r>
              <a:rPr lang="en-US" altLang="ja-JP" dirty="0" smtClean="0"/>
              <a:t>Coarse -&gt; Fine</a:t>
            </a:r>
          </a:p>
          <a:p>
            <a:pPr lvl="1"/>
            <a:r>
              <a:rPr lang="en-US" altLang="ja-JP" dirty="0" smtClean="0"/>
              <a:t>Direct injection</a:t>
            </a:r>
          </a:p>
          <a:p>
            <a:pPr lvl="1"/>
            <a:r>
              <a:rPr lang="en-US" altLang="ja-JP" dirty="0" smtClean="0"/>
              <a:t>Center difference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Restrict </a:t>
            </a:r>
          </a:p>
          <a:p>
            <a:pPr lvl="1"/>
            <a:r>
              <a:rPr kumimoji="1" lang="en-US" altLang="ja-JP" dirty="0" smtClean="0"/>
              <a:t>Fine -&gt; Coarse</a:t>
            </a:r>
          </a:p>
          <a:p>
            <a:pPr lvl="1"/>
            <a:r>
              <a:rPr lang="en-US" altLang="ja-JP" dirty="0" smtClean="0"/>
              <a:t>Average </a:t>
            </a:r>
          </a:p>
          <a:p>
            <a:pPr lvl="1"/>
            <a:r>
              <a:rPr kumimoji="1" lang="en-US" altLang="ja-JP" dirty="0" smtClean="0"/>
              <a:t>Sum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0" y="1825625"/>
            <a:ext cx="6480000" cy="3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Filling ghost cell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Intra-level operations</a:t>
            </a:r>
          </a:p>
          <a:p>
            <a:pPr lvl="1"/>
            <a:r>
              <a:rPr kumimoji="1" lang="en-US" altLang="ja-JP" dirty="0" smtClean="0"/>
              <a:t>Fill block boundary on same level</a:t>
            </a:r>
          </a:p>
          <a:p>
            <a:pPr lvl="1"/>
            <a:r>
              <a:rPr lang="en-US" altLang="ja-JP" dirty="0" smtClean="0"/>
              <a:t>Fill physical boundary 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Inter-level operations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Fill coarse-fine boundary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8"/>
          <a:stretch/>
        </p:blipFill>
        <p:spPr>
          <a:xfrm>
            <a:off x="6808589" y="1364884"/>
            <a:ext cx="4331899" cy="432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808589" y="928084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Physical boundary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31334" y="2504323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Same-level boundary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0954" y="3524884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Coarse-fine boundary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7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Concept of ‘Tower’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17367" cy="4351338"/>
          </a:xfrm>
        </p:spPr>
        <p:txBody>
          <a:bodyPr/>
          <a:lstStyle/>
          <a:p>
            <a:r>
              <a:rPr kumimoji="1" lang="en-US" altLang="ja-JP" dirty="0" smtClean="0"/>
              <a:t>Set of uncovered blocks </a:t>
            </a:r>
          </a:p>
          <a:p>
            <a:pPr lvl="1"/>
            <a:r>
              <a:rPr lang="en-US" altLang="ja-JP" dirty="0" smtClean="0"/>
              <a:t>The highest tower is simply the collection of all leaf blocks 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 err="1" smtClean="0"/>
              <a:t>i-th</a:t>
            </a:r>
            <a:r>
              <a:rPr lang="en-US" altLang="ja-JP" dirty="0" smtClean="0"/>
              <a:t> tower is made by erasing top level of the (i+1)-</a:t>
            </a:r>
            <a:r>
              <a:rPr lang="en-US" altLang="ja-JP" dirty="0" err="1" smtClean="0"/>
              <a:t>th</a:t>
            </a:r>
            <a:r>
              <a:rPr lang="en-US" altLang="ja-JP" dirty="0" smtClean="0"/>
              <a:t> tower</a:t>
            </a:r>
          </a:p>
          <a:p>
            <a:r>
              <a:rPr kumimoji="1" lang="en-US" altLang="ja-JP" dirty="0" smtClean="0"/>
              <a:t>What is tower for?</a:t>
            </a:r>
          </a:p>
          <a:p>
            <a:pPr lvl="1"/>
            <a:r>
              <a:rPr kumimoji="1" lang="en-US" altLang="ja-JP" dirty="0" smtClean="0"/>
              <a:t>Valid blocks need solving </a:t>
            </a:r>
          </a:p>
          <a:p>
            <a:pPr lvl="1"/>
            <a:r>
              <a:rPr lang="en-US" altLang="ja-JP" dirty="0" smtClean="0"/>
              <a:t>Manage coarse-fine face flux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Natural multi-level grids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514751"/>
            <a:ext cx="2880000" cy="13108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1975251"/>
            <a:ext cx="2880000" cy="13108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4896251"/>
            <a:ext cx="2880000" cy="13108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3" y="3435751"/>
            <a:ext cx="2880000" cy="13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MAC solver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Extensively use Tower</a:t>
            </a:r>
          </a:p>
          <a:p>
            <a:r>
              <a:rPr lang="en-US" altLang="ja-JP" dirty="0" smtClean="0"/>
              <a:t>Only first-order at coarse/fine face </a:t>
            </a:r>
          </a:p>
          <a:p>
            <a:r>
              <a:rPr lang="en-US" altLang="ja-JP" dirty="0" smtClean="0"/>
              <a:t>Can help compute flux of solution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MG precondition</a:t>
            </a:r>
          </a:p>
          <a:p>
            <a:pPr lvl="1"/>
            <a:r>
              <a:rPr lang="en-US" altLang="ja-JP" dirty="0" smtClean="0"/>
              <a:t>Levels of towers as </a:t>
            </a:r>
            <a:r>
              <a:rPr lang="en-US" altLang="ja-JP" dirty="0" err="1" smtClean="0"/>
              <a:t>multigrids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smtClean="0"/>
              <a:t>GS as smoother, bottom use CG</a:t>
            </a:r>
          </a:p>
          <a:p>
            <a:r>
              <a:rPr kumimoji="1" lang="en-US" altLang="ja-JP" dirty="0" smtClean="0"/>
              <a:t>CG solver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730836" y="1548091"/>
                <a:ext cx="2893356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Cambria Math" panose="02040503050406030204" pitchFamily="18" charset="0"/>
                  </a:rPr>
                  <a:t>The MAC equation: </a:t>
                </a:r>
                <a:endParaRPr kumimoji="1" lang="en-US" altLang="ja-JP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𝑎𝐴𝑥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en-US" altLang="ja-JP" dirty="0" smtClean="0"/>
                  <a:t>X: cell-centered unknown</a:t>
                </a:r>
              </a:p>
              <a:p>
                <a:endParaRPr lang="en-US" altLang="ja-JP" dirty="0" smtClean="0"/>
              </a:p>
              <a:p>
                <a:r>
                  <a:rPr lang="en-US" altLang="ja-JP" dirty="0" smtClean="0"/>
                  <a:t>a, b: scalar (e.g. time step)</a:t>
                </a:r>
              </a:p>
              <a:p>
                <a:endParaRPr lang="en-US" altLang="ja-JP" dirty="0" smtClean="0"/>
              </a:p>
              <a:p>
                <a:r>
                  <a:rPr lang="en-US" altLang="ja-JP" dirty="0" smtClean="0"/>
                  <a:t>A: cell-centered coefficient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(e.g. pseudo-compressibility)</a:t>
                </a:r>
              </a:p>
              <a:p>
                <a:endParaRPr kumimoji="1" lang="en-US" altLang="ja-JP" dirty="0" smtClean="0"/>
              </a:p>
              <a:p>
                <a:r>
                  <a:rPr kumimoji="1" lang="en-US" altLang="ja-JP" dirty="0" smtClean="0"/>
                  <a:t>B: face-centered coefficient</a:t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>(e.g. reciprocal of density)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6" y="1548091"/>
                <a:ext cx="2893356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468" t="-1068" r="-1258" b="-17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96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Output and visualization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H5 </a:t>
            </a:r>
            <a:r>
              <a:rPr kumimoji="1" lang="en-US" altLang="ja-JP" dirty="0" err="1" smtClean="0"/>
              <a:t>Chombo</a:t>
            </a:r>
            <a:r>
              <a:rPr kumimoji="1" lang="en-US" altLang="ja-JP" dirty="0" smtClean="0"/>
              <a:t> file</a:t>
            </a:r>
          </a:p>
          <a:p>
            <a:pPr lvl="1"/>
            <a:r>
              <a:rPr lang="en-US" altLang="ja-JP" dirty="0" err="1" smtClean="0"/>
              <a:t>Paraview</a:t>
            </a:r>
            <a:r>
              <a:rPr lang="en-US" altLang="ja-JP" dirty="0" smtClean="0"/>
              <a:t>: choose *.h5 file -&gt; select format “CHOMBO AMR file”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HDF5-1.8.20 library is pre-compiled</a:t>
            </a:r>
          </a:p>
          <a:p>
            <a:endParaRPr lang="en-US" altLang="ja-JP" dirty="0"/>
          </a:p>
          <a:p>
            <a:r>
              <a:rPr lang="en-US" altLang="ja-JP" dirty="0" smtClean="0"/>
              <a:t>If you wish, may also dump data to ASCII file in a level-by-level and block-by-block manner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6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Examples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60000" cy="384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38200" y="5530688"/>
            <a:ext cx="548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 7: time-dependent Stokes flow in an elbow channel.</a:t>
            </a:r>
          </a:p>
          <a:p>
            <a:r>
              <a:rPr lang="en-US" altLang="ja-JP" dirty="0" smtClean="0"/>
              <a:t>This is a simple flow simulation without convection term.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45395" t="33182" r="15363" b="15758"/>
          <a:stretch/>
        </p:blipFill>
        <p:spPr>
          <a:xfrm>
            <a:off x="7102200" y="1581182"/>
            <a:ext cx="2880000" cy="287147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102200" y="4452661"/>
            <a:ext cx="453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 8: generate a function on the AMR tree and interpolate it to a simple grid.</a:t>
            </a:r>
          </a:p>
          <a:p>
            <a:r>
              <a:rPr lang="en-US" altLang="ja-JP" dirty="0" smtClean="0"/>
              <a:t>This shows how to search data point in a tree.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l="49458" t="38182" r="19427" b="21060"/>
          <a:stretch/>
        </p:blipFill>
        <p:spPr>
          <a:xfrm>
            <a:off x="10032000" y="1932890"/>
            <a:ext cx="2160000" cy="21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6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Helpful references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Download the newest code from my GitHub: 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github.com/haloless/SayakaAmr.git</a:t>
            </a:r>
            <a:r>
              <a:rPr lang="en-US" altLang="ja-JP" dirty="0" smtClean="0"/>
              <a:t> </a:t>
            </a:r>
          </a:p>
          <a:p>
            <a:pPr lvl="1"/>
            <a:r>
              <a:rPr kumimoji="1" lang="en-US" altLang="ja-JP" dirty="0" smtClean="0"/>
              <a:t>Remember to use VS2017</a:t>
            </a:r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PARAMESH library</a:t>
            </a:r>
          </a:p>
          <a:p>
            <a:pPr lvl="1"/>
            <a:r>
              <a:rPr lang="en-US" altLang="ja-JP" dirty="0" smtClean="0"/>
              <a:t>Fortran code, the original idea of this tree/block model</a:t>
            </a:r>
          </a:p>
          <a:p>
            <a:pPr lvl="1"/>
            <a:r>
              <a:rPr lang="en-US" altLang="ja-JP" dirty="0" smtClean="0"/>
              <a:t>Unfortunately, project already obsolete, no longer maintained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7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SAYAKA’s strategy: tree/block mixed AMR grid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/>
          <a:lstStyle/>
          <a:p>
            <a:r>
              <a:rPr kumimoji="1" lang="en-US" altLang="ja-JP" dirty="0" smtClean="0"/>
              <a:t>Tree representation of refine levels </a:t>
            </a:r>
          </a:p>
          <a:p>
            <a:pPr lvl="1"/>
            <a:r>
              <a:rPr lang="en-US" altLang="ja-JP" dirty="0" smtClean="0"/>
              <a:t>Quad-tree (2D) and Oct-tree (3D)</a:t>
            </a:r>
          </a:p>
          <a:p>
            <a:pPr lvl="1"/>
            <a:r>
              <a:rPr kumimoji="1" lang="en-US" altLang="ja-JP" dirty="0" smtClean="0"/>
              <a:t>Tree node 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Parent node</a:t>
            </a:r>
          </a:p>
          <a:p>
            <a:pPr lvl="2"/>
            <a:r>
              <a:rPr lang="en-US" altLang="ja-JP" dirty="0" smtClean="0"/>
              <a:t>Leaf node</a:t>
            </a:r>
          </a:p>
          <a:p>
            <a:pPr lvl="1"/>
            <a:endParaRPr kumimoji="1" lang="en-US" altLang="ja-JP" dirty="0" smtClean="0"/>
          </a:p>
          <a:p>
            <a:r>
              <a:rPr kumimoji="1" lang="en-US" altLang="ja-JP" dirty="0" smtClean="0"/>
              <a:t>Block data in each tree node </a:t>
            </a:r>
          </a:p>
          <a:p>
            <a:pPr lvl="1"/>
            <a:r>
              <a:rPr lang="en-US" altLang="ja-JP" dirty="0" smtClean="0"/>
              <a:t>Uniform grid </a:t>
            </a:r>
          </a:p>
          <a:p>
            <a:pPr lvl="1"/>
            <a:r>
              <a:rPr lang="en-US" altLang="ja-JP" dirty="0" smtClean="0"/>
              <a:t>Refined by a factor of two each level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56" y="2461869"/>
            <a:ext cx="409915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2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 data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Variable location </a:t>
            </a:r>
          </a:p>
          <a:p>
            <a:pPr lvl="1"/>
            <a:r>
              <a:rPr kumimoji="1" lang="en-US" altLang="ja-JP" dirty="0" smtClean="0"/>
              <a:t>Integer encoding th</a:t>
            </a:r>
            <a:r>
              <a:rPr lang="en-US" altLang="ja-JP" dirty="0" smtClean="0"/>
              <a:t>e index type</a:t>
            </a:r>
          </a:p>
          <a:p>
            <a:pPr lvl="1"/>
            <a:r>
              <a:rPr lang="en-US" altLang="ja-JP" dirty="0" smtClean="0"/>
              <a:t>Cell: &lt;0,0,0&gt;</a:t>
            </a:r>
          </a:p>
          <a:p>
            <a:pPr lvl="1"/>
            <a:r>
              <a:rPr kumimoji="1" lang="en-US" altLang="ja-JP" dirty="0" smtClean="0"/>
              <a:t>Face: &lt;1,0,0&gt;, &lt;0,1,0&gt;, &lt;0,0,1&gt;</a:t>
            </a:r>
          </a:p>
          <a:p>
            <a:pPr lvl="1"/>
            <a:r>
              <a:rPr lang="en-US" altLang="ja-JP" dirty="0" smtClean="0"/>
              <a:t>Node: &lt;1,1,1&gt;</a:t>
            </a:r>
            <a:endParaRPr kumimoji="1" lang="en-US" altLang="ja-JP" dirty="0" smtClean="0"/>
          </a:p>
          <a:p>
            <a:r>
              <a:rPr kumimoji="1" lang="en-US" altLang="ja-JP" dirty="0" smtClean="0"/>
              <a:t>Index box</a:t>
            </a:r>
          </a:p>
          <a:p>
            <a:pPr lvl="1"/>
            <a:r>
              <a:rPr lang="en-US" altLang="ja-JP" dirty="0" smtClean="0"/>
              <a:t>Two integer vectors (low &amp; high ends)</a:t>
            </a:r>
          </a:p>
          <a:p>
            <a:pPr lvl="1"/>
            <a:r>
              <a:rPr lang="en-US" altLang="ja-JP" dirty="0" smtClean="0"/>
              <a:t>Closed range of index</a:t>
            </a:r>
          </a:p>
          <a:p>
            <a:pPr lvl="1"/>
            <a:r>
              <a:rPr lang="en-US" altLang="ja-JP" dirty="0" smtClean="0"/>
              <a:t>Allows negative index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74" y="182562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Block data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kumimoji="1" lang="en-US" altLang="ja-JP" dirty="0" smtClean="0"/>
              <a:t>Data buffer</a:t>
            </a:r>
          </a:p>
          <a:p>
            <a:pPr lvl="1"/>
            <a:r>
              <a:rPr kumimoji="1" lang="en-US" altLang="ja-JP" dirty="0" smtClean="0"/>
              <a:t>Valid part: true data </a:t>
            </a:r>
          </a:p>
          <a:p>
            <a:pPr lvl="1"/>
            <a:r>
              <a:rPr lang="en-US" altLang="ja-JP" dirty="0" smtClean="0"/>
              <a:t>Ghost part </a:t>
            </a:r>
          </a:p>
          <a:p>
            <a:pPr lvl="2"/>
            <a:r>
              <a:rPr kumimoji="1" lang="en-US" altLang="ja-JP" dirty="0" smtClean="0"/>
              <a:t>Data from neighbor block </a:t>
            </a:r>
          </a:p>
          <a:p>
            <a:pPr lvl="2"/>
            <a:r>
              <a:rPr lang="en-US" altLang="ja-JP" dirty="0" smtClean="0"/>
              <a:t>Data from coarser level</a:t>
            </a:r>
          </a:p>
          <a:p>
            <a:pPr lvl="2"/>
            <a:r>
              <a:rPr kumimoji="1" lang="en-US" altLang="ja-JP" dirty="0" smtClean="0"/>
              <a:t>Data from physical boundary</a:t>
            </a:r>
          </a:p>
          <a:p>
            <a:pPr lvl="1"/>
            <a:r>
              <a:rPr lang="en-US" altLang="ja-JP" dirty="0" smtClean="0"/>
              <a:t>Access by data(</a:t>
            </a:r>
            <a:r>
              <a:rPr lang="en-US" altLang="ja-JP" dirty="0" err="1" smtClean="0"/>
              <a:t>I,J,K,component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Staggered data may have overlap between two adja</a:t>
            </a:r>
            <a:r>
              <a:rPr lang="en-US" altLang="ja-JP" dirty="0" smtClean="0"/>
              <a:t>cent blocks</a:t>
            </a:r>
            <a:br>
              <a:rPr lang="en-US" altLang="ja-JP" dirty="0" smtClean="0"/>
            </a:br>
            <a:r>
              <a:rPr lang="en-US" altLang="ja-JP" dirty="0" smtClean="0"/>
              <a:t>-&gt; need proper treatment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08" y="153427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Tree node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</p:spPr>
        <p:txBody>
          <a:bodyPr/>
          <a:lstStyle/>
          <a:p>
            <a:r>
              <a:rPr kumimoji="1" lang="en-US" altLang="ja-JP" dirty="0" smtClean="0"/>
              <a:t>Faces x6 (or 2*</a:t>
            </a:r>
            <a:r>
              <a:rPr kumimoji="1" lang="en-US" altLang="ja-JP" dirty="0" err="1" smtClean="0"/>
              <a:t>ndim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Children x8 (or 2^ndim)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65" y="589832"/>
            <a:ext cx="3600000" cy="28061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82" y="4433686"/>
            <a:ext cx="4320000" cy="19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 level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271727" cy="4351338"/>
          </a:xfrm>
        </p:spPr>
        <p:txBody>
          <a:bodyPr/>
          <a:lstStyle/>
          <a:p>
            <a:r>
              <a:rPr kumimoji="1" lang="en-US" altLang="ja-JP" dirty="0" smtClean="0"/>
              <a:t>Blocks with the same refinement </a:t>
            </a:r>
          </a:p>
          <a:p>
            <a:r>
              <a:rPr kumimoji="1" lang="en-US" altLang="ja-JP" dirty="0" smtClean="0"/>
              <a:t>Fine level must be covered completely by its coarse level</a:t>
            </a:r>
          </a:p>
          <a:p>
            <a:r>
              <a:rPr lang="en-US" altLang="ja-JP" dirty="0" smtClean="0"/>
              <a:t>Level limits: </a:t>
            </a:r>
          </a:p>
          <a:p>
            <a:pPr lvl="1"/>
            <a:r>
              <a:rPr lang="en-US" altLang="ja-JP" dirty="0" smtClean="0"/>
              <a:t>Min level: static refine up to this level</a:t>
            </a:r>
          </a:p>
          <a:p>
            <a:pPr lvl="1"/>
            <a:r>
              <a:rPr lang="en-US" altLang="ja-JP" dirty="0" smtClean="0"/>
              <a:t>Max level: dynamic refine no over this level</a:t>
            </a:r>
          </a:p>
          <a:p>
            <a:pPr lvl="1"/>
            <a:r>
              <a:rPr lang="en-US" altLang="ja-JP" dirty="0" smtClean="0"/>
              <a:t>Finest level: current existing level the finest</a:t>
            </a:r>
          </a:p>
          <a:p>
            <a:pPr lvl="1"/>
            <a:r>
              <a:rPr lang="en-US" altLang="ja-JP" dirty="0" smtClean="0"/>
              <a:t>Possible range: [1, max level]</a:t>
            </a:r>
          </a:p>
          <a:p>
            <a:pPr lvl="2"/>
            <a:r>
              <a:rPr lang="en-US" altLang="ja-JP" dirty="0" smtClean="0"/>
              <a:t>NOTE beginning from 1 is designed</a:t>
            </a:r>
          </a:p>
          <a:p>
            <a:pPr lvl="2"/>
            <a:r>
              <a:rPr lang="en-US" altLang="ja-JP" dirty="0" smtClean="0"/>
              <a:t>Level 0 is left for future development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7" y="959640"/>
            <a:ext cx="4320000" cy="19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a tree: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initialize root level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In general, the root level (level = 1) must be initialized by user.</a:t>
            </a:r>
          </a:p>
          <a:p>
            <a:r>
              <a:rPr lang="en-US" altLang="ja-JP" dirty="0" smtClean="0"/>
              <a:t>Data to set </a:t>
            </a:r>
          </a:p>
          <a:p>
            <a:pPr lvl="1"/>
            <a:r>
              <a:rPr lang="en-US" altLang="ja-JP" dirty="0" smtClean="0"/>
              <a:t>Nodes number</a:t>
            </a:r>
          </a:p>
          <a:p>
            <a:pPr lvl="1"/>
            <a:r>
              <a:rPr kumimoji="1" lang="en-US" altLang="ja-JP" dirty="0" smtClean="0"/>
              <a:t>Domain length</a:t>
            </a:r>
          </a:p>
          <a:p>
            <a:pPr lvl="1"/>
            <a:r>
              <a:rPr lang="en-US" altLang="ja-JP" dirty="0" smtClean="0"/>
              <a:t>Boundary condition</a:t>
            </a:r>
          </a:p>
          <a:p>
            <a:pPr lvl="1"/>
            <a:r>
              <a:rPr kumimoji="1" lang="en-US" altLang="ja-JP" dirty="0" smtClean="0"/>
              <a:t>Node-to-node links </a:t>
            </a:r>
            <a:endParaRPr kumimoji="1" lang="en-US" altLang="ja-JP" dirty="0"/>
          </a:p>
          <a:p>
            <a:r>
              <a:rPr kumimoji="1" lang="en-US" altLang="ja-JP" dirty="0" smtClean="0"/>
              <a:t>If the root level is rectangular, use the following easy method</a:t>
            </a:r>
          </a:p>
          <a:p>
            <a:pPr lvl="1"/>
            <a:r>
              <a:rPr lang="en-US" altLang="ja-JP" dirty="0" err="1"/>
              <a:t>m_tree</a:t>
            </a:r>
            <a:r>
              <a:rPr lang="en-US" altLang="ja-JP" dirty="0"/>
              <a:t>-&gt;</a:t>
            </a:r>
            <a:r>
              <a:rPr lang="en-US" altLang="ja-JP" dirty="0" err="1"/>
              <a:t>initUniformRootLevel</a:t>
            </a:r>
            <a:r>
              <a:rPr lang="en-US" altLang="ja-JP" dirty="0" smtClean="0"/>
              <a:t>(</a:t>
            </a:r>
            <a:br>
              <a:rPr lang="en-US" altLang="ja-JP" dirty="0" smtClean="0"/>
            </a:br>
            <a:r>
              <a:rPr lang="en-US" altLang="ja-JP" dirty="0" smtClean="0"/>
              <a:t>{ </a:t>
            </a:r>
            <a:r>
              <a:rPr lang="en-US" altLang="ja-JP" dirty="0"/>
              <a:t>n0x,n0y,n0z }, </a:t>
            </a:r>
            <a:r>
              <a:rPr lang="en-US" altLang="ja-JP" dirty="0" smtClean="0"/>
              <a:t>// number of nodes</a:t>
            </a:r>
            <a:br>
              <a:rPr lang="en-US" altLang="ja-JP" dirty="0" smtClean="0"/>
            </a:br>
            <a:r>
              <a:rPr lang="en-US" altLang="ja-JP" dirty="0" err="1" smtClean="0"/>
              <a:t>probbox</a:t>
            </a:r>
            <a:r>
              <a:rPr lang="en-US" altLang="ja-JP" dirty="0"/>
              <a:t>, </a:t>
            </a:r>
            <a:r>
              <a:rPr lang="en-US" altLang="ja-JP" dirty="0" smtClean="0"/>
              <a:t>// problem domain </a:t>
            </a:r>
            <a:br>
              <a:rPr lang="en-US" altLang="ja-JP" dirty="0" smtClean="0"/>
            </a:br>
            <a:r>
              <a:rPr lang="en-US" altLang="ja-JP" dirty="0" err="1" smtClean="0"/>
              <a:t>probbc</a:t>
            </a:r>
            <a:r>
              <a:rPr lang="en-US" altLang="ja-JP" dirty="0"/>
              <a:t>, </a:t>
            </a:r>
            <a:r>
              <a:rPr lang="en-US" altLang="ja-JP" dirty="0" err="1"/>
              <a:t>probperiodic</a:t>
            </a:r>
            <a:r>
              <a:rPr lang="en-US" altLang="ja-JP" dirty="0" smtClean="0"/>
              <a:t>); // BC type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 a tree: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populate fine levels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250873" cy="4351338"/>
          </a:xfrm>
        </p:spPr>
        <p:txBody>
          <a:bodyPr/>
          <a:lstStyle/>
          <a:p>
            <a:r>
              <a:rPr kumimoji="1" lang="en-US" altLang="ja-JP" dirty="0" smtClean="0"/>
              <a:t>The library will automatically manipulate the tree structure</a:t>
            </a:r>
          </a:p>
          <a:p>
            <a:r>
              <a:rPr lang="en-US" altLang="ja-JP" dirty="0" smtClean="0"/>
              <a:t>The user should just specify “where to refine”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14091" r="47515" b="52424"/>
          <a:stretch/>
        </p:blipFill>
        <p:spPr>
          <a:xfrm>
            <a:off x="272447" y="3880572"/>
            <a:ext cx="5120435" cy="22963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11798" r="44105"/>
          <a:stretch/>
        </p:blipFill>
        <p:spPr>
          <a:xfrm>
            <a:off x="5774796" y="672523"/>
            <a:ext cx="5156442" cy="60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Computation using SAYAKA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most cases, the user can forget about the “tree”</a:t>
            </a:r>
          </a:p>
          <a:p>
            <a:r>
              <a:rPr lang="en-US" altLang="ja-JP" dirty="0" smtClean="0"/>
              <a:t>Instead, one should focus on the block data on each node</a:t>
            </a:r>
          </a:p>
          <a:p>
            <a:pPr lvl="1"/>
            <a:r>
              <a:rPr kumimoji="1" lang="en-US" altLang="ja-JP" dirty="0" smtClean="0"/>
              <a:t>Just a (small, e.g. 8x8x8) Cartesian grid</a:t>
            </a:r>
          </a:p>
          <a:p>
            <a:pPr lvl="1"/>
            <a:r>
              <a:rPr lang="en-US" altLang="ja-JP" dirty="0" smtClean="0"/>
              <a:t>So the core algorithm keeps almost the sam</a:t>
            </a:r>
            <a:r>
              <a:rPr lang="en-US" altLang="ja-JP" dirty="0"/>
              <a:t>e</a:t>
            </a:r>
            <a:endParaRPr kumimoji="1" lang="en-US" altLang="ja-JP" dirty="0" smtClean="0"/>
          </a:p>
          <a:p>
            <a:r>
              <a:rPr kumimoji="1" lang="en-US" altLang="ja-JP" dirty="0" smtClean="0"/>
              <a:t>What the library does for you?</a:t>
            </a:r>
          </a:p>
          <a:p>
            <a:pPr lvl="1"/>
            <a:r>
              <a:rPr lang="en-US" altLang="ja-JP" dirty="0" smtClean="0"/>
              <a:t>Synchronize data between fine and coarse levels </a:t>
            </a:r>
            <a:br>
              <a:rPr lang="en-US" altLang="ja-JP" dirty="0" smtClean="0"/>
            </a:br>
            <a:r>
              <a:rPr lang="en-US" altLang="ja-JP" dirty="0" smtClean="0"/>
              <a:t>-&gt; data in valid cells </a:t>
            </a:r>
          </a:p>
          <a:p>
            <a:pPr lvl="1"/>
            <a:r>
              <a:rPr kumimoji="1" lang="en-US" altLang="ja-JP" dirty="0" smtClean="0"/>
              <a:t>Fill ghost cells for nodes on each level</a:t>
            </a:r>
            <a:br>
              <a:rPr kumimoji="1" lang="en-US" altLang="ja-JP" dirty="0" smtClean="0"/>
            </a:br>
            <a:r>
              <a:rPr kumimoji="1" lang="en-US" altLang="ja-JP" dirty="0" smtClean="0"/>
              <a:t>-&gt; data in ghost cells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4D8B-D218-4906-9338-12464234E02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2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627</Words>
  <Application>Microsoft Office PowerPoint</Application>
  <PresentationFormat>ワイド画面</PresentationFormat>
  <Paragraphs>155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SAYAKA_AMR Notes</vt:lpstr>
      <vt:lpstr>SAYAKA’s strategy: tree/block mixed AMR grid </vt:lpstr>
      <vt:lpstr>Block data </vt:lpstr>
      <vt:lpstr>Block data </vt:lpstr>
      <vt:lpstr>Tree node</vt:lpstr>
      <vt:lpstr>Tree level</vt:lpstr>
      <vt:lpstr>Build a tree:  initialize root level</vt:lpstr>
      <vt:lpstr>Build a tree:  populate fine levels </vt:lpstr>
      <vt:lpstr>Computation using SAYAKA</vt:lpstr>
      <vt:lpstr>Filling valid cell</vt:lpstr>
      <vt:lpstr>Filling ghost cell</vt:lpstr>
      <vt:lpstr>Concept of ‘Tower’</vt:lpstr>
      <vt:lpstr>MAC solver</vt:lpstr>
      <vt:lpstr>Output and visualization</vt:lpstr>
      <vt:lpstr>Examples </vt:lpstr>
      <vt:lpstr>Helpful 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SAYAKA_AMR Notes</dc:title>
  <dc:creator>sun</dc:creator>
  <cp:lastModifiedBy>homu</cp:lastModifiedBy>
  <cp:revision>47</cp:revision>
  <cp:lastPrinted>2018-06-22T03:55:09Z</cp:lastPrinted>
  <dcterms:created xsi:type="dcterms:W3CDTF">2018-05-28T01:43:14Z</dcterms:created>
  <dcterms:modified xsi:type="dcterms:W3CDTF">2018-06-22T06:21:13Z</dcterms:modified>
</cp:coreProperties>
</file>