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4"/>
  </p:notesMasterIdLst>
  <p:sldIdLst>
    <p:sldId id="308" r:id="rId2"/>
    <p:sldId id="352" r:id="rId3"/>
    <p:sldId id="311" r:id="rId4"/>
    <p:sldId id="310" r:id="rId5"/>
    <p:sldId id="364" r:id="rId6"/>
    <p:sldId id="365" r:id="rId7"/>
    <p:sldId id="366" r:id="rId8"/>
    <p:sldId id="367" r:id="rId9"/>
    <p:sldId id="368" r:id="rId10"/>
    <p:sldId id="369" r:id="rId11"/>
    <p:sldId id="370" r:id="rId12"/>
    <p:sldId id="371" r:id="rId13"/>
  </p:sldIdLst>
  <p:sldSz cx="12192000" cy="6858000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Roboto Condensed" panose="02000000000000000000" pitchFamily="2" charset="0"/>
      <p:regular r:id="rId19"/>
      <p:bold r:id="rId20"/>
      <p:italic r:id="rId21"/>
      <p:boldItalic r:id="rId22"/>
    </p:embeddedFont>
    <p:embeddedFont>
      <p:font typeface="Roboto Condensed Light" panose="02000000000000000000" pitchFamily="2" charset="0"/>
      <p:regular r:id="rId23"/>
      <p:italic r:id="rId24"/>
    </p:embeddedFont>
    <p:embeddedFont>
      <p:font typeface="Wingdings 3" panose="05040102010807070707" pitchFamily="18" charset="2"/>
      <p:regular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oJTg3CvIcEfIu256xS6n5g==" hashData="iApAN/y8+UDdiQRINx/f4WHEcFWCEtsAmIcIVye5Jm8Vdp9E1G7oMd0F/dC/rcSIZXmSsa4Ga1zTFL0vNj1+7w=="/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524F"/>
    <a:srgbClr val="301B92"/>
    <a:srgbClr val="673BB7"/>
    <a:srgbClr val="607D8B"/>
    <a:srgbClr val="B71B1C"/>
    <a:srgbClr val="F54337"/>
    <a:srgbClr val="D81A60"/>
    <a:srgbClr val="890E4F"/>
    <a:srgbClr val="EA1E63"/>
    <a:srgbClr val="C628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72" autoAdjust="0"/>
    <p:restoredTop sz="94660"/>
  </p:normalViewPr>
  <p:slideViewPr>
    <p:cSldViewPr snapToGrid="0">
      <p:cViewPr varScale="1">
        <p:scale>
          <a:sx n="74" d="100"/>
          <a:sy n="74" d="100"/>
        </p:scale>
        <p:origin x="744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8E3F3-8B31-41D2-AA9B-9796555DB866}" type="datetimeFigureOut">
              <a:rPr lang="en-US" smtClean="0"/>
              <a:pPr/>
              <a:t>27-03-2021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9BDEF-6165-4E72-B1A6-6E8034CEC2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13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9.jpe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4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jpeg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9.jpeg"/><Relationship Id="rId5" Type="http://schemas.openxmlformats.org/officeDocument/2006/relationships/image" Target="../media/image4.png"/><Relationship Id="rId10" Type="http://schemas.openxmlformats.org/officeDocument/2006/relationships/image" Target="../media/image12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microsoft.com/office/2007/relationships/hdphoto" Target="../media/hdphoto2.wdp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fault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hq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0042908-6588-4C7A-9615-8D5899E8A9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383" t="-16142" r="-144383" b="22103"/>
          <a:stretch/>
        </p:blipFill>
        <p:spPr>
          <a:xfrm>
            <a:off x="1834747" y="3985791"/>
            <a:ext cx="3075940" cy="2892592"/>
          </a:xfrm>
          <a:prstGeom prst="rect">
            <a:avLst/>
          </a:prstGeom>
        </p:spPr>
      </p:pic>
      <p:pic>
        <p:nvPicPr>
          <p:cNvPr id="36" name="Picture 35" descr="User icon Royalty Free Vector Image - VectorStock">
            <a:extLst>
              <a:ext uri="{FF2B5EF4-FFF2-40B4-BE49-F238E27FC236}">
                <a16:creationId xmlns:a16="http://schemas.microsoft.com/office/drawing/2014/main" id="{3C805A05-DDF6-4BA6-8EDB-D97128A43BF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C4AACC20-C1A0-45ED-8640-28D84A9F84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593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D71C1D1-D056-4C60-9F03-E6291617B71F}"/>
              </a:ext>
            </a:extLst>
          </p:cNvPr>
          <p:cNvSpPr txBox="1"/>
          <p:nvPr userDrawn="1"/>
        </p:nvSpPr>
        <p:spPr>
          <a:xfrm>
            <a:off x="375920" y="457200"/>
            <a:ext cx="41857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How to Crop Circular Photo?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0451329-7800-417A-9D19-D93464C6306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013200" y="1808163"/>
            <a:ext cx="3890962" cy="3890962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312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4">
                        <a:lumMod val="50000"/>
                      </a:schemeClr>
                    </a:gs>
                    <a:gs pos="100000">
                      <a:srgbClr val="009788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hq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 descr="User icon Royalty Free Vector Image - VectorStock">
            <a:extLst>
              <a:ext uri="{FF2B5EF4-FFF2-40B4-BE49-F238E27FC236}">
                <a16:creationId xmlns:a16="http://schemas.microsoft.com/office/drawing/2014/main" id="{4A8E0F54-DC01-449D-B951-DC7CBAFD954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65D60AFC-04BC-4FCA-A89D-6FCD04B6DC3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8808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2">
                        <a:lumMod val="50000"/>
                      </a:schemeClr>
                    </a:gs>
                    <a:gs pos="100000">
                      <a:schemeClr val="accent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hq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0" name="Picture 29" descr="User icon Royalty Free Vector Image - VectorStock">
            <a:extLst>
              <a:ext uri="{FF2B5EF4-FFF2-40B4-BE49-F238E27FC236}">
                <a16:creationId xmlns:a16="http://schemas.microsoft.com/office/drawing/2014/main" id="{5F55812D-505A-4B1A-9EB5-16DCD08F2B8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0974588E-8956-4BF5-BF58-B7E42070A56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5704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Ligh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3">
                        <a:lumMod val="50000"/>
                      </a:schemeClr>
                    </a:gs>
                    <a:gs pos="100000">
                      <a:schemeClr val="accent3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hq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AE6570A8-081D-45CE-A0DD-F78F5EDB0F9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0B000B32-CB56-440D-9FAE-7DE703A93A0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0339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A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5">
                        <a:lumMod val="75000"/>
                      </a:schemeClr>
                    </a:gs>
                    <a:gs pos="100000">
                      <a:schemeClr val="accent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hq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00C9ED70-1CC8-4EF2-BE10-AAFE24AAC5D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7FD1CDD6-829C-4C5B-BFB7-74153A66FF2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8597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aro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hq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80BF4AFD-B365-46D4-AAC5-485DFA5A7D4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2BC70C35-8BA7-4D49-9AF7-DC36FAB8FDA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6259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273238"/>
                    </a:gs>
                    <a:gs pos="100000">
                      <a:srgbClr val="607D8B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hq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AEB45C91-0DA6-4973-9AEA-FF1388508AC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F70CF6D9-DDB4-41AA-BB82-F8ED04AD8BC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8816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row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E2622"/>
                    </a:gs>
                    <a:gs pos="100000">
                      <a:srgbClr val="79554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hq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7E386D9D-B92A-4F40-9089-A1FD00CD387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A295F85-D43D-42E5-9539-A471116A43B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5262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ep Pu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01B92"/>
                    </a:gs>
                    <a:gs pos="100000">
                      <a:srgbClr val="673BB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hq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BE300026-40E8-4FB1-998A-9CEB5F7A1B8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B3B5E9B-B4F0-4E85-954A-F7CC04BBF24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2809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0E47A1"/>
                    </a:gs>
                    <a:gs pos="100000">
                      <a:srgbClr val="03A9F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hq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C3A13D11-EC6C-4E81-AD83-7AC73D273F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85035EF3-F5FB-41C2-A0BE-B3AEF7556AB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807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967F7A9-F404-4412-B868-8EB67A41E2A4}"/>
              </a:ext>
            </a:extLst>
          </p:cNvPr>
          <p:cNvGrpSpPr/>
          <p:nvPr userDrawn="1"/>
        </p:nvGrpSpPr>
        <p:grpSpPr>
          <a:xfrm>
            <a:off x="9576895" y="861192"/>
            <a:ext cx="2554143" cy="587454"/>
            <a:chOff x="131177" y="5775962"/>
            <a:chExt cx="2530239" cy="581956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112BAB0-1CB8-413D-970D-4F482F1A0EDB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Arjun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V.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Bala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3556000" y="6604000"/>
            <a:ext cx="50800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#3160713 (WP)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02 –WEB Design</a:t>
            </a: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 cstate="print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66333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B71B1C"/>
                    </a:gs>
                    <a:gs pos="100000">
                      <a:srgbClr val="ED524F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hq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77B7B864-C091-4493-B14B-F5B61B586EED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46" t="7575" r="25761" b="18186"/>
          <a:stretch>
            <a:fillRect/>
          </a:stretch>
        </p:blipFill>
        <p:spPr>
          <a:xfrm>
            <a:off x="356499" y="5214354"/>
            <a:ext cx="1354234" cy="1354234"/>
          </a:xfrm>
          <a:custGeom>
            <a:avLst/>
            <a:gdLst>
              <a:gd name="connsiteX0" fmla="*/ 2286000 w 4572000"/>
              <a:gd name="connsiteY0" fmla="*/ 0 h 4572000"/>
              <a:gd name="connsiteX1" fmla="*/ 4572000 w 4572000"/>
              <a:gd name="connsiteY1" fmla="*/ 2286000 h 4572000"/>
              <a:gd name="connsiteX2" fmla="*/ 2286000 w 4572000"/>
              <a:gd name="connsiteY2" fmla="*/ 4572000 h 4572000"/>
              <a:gd name="connsiteX3" fmla="*/ 0 w 4572000"/>
              <a:gd name="connsiteY3" fmla="*/ 2286000 h 4572000"/>
              <a:gd name="connsiteX4" fmla="*/ 2286000 w 4572000"/>
              <a:gd name="connsiteY4" fmla="*/ 0 h 45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0" h="4572000">
                <a:moveTo>
                  <a:pt x="2286000" y="0"/>
                </a:moveTo>
                <a:cubicBezTo>
                  <a:pt x="3548523" y="0"/>
                  <a:pt x="4572000" y="1023477"/>
                  <a:pt x="4572000" y="2286000"/>
                </a:cubicBezTo>
                <a:cubicBezTo>
                  <a:pt x="4572000" y="3548523"/>
                  <a:pt x="3548523" y="4572000"/>
                  <a:pt x="2286000" y="4572000"/>
                </a:cubicBezTo>
                <a:cubicBezTo>
                  <a:pt x="1023477" y="4572000"/>
                  <a:pt x="0" y="3548523"/>
                  <a:pt x="0" y="2286000"/>
                </a:cubicBezTo>
                <a:cubicBezTo>
                  <a:pt x="0" y="1023477"/>
                  <a:pt x="1023477" y="0"/>
                  <a:pt x="2286000" y="0"/>
                </a:cubicBezTo>
                <a:close/>
              </a:path>
            </a:pathLst>
          </a:custGeom>
          <a:noFill/>
          <a:ln w="6350">
            <a:solidFill>
              <a:schemeClr val="bg1">
                <a:lumMod val="65000"/>
              </a:schemeClr>
            </a:solidFill>
          </a:ln>
          <a:effectLst/>
        </p:spPr>
      </p:pic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177B86E9-222D-4757-BE64-59540DB794E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8ABCD18B-D4E0-41E4-8162-7E83CB11DAE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1319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890E4F"/>
                    </a:gs>
                    <a:gs pos="100000">
                      <a:srgbClr val="D81A60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hq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A2F1AAAC-C051-4A31-837B-4A9977722A4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ADF34BDA-AFB4-4120-81EF-C0AB56D388C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502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967F7A9-F404-4412-B868-8EB67A41E2A4}"/>
              </a:ext>
            </a:extLst>
          </p:cNvPr>
          <p:cNvGrpSpPr/>
          <p:nvPr userDrawn="1"/>
        </p:nvGrpSpPr>
        <p:grpSpPr>
          <a:xfrm>
            <a:off x="9576895" y="5890392"/>
            <a:ext cx="2554143" cy="587454"/>
            <a:chOff x="131177" y="5775962"/>
            <a:chExt cx="2530239" cy="581956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112BAB0-1CB8-413D-970D-4F482F1A0EDB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Arjun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V.</a:t>
            </a:r>
            <a:r>
              <a:rPr lang="en-US" baseline="0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</a:t>
            </a:r>
            <a:r>
              <a:rPr lang="en-US" baseline="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Bala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3653367" y="6604000"/>
            <a:ext cx="4885267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#3160713 (WP)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02 –WEB Design</a:t>
            </a: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 cstate="print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2761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967F7A9-F404-4412-B868-8EB67A41E2A4}"/>
              </a:ext>
            </a:extLst>
          </p:cNvPr>
          <p:cNvGrpSpPr/>
          <p:nvPr userDrawn="1"/>
        </p:nvGrpSpPr>
        <p:grpSpPr>
          <a:xfrm>
            <a:off x="128095" y="5890392"/>
            <a:ext cx="2554143" cy="587454"/>
            <a:chOff x="131177" y="5775962"/>
            <a:chExt cx="2530239" cy="581956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112BAB0-1CB8-413D-970D-4F482F1A0EDB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Arjun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V.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Bala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3556000" y="6604000"/>
            <a:ext cx="50800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#3160713 (WP)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02 –WEB Design</a:t>
            </a: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 cstate="print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862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07171932-FFF4-4D27-9425-8CB5D27A92F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581" b="21180"/>
          <a:stretch/>
        </p:blipFill>
        <p:spPr>
          <a:xfrm rot="16200000">
            <a:off x="9807099" y="606901"/>
            <a:ext cx="2991808" cy="177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639DF2A-5426-428D-B32D-78E9191D8A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hq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9646" t="18062" r="2731" b="17724"/>
          <a:stretch/>
        </p:blipFill>
        <p:spPr>
          <a:xfrm>
            <a:off x="0" y="401568"/>
            <a:ext cx="543946" cy="7721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B8C6168-C8A4-4660-9D38-045657B80D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lang="en-US" sz="60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Write here Section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6C89DA-344D-4448-822C-2826084EF12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Write here Section Subtitle</a:t>
            </a:r>
          </a:p>
        </p:txBody>
      </p:sp>
      <p:sp>
        <p:nvSpPr>
          <p:cNvPr id="8" name="Freeform 17">
            <a:extLst>
              <a:ext uri="{FF2B5EF4-FFF2-40B4-BE49-F238E27FC236}">
                <a16:creationId xmlns:a16="http://schemas.microsoft.com/office/drawing/2014/main" id="{910DC0DC-3FC7-402D-8C9F-62D3ACC8DC86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2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802A992-B18A-47D4-8497-02E7586DF58D}"/>
              </a:ext>
            </a:extLst>
          </p:cNvPr>
          <p:cNvGrpSpPr/>
          <p:nvPr userDrawn="1"/>
        </p:nvGrpSpPr>
        <p:grpSpPr>
          <a:xfrm>
            <a:off x="9437223" y="6087939"/>
            <a:ext cx="2554143" cy="587454"/>
            <a:chOff x="131177" y="5775962"/>
            <a:chExt cx="2530239" cy="58195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8DD61FEC-075B-4EDD-97CA-36E6F72630F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B550E12-AA95-4B1B-A8D2-ED01E515FC43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01692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Arjun</a:t>
            </a:r>
            <a:r>
              <a:rPr lang="en-US" baseline="0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V. </a:t>
            </a:r>
            <a:r>
              <a:rPr lang="en-US" baseline="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Bala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3594100" y="6604000"/>
            <a:ext cx="5003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#3160713 (WP)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02 –WEB Design</a:t>
            </a: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FE191CF5-3D57-422B-B2EB-FF235E30DB22}"/>
              </a:ext>
            </a:extLst>
          </p:cNvPr>
          <p:cNvGrpSpPr/>
          <p:nvPr userDrawn="1"/>
        </p:nvGrpSpPr>
        <p:grpSpPr>
          <a:xfrm>
            <a:off x="9576895" y="99192"/>
            <a:ext cx="2554143" cy="587454"/>
            <a:chOff x="131177" y="5775962"/>
            <a:chExt cx="2530239" cy="58195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9B183D5-5DE8-48E7-85E7-60CE9D0FD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2445F4B-50F2-4CA0-A5C5-6D690A29F3F2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71972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Arjun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V.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Bala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3484034" y="6604000"/>
            <a:ext cx="5223933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#3160713 (WP)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02 –WEB Design</a:t>
            </a: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913602D2-CAF0-4790-95E8-87990761ED0C}"/>
              </a:ext>
            </a:extLst>
          </p:cNvPr>
          <p:cNvGrpSpPr/>
          <p:nvPr userDrawn="1"/>
        </p:nvGrpSpPr>
        <p:grpSpPr>
          <a:xfrm>
            <a:off x="9576895" y="5890392"/>
            <a:ext cx="2554143" cy="587454"/>
            <a:chOff x="131177" y="5775962"/>
            <a:chExt cx="2530239" cy="58195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378A2C8-EF9C-479C-ACF0-D9819B46DF5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1DE4F58-7D48-453D-89E1-B25767150977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06247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Arjun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V.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Bala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3475567" y="6604000"/>
            <a:ext cx="5240867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#3160713 (WP)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02 –WEB Design</a:t>
            </a: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15C60ED7-12D4-496E-AF73-0995BE8C12FD}"/>
              </a:ext>
            </a:extLst>
          </p:cNvPr>
          <p:cNvGrpSpPr/>
          <p:nvPr userDrawn="1"/>
        </p:nvGrpSpPr>
        <p:grpSpPr>
          <a:xfrm>
            <a:off x="128095" y="5890392"/>
            <a:ext cx="2554143" cy="587454"/>
            <a:chOff x="131177" y="5775962"/>
            <a:chExt cx="2530239" cy="58195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30CB04CE-0025-4B1F-B962-A759D179D84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3F480CB-A4AF-424E-90DB-5B677403441A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43314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2311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F5063B-909B-4A7F-B502-780228043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27DDF1-16E2-4622-B8FD-0148CD5CE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EA166-F18A-4D32-AA1F-AE475D491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21B45-1703-4330-B544-825BD8F37AF2}" type="datetimeFigureOut">
              <a:rPr lang="en-US" smtClean="0"/>
              <a:pPr/>
              <a:t>27-03-2021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C5379-5B41-4775-9279-F9F7608E66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A4B342-6FD5-4BB7-B9AE-3C5081C089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1F3C7-36DD-4595-AA08-2525D86280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954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70" r:id="rId2"/>
    <p:sldLayoutId id="2147483687" r:id="rId3"/>
    <p:sldLayoutId id="2147483688" r:id="rId4"/>
    <p:sldLayoutId id="2147483671" r:id="rId5"/>
    <p:sldLayoutId id="2147483672" r:id="rId6"/>
    <p:sldLayoutId id="2147483689" r:id="rId7"/>
    <p:sldLayoutId id="2147483690" r:id="rId8"/>
    <p:sldLayoutId id="2147483673" r:id="rId9"/>
    <p:sldLayoutId id="2147483691" r:id="rId10"/>
    <p:sldLayoutId id="2147483674" r:id="rId11"/>
    <p:sldLayoutId id="2147483676" r:id="rId12"/>
    <p:sldLayoutId id="2147483677" r:id="rId13"/>
    <p:sldLayoutId id="2147483678" r:id="rId14"/>
    <p:sldLayoutId id="2147483679" r:id="rId15"/>
    <p:sldLayoutId id="2147483681" r:id="rId16"/>
    <p:sldLayoutId id="2147483683" r:id="rId17"/>
    <p:sldLayoutId id="2147483682" r:id="rId18"/>
    <p:sldLayoutId id="2147483684" r:id="rId19"/>
    <p:sldLayoutId id="2147483685" r:id="rId20"/>
    <p:sldLayoutId id="2147483686" r:id="rId2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C137D2E-F7D0-465C-8541-F4CFBBD6738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IN" dirty="0"/>
              <a:t>arjun.bala@darshan.ac.in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27C5C63-5136-498D-B5D5-B1F6385ED37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IN" dirty="0"/>
              <a:t>9624822202</a:t>
            </a:r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C4FACC96-BA70-4FDA-AB13-3B133AD498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/>
              <a:t>Computer Engineering Department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3A79D48-3C85-46E3-9CAE-59240F299A2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IN" dirty="0"/>
              <a:t>Prof. </a:t>
            </a:r>
            <a:r>
              <a:rPr lang="en-IN" dirty="0" err="1"/>
              <a:t>Arjun</a:t>
            </a:r>
            <a:r>
              <a:rPr lang="en-IN" dirty="0"/>
              <a:t> V. </a:t>
            </a:r>
            <a:r>
              <a:rPr lang="en-IN" dirty="0" err="1"/>
              <a:t>Bala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062CA4D6-180D-44EB-978C-EAE6FB447DC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IN" dirty="0"/>
              <a:t>Web Programming (WP) (3160713)</a:t>
            </a:r>
            <a:endParaRPr lang="en-US" dirty="0"/>
          </a:p>
        </p:txBody>
      </p:sp>
      <p:pic>
        <p:nvPicPr>
          <p:cNvPr id="16" name="Picture Placeholder 15" descr="09CEAVB_19042019_063947AM.jpg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/>
          <a:srcRect/>
          <a:stretch>
            <a:fillRect/>
          </a:stretch>
        </p:blipFill>
        <p:spPr/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0E0A5353-D4D5-43D7-A039-6CFC6871D6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/>
          <a:lstStyle/>
          <a:p>
            <a:r>
              <a:rPr lang="en-US" sz="4800" b="0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Unit-02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WEB Design</a:t>
            </a:r>
          </a:p>
        </p:txBody>
      </p:sp>
      <p:pic>
        <p:nvPicPr>
          <p:cNvPr id="1026" name="Picture 2" descr="The next big thing in web design: 7 trends you need to know | Creative Bloq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9039" y="1549615"/>
            <a:ext cx="4622800" cy="2599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65200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Planning a Website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most important activity in a website development is planning.</a:t>
            </a:r>
          </a:p>
          <a:p>
            <a:r>
              <a:rPr lang="en-US" dirty="0"/>
              <a:t>To achieve higher success of the website in terms of user satisfaction, better planning is needed.</a:t>
            </a:r>
          </a:p>
          <a:p>
            <a:r>
              <a:rPr lang="en-US" dirty="0"/>
              <a:t>Before we start developing a website, we should ask question such as,</a:t>
            </a:r>
          </a:p>
          <a:p>
            <a:pPr lvl="1"/>
            <a:r>
              <a:rPr lang="en-US" dirty="0"/>
              <a:t>Why are we developing this website?</a:t>
            </a:r>
          </a:p>
          <a:p>
            <a:pPr lvl="1"/>
            <a:r>
              <a:rPr lang="en-US" dirty="0"/>
              <a:t>What do we achieve by developing this website?</a:t>
            </a:r>
          </a:p>
          <a:p>
            <a:pPr lvl="1"/>
            <a:r>
              <a:rPr lang="en-US" dirty="0"/>
              <a:t>Who are the people who will use this website?</a:t>
            </a:r>
          </a:p>
          <a:p>
            <a:pPr lvl="1"/>
            <a:r>
              <a:rPr lang="en-US" dirty="0"/>
              <a:t>What are the information contents?</a:t>
            </a:r>
          </a:p>
          <a:p>
            <a:pPr lvl="1"/>
            <a:r>
              <a:rPr lang="en-US" dirty="0"/>
              <a:t>How are these contents organized? What are the possible ways?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818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4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Publishing Website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topic will be covered in detail once we complete PHP.</a:t>
            </a:r>
          </a:p>
        </p:txBody>
      </p:sp>
    </p:spTree>
    <p:extLst>
      <p:ext uri="{BB962C8B-B14F-4D97-AF65-F5344CB8AC3E}">
        <p14:creationId xmlns:p14="http://schemas.microsoft.com/office/powerpoint/2010/main" val="24729015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Effective Navigation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most important design element in the web design after page layout is navigation design.</a:t>
            </a:r>
          </a:p>
          <a:p>
            <a:r>
              <a:rPr lang="en-US" dirty="0"/>
              <a:t>Navigation means the ways to move from one page to another page in a Web site using hyperlinks provided on the page.</a:t>
            </a:r>
          </a:p>
          <a:p>
            <a:r>
              <a:rPr lang="en-US" dirty="0"/>
              <a:t>If navigation design is not proper then user feels the problem in moving around the pages in your site in a desired manner or gets confused and leaves the site.</a:t>
            </a:r>
          </a:p>
          <a:p>
            <a:r>
              <a:rPr lang="en-US" dirty="0"/>
              <a:t>Tips for Effective Navigation:</a:t>
            </a:r>
          </a:p>
          <a:p>
            <a:pPr lvl="1"/>
            <a:r>
              <a:rPr lang="en-US" dirty="0"/>
              <a:t>Navigation links are either </a:t>
            </a:r>
            <a:r>
              <a:rPr lang="en-US" b="1" dirty="0"/>
              <a:t>text based</a:t>
            </a:r>
            <a:r>
              <a:rPr lang="en-US" dirty="0"/>
              <a:t>, i.e. a word or a phrase, or </a:t>
            </a:r>
            <a:r>
              <a:rPr lang="en-US" b="1" dirty="0"/>
              <a:t>graphical</a:t>
            </a:r>
            <a:r>
              <a:rPr lang="en-US" dirty="0"/>
              <a:t>, i.e. a image.</a:t>
            </a:r>
          </a:p>
          <a:p>
            <a:pPr lvl="1"/>
            <a:r>
              <a:rPr lang="en-US" dirty="0"/>
              <a:t>Navigation links should be </a:t>
            </a:r>
            <a:r>
              <a:rPr lang="en-US" b="1" dirty="0"/>
              <a:t>clear </a:t>
            </a:r>
            <a:r>
              <a:rPr lang="en-US" dirty="0"/>
              <a:t>and </a:t>
            </a:r>
            <a:r>
              <a:rPr lang="en-US" b="1" dirty="0"/>
              <a:t>meaningful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It should be </a:t>
            </a:r>
            <a:r>
              <a:rPr lang="en-US" b="1" dirty="0"/>
              <a:t>consistent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Link should be </a:t>
            </a:r>
            <a:r>
              <a:rPr lang="en-US" b="1" dirty="0"/>
              <a:t>understandable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Organize the links such that contents are </a:t>
            </a:r>
            <a:r>
              <a:rPr lang="en-US" b="1" dirty="0"/>
              <a:t>grouped logically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Provide </a:t>
            </a:r>
            <a:r>
              <a:rPr lang="en-US" b="1" dirty="0"/>
              <a:t>search </a:t>
            </a:r>
            <a:r>
              <a:rPr lang="en-US" dirty="0"/>
              <a:t>link, if necessary, usually on top of the page. </a:t>
            </a:r>
          </a:p>
          <a:p>
            <a:pPr lvl="1"/>
            <a:r>
              <a:rPr lang="en-US" dirty="0"/>
              <a:t>Use </a:t>
            </a:r>
            <a:r>
              <a:rPr lang="en-US" b="1" dirty="0"/>
              <a:t>common links </a:t>
            </a:r>
            <a:r>
              <a:rPr lang="en-US" dirty="0"/>
              <a:t>such as ‘about us’ or ‘Contact us’.</a:t>
            </a:r>
          </a:p>
          <a:p>
            <a:pPr lvl="1"/>
            <a:r>
              <a:rPr lang="en-US" dirty="0"/>
              <a:t>Provide the way to </a:t>
            </a:r>
            <a:r>
              <a:rPr lang="en-US" b="1" dirty="0"/>
              <a:t>return to first page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Provide the user with </a:t>
            </a:r>
            <a:r>
              <a:rPr lang="en-US" b="1" dirty="0"/>
              <a:t>information </a:t>
            </a:r>
            <a:r>
              <a:rPr lang="en-US" dirty="0"/>
              <a:t>regarding </a:t>
            </a:r>
            <a:r>
              <a:rPr lang="en-US" b="1" dirty="0"/>
              <a:t>location.</a:t>
            </a:r>
          </a:p>
          <a:p>
            <a:pPr lvl="1"/>
            <a:r>
              <a:rPr lang="en-US" b="1" dirty="0"/>
              <a:t>Horizontal navigation bar </a:t>
            </a:r>
            <a:r>
              <a:rPr lang="en-US" dirty="0"/>
              <a:t>can be provided on each page to directly jump to any section.</a:t>
            </a:r>
          </a:p>
        </p:txBody>
      </p:sp>
    </p:spTree>
    <p:extLst>
      <p:ext uri="{BB962C8B-B14F-4D97-AF65-F5344CB8AC3E}">
        <p14:creationId xmlns:p14="http://schemas.microsoft.com/office/powerpoint/2010/main" val="1116272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9EBF344-4A7B-4C4A-AF6D-6441BD040AB3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1191446" y="0"/>
            <a:ext cx="0" cy="6829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A925EF2-D58F-4AC0-ACED-F747CC08D69F}"/>
              </a:ext>
            </a:extLst>
          </p:cNvPr>
          <p:cNvCxnSpPr>
            <a:cxnSpLocks/>
          </p:cNvCxnSpPr>
          <p:nvPr/>
        </p:nvCxnSpPr>
        <p:spPr>
          <a:xfrm>
            <a:off x="1191446" y="5063613"/>
            <a:ext cx="0" cy="179438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4BD1E24D-7739-4C4F-8234-2614FB54ADBC}"/>
              </a:ext>
            </a:extLst>
          </p:cNvPr>
          <p:cNvSpPr/>
          <p:nvPr/>
        </p:nvSpPr>
        <p:spPr>
          <a:xfrm>
            <a:off x="954165" y="682906"/>
            <a:ext cx="474562" cy="474562"/>
          </a:xfrm>
          <a:prstGeom prst="ellips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ym typeface="Wingdings 2" panose="05020102010507070707" pitchFamily="18" charset="2"/>
              </a:rPr>
              <a:t></a:t>
            </a: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F422F9-3B3A-4A97-ADB3-F83B13E11C16}"/>
              </a:ext>
            </a:extLst>
          </p:cNvPr>
          <p:cNvSpPr txBox="1"/>
          <p:nvPr/>
        </p:nvSpPr>
        <p:spPr>
          <a:xfrm>
            <a:off x="1527893" y="720132"/>
            <a:ext cx="11753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Looping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34260FD-CAA3-43A0-977C-7E4B57013872}"/>
              </a:ext>
            </a:extLst>
          </p:cNvPr>
          <p:cNvCxnSpPr>
            <a:cxnSpLocks/>
          </p:cNvCxnSpPr>
          <p:nvPr/>
        </p:nvCxnSpPr>
        <p:spPr>
          <a:xfrm>
            <a:off x="1191446" y="1157468"/>
            <a:ext cx="0" cy="246540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DA2F9A4-6988-4274-8384-12496EC9D59D}"/>
              </a:ext>
            </a:extLst>
          </p:cNvPr>
          <p:cNvSpPr txBox="1"/>
          <p:nvPr/>
        </p:nvSpPr>
        <p:spPr>
          <a:xfrm>
            <a:off x="1458964" y="712385"/>
            <a:ext cx="4909938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Outline</a:t>
            </a:r>
            <a:endParaRPr lang="en-US" b="1" dirty="0"/>
          </a:p>
          <a:p>
            <a:endParaRPr lang="en-US" b="1" dirty="0"/>
          </a:p>
          <a:p>
            <a:pPr indent="446088">
              <a:buFont typeface="Wingdings" pitchFamily="2" charset="2"/>
              <a:buChar char="ü"/>
            </a:pPr>
            <a:r>
              <a:rPr lang="en-US" sz="2000" dirty="0"/>
              <a:t>Web Design Issues</a:t>
            </a:r>
          </a:p>
          <a:p>
            <a:pPr indent="446088">
              <a:buFont typeface="Wingdings" pitchFamily="2" charset="2"/>
              <a:buChar char="ü"/>
            </a:pPr>
            <a:r>
              <a:rPr lang="en-US" sz="2000" dirty="0"/>
              <a:t>Planning a website</a:t>
            </a:r>
          </a:p>
          <a:p>
            <a:pPr indent="446088">
              <a:buFont typeface="Wingdings" pitchFamily="2" charset="2"/>
              <a:buChar char="ü"/>
            </a:pPr>
            <a:r>
              <a:rPr lang="en-US" sz="2000" dirty="0"/>
              <a:t>Effective Navigation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6305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Web Design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lphaUcPeriod"/>
            </a:pPr>
            <a:r>
              <a:rPr lang="en-US" dirty="0"/>
              <a:t>Browser &amp; Operating Systems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/>
              <a:t>Bandwidth and Cache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/>
              <a:t>Display Resolution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/>
              <a:t>Look &amp; Feel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/>
              <a:t>Page Layout and Linking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/>
              <a:t>Locating Information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/>
              <a:t>Making Design user-Centric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/>
              <a:t>Sitemap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a) Browser &amp; Operating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 pages are written using different HTML tags and viewed in browser window.</a:t>
            </a:r>
          </a:p>
          <a:p>
            <a:r>
              <a:rPr lang="en-US" dirty="0"/>
              <a:t>The different browsers and their versions greatly affect the way a page is rendered, as different browsers sometimes interpret same HTML tag in a different way.</a:t>
            </a:r>
          </a:p>
          <a:p>
            <a:r>
              <a:rPr lang="en-US" dirty="0"/>
              <a:t>Different versions of HTML also support different sets of tags.</a:t>
            </a:r>
          </a:p>
          <a:p>
            <a:r>
              <a:rPr lang="en-US" dirty="0"/>
              <a:t>The support for different tags also varies across the different browsers and their versions.</a:t>
            </a:r>
          </a:p>
          <a:p>
            <a:r>
              <a:rPr lang="en-US" dirty="0"/>
              <a:t>Same browser may work slightly different on different operating system and hardware platform.</a:t>
            </a:r>
          </a:p>
          <a:p>
            <a:r>
              <a:rPr lang="en-US" dirty="0"/>
              <a:t>To make a web page portable, test it on different browsers on different operating systems.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b) Bandwidth and Cache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Users have different connection speed, i.e. bandwidth, to access the Web sites.</a:t>
            </a:r>
          </a:p>
          <a:p>
            <a:r>
              <a:rPr lang="en-US" dirty="0"/>
              <a:t>Connection speed plays an important role in designing web pages, if user has low bandwidth connection and a web page contains too many images, it takes more time to download.</a:t>
            </a:r>
          </a:p>
          <a:p>
            <a:r>
              <a:rPr lang="en-US" dirty="0"/>
              <a:t>Generally, users have no patience to wait for longer time than 10-15 seconds and move to other site without looking at contents of your web page.</a:t>
            </a:r>
          </a:p>
          <a:p>
            <a:r>
              <a:rPr lang="en-US" dirty="0"/>
              <a:t>Browser provides temporary memory called cache to store the graphics.</a:t>
            </a:r>
          </a:p>
          <a:p>
            <a:r>
              <a:rPr lang="en-US" dirty="0"/>
              <a:t>When user gives the URL of the web page for the first time, HTML file together with all the graphics files referred in a page is downloaded and displayed.</a:t>
            </a:r>
          </a:p>
        </p:txBody>
      </p:sp>
    </p:spTree>
    <p:extLst>
      <p:ext uri="{BB962C8B-B14F-4D97-AF65-F5344CB8AC3E}">
        <p14:creationId xmlns:p14="http://schemas.microsoft.com/office/powerpoint/2010/main" val="969749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c) Display Resolution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Display resolution is another important factor affecting the Web page design, as we do not have any control on display resolution of the monitors on which user views our pages.</a:t>
            </a:r>
          </a:p>
          <a:p>
            <a:r>
              <a:rPr lang="en-US" dirty="0"/>
              <a:t>Display or screen resolution is measured in terms of pixels and common resolutions are 800 X 600 and 1024 X 786.</a:t>
            </a:r>
          </a:p>
          <a:p>
            <a:r>
              <a:rPr lang="en-US" dirty="0"/>
              <a:t>We have three choices for Web page design.</a:t>
            </a:r>
          </a:p>
          <a:p>
            <a:pPr lvl="1"/>
            <a:r>
              <a:rPr lang="en-US" dirty="0"/>
              <a:t>Design a web page with fixed resolution.</a:t>
            </a:r>
          </a:p>
          <a:p>
            <a:pPr lvl="1"/>
            <a:r>
              <a:rPr lang="en-US" dirty="0"/>
              <a:t>Make a flexible design using HTML table to fit into different resolution.</a:t>
            </a:r>
          </a:p>
          <a:p>
            <a:pPr lvl="1"/>
            <a:r>
              <a:rPr lang="en-US" dirty="0"/>
              <a:t>If the page is displayed on a monitor with a higher resolution, the page is displayed on left hand side and some part on the right-hand side remains blank. We can use centered design to display page properly.</a:t>
            </a:r>
          </a:p>
          <a:p>
            <a:pPr lvl="1"/>
            <a:r>
              <a:rPr lang="en-US" dirty="0"/>
              <a:t>Ideally we should use some frameworks for designing like Bootstrap/Material design.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876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d) Look &amp; Feel &amp; e) Page Layout and Linking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Look &amp; Feel</a:t>
            </a:r>
          </a:p>
          <a:p>
            <a:pPr lvl="1"/>
            <a:r>
              <a:rPr lang="en-US" dirty="0"/>
              <a:t>Look and feel of the website decides the overall appearance of the website.</a:t>
            </a:r>
          </a:p>
          <a:p>
            <a:pPr lvl="1"/>
            <a:r>
              <a:rPr lang="en-US" dirty="0"/>
              <a:t>It includes all the design aspects such as</a:t>
            </a:r>
          </a:p>
          <a:p>
            <a:pPr lvl="2"/>
            <a:r>
              <a:rPr lang="en-US" dirty="0"/>
              <a:t>Web site theme</a:t>
            </a:r>
          </a:p>
          <a:p>
            <a:pPr lvl="2"/>
            <a:r>
              <a:rPr lang="en-US" dirty="0"/>
              <a:t>Web typography</a:t>
            </a:r>
          </a:p>
          <a:p>
            <a:pPr lvl="2"/>
            <a:r>
              <a:rPr lang="en-US" dirty="0"/>
              <a:t>Graphics</a:t>
            </a:r>
          </a:p>
          <a:p>
            <a:pPr lvl="2"/>
            <a:r>
              <a:rPr lang="en-US" dirty="0"/>
              <a:t>Visual structure</a:t>
            </a:r>
          </a:p>
          <a:p>
            <a:pPr lvl="2"/>
            <a:r>
              <a:rPr lang="en-US" dirty="0"/>
              <a:t>Navigation etc…</a:t>
            </a:r>
          </a:p>
          <a:p>
            <a:r>
              <a:rPr lang="en-US" dirty="0"/>
              <a:t>Page Layout and Linking</a:t>
            </a:r>
          </a:p>
          <a:p>
            <a:pPr lvl="1"/>
            <a:r>
              <a:rPr lang="en-US" dirty="0"/>
              <a:t>Website contains of individual web pages that are linked together using various navigational links.</a:t>
            </a:r>
          </a:p>
          <a:p>
            <a:pPr lvl="1"/>
            <a:r>
              <a:rPr lang="en-US" dirty="0"/>
              <a:t>Page layout defines the visual structure of the page and divides the page area into different parts to present the information of varying importance.</a:t>
            </a:r>
          </a:p>
          <a:p>
            <a:pPr lvl="1"/>
            <a:r>
              <a:rPr lang="en-US" dirty="0"/>
              <a:t>Page layout allows the designer to distribute the contents on a page such that visitor can view it easily and find necessary details.</a:t>
            </a:r>
          </a:p>
        </p:txBody>
      </p:sp>
    </p:spTree>
    <p:extLst>
      <p:ext uri="{BB962C8B-B14F-4D97-AF65-F5344CB8AC3E}">
        <p14:creationId xmlns:p14="http://schemas.microsoft.com/office/powerpoint/2010/main" val="844299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f) Locating Information &amp; g) Making Design user-centric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Locating Information</a:t>
            </a:r>
          </a:p>
          <a:p>
            <a:pPr lvl="1"/>
            <a:r>
              <a:rPr lang="en-US" dirty="0"/>
              <a:t>Webpage is viewed on a computer screen and the screen can be divided into five major areas such as center, top, right, bottom and left in this particular order.</a:t>
            </a:r>
          </a:p>
          <a:p>
            <a:pPr lvl="1"/>
            <a:r>
              <a:rPr lang="en-US" dirty="0"/>
              <a:t>The first major area of importance in terms of users viewing pattern is the center, then top, right, bottom and left in this particular order</a:t>
            </a:r>
          </a:p>
          <a:p>
            <a:r>
              <a:rPr lang="en-US" dirty="0"/>
              <a:t>Making Design user-centric</a:t>
            </a:r>
          </a:p>
          <a:p>
            <a:pPr lvl="1"/>
            <a:r>
              <a:rPr lang="en-US" dirty="0"/>
              <a:t>It is very difficult for any Web designer to predict the exact behavior of the Web site users.</a:t>
            </a:r>
          </a:p>
          <a:p>
            <a:pPr lvl="1"/>
            <a:r>
              <a:rPr lang="en-US" dirty="0"/>
              <a:t>However, idea of general behavior of common user helps in making design of the Web site user centric.</a:t>
            </a:r>
          </a:p>
          <a:p>
            <a:pPr lvl="1"/>
            <a:r>
              <a:rPr lang="en-US" dirty="0"/>
              <a:t>Users either scan the information on the web page to find the section of their interest or read the information to get details.</a:t>
            </a:r>
          </a:p>
        </p:txBody>
      </p:sp>
    </p:spTree>
    <p:extLst>
      <p:ext uri="{BB962C8B-B14F-4D97-AF65-F5344CB8AC3E}">
        <p14:creationId xmlns:p14="http://schemas.microsoft.com/office/powerpoint/2010/main" val="1471386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h) Sitemap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Sitemap is a model of a website's content designed to help both users and search engines navigate the site.</a:t>
            </a:r>
          </a:p>
          <a:p>
            <a:r>
              <a:rPr lang="en-US" dirty="0"/>
              <a:t>Many a times Web sites are too complex as there are a large number of sections and each section contains many pages.</a:t>
            </a:r>
          </a:p>
          <a:p>
            <a:r>
              <a:rPr lang="en-US" dirty="0"/>
              <a:t>It becomes difficult for visitors to quickly move from one part to other.</a:t>
            </a:r>
          </a:p>
          <a:p>
            <a:r>
              <a:rPr lang="en-US" dirty="0"/>
              <a:t>Once the user selects a particular section and pages in that section, user gets confused about where he/she is and where to go from there.</a:t>
            </a:r>
          </a:p>
          <a:p>
            <a:r>
              <a:rPr lang="en-US" dirty="0"/>
              <a:t>To make it simple, keep your hierarchy of information to few levels or provide the navigation bar on each page to jump directly to a particular section.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660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Jay">
      <a:dk1>
        <a:srgbClr val="212121"/>
      </a:dk1>
      <a:lt1>
        <a:sysClr val="window" lastClr="FFFFFF"/>
      </a:lt1>
      <a:dk2>
        <a:srgbClr val="1D6FA9"/>
      </a:dk2>
      <a:lt2>
        <a:srgbClr val="FFFFFF"/>
      </a:lt2>
      <a:accent1>
        <a:srgbClr val="909090"/>
      </a:accent1>
      <a:accent2>
        <a:srgbClr val="00BBD3"/>
      </a:accent2>
      <a:accent3>
        <a:srgbClr val="8BC145"/>
      </a:accent3>
      <a:accent4>
        <a:srgbClr val="1D9A78"/>
      </a:accent4>
      <a:accent5>
        <a:srgbClr val="F19D19"/>
      </a:accent5>
      <a:accent6>
        <a:srgbClr val="B84742"/>
      </a:accent6>
      <a:hlink>
        <a:srgbClr val="70AD47"/>
      </a:hlink>
      <a:folHlink>
        <a:srgbClr val="ED7D31"/>
      </a:folHlink>
    </a:clrScheme>
    <a:fontScheme name="Custom 1">
      <a:majorFont>
        <a:latin typeface="Roboto Condensed"/>
        <a:ea typeface=""/>
        <a:cs typeface=""/>
      </a:majorFont>
      <a:minorFont>
        <a:latin typeface="Roboto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4161</TotalTime>
  <Words>1112</Words>
  <Application>Microsoft Office PowerPoint</Application>
  <PresentationFormat>Widescreen</PresentationFormat>
  <Paragraphs>96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Roboto Condensed Light</vt:lpstr>
      <vt:lpstr>Calibri</vt:lpstr>
      <vt:lpstr>Roboto Condensed</vt:lpstr>
      <vt:lpstr>Wingdings 3</vt:lpstr>
      <vt:lpstr>Arial</vt:lpstr>
      <vt:lpstr>Wingdings</vt:lpstr>
      <vt:lpstr>Office Theme</vt:lpstr>
      <vt:lpstr>Unit-02  WEB Design</vt:lpstr>
      <vt:lpstr>PowerPoint Presentation</vt:lpstr>
      <vt:lpstr>Web Design Issues</vt:lpstr>
      <vt:lpstr>a) Browser &amp; Operating Systems</vt:lpstr>
      <vt:lpstr>b) Bandwidth and Cache</vt:lpstr>
      <vt:lpstr>c) Display Resolution</vt:lpstr>
      <vt:lpstr>d) Look &amp; Feel &amp; e) Page Layout and Linking</vt:lpstr>
      <vt:lpstr>f) Locating Information &amp; g) Making Design user-centric</vt:lpstr>
      <vt:lpstr>h) Sitemap </vt:lpstr>
      <vt:lpstr>Planning a Website</vt:lpstr>
      <vt:lpstr>Publishing Website</vt:lpstr>
      <vt:lpstr>Effective Navigation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Naimish Vadodariya</cp:lastModifiedBy>
  <cp:revision>676</cp:revision>
  <dcterms:created xsi:type="dcterms:W3CDTF">2020-05-01T05:09:15Z</dcterms:created>
  <dcterms:modified xsi:type="dcterms:W3CDTF">2021-03-27T05:27:38Z</dcterms:modified>
</cp:coreProperties>
</file>