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308" r:id="rId2"/>
    <p:sldId id="352" r:id="rId3"/>
    <p:sldId id="310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Roboto Condensed" panose="02000000000000000000" pitchFamily="2" charset="0"/>
      <p:regular r:id="rId57"/>
      <p:bold r:id="rId58"/>
      <p:italic r:id="rId59"/>
      <p:boldItalic r:id="rId60"/>
    </p:embeddedFont>
    <p:embeddedFont>
      <p:font typeface="Roboto Condensed Light" panose="02000000000000000000" pitchFamily="2" charset="0"/>
      <p:regular r:id="rId61"/>
      <p:italic r:id="rId62"/>
    </p:embeddedFont>
    <p:embeddedFont>
      <p:font typeface="Wingdings 3" panose="05040102010807070707" pitchFamily="18" charset="2"/>
      <p:regular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FsN+k6uH3YE0XUiitykgQ==" hashData="TQwkoa2siAR9rupV+nCnj/1p0F0HBfC9GtQ/RBIv+KVx4p31TSh2FzYyRYkpe/pVsMRXUx8gbp2DzIGYXflgD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–Client Side Scripting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using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–Client Side Scripting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using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–Client Side Scripting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using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–Client Side Scripting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using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–Client Side Scripting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using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–Client Side Scripting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using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Programming (WP) (3160713)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Client Side Scripting using</a:t>
            </a:r>
            <a:br>
              <a:rPr lang="en-US" dirty="0"/>
            </a:br>
            <a:r>
              <a:rPr lang="en-US" dirty="0"/>
              <a:t>JavaScript</a:t>
            </a:r>
          </a:p>
        </p:txBody>
      </p:sp>
      <p:pic>
        <p:nvPicPr>
          <p:cNvPr id="17" name="Picture 16" descr="Image result for javascript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7516" y="1735281"/>
            <a:ext cx="2820094" cy="2820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number of methods available for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escape sequence </a:t>
            </a:r>
            <a:r>
              <a:rPr lang="en-US" dirty="0"/>
              <a:t>is a sequence of characters that </a:t>
            </a:r>
            <a:r>
              <a:rPr lang="en-US" b="1" dirty="0">
                <a:solidFill>
                  <a:srgbClr val="C00000"/>
                </a:solidFill>
              </a:rPr>
              <a:t>does not represent itself </a:t>
            </a:r>
            <a:r>
              <a:rPr lang="en-US" dirty="0"/>
              <a:t>when used inside a character or string, </a:t>
            </a:r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translated into another character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sequence of characters </a:t>
            </a:r>
            <a:r>
              <a:rPr lang="en-US" dirty="0"/>
              <a:t>that may be difficult or impossible to represent directly.</a:t>
            </a:r>
          </a:p>
          <a:p>
            <a:r>
              <a:rPr lang="en-US" dirty="0"/>
              <a:t>Some Useful Escape sequences are </a:t>
            </a:r>
            <a:r>
              <a:rPr lang="en-US" dirty="0">
                <a:latin typeface="Consolas" panose="020B0609020204030204" pitchFamily="49" charset="0"/>
              </a:rPr>
              <a:t>\n, \r, \t, \”, \’, \\ etc..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7796"/>
              </p:ext>
            </p:extLst>
          </p:nvPr>
        </p:nvGraphicFramePr>
        <p:xfrm>
          <a:off x="525710" y="1349230"/>
          <a:ext cx="792480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character</a:t>
                      </a:r>
                      <a:r>
                        <a:rPr lang="en-US" baseline="0" dirty="0"/>
                        <a:t> at a specific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first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last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substring / </a:t>
                      </a:r>
                      <a:r>
                        <a:rPr lang="en-US" dirty="0" err="1"/>
                        <a:t>substr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section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a specified value with another value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lower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12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collection of data</a:t>
            </a:r>
            <a:r>
              <a:rPr lang="en-US" dirty="0"/>
              <a:t>, each item in array has an index to access it.</a:t>
            </a:r>
          </a:p>
          <a:p>
            <a:r>
              <a:rPr lang="en-US" dirty="0"/>
              <a:t>Ways to use array in JavaScript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Array();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[0] =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[1] = 222;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[2] = false;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Array(“</a:t>
            </a:r>
            <a:r>
              <a:rPr lang="en-US" dirty="0" err="1"/>
              <a:t>darshan</a:t>
            </a:r>
            <a:r>
              <a:rPr lang="en-US" dirty="0"/>
              <a:t>” , 123 , true);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>
                <a:solidFill>
                  <a:srgbClr val="C00000"/>
                </a:solidFill>
              </a:rPr>
              <a:t>block of code </a:t>
            </a:r>
            <a:r>
              <a:rPr lang="en-US" dirty="0"/>
              <a:t>designed to perform a particular task.</a:t>
            </a:r>
          </a:p>
          <a:p>
            <a:r>
              <a:rPr lang="en-US" dirty="0"/>
              <a:t>A JavaScript function is </a:t>
            </a:r>
            <a:r>
              <a:rPr lang="en-US" b="1" dirty="0">
                <a:solidFill>
                  <a:srgbClr val="C00000"/>
                </a:solidFill>
              </a:rPr>
              <a:t>executed</a:t>
            </a:r>
            <a:r>
              <a:rPr lang="en-US" b="1" dirty="0"/>
              <a:t> </a:t>
            </a:r>
            <a:r>
              <a:rPr lang="en-US" dirty="0"/>
              <a:t>when "</a:t>
            </a:r>
            <a:r>
              <a:rPr lang="en-US" b="1" dirty="0">
                <a:solidFill>
                  <a:srgbClr val="C00000"/>
                </a:solidFill>
              </a:rPr>
              <a:t>something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invokes</a:t>
            </a:r>
            <a:r>
              <a:rPr lang="en-US" b="1" dirty="0"/>
              <a:t> </a:t>
            </a:r>
            <a:r>
              <a:rPr lang="en-US" dirty="0"/>
              <a:t>it.</a:t>
            </a:r>
          </a:p>
          <a:p>
            <a:r>
              <a:rPr lang="en-US" dirty="0"/>
              <a:t>A JavaScript function is defined with the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/>
              <a:t>keyword, </a:t>
            </a:r>
            <a:r>
              <a:rPr lang="en-US" b="1" dirty="0">
                <a:solidFill>
                  <a:srgbClr val="C00000"/>
                </a:solidFill>
              </a:rPr>
              <a:t>followed by a 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followed by parentheses ()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parentheses</a:t>
            </a:r>
            <a:r>
              <a:rPr lang="en-US" b="1" dirty="0"/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include parameter </a:t>
            </a:r>
            <a:r>
              <a:rPr lang="en-US" dirty="0"/>
              <a:t>names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commas</a:t>
            </a:r>
            <a:r>
              <a:rPr lang="en-US" dirty="0"/>
              <a:t>: (parameter1, parameter2, ...)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code to be executed</a:t>
            </a:r>
            <a:r>
              <a:rPr lang="en-US" dirty="0"/>
              <a:t>, by the function, is placed inside </a:t>
            </a:r>
            <a:r>
              <a:rPr lang="en-US" b="1" dirty="0">
                <a:solidFill>
                  <a:srgbClr val="C00000"/>
                </a:solidFill>
              </a:rPr>
              <a:t>curly brackets</a:t>
            </a:r>
            <a:r>
              <a:rPr lang="en-US" dirty="0"/>
              <a:t>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74" y="430914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</a:p>
          <a:p>
            <a:r>
              <a:rPr lang="en-US" dirty="0"/>
              <a:t>	return p1 * p2;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6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</a:t>
            </a:r>
            <a:r>
              <a:rPr lang="en-US" b="1" dirty="0">
                <a:solidFill>
                  <a:srgbClr val="C00000"/>
                </a:solidFill>
              </a:rPr>
              <a:t>reaches a return </a:t>
            </a:r>
            <a:r>
              <a:rPr lang="en-US" dirty="0"/>
              <a:t>statement, the function will </a:t>
            </a:r>
            <a:r>
              <a:rPr lang="en-US" b="1" dirty="0">
                <a:solidFill>
                  <a:srgbClr val="C00000"/>
                </a:solidFill>
              </a:rPr>
              <a:t>stop executing</a:t>
            </a:r>
            <a:r>
              <a:rPr lang="en-US" dirty="0"/>
              <a:t>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The code inside the function will execute when "something" invokes (calls) the function:</a:t>
            </a:r>
          </a:p>
          <a:p>
            <a:pPr lvl="1"/>
            <a:r>
              <a:rPr lang="en-US" dirty="0"/>
              <a:t>When an </a:t>
            </a:r>
            <a:r>
              <a:rPr lang="en-US" b="1" dirty="0">
                <a:solidFill>
                  <a:srgbClr val="C00000"/>
                </a:solidFill>
              </a:rPr>
              <a:t>event occurs </a:t>
            </a:r>
            <a:r>
              <a:rPr lang="en-US" dirty="0"/>
              <a:t>(when a user clicks a button)</a:t>
            </a:r>
          </a:p>
          <a:p>
            <a:pPr lvl="1"/>
            <a:r>
              <a:rPr lang="en-US" dirty="0"/>
              <a:t>When it is invoked (</a:t>
            </a:r>
            <a:r>
              <a:rPr lang="en-US" b="1" dirty="0">
                <a:solidFill>
                  <a:srgbClr val="C00000"/>
                </a:solidFill>
              </a:rPr>
              <a:t>called</a:t>
            </a:r>
            <a:r>
              <a:rPr lang="en-US" dirty="0"/>
              <a:t>) from JavaScript code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(self invoked)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Popup boxes can be used to raise an alert, or to get confirmation on any input or to have a kind of input from the users.</a:t>
            </a:r>
          </a:p>
          <a:p>
            <a:r>
              <a:rPr lang="en-US" dirty="0"/>
              <a:t>JavaScript supports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r>
              <a:rPr lang="en-US" dirty="0"/>
              <a:t> types of popup boxes. </a:t>
            </a:r>
          </a:p>
          <a:p>
            <a:pPr lvl="1"/>
            <a:r>
              <a:rPr lang="en-US" sz="2400" dirty="0"/>
              <a:t>Alert box</a:t>
            </a:r>
          </a:p>
          <a:p>
            <a:pPr lvl="1"/>
            <a:r>
              <a:rPr lang="en-US" sz="2400" dirty="0"/>
              <a:t>Confirm box</a:t>
            </a:r>
            <a:endParaRPr lang="en-US" sz="2200" dirty="0"/>
          </a:p>
          <a:p>
            <a:pPr lvl="1"/>
            <a:r>
              <a:rPr lang="en-US" sz="2400" dirty="0"/>
              <a:t>Prompt 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alert box </a:t>
            </a:r>
            <a:r>
              <a:rPr lang="en-US" dirty="0"/>
              <a:t>is used if you want to </a:t>
            </a: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comes through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  <a:p>
            <a:r>
              <a:rPr lang="en-US" dirty="0"/>
              <a:t>When an alert box pops up, the user will </a:t>
            </a:r>
            <a:r>
              <a:rPr lang="en-US" b="1" dirty="0">
                <a:solidFill>
                  <a:srgbClr val="C00000"/>
                </a:solidFill>
              </a:rPr>
              <a:t>have to click "OK" </a:t>
            </a:r>
            <a:r>
              <a:rPr lang="en-US" dirty="0"/>
              <a:t>to proceed.</a:t>
            </a:r>
          </a:p>
          <a:p>
            <a:r>
              <a:rPr lang="en-US" dirty="0"/>
              <a:t>It can be used to display the result of validation.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07" y="2448217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&lt;html&gt;</a:t>
            </a:r>
            <a:endParaRPr lang="en-US" b="1" dirty="0"/>
          </a:p>
          <a:p>
            <a:r>
              <a:rPr lang="en-US" dirty="0"/>
              <a:t>     &lt;head&gt;</a:t>
            </a:r>
          </a:p>
          <a:p>
            <a:r>
              <a:rPr lang="en-US" dirty="0"/>
              <a:t>    	&lt;title&gt;Alert Box&lt;/title&gt;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	&lt;script&gt;</a:t>
            </a:r>
          </a:p>
          <a:p>
            <a:r>
              <a:rPr lang="en-US" dirty="0"/>
              <a:t>                            alert("Hello World");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607" y="2691938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36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confirm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accept something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dirty="0"/>
              <a:t>a confirm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the user will have to </a:t>
            </a:r>
            <a:r>
              <a:rPr lang="en-US" b="1" dirty="0">
                <a:solidFill>
                  <a:srgbClr val="C00000"/>
                </a:solidFill>
              </a:rPr>
              <a:t>click</a:t>
            </a:r>
            <a:r>
              <a:rPr lang="en-US" dirty="0"/>
              <a:t>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true</a:t>
            </a:r>
            <a:r>
              <a:rPr lang="en-US" dirty="0"/>
              <a:t>.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false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930" y="2622692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confirm</a:t>
            </a:r>
            <a:r>
              <a:rPr lang="en-US" dirty="0"/>
              <a:t>(“Are you sure??");</a:t>
            </a:r>
          </a:p>
          <a:p>
            <a:r>
              <a:rPr lang="en-US" dirty="0"/>
              <a:t>   if(a==true) {</a:t>
            </a:r>
          </a:p>
          <a:p>
            <a:r>
              <a:rPr lang="en-US" dirty="0"/>
              <a:t>    	alert(“User Accepted”);</a:t>
            </a:r>
          </a:p>
          <a:p>
            <a:r>
              <a:rPr lang="en-US" dirty="0"/>
              <a:t>   }   </a:t>
            </a:r>
          </a:p>
          <a:p>
            <a:r>
              <a:rPr lang="en-US" dirty="0"/>
              <a:t>   else   {</a:t>
            </a:r>
          </a:p>
          <a:p>
            <a:r>
              <a:rPr lang="en-US" dirty="0"/>
              <a:t>   	alert(“User </a:t>
            </a:r>
            <a:r>
              <a:rPr lang="en-US" dirty="0" err="1"/>
              <a:t>Cancled</a:t>
            </a:r>
            <a:r>
              <a:rPr lang="en-US" dirty="0"/>
              <a:t>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930" y="3046614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9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prompt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input a value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When</a:t>
            </a:r>
            <a:r>
              <a:rPr lang="en-US" dirty="0"/>
              <a:t> a prompt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user have to click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 the input value</a:t>
            </a:r>
            <a:r>
              <a:rPr lang="en-US" dirty="0"/>
              <a:t>,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518" y="2604827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2618" y="2614352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prompt</a:t>
            </a:r>
            <a:r>
              <a:rPr lang="en-US" dirty="0"/>
              <a:t>(“Enter Name");</a:t>
            </a:r>
          </a:p>
          <a:p>
            <a:r>
              <a:rPr lang="en-US" dirty="0"/>
              <a:t>   alert(“User Entered ” + a);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18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external JavaScript file and embed it in many html pages.</a:t>
            </a:r>
          </a:p>
          <a:p>
            <a:r>
              <a:rPr lang="en-US" dirty="0"/>
              <a:t>It provides code reusability because single JavaScript file can be used in several html pages.</a:t>
            </a:r>
          </a:p>
          <a:p>
            <a:r>
              <a:rPr lang="en-US" dirty="0"/>
              <a:t>An external JavaScript file must be saved by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en-US" dirty="0"/>
              <a:t>extension.</a:t>
            </a:r>
          </a:p>
          <a:p>
            <a:r>
              <a:rPr lang="en-US" dirty="0"/>
              <a:t>To embed the External JavaScript File to HTML we can use </a:t>
            </a:r>
            <a:r>
              <a:rPr lang="en-US" b="1" i="1" dirty="0">
                <a:solidFill>
                  <a:srgbClr val="C00000"/>
                </a:solidFill>
              </a:rPr>
              <a:t>script</a:t>
            </a:r>
            <a:r>
              <a:rPr lang="en-US" dirty="0"/>
              <a:t> tag with </a:t>
            </a:r>
            <a:r>
              <a:rPr lang="en-US" b="1" i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attribute in the head section to specify the path of JavaScript file.</a:t>
            </a:r>
          </a:p>
          <a:p>
            <a:r>
              <a:rPr lang="en-US" dirty="0"/>
              <a:t>For Example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545" y="3444240"/>
            <a:ext cx="84582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message.js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myAlert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r>
              <a:rPr lang="en-US" dirty="0"/>
              <a:t>	if(confirm("Are you sure you want to display the message????")) {</a:t>
            </a:r>
          </a:p>
          <a:p>
            <a:r>
              <a:rPr lang="en-US" dirty="0"/>
              <a:t>		alert(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alert("Message not Displayed as User Canceled Operation");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1618" y="2661459"/>
            <a:ext cx="4368338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myHtml.html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&lt;script </a:t>
            </a:r>
            <a:r>
              <a:rPr lang="en-US" b="1" dirty="0" err="1"/>
              <a:t>src</a:t>
            </a:r>
            <a:r>
              <a:rPr lang="en-US" dirty="0"/>
              <a:t>=“message.js”&gt;&lt;/script&gt;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&lt;script&gt; </a:t>
            </a:r>
            <a:r>
              <a:rPr lang="en-US" dirty="0" err="1"/>
              <a:t>myAlert</a:t>
            </a:r>
            <a:r>
              <a:rPr lang="en-US" dirty="0"/>
              <a:t>(“Hello World”);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3960" y="5380357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741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just a special kind of data, with properties and methods.</a:t>
            </a:r>
          </a:p>
          <a:p>
            <a:r>
              <a:rPr lang="en-US" dirty="0"/>
              <a:t>Accessing Object Properties</a:t>
            </a:r>
          </a:p>
          <a:p>
            <a:pPr lvl="1"/>
            <a:r>
              <a:rPr lang="en-US" dirty="0"/>
              <a:t>Properties are the values associated with an object.</a:t>
            </a:r>
          </a:p>
          <a:p>
            <a:pPr lvl="1"/>
            <a:r>
              <a:rPr lang="en-US" dirty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/>
              <a:t>	</a:t>
            </a:r>
            <a:r>
              <a:rPr lang="en-US" i="1" dirty="0" err="1"/>
              <a:t>objectName.propertyName</a:t>
            </a:r>
            <a:endParaRPr lang="en-US" i="1" dirty="0"/>
          </a:p>
          <a:p>
            <a:pPr lvl="1"/>
            <a:r>
              <a:rPr lang="en-US" dirty="0"/>
              <a:t>This example uses the length property of the </a:t>
            </a:r>
            <a:r>
              <a:rPr lang="en-US" dirty="0" err="1"/>
              <a:t>Javascript’s</a:t>
            </a:r>
            <a:r>
              <a:rPr lang="en-US" dirty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message.length</a:t>
            </a:r>
            <a:r>
              <a:rPr lang="en-US" i="1" dirty="0"/>
              <a:t>;</a:t>
            </a:r>
            <a:endParaRPr lang="en-US" dirty="0"/>
          </a:p>
          <a:p>
            <a:r>
              <a:rPr lang="en-US" dirty="0"/>
              <a:t>Accessing Object Methods</a:t>
            </a:r>
          </a:p>
          <a:p>
            <a:pPr lvl="1"/>
            <a:r>
              <a:rPr lang="en-US" dirty="0"/>
              <a:t>Methods are the actions that can be performed on objects.</a:t>
            </a:r>
          </a:p>
          <a:p>
            <a:pPr lvl="1" algn="l"/>
            <a:r>
              <a:rPr lang="en-US" dirty="0"/>
              <a:t>You can call a method with the following syntax.</a:t>
            </a:r>
            <a:r>
              <a:rPr lang="en-US" i="1" dirty="0"/>
              <a:t>	</a:t>
            </a:r>
            <a:r>
              <a:rPr lang="en-US" i="1" dirty="0" err="1"/>
              <a:t>objectName.methodName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message.toUpperCase</a:t>
            </a:r>
            <a:r>
              <a:rPr lang="en-US" i="1" dirty="0"/>
              <a:t>();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0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8483058" cy="605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 HTML</a:t>
            </a:r>
            <a:endParaRPr lang="en-US" b="1" dirty="0"/>
          </a:p>
          <a:p>
            <a:endParaRPr lang="en-US" b="1" dirty="0"/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Task Performed by Client side Scripts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Pros &amp; Cons of Client side Scripts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Client side Scripts V/S Server side Scripts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Conditions &amp; Loops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Pop up boxes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External JavaScript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DHTML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inbuilt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comes with some inbuilt objects which are,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pPr lvl="1">
              <a:buNone/>
            </a:pPr>
            <a:r>
              <a:rPr lang="en-US" dirty="0"/>
              <a:t>	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08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object allows you to perform mathematical tasks.</a:t>
            </a:r>
          </a:p>
          <a:p>
            <a:r>
              <a:rPr lang="en-US" dirty="0"/>
              <a:t>The Math object includes several mathematical constants and methods.</a:t>
            </a:r>
          </a:p>
          <a:p>
            <a:r>
              <a:rPr lang="en-US" dirty="0"/>
              <a:t>Math object has some properties which are,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17626"/>
              </p:ext>
            </p:extLst>
          </p:nvPr>
        </p:nvGraphicFramePr>
        <p:xfrm>
          <a:off x="493222" y="2241666"/>
          <a:ext cx="7924801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2 (approx.0.693)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10 (approx.2.302)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base‐2 logarithm of E (approx.1.442)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base‐10 logarithm of E (approx.0.434)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PI(approx.3.14)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</a:t>
                      </a:r>
                      <a:r>
                        <a:rPr lang="en-US" baseline="0" dirty="0"/>
                        <a:t> root of 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 root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9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51789"/>
              </p:ext>
            </p:extLst>
          </p:nvPr>
        </p:nvGraphicFramePr>
        <p:xfrm>
          <a:off x="152399" y="1066800"/>
          <a:ext cx="5608321" cy="424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cosine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tan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arccosine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arctangent of x as a numeric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atan2(x)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arctangent</a:t>
                      </a:r>
                      <a:r>
                        <a:rPr lang="en-US" baseline="0" dirty="0"/>
                        <a:t> of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random floating number between 0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93617"/>
              </p:ext>
            </p:extLst>
          </p:nvPr>
        </p:nvGraphicFramePr>
        <p:xfrm>
          <a:off x="6084917" y="1066800"/>
          <a:ext cx="5652655" cy="387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upwards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downwards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logarithm(base E)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x to the power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,...,n)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with the highest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sqrt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you to create your own objects.</a:t>
            </a:r>
          </a:p>
          <a:p>
            <a:r>
              <a:rPr lang="en-US" dirty="0"/>
              <a:t>The first step is to use the new operator.</a:t>
            </a:r>
          </a:p>
          <a:p>
            <a:pPr lvl="1">
              <a:buNone/>
            </a:pP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myObj</a:t>
            </a:r>
            <a:r>
              <a:rPr lang="en-US" i="1" dirty="0"/>
              <a:t>= new Object();</a:t>
            </a:r>
            <a:endParaRPr lang="en-US" dirty="0"/>
          </a:p>
          <a:p>
            <a:r>
              <a:rPr lang="en-US" dirty="0"/>
              <a:t>This creates an empty object, This can then be used to start a new object that you can then give new properties and methods.</a:t>
            </a:r>
          </a:p>
          <a:p>
            <a:r>
              <a:rPr lang="en-US" dirty="0"/>
              <a:t>In object- oriented programming such a new object is usually given a constructor to initialize values when it is first created.</a:t>
            </a:r>
          </a:p>
          <a:p>
            <a:r>
              <a:rPr lang="en-US" dirty="0"/>
              <a:t>However, it is also possible to assign values when it is made with literal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931" y="4141058"/>
            <a:ext cx="6844145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pPr lvl="1"/>
            <a:r>
              <a:rPr lang="en-US" dirty="0"/>
              <a:t>	person={</a:t>
            </a:r>
          </a:p>
          <a:p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en-US" dirty="0" err="1"/>
              <a:t>Darshan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"College",</a:t>
            </a:r>
          </a:p>
          <a:p>
            <a:r>
              <a:rPr lang="en-US" dirty="0"/>
              <a:t>		age: 50,</a:t>
            </a:r>
          </a:p>
          <a:p>
            <a:r>
              <a:rPr lang="en-US" dirty="0"/>
              <a:t>		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alert(</a:t>
            </a:r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old.");</a:t>
            </a:r>
          </a:p>
        </p:txBody>
      </p:sp>
    </p:spTree>
    <p:extLst>
      <p:ext uri="{BB962C8B-B14F-4D97-AF65-F5344CB8AC3E}">
        <p14:creationId xmlns:p14="http://schemas.microsoft.com/office/powerpoint/2010/main" val="14674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pre defined method that will initialize your object.</a:t>
            </a:r>
          </a:p>
          <a:p>
            <a:r>
              <a:rPr lang="en-US" dirty="0"/>
              <a:t>To do this in JavaScript a function is used that is invoked through the </a:t>
            </a:r>
            <a:r>
              <a:rPr lang="en-US" i="1" dirty="0"/>
              <a:t>new</a:t>
            </a:r>
            <a:r>
              <a:rPr lang="en-US" dirty="0"/>
              <a:t> operator.</a:t>
            </a:r>
          </a:p>
          <a:p>
            <a:r>
              <a:rPr lang="en-US" dirty="0"/>
              <a:t>Any properties inside the newly created object are assigned using </a:t>
            </a:r>
            <a:r>
              <a:rPr lang="en-US" i="1" dirty="0"/>
              <a:t>this</a:t>
            </a:r>
            <a:r>
              <a:rPr lang="en-US" dirty="0"/>
              <a:t> keyword, referring to the current object being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43" y="2669771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r>
              <a:rPr lang="en-US" dirty="0"/>
              <a:t>	function person(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age){</a:t>
            </a:r>
          </a:p>
          <a:p>
            <a:r>
              <a:rPr lang="en-US" dirty="0"/>
              <a:t>		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		this. </a:t>
            </a:r>
            <a:r>
              <a:rPr lang="en-US" dirty="0" err="1"/>
              <a:t>changeFirstName</a:t>
            </a:r>
            <a:r>
              <a:rPr lang="en-US" dirty="0"/>
              <a:t> = function (name){ </a:t>
            </a:r>
            <a:r>
              <a:rPr lang="en-US" dirty="0" err="1"/>
              <a:t>this.firstname</a:t>
            </a:r>
            <a:r>
              <a:rPr lang="en-US" dirty="0"/>
              <a:t> = name };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person1=new person("Narendra","Modi",50);</a:t>
            </a:r>
          </a:p>
          <a:p>
            <a:r>
              <a:rPr lang="en-US" dirty="0"/>
              <a:t>	person1.changeFirstName(“NAMO”);</a:t>
            </a:r>
          </a:p>
          <a:p>
            <a:r>
              <a:rPr lang="en-US" dirty="0"/>
              <a:t>	alert(person1.firstname + “ ”+ person1.lastname);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468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Model is a platform and language neutral interface that will allow programs and scripts to dynamically access and update the content, structure and style of documents.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object is the primary point from which most other objects come.</a:t>
            </a:r>
          </a:p>
          <a:p>
            <a:r>
              <a:rPr lang="en-US" dirty="0"/>
              <a:t>From the current window object </a:t>
            </a:r>
            <a:r>
              <a:rPr lang="en-US" b="1" dirty="0">
                <a:solidFill>
                  <a:srgbClr val="C00000"/>
                </a:solidFill>
              </a:rPr>
              <a:t>access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control</a:t>
            </a:r>
            <a:r>
              <a:rPr lang="en-US" dirty="0"/>
              <a:t> can be given to most aspects of the </a:t>
            </a:r>
            <a:r>
              <a:rPr lang="en-US" b="1" dirty="0">
                <a:solidFill>
                  <a:srgbClr val="C00000"/>
                </a:solidFill>
              </a:rPr>
              <a:t>browser features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HTML document</a:t>
            </a:r>
            <a:r>
              <a:rPr lang="en-US" dirty="0"/>
              <a:t>.</a:t>
            </a:r>
          </a:p>
          <a:p>
            <a:r>
              <a:rPr lang="en-US" dirty="0"/>
              <a:t>When we write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r>
              <a:rPr lang="en-US" dirty="0"/>
              <a:t>We are actually writing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window.document.write</a:t>
            </a:r>
            <a:r>
              <a:rPr lang="en-US" dirty="0"/>
              <a:t>(“Hello World”);</a:t>
            </a:r>
          </a:p>
          <a:p>
            <a:pPr lvl="1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is just there by default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3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window</a:t>
            </a:r>
            <a:r>
              <a:rPr lang="en-US" dirty="0"/>
              <a:t> object represents the window or frame that displays the document and is the global object in client side programming for JavaScript.</a:t>
            </a:r>
          </a:p>
          <a:p>
            <a:r>
              <a:rPr lang="en-US" dirty="0"/>
              <a:t>All the client side objects are connected to the window object.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1258" y="2341419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</a:t>
            </a:r>
          </a:p>
        </p:txBody>
      </p:sp>
      <p:grpSp>
        <p:nvGrpSpPr>
          <p:cNvPr id="5" name="Group 31"/>
          <p:cNvGrpSpPr/>
          <p:nvPr/>
        </p:nvGrpSpPr>
        <p:grpSpPr>
          <a:xfrm>
            <a:off x="2051858" y="3255821"/>
            <a:ext cx="1219200" cy="1904998"/>
            <a:chOff x="381000" y="3962402"/>
            <a:chExt cx="1219200" cy="1904998"/>
          </a:xfrm>
        </p:grpSpPr>
        <p:sp>
          <p:nvSpPr>
            <p:cNvPr id="6" name="Rectangle 5"/>
            <p:cNvSpPr/>
            <p:nvPr/>
          </p:nvSpPr>
          <p:spPr>
            <a:xfrm>
              <a:off x="381000" y="46482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self,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parent,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window,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6469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2"/>
          <p:cNvGrpSpPr/>
          <p:nvPr/>
        </p:nvGrpSpPr>
        <p:grpSpPr>
          <a:xfrm>
            <a:off x="3347258" y="3255821"/>
            <a:ext cx="1143000" cy="1142998"/>
            <a:chOff x="1676400" y="3962402"/>
            <a:chExt cx="1143000" cy="1142998"/>
          </a:xfrm>
        </p:grpSpPr>
        <p:sp>
          <p:nvSpPr>
            <p:cNvPr id="9" name="Rectangle 8"/>
            <p:cNvSpPr/>
            <p:nvPr/>
          </p:nvSpPr>
          <p:spPr>
            <a:xfrm>
              <a:off x="16764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frames[]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1867695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3"/>
          <p:cNvGrpSpPr/>
          <p:nvPr/>
        </p:nvGrpSpPr>
        <p:grpSpPr>
          <a:xfrm>
            <a:off x="4566458" y="3255820"/>
            <a:ext cx="1143000" cy="1142999"/>
            <a:chOff x="2895600" y="3962401"/>
            <a:chExt cx="1143000" cy="1142999"/>
          </a:xfrm>
        </p:grpSpPr>
        <p:sp>
          <p:nvSpPr>
            <p:cNvPr id="12" name="Rectangle 11"/>
            <p:cNvSpPr/>
            <p:nvPr/>
          </p:nvSpPr>
          <p:spPr>
            <a:xfrm>
              <a:off x="28956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3086895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4"/>
          <p:cNvGrpSpPr/>
          <p:nvPr/>
        </p:nvGrpSpPr>
        <p:grpSpPr>
          <a:xfrm>
            <a:off x="5785658" y="3255821"/>
            <a:ext cx="1143000" cy="1142998"/>
            <a:chOff x="4114800" y="3962402"/>
            <a:chExt cx="1143000" cy="1142998"/>
          </a:xfrm>
        </p:grpSpPr>
        <p:sp>
          <p:nvSpPr>
            <p:cNvPr id="15" name="Rectangle 14"/>
            <p:cNvSpPr/>
            <p:nvPr/>
          </p:nvSpPr>
          <p:spPr>
            <a:xfrm>
              <a:off x="41148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H="1">
              <a:off x="4302919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5"/>
          <p:cNvGrpSpPr/>
          <p:nvPr/>
        </p:nvGrpSpPr>
        <p:grpSpPr>
          <a:xfrm>
            <a:off x="7004858" y="3255821"/>
            <a:ext cx="1066800" cy="1142998"/>
            <a:chOff x="5334000" y="3962402"/>
            <a:chExt cx="1066800" cy="1142998"/>
          </a:xfrm>
        </p:grpSpPr>
        <p:sp>
          <p:nvSpPr>
            <p:cNvPr id="18" name="Rectangle 17"/>
            <p:cNvSpPr/>
            <p:nvPr/>
          </p:nvSpPr>
          <p:spPr>
            <a:xfrm>
              <a:off x="5334000" y="4648200"/>
              <a:ext cx="1066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55237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6"/>
          <p:cNvGrpSpPr/>
          <p:nvPr/>
        </p:nvGrpSpPr>
        <p:grpSpPr>
          <a:xfrm>
            <a:off x="8147858" y="3255820"/>
            <a:ext cx="1143000" cy="1142999"/>
            <a:chOff x="6477000" y="3962401"/>
            <a:chExt cx="1143000" cy="1142999"/>
          </a:xfrm>
        </p:grpSpPr>
        <p:sp>
          <p:nvSpPr>
            <p:cNvPr id="21" name="Rectangle 20"/>
            <p:cNvSpPr/>
            <p:nvPr/>
          </p:nvSpPr>
          <p:spPr>
            <a:xfrm>
              <a:off x="64770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document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6200000" flipH="1">
              <a:off x="67429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7"/>
          <p:cNvGrpSpPr/>
          <p:nvPr/>
        </p:nvGrpSpPr>
        <p:grpSpPr>
          <a:xfrm>
            <a:off x="9367058" y="3255820"/>
            <a:ext cx="914400" cy="1142999"/>
            <a:chOff x="7696200" y="3962401"/>
            <a:chExt cx="914400" cy="1142999"/>
          </a:xfrm>
        </p:grpSpPr>
        <p:sp>
          <p:nvSpPr>
            <p:cNvPr id="24" name="Rectangle 23"/>
            <p:cNvSpPr/>
            <p:nvPr/>
          </p:nvSpPr>
          <p:spPr>
            <a:xfrm>
              <a:off x="7696200" y="464820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screen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78097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30"/>
          <p:cNvGrpSpPr/>
          <p:nvPr/>
        </p:nvGrpSpPr>
        <p:grpSpPr>
          <a:xfrm>
            <a:off x="2661458" y="2798619"/>
            <a:ext cx="7162800" cy="458788"/>
            <a:chOff x="990600" y="3505200"/>
            <a:chExt cx="7162800" cy="458788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>
              <a:off x="3543300" y="3733006"/>
              <a:ext cx="4572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90600" y="3962400"/>
              <a:ext cx="71628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5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72449"/>
              </p:ext>
            </p:extLst>
          </p:nvPr>
        </p:nvGraphicFramePr>
        <p:xfrm>
          <a:off x="382385" y="1016923"/>
          <a:ext cx="8077200" cy="476478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Property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anchors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anchors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applets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applets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body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body element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cookie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Returns all name/value pairs of cookies in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domain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domain name of the server that loaded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forms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forms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images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images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links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Returns a collection of all the links in the document (CSSs)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referrer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URL of the document that loaded the current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title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Sets or returns the title of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URL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full URL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28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20031"/>
              </p:ext>
            </p:extLst>
          </p:nvPr>
        </p:nvGraphicFramePr>
        <p:xfrm>
          <a:off x="299258" y="925484"/>
          <a:ext cx="8077200" cy="499414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Method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Writes HTML expressions or JavaScript code to a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Same as write(), but adds a newline character after each statement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Opens an output stream to collect the output from </a:t>
                      </a:r>
                      <a:r>
                        <a:rPr lang="en-US" sz="2000" dirty="0" err="1"/>
                        <a:t>document.write</a:t>
                      </a:r>
                      <a:r>
                        <a:rPr lang="en-US" sz="2000" dirty="0"/>
                        <a:t>() or </a:t>
                      </a:r>
                      <a:r>
                        <a:rPr lang="en-US" sz="2000" dirty="0" err="1"/>
                        <a:t>document.writeln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Closes the output stream previously opened with </a:t>
                      </a:r>
                      <a:r>
                        <a:rPr lang="en-US" sz="2000" dirty="0" err="1"/>
                        <a:t>document.open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getElementById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element with a specified id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getElementsByTagName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tag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setTimeout</a:t>
                      </a:r>
                      <a:r>
                        <a:rPr lang="en-US" sz="2000" dirty="0"/>
                        <a:t>(),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clearTimeout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Set a time period for calling</a:t>
                      </a:r>
                      <a:r>
                        <a:rPr lang="en-US" sz="2000" baseline="0" dirty="0"/>
                        <a:t> a function once; or cancel it.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0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 from HTML in JavaScript using id specified in the HTML we can use this method.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040358"/>
            <a:ext cx="76200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IN" dirty="0"/>
              <a:t>       </a:t>
            </a:r>
            <a:r>
              <a:rPr lang="en-IN" dirty="0" err="1"/>
              <a:t>var</a:t>
            </a:r>
            <a:r>
              <a:rPr lang="en-IN" dirty="0"/>
              <a:t> txt = </a:t>
            </a:r>
            <a:r>
              <a:rPr lang="en-US" dirty="0" err="1"/>
              <a:t>document.</a:t>
            </a:r>
            <a:r>
              <a:rPr lang="en-US" b="1" dirty="0" err="1"/>
              <a:t>getElementById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”);</a:t>
            </a:r>
          </a:p>
          <a:p>
            <a:r>
              <a:rPr lang="en-US" dirty="0"/>
              <a:t>       alert(</a:t>
            </a:r>
            <a:r>
              <a:rPr lang="en-US" dirty="0" err="1"/>
              <a:t>txt</a:t>
            </a:r>
            <a:r>
              <a:rPr lang="en-US" b="1" dirty="0" err="1"/>
              <a:t>.value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133789"/>
            <a:ext cx="3810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id=“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81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Web page, </a:t>
            </a:r>
            <a:r>
              <a:rPr lang="en-US" b="1" dirty="0">
                <a:solidFill>
                  <a:srgbClr val="C00000"/>
                </a:solidFill>
              </a:rPr>
              <a:t>HTML</a:t>
            </a:r>
            <a:r>
              <a:rPr lang="en-US" dirty="0"/>
              <a:t> supplies document </a:t>
            </a:r>
            <a:r>
              <a:rPr lang="en-US" b="1" dirty="0">
                <a:solidFill>
                  <a:srgbClr val="C00000"/>
                </a:solidFill>
              </a:rPr>
              <a:t>content and structure </a:t>
            </a:r>
            <a:r>
              <a:rPr lang="en-US" dirty="0"/>
              <a:t>while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  <a:r>
              <a:rPr lang="en-US" dirty="0"/>
              <a:t> provides </a:t>
            </a:r>
            <a:r>
              <a:rPr lang="en-US" b="1" dirty="0">
                <a:solidFill>
                  <a:srgbClr val="C00000"/>
                </a:solidFill>
              </a:rPr>
              <a:t>presentation styling</a:t>
            </a:r>
          </a:p>
          <a:p>
            <a:r>
              <a:rPr lang="en-US" dirty="0"/>
              <a:t>In addition, client-side scripts can </a:t>
            </a:r>
            <a:r>
              <a:rPr lang="en-US" b="1" dirty="0">
                <a:solidFill>
                  <a:srgbClr val="C00000"/>
                </a:solidFill>
              </a:rPr>
              <a:t>control browser actions</a:t>
            </a:r>
            <a:r>
              <a:rPr lang="en-US" b="1" dirty="0"/>
              <a:t> </a:t>
            </a:r>
            <a:r>
              <a:rPr lang="en-US" dirty="0"/>
              <a:t>associated with a Web page. </a:t>
            </a:r>
          </a:p>
          <a:p>
            <a:r>
              <a:rPr lang="en-US" dirty="0"/>
              <a:t>Client-side scripts are almost written in the </a:t>
            </a:r>
            <a:r>
              <a:rPr lang="en-US" b="1" dirty="0" err="1">
                <a:solidFill>
                  <a:srgbClr val="C00000"/>
                </a:solidFill>
              </a:rPr>
              <a:t>Javascript</a:t>
            </a:r>
            <a:r>
              <a:rPr lang="en-US" dirty="0"/>
              <a:t> language to control browser’s actions.</a:t>
            </a:r>
          </a:p>
          <a:p>
            <a:r>
              <a:rPr lang="en-US" dirty="0"/>
              <a:t>Client-side scripting can make Web pages more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/>
              <a:t> and more </a:t>
            </a:r>
            <a:r>
              <a:rPr lang="en-US" b="1" dirty="0">
                <a:solidFill>
                  <a:srgbClr val="C00000"/>
                </a:solidFill>
              </a:rPr>
              <a:t>responsive.</a:t>
            </a:r>
          </a:p>
          <a:p>
            <a:r>
              <a:rPr lang="en-US" dirty="0"/>
              <a:t>Tasks performed by client-side scripts: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Checking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/>
              <a:t> of user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user events and </a:t>
            </a:r>
            <a:r>
              <a:rPr lang="en-US" b="1" dirty="0">
                <a:solidFill>
                  <a:srgbClr val="C00000"/>
                </a:solidFill>
              </a:rPr>
              <a:t>specifying reactions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Replacing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parts of a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</a:t>
            </a:r>
            <a:r>
              <a:rPr lang="en-US" b="1" dirty="0">
                <a:solidFill>
                  <a:srgbClr val="C00000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position</a:t>
            </a:r>
            <a:r>
              <a:rPr lang="en-US" dirty="0"/>
              <a:t> of displayed elements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Modifying</a:t>
            </a:r>
            <a:r>
              <a:rPr lang="en-US" dirty="0"/>
              <a:t> a page in </a:t>
            </a:r>
            <a:r>
              <a:rPr lang="en-US" b="1" dirty="0">
                <a:solidFill>
                  <a:srgbClr val="C00000"/>
                </a:solidFill>
              </a:rPr>
              <a:t>response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Getting browser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the Web page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depending on the browser and browser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Generating HTML </a:t>
            </a:r>
            <a:r>
              <a:rPr lang="en-US" dirty="0"/>
              <a:t>code for parts of the page</a:t>
            </a:r>
          </a:p>
          <a:p>
            <a:pPr lvl="1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specified in the HTML we can use this method.</a:t>
            </a:r>
          </a:p>
          <a:p>
            <a:r>
              <a:rPr lang="en-US" dirty="0"/>
              <a:t>It will return the array of elements with the provided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6" y="2570018"/>
            <a:ext cx="32766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         	name=“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8516" y="2570018"/>
            <a:ext cx="5142808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”)[0];</a:t>
            </a:r>
          </a:p>
          <a:p>
            <a:r>
              <a:rPr lang="en-US" dirty="0"/>
              <a:t>   alert(</a:t>
            </a:r>
            <a:r>
              <a:rPr lang="en-US" dirty="0" err="1"/>
              <a:t>a.value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548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of the tag specified in the HTML we can use this method.</a:t>
            </a:r>
          </a:p>
          <a:p>
            <a:r>
              <a:rPr lang="en-US" dirty="0"/>
              <a:t>It will return the array of elements with the provided tag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389" y="2579716"/>
            <a:ext cx="41148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4398" y="2579716"/>
            <a:ext cx="47244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document.getElementsByTagName</a:t>
            </a:r>
            <a:r>
              <a:rPr lang="en-US" dirty="0"/>
              <a:t>(“input”);</a:t>
            </a:r>
          </a:p>
          <a:p>
            <a:r>
              <a:rPr lang="en-US" dirty="0"/>
              <a:t>  alert(a[0].value);</a:t>
            </a:r>
          </a:p>
          <a:p>
            <a:r>
              <a:rPr lang="en-US" dirty="0"/>
              <a:t>  alert(a[1].value);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34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elements of form in DOM quite easily using the name/id of the form.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22" y="1808018"/>
            <a:ext cx="41148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&lt;form name=“</a:t>
            </a:r>
            <a:r>
              <a:rPr lang="en-US" dirty="0" err="1"/>
              <a:t>myForm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type=“button” </a:t>
            </a:r>
            <a:r>
              <a:rPr lang="en-US" dirty="0" err="1"/>
              <a:t>onClick</a:t>
            </a:r>
            <a:r>
              <a:rPr lang="en-US" dirty="0"/>
              <a:t>=“f()”&gt;</a:t>
            </a:r>
          </a:p>
          <a:p>
            <a:r>
              <a:rPr lang="en-US" dirty="0"/>
              <a:t>     &lt;/form&gt;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1011" y="1808018"/>
            <a:ext cx="4114800" cy="4247317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</a:t>
            </a:r>
            <a:endParaRPr lang="en-US" dirty="0"/>
          </a:p>
          <a:p>
            <a:r>
              <a:rPr lang="en-US" dirty="0"/>
              <a:t>function f()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u = </a:t>
            </a:r>
            <a:r>
              <a:rPr lang="en-US" dirty="0" err="1"/>
              <a:t>a.uname.value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a.pword.value</a:t>
            </a:r>
            <a:r>
              <a:rPr lang="en-US" dirty="0"/>
              <a:t>;</a:t>
            </a:r>
          </a:p>
          <a:p>
            <a:r>
              <a:rPr lang="en-US" dirty="0"/>
              <a:t>   if(u==“admin” &amp;&amp; p==“123”)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alert(“valid”);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alert(“Invalid”);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4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the process of </a:t>
            </a:r>
            <a:r>
              <a:rPr lang="en-US" b="1" dirty="0"/>
              <a:t>checking</a:t>
            </a:r>
            <a:r>
              <a:rPr lang="en-US" dirty="0"/>
              <a:t> data against a </a:t>
            </a:r>
            <a:r>
              <a:rPr lang="en-US" b="1" dirty="0"/>
              <a:t>standard</a:t>
            </a:r>
            <a:r>
              <a:rPr lang="en-US" dirty="0"/>
              <a:t> or </a:t>
            </a:r>
            <a:r>
              <a:rPr lang="en-US" b="1" dirty="0"/>
              <a:t>requirement</a:t>
            </a:r>
            <a:r>
              <a:rPr lang="en-US" dirty="0"/>
              <a:t>.</a:t>
            </a:r>
          </a:p>
          <a:p>
            <a:r>
              <a:rPr lang="en-US" dirty="0"/>
              <a:t>Form validation normally used to occur at the server, after client entered necessary data and then pressed the Submit button.</a:t>
            </a:r>
          </a:p>
          <a:p>
            <a:r>
              <a:rPr lang="en-US" dirty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r>
              <a:rPr lang="en-US" dirty="0"/>
              <a:t>This was really a lengthy process which used to put a lot of burden on the server.</a:t>
            </a:r>
          </a:p>
          <a:p>
            <a:r>
              <a:rPr lang="en-US" dirty="0"/>
              <a:t>JavaScript provides a way to validate form's data on the client's computer before sending it to the web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Basic Validation</a:t>
            </a:r>
          </a:p>
          <a:p>
            <a:pPr lvl="2"/>
            <a:r>
              <a:rPr lang="en-US" sz="2400" dirty="0"/>
              <a:t>Emptiness</a:t>
            </a:r>
          </a:p>
          <a:p>
            <a:pPr lvl="2"/>
            <a:r>
              <a:rPr lang="en-US" sz="2400" dirty="0"/>
              <a:t>Confirm Password</a:t>
            </a:r>
          </a:p>
          <a:p>
            <a:pPr lvl="2"/>
            <a:r>
              <a:rPr lang="en-US" sz="2400" dirty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/>
              <a:t>  	Secondly, the data that is entered must be checked for correct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pPr marL="1314450" lvl="2" indent="-457200"/>
            <a:r>
              <a:rPr lang="en-US" sz="2400" dirty="0"/>
              <a:t>Email Validation</a:t>
            </a:r>
          </a:p>
          <a:p>
            <a:pPr marL="1314450" lvl="2" indent="-457200"/>
            <a:r>
              <a:rPr lang="en-US" sz="2400" dirty="0"/>
              <a:t>Mobile Number Validation</a:t>
            </a:r>
          </a:p>
          <a:p>
            <a:pPr marL="1314450" lvl="2" indent="-457200"/>
            <a:r>
              <a:rPr lang="en-US" sz="2400" dirty="0"/>
              <a:t>Enrollment Number Validation 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4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an object that describes a pattern of characters.</a:t>
            </a:r>
          </a:p>
          <a:p>
            <a:r>
              <a:rPr lang="en-US" dirty="0"/>
              <a:t>Regular expressions are used to perform pattern-matching and "search-and-replace" functions on text.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pattern = "^[\\w]+$";   // will allow only words in the string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regex = new RegExp(pattern);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If(regex.test(testString)){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 else 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//Invalid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2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US" dirty="0" err="1"/>
              <a:t>Metacharacters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</a:t>
            </a:r>
            <a:r>
              <a:rPr lang="en-US" b="1" dirty="0"/>
              <a:t>word </a:t>
            </a:r>
            <a:r>
              <a:rPr lang="en-US" dirty="0"/>
              <a:t>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</a:p>
          <a:p>
            <a:pPr lvl="1"/>
            <a:r>
              <a:rPr lang="en-US" dirty="0"/>
              <a:t>We can also use [a-zA-Z0-9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non-word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to find </a:t>
            </a:r>
            <a:r>
              <a:rPr lang="en-US" b="1" dirty="0"/>
              <a:t>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</a:p>
          <a:p>
            <a:pPr lvl="1"/>
            <a:r>
              <a:rPr lang="en-US" dirty="0"/>
              <a:t>We can also use [0-9]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use </a:t>
            </a:r>
            <a:r>
              <a:rPr lang="en-US" b="1" dirty="0">
                <a:latin typeface="Consolas" panose="020B0609020204030204" pitchFamily="49" charset="0"/>
              </a:rPr>
              <a:t>\n </a:t>
            </a:r>
            <a:r>
              <a:rPr lang="en-US" dirty="0"/>
              <a:t>for </a:t>
            </a:r>
            <a:r>
              <a:rPr lang="en-US" b="1" dirty="0"/>
              <a:t>new line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\t </a:t>
            </a:r>
            <a:r>
              <a:rPr lang="en-US" dirty="0"/>
              <a:t>for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5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(Quantifiers)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32272"/>
              </p:ext>
            </p:extLst>
          </p:nvPr>
        </p:nvGraphicFramePr>
        <p:xfrm>
          <a:off x="457200" y="1295400"/>
          <a:ext cx="7772400" cy="361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at least one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zero or more occurrences of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zero or one occurrences of 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end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beginning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 X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 sequence of at least X </a:t>
                      </a:r>
                      <a:r>
                        <a:rPr lang="en-US" sz="1800" kern="1200" dirty="0" err="1"/>
                        <a:t>n's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496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497" y="971204"/>
            <a:ext cx="10167851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 err="1">
                <a:latin typeface="Consolas" panose="020B0609020204030204" pitchFamily="49" charset="0"/>
              </a:rPr>
              <a:t>checkMail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myText</a:t>
            </a:r>
            <a:r>
              <a:rPr lang="en-US" dirty="0">
                <a:latin typeface="Consolas" panose="020B0609020204030204" pitchFamily="49" charset="0"/>
              </a:rPr>
              <a:t>").value;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pattern ="^[\\w-_\.]*[\\w-_\.]\@[\\w]\.+[\\w]+[\\w]$”;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regex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RegExp</a:t>
            </a:r>
            <a:r>
              <a:rPr lang="en-US" dirty="0">
                <a:latin typeface="Consolas" panose="020B0609020204030204" pitchFamily="49" charset="0"/>
              </a:rPr>
              <a:t>(pattern);</a:t>
            </a:r>
          </a:p>
          <a:p>
            <a:r>
              <a:rPr lang="en-US" dirty="0">
                <a:latin typeface="Consolas" panose="020B0609020204030204" pitchFamily="49" charset="0"/>
              </a:rPr>
              <a:t>		if(</a:t>
            </a:r>
            <a:r>
              <a:rPr lang="en-US" dirty="0" err="1">
                <a:latin typeface="Consolas" panose="020B0609020204030204" pitchFamily="49" charset="0"/>
              </a:rPr>
              <a:t>regex.test</a:t>
            </a:r>
            <a:r>
              <a:rPr lang="en-US" dirty="0">
                <a:latin typeface="Consolas" panose="020B0609020204030204" pitchFamily="49" charset="0"/>
              </a:rPr>
              <a:t>(a))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	else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alert("Invalid");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685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– Combining HTML,CSS &amp;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DHTML, or Dynamic HTML, is a combination of HTML, JavaScript and CSS.</a:t>
            </a:r>
          </a:p>
          <a:p>
            <a:r>
              <a:rPr lang="en-US" dirty="0"/>
              <a:t>The main problem with DHTML, which was introduced in the 4.0 series of browsers, is </a:t>
            </a:r>
            <a:r>
              <a:rPr lang="en-US" b="1" dirty="0"/>
              <a:t>compatibility</a:t>
            </a:r>
            <a:r>
              <a:rPr lang="en-US" dirty="0"/>
              <a:t>.</a:t>
            </a:r>
          </a:p>
          <a:p>
            <a:r>
              <a:rPr lang="en-US" dirty="0"/>
              <a:t>The main focus generally when speaking of DHTML is animation and other such dynamic effects.</a:t>
            </a:r>
          </a:p>
          <a:p>
            <a:r>
              <a:rPr lang="en-US" dirty="0"/>
              <a:t>We can obtain reference of any HTML or CSS element in </a:t>
            </a:r>
            <a:r>
              <a:rPr lang="en-US" dirty="0" err="1"/>
              <a:t>JavaSCript</a:t>
            </a:r>
            <a:r>
              <a:rPr lang="en-US" dirty="0"/>
              <a:t> using below 3 methods.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IdOfElement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NameOfElement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/>
              <a:t>”)</a:t>
            </a:r>
          </a:p>
          <a:p>
            <a:pPr marL="514350" indent="-457200"/>
            <a:r>
              <a:rPr lang="en-US" dirty="0"/>
              <a:t>After obtaining the reference of the element you can change the attributes of the same using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reference.attribute</a:t>
            </a:r>
            <a:r>
              <a:rPr lang="en-US" dirty="0"/>
              <a:t> syntax</a:t>
            </a:r>
          </a:p>
          <a:p>
            <a:pPr marL="514350" indent="-457200"/>
            <a:r>
              <a:rPr lang="en-US" dirty="0"/>
              <a:t>For Example :</a:t>
            </a:r>
          </a:p>
          <a:p>
            <a:pPr marL="514350" indent="-457200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905" y="5612200"/>
            <a:ext cx="3429000" cy="92333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=“abc.jpg” id=“</a:t>
            </a:r>
            <a:r>
              <a:rPr lang="en-US" dirty="0" err="1"/>
              <a:t>myImg</a:t>
            </a:r>
            <a:r>
              <a:rPr lang="en-US" dirty="0"/>
              <a:t>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3630" y="4781204"/>
            <a:ext cx="4572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myImg</a:t>
            </a:r>
            <a:r>
              <a:rPr lang="en-US" dirty="0"/>
              <a:t>’);</a:t>
            </a:r>
          </a:p>
          <a:p>
            <a:r>
              <a:rPr lang="en-US" dirty="0"/>
              <a:t>   </a:t>
            </a:r>
            <a:r>
              <a:rPr lang="en-US" b="1" dirty="0"/>
              <a:t>a.src</a:t>
            </a:r>
            <a:r>
              <a:rPr lang="en-US" dirty="0"/>
              <a:t>  = “xyz.jpg”;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395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Pros</a:t>
            </a:r>
            <a:r>
              <a:rPr lang="en-US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Allow for </a:t>
            </a:r>
            <a:r>
              <a:rPr lang="en-US" sz="2400" b="1" dirty="0">
                <a:solidFill>
                  <a:srgbClr val="C00000"/>
                </a:solidFill>
              </a:rPr>
              <a:t>more interactivity </a:t>
            </a:r>
            <a:r>
              <a:rPr lang="en-US" sz="2400" dirty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Execute quickly </a:t>
            </a:r>
            <a:r>
              <a:rPr lang="en-US" sz="2400" dirty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The web </a:t>
            </a:r>
            <a:r>
              <a:rPr lang="en-US" sz="2400" b="1" dirty="0">
                <a:solidFill>
                  <a:srgbClr val="C00000"/>
                </a:solidFill>
              </a:rPr>
              <a:t>browser</a:t>
            </a:r>
            <a:r>
              <a:rPr lang="en-US" sz="2400" dirty="0"/>
              <a:t> uses its own </a:t>
            </a:r>
            <a:r>
              <a:rPr lang="en-US" sz="2400" b="1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eases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burden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saves </a:t>
            </a:r>
            <a:r>
              <a:rPr lang="en-US" sz="2400" dirty="0"/>
              <a:t>network </a:t>
            </a:r>
            <a:r>
              <a:rPr lang="en-US" sz="2400" b="1" dirty="0">
                <a:solidFill>
                  <a:srgbClr val="C00000"/>
                </a:solidFill>
              </a:rPr>
              <a:t>bandwidth</a:t>
            </a:r>
            <a:r>
              <a:rPr lang="en-US" sz="24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/>
              <a:t>Cons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/>
              <a:t> is loaded in the browser so it will be </a:t>
            </a:r>
            <a:r>
              <a:rPr lang="en-US" sz="2400" b="1" dirty="0">
                <a:solidFill>
                  <a:srgbClr val="C00000"/>
                </a:solidFill>
              </a:rPr>
              <a:t>visible</a:t>
            </a:r>
            <a:r>
              <a:rPr lang="en-US" sz="2400" dirty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Code is </a:t>
            </a:r>
            <a:r>
              <a:rPr lang="en-US" sz="2400" b="1" dirty="0">
                <a:solidFill>
                  <a:srgbClr val="C00000"/>
                </a:solidFill>
              </a:rPr>
              <a:t>modifiable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Local files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is </a:t>
            </a:r>
            <a:r>
              <a:rPr lang="en-US" sz="2400" b="1" dirty="0">
                <a:solidFill>
                  <a:srgbClr val="C00000"/>
                </a:solidFill>
              </a:rPr>
              <a:t>able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disable</a:t>
            </a:r>
            <a:r>
              <a:rPr lang="en-US" sz="2400" dirty="0"/>
              <a:t> client side scripting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(</a:t>
            </a:r>
            <a:r>
              <a:rPr lang="en-US" dirty="0" err="1"/>
              <a:t>Cont</a:t>
            </a:r>
            <a:r>
              <a:rPr lang="en-US" dirty="0"/>
              <a:t>)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08" y="1070957"/>
            <a:ext cx="11755584" cy="397031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&lt;div id=“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”&gt;</a:t>
            </a:r>
          </a:p>
          <a:p>
            <a:r>
              <a:rPr lang="en-US" dirty="0">
                <a:latin typeface="Consolas" panose="020B0609020204030204" pitchFamily="49" charset="0"/>
              </a:rPr>
              <a:t>	Red Alert !!!!!!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objDiv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colors = [‘</a:t>
            </a:r>
            <a:r>
              <a:rPr lang="en-US" dirty="0" err="1">
                <a:latin typeface="Consolas" panose="020B0609020204030204" pitchFamily="49" charset="0"/>
              </a:rPr>
              <a:t>white’,’yellow’,’orange’,’red</a:t>
            </a:r>
            <a:r>
              <a:rPr lang="en-US" dirty="0">
                <a:latin typeface="Consolas" panose="020B0609020204030204" pitchFamily="49" charset="0"/>
              </a:rPr>
              <a:t>’];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objDiv.style.backgroundColor</a:t>
            </a:r>
            <a:r>
              <a:rPr lang="en-US" dirty="0">
                <a:latin typeface="Consolas" panose="020B0609020204030204" pitchFamily="49" charset="0"/>
              </a:rPr>
              <a:t> = colors[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++%</a:t>
            </a:r>
            <a:r>
              <a:rPr lang="en-US" dirty="0" err="1">
                <a:latin typeface="Consolas" panose="020B0609020204030204" pitchFamily="49" charset="0"/>
              </a:rPr>
              <a:t>colors.length</a:t>
            </a:r>
            <a:r>
              <a:rPr lang="en-US" dirty="0">
                <a:latin typeface="Consolas" panose="020B0609020204030204" pitchFamily="49" charset="0"/>
              </a:rPr>
              <a:t>];”,500);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510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03032"/>
              </p:ext>
            </p:extLst>
          </p:nvPr>
        </p:nvGraphicFramePr>
        <p:xfrm>
          <a:off x="307570" y="1001683"/>
          <a:ext cx="80772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className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Sets or returns the class attribute of an element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Sets or returns the id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innerHTML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HTML contents (+text)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style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style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tabIndex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tab order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title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title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value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value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59085"/>
              </p:ext>
            </p:extLst>
          </p:nvPr>
        </p:nvGraphicFramePr>
        <p:xfrm>
          <a:off x="299258" y="1001684"/>
          <a:ext cx="7924801" cy="4851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 event occurs when the user clicks on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 event occurs when the user double-clicks on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presses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moves the mouse pointer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mouse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moves the mouse pointer out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releases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3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81804"/>
              </p:ext>
            </p:extLst>
          </p:nvPr>
        </p:nvGraphicFramePr>
        <p:xfrm>
          <a:off x="232757" y="943495"/>
          <a:ext cx="7924801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keyboard key is released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6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Frame/Object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189261"/>
              </p:ext>
            </p:extLst>
          </p:nvPr>
        </p:nvGraphicFramePr>
        <p:xfrm>
          <a:off x="264766" y="955040"/>
          <a:ext cx="7924801" cy="421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an image is stopped from loading before completely loaded (for &lt;object&gt;)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an image does not load properly (for &lt;object&gt;,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document, frameset, or &lt;object&gt; has been loaded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view is resized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view is scrolled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/>
                        <a:t>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is removed from a window or frame (for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9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695565"/>
              </p:ext>
            </p:extLst>
          </p:nvPr>
        </p:nvGraphicFramePr>
        <p:xfrm>
          <a:off x="256454" y="971665"/>
          <a:ext cx="7924801" cy="3947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 form element loses focus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content of a form element, the selection, or the checked state have changed (for &lt;input&gt;, &lt;select&gt;, and &lt;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an element gets focus (for &lt;label&gt;, &lt;input&gt;, &lt;select&gt;, 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&gt;, and &lt;button&gt;)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form is 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user selects some  text (for &lt;input&gt; and &lt;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form is submitted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3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0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V/S Server Side Scripting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130391"/>
              </p:ext>
            </p:extLst>
          </p:nvPr>
        </p:nvGraphicFramePr>
        <p:xfrm>
          <a:off x="178722" y="795251"/>
          <a:ext cx="11542222" cy="4455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</a:t>
                      </a:r>
                      <a:r>
                        <a:rPr lang="en-US" sz="2000" baseline="0" dirty="0"/>
                        <a:t> Side Scripting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Client Side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create dynamic pages based on a number of conditions when the users browser makes a request to the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is used when the users browser already has all the code and the page is altered on the basis of the users input.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Server executes the server side scripting that produces the page to be sent to the browser.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Browser executes the client side scripting that resides at the user’s computer.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connect to the databases and files that reside on the web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cannot be used to connect to the databases and</a:t>
                      </a:r>
                      <a:r>
                        <a:rPr lang="en-US" sz="2000" kern="1200" baseline="0" dirty="0"/>
                        <a:t> files</a:t>
                      </a:r>
                      <a:r>
                        <a:rPr lang="en-US" sz="2000" kern="1200" dirty="0"/>
                        <a:t> on the web server.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</a:t>
                      </a:r>
                      <a:r>
                        <a:rPr lang="en-US" sz="1800" kern="1200" baseline="0" dirty="0"/>
                        <a:t> resources can be accessed by the server side scripting.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Browser</a:t>
                      </a:r>
                      <a:r>
                        <a:rPr lang="en-US" sz="1800" kern="1200" baseline="0" dirty="0"/>
                        <a:t> resources can be accessed by the client side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 side scripting can’t be blocked by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Client side scripting is possible to be blocked by the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Server side scripting languages : PHP, JSP,  ASP, </a:t>
                      </a:r>
                      <a:r>
                        <a:rPr lang="en-US" sz="1800" kern="1200" dirty="0" err="1"/>
                        <a:t>ASP.Net</a:t>
                      </a:r>
                      <a:r>
                        <a:rPr lang="en-US" sz="1800" kern="1200" dirty="0"/>
                        <a:t>, Ruby, Perl and many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Client side scripting languages : </a:t>
                      </a:r>
                      <a:r>
                        <a:rPr lang="en-US" sz="1800" kern="1200" dirty="0" err="1"/>
                        <a:t>Javascript</a:t>
                      </a:r>
                      <a:r>
                        <a:rPr lang="en-US" sz="1800" kern="1200" dirty="0"/>
                        <a:t>, VB script,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179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8722" y="1177599"/>
            <a:ext cx="11542222" cy="1008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722" y="2186247"/>
            <a:ext cx="11542222" cy="714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22" y="2901143"/>
            <a:ext cx="11542222" cy="681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722" y="3616039"/>
            <a:ext cx="11542222" cy="623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722" y="4239491"/>
            <a:ext cx="11542222" cy="34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722" y="4588625"/>
            <a:ext cx="11542222" cy="661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tag is used to define a client-side script (JavaScript).</a:t>
            </a:r>
          </a:p>
          <a:p>
            <a:r>
              <a:rPr lang="en-US" dirty="0"/>
              <a:t>The &lt;script&gt; element either contains </a:t>
            </a:r>
            <a:r>
              <a:rPr lang="en-US" b="1" dirty="0">
                <a:solidFill>
                  <a:srgbClr val="C00000"/>
                </a:solidFill>
              </a:rPr>
              <a:t>scripting statements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points to an </a:t>
            </a:r>
            <a:r>
              <a:rPr lang="en-US" b="1" dirty="0">
                <a:solidFill>
                  <a:srgbClr val="C00000"/>
                </a:solidFill>
              </a:rPr>
              <a:t>external script </a:t>
            </a:r>
            <a:r>
              <a:rPr lang="en-US" dirty="0"/>
              <a:t>file through the </a:t>
            </a:r>
            <a:r>
              <a:rPr lang="en-US" b="1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90" y="262155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// Java Script Code Here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345" y="2621559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b="1" dirty="0">
                <a:solidFill>
                  <a:srgbClr val="C00000"/>
                </a:solidFill>
              </a:rPr>
              <a:t>=“</a:t>
            </a:r>
            <a:r>
              <a:rPr lang="en-US" b="1" dirty="0" err="1">
                <a:solidFill>
                  <a:srgbClr val="C00000"/>
                </a:solidFill>
              </a:rPr>
              <a:t>PathToJS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2989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: character wrapped in quotes e.g. “</a:t>
            </a:r>
            <a:r>
              <a:rPr lang="en-US" dirty="0" err="1"/>
              <a:t>rajkot</a:t>
            </a:r>
            <a:r>
              <a:rPr lang="en-US" dirty="0"/>
              <a:t>”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 of </a:t>
            </a:r>
            <a:r>
              <a:rPr lang="en-US" dirty="0" err="1"/>
              <a:t>Javascript</a:t>
            </a:r>
            <a:r>
              <a:rPr lang="en-US" dirty="0"/>
              <a:t> variables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. </a:t>
            </a:r>
            <a:r>
              <a:rPr lang="en-US" i="1" dirty="0"/>
              <a:t>(</a:t>
            </a:r>
            <a:r>
              <a:rPr lang="en-US" i="1" dirty="0" err="1"/>
              <a:t>mynum</a:t>
            </a:r>
            <a:r>
              <a:rPr lang="en-US" i="1" dirty="0"/>
              <a:t> and </a:t>
            </a:r>
            <a:r>
              <a:rPr lang="en-US" i="1" dirty="0" err="1"/>
              <a:t>MyNum</a:t>
            </a:r>
            <a:r>
              <a:rPr lang="en-US" i="1" dirty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C00000"/>
                </a:solidFill>
              </a:rPr>
              <a:t>punctuation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be a JavaScript </a:t>
            </a:r>
            <a:r>
              <a:rPr lang="en-US" b="1" dirty="0">
                <a:solidFill>
                  <a:srgbClr val="C00000"/>
                </a:solidFill>
              </a:rPr>
              <a:t>reserved</a:t>
            </a:r>
            <a:r>
              <a:rPr lang="en-US" b="1" dirty="0"/>
              <a:t> </a:t>
            </a:r>
            <a:r>
              <a:rPr lang="en-US" dirty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can be defined as a </a:t>
            </a:r>
            <a:r>
              <a:rPr lang="en-US" b="1" dirty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a JavaScript is </a:t>
            </a:r>
            <a:r>
              <a:rPr lang="en-US" b="1" dirty="0">
                <a:solidFill>
                  <a:srgbClr val="C00000"/>
                </a:solidFill>
              </a:rPr>
              <a:t>wrapped</a:t>
            </a:r>
            <a:r>
              <a:rPr lang="en-US" dirty="0"/>
              <a:t> with </a:t>
            </a:r>
            <a:r>
              <a:rPr lang="en-US" b="1" dirty="0">
                <a:solidFill>
                  <a:srgbClr val="C00000"/>
                </a:solidFill>
              </a:rPr>
              <a:t>single or double quotes</a:t>
            </a: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rgbClr val="C00000"/>
                </a:solidFill>
              </a:rPr>
              <a:t>joined</a:t>
            </a:r>
            <a:r>
              <a:rPr lang="en-US" b="1" dirty="0"/>
              <a:t> </a:t>
            </a:r>
            <a:r>
              <a:rPr lang="en-US" dirty="0"/>
              <a:t>together with the </a:t>
            </a:r>
            <a:r>
              <a:rPr lang="en-US" b="1" dirty="0">
                <a:solidFill>
                  <a:srgbClr val="C00000"/>
                </a:solidFill>
              </a:rPr>
              <a:t>+ operator</a:t>
            </a:r>
            <a:r>
              <a:rPr lang="en-US" dirty="0"/>
              <a:t>, which is called </a:t>
            </a:r>
            <a:r>
              <a:rPr lang="en-US" b="1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mystring</a:t>
            </a:r>
            <a:r>
              <a:rPr lang="en-US" dirty="0"/>
              <a:t> = “my college name is ” +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r>
              <a:rPr lang="en-US" dirty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/>
              <a:t>For Example,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lenStr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b="1" dirty="0" err="1">
                <a:solidFill>
                  <a:srgbClr val="C00000"/>
                </a:solidFill>
              </a:rPr>
              <a:t>.length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Which returns the </a:t>
            </a:r>
            <a:r>
              <a:rPr lang="en-US" b="1" dirty="0">
                <a:solidFill>
                  <a:srgbClr val="C00000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5059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4647</Words>
  <Application>Microsoft Office PowerPoint</Application>
  <PresentationFormat>Widescreen</PresentationFormat>
  <Paragraphs>702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Wingdings 3</vt:lpstr>
      <vt:lpstr>Arial</vt:lpstr>
      <vt:lpstr>Roboto Condensed</vt:lpstr>
      <vt:lpstr>Consolas</vt:lpstr>
      <vt:lpstr>Wingdings</vt:lpstr>
      <vt:lpstr>Roboto Condensed Light</vt:lpstr>
      <vt:lpstr>Calibri</vt:lpstr>
      <vt:lpstr>Office Theme</vt:lpstr>
      <vt:lpstr>Unit-04  Client Side Scripting using JavaScript</vt:lpstr>
      <vt:lpstr>PowerPoint Presentation</vt:lpstr>
      <vt:lpstr>Introduction</vt:lpstr>
      <vt:lpstr>Pros &amp; Cons of Client Side Scripting</vt:lpstr>
      <vt:lpstr>Client V/S Server Side Scripting</vt:lpstr>
      <vt:lpstr>&lt;script&gt; tag</vt:lpstr>
      <vt:lpstr>Variables</vt:lpstr>
      <vt:lpstr>Conditions and Loops</vt:lpstr>
      <vt:lpstr>Strings</vt:lpstr>
      <vt:lpstr>Strings (Cont.)</vt:lpstr>
      <vt:lpstr>Arrays</vt:lpstr>
      <vt:lpstr>Functions</vt:lpstr>
      <vt:lpstr>Functions (Cont.)</vt:lpstr>
      <vt:lpstr>Pop up Boxes</vt:lpstr>
      <vt:lpstr>Alert Box</vt:lpstr>
      <vt:lpstr>Confirm Box</vt:lpstr>
      <vt:lpstr>Prompt Box</vt:lpstr>
      <vt:lpstr>External JavaScript</vt:lpstr>
      <vt:lpstr>JavaScript Objects</vt:lpstr>
      <vt:lpstr>JavaScript’s inbuilt Objects</vt:lpstr>
      <vt:lpstr>Math Object in JavaScript</vt:lpstr>
      <vt:lpstr>Math Methods</vt:lpstr>
      <vt:lpstr>User Defined Objects</vt:lpstr>
      <vt:lpstr>User - Defined Objects (Cont.)</vt:lpstr>
      <vt:lpstr>Document Object Model (DOM)</vt:lpstr>
      <vt:lpstr>DOM (Cont)</vt:lpstr>
      <vt:lpstr>Document Object Properties</vt:lpstr>
      <vt:lpstr>Document Object Methods</vt:lpstr>
      <vt:lpstr>getElementById()</vt:lpstr>
      <vt:lpstr>getElementsByName()</vt:lpstr>
      <vt:lpstr>getElementsByTagName()</vt:lpstr>
      <vt:lpstr>Forms using DOM</vt:lpstr>
      <vt:lpstr>Validation</vt:lpstr>
      <vt:lpstr>Validation (Cont.)</vt:lpstr>
      <vt:lpstr>Validation using RegExp</vt:lpstr>
      <vt:lpstr>RegExp (Cont.) (Metacharacters)</vt:lpstr>
      <vt:lpstr>RegExp (Cont.) (Quantifiers)</vt:lpstr>
      <vt:lpstr>Email Validation Using RegExp</vt:lpstr>
      <vt:lpstr>DHTML – Combining HTML,CSS &amp; JS</vt:lpstr>
      <vt:lpstr>DHTML (Cont) (Example)</vt:lpstr>
      <vt:lpstr>HTML Element Properties</vt:lpstr>
      <vt:lpstr>Mouse Events</vt:lpstr>
      <vt:lpstr>Keyboard Events</vt:lpstr>
      <vt:lpstr>Frame/Object Events</vt:lpstr>
      <vt:lpstr>Form Events</vt:lpstr>
      <vt:lpstr>Callbacks in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793</cp:revision>
  <dcterms:created xsi:type="dcterms:W3CDTF">2020-05-01T05:09:15Z</dcterms:created>
  <dcterms:modified xsi:type="dcterms:W3CDTF">2021-05-06T05:48:21Z</dcterms:modified>
</cp:coreProperties>
</file>