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  <p:sldId id="256" r:id="rId3"/>
    <p:sldId id="261" r:id="rId4"/>
    <p:sldId id="260" r:id="rId5"/>
    <p:sldId id="258" r:id="rId6"/>
    <p:sldId id="262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51009BD-65FC-4F87-B0BB-AC1308841149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1FDE98E-8CAC-42B6-8E83-128EDA7CF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371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009BD-65FC-4F87-B0BB-AC1308841149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E98E-8CAC-42B6-8E83-128EDA7CF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558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009BD-65FC-4F87-B0BB-AC1308841149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E98E-8CAC-42B6-8E83-128EDA7CF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1277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009BD-65FC-4F87-B0BB-AC1308841149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E98E-8CAC-42B6-8E83-128EDA7CF6B0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829720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009BD-65FC-4F87-B0BB-AC1308841149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E98E-8CAC-42B6-8E83-128EDA7CF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7509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009BD-65FC-4F87-B0BB-AC1308841149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E98E-8CAC-42B6-8E83-128EDA7CF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6687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009BD-65FC-4F87-B0BB-AC1308841149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E98E-8CAC-42B6-8E83-128EDA7CF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5252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009BD-65FC-4F87-B0BB-AC1308841149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E98E-8CAC-42B6-8E83-128EDA7CF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8658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009BD-65FC-4F87-B0BB-AC1308841149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E98E-8CAC-42B6-8E83-128EDA7CF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510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009BD-65FC-4F87-B0BB-AC1308841149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E98E-8CAC-42B6-8E83-128EDA7CF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207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009BD-65FC-4F87-B0BB-AC1308841149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E98E-8CAC-42B6-8E83-128EDA7CF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459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009BD-65FC-4F87-B0BB-AC1308841149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E98E-8CAC-42B6-8E83-128EDA7CF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063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009BD-65FC-4F87-B0BB-AC1308841149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E98E-8CAC-42B6-8E83-128EDA7CF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874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009BD-65FC-4F87-B0BB-AC1308841149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E98E-8CAC-42B6-8E83-128EDA7CF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661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009BD-65FC-4F87-B0BB-AC1308841149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E98E-8CAC-42B6-8E83-128EDA7CF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486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009BD-65FC-4F87-B0BB-AC1308841149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E98E-8CAC-42B6-8E83-128EDA7CF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121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009BD-65FC-4F87-B0BB-AC1308841149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E98E-8CAC-42B6-8E83-128EDA7CF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458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009BD-65FC-4F87-B0BB-AC1308841149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DE98E-8CAC-42B6-8E83-128EDA7CF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1813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kycode22/HID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hyperlink" Target="https://www.amazon.com/gp/product/B09ZHHSY92/ref=ox_sc_act_title_11?smid=A3KEIBWKST18IS&amp;psc=1" TargetMode="External"/><Relationship Id="rId7" Type="http://schemas.openxmlformats.org/officeDocument/2006/relationships/image" Target="../media/image7.jpeg"/><Relationship Id="rId2" Type="http://schemas.openxmlformats.org/officeDocument/2006/relationships/hyperlink" Target="https://www.amazon.com/Cylewet-Encoder-Digital-Potentiometer-Arduino/dp/B07DM2YMT4/ref=sr_1_6?crid=3CTP70L8ADU7H&amp;keywords=encoder&amp;qid=1683396917&amp;sprefix=encoder%2Caps%2C156&amp;sr=8-6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10" Type="http://schemas.openxmlformats.org/officeDocument/2006/relationships/image" Target="../media/image10.jpeg"/><Relationship Id="rId4" Type="http://schemas.openxmlformats.org/officeDocument/2006/relationships/image" Target="../media/image4.jpeg"/><Relationship Id="rId9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qmk.fm/#/newbs_getting_started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4B16154-F1AB-0B7F-39B4-C446585B96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D108D3F-A18C-53F4-757B-E0B1505D39EC}"/>
              </a:ext>
            </a:extLst>
          </p:cNvPr>
          <p:cNvSpPr txBox="1"/>
          <p:nvPr/>
        </p:nvSpPr>
        <p:spPr>
          <a:xfrm>
            <a:off x="2357966" y="609599"/>
            <a:ext cx="56303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>
                <a:latin typeface="Bauhaus 93" panose="04030905020B02020C02" pitchFamily="82" charset="0"/>
              </a:rPr>
              <a:t>TrashTruck</a:t>
            </a:r>
            <a:endParaRPr lang="en-US" sz="4800" dirty="0">
              <a:latin typeface="Bauhaus 93" panose="04030905020B02020C02" pitchFamily="8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5DB9E6-7B9F-5415-3145-6710F5E489FA}"/>
              </a:ext>
            </a:extLst>
          </p:cNvPr>
          <p:cNvSpPr txBox="1"/>
          <p:nvPr/>
        </p:nvSpPr>
        <p:spPr>
          <a:xfrm>
            <a:off x="6180667" y="5384800"/>
            <a:ext cx="52154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By: Skycode22</a:t>
            </a:r>
          </a:p>
          <a:p>
            <a:r>
              <a:rPr lang="en-US" dirty="0">
                <a:hlinkClick r:id="rId3"/>
              </a:rPr>
              <a:t>https://github.com/Skycode22/HIDs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98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B39695-BF8C-2268-BDB4-1DBEDB692324}"/>
              </a:ext>
            </a:extLst>
          </p:cNvPr>
          <p:cNvSpPr txBox="1"/>
          <p:nvPr/>
        </p:nvSpPr>
        <p:spPr>
          <a:xfrm>
            <a:off x="499534" y="491067"/>
            <a:ext cx="5342466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/>
              <a:t>TrashTruck</a:t>
            </a:r>
            <a:r>
              <a:rPr lang="en-US" sz="2400" b="1" dirty="0"/>
              <a:t> supplies</a:t>
            </a:r>
          </a:p>
          <a:p>
            <a:endParaRPr lang="en-US" dirty="0"/>
          </a:p>
          <a:p>
            <a:r>
              <a:rPr lang="en-US" u="sng" dirty="0"/>
              <a:t>Supplies needed (other than PCB, 3D printed microcontroller </a:t>
            </a:r>
            <a:r>
              <a:rPr lang="en-US" u="sng" err="1"/>
              <a:t>holder</a:t>
            </a:r>
            <a:r>
              <a:rPr lang="en-US" u="sng"/>
              <a:t>, and </a:t>
            </a:r>
            <a:r>
              <a:rPr lang="en-US" u="sng" dirty="0"/>
              <a:t>case):</a:t>
            </a:r>
          </a:p>
          <a:p>
            <a:r>
              <a:rPr lang="en-US" dirty="0"/>
              <a:t>-Elite-C microcontroller</a:t>
            </a:r>
          </a:p>
          <a:p>
            <a:r>
              <a:rPr lang="en-US" dirty="0"/>
              <a:t>-</a:t>
            </a:r>
            <a:r>
              <a:rPr lang="en-US" dirty="0" err="1"/>
              <a:t>Kailh</a:t>
            </a:r>
            <a:r>
              <a:rPr lang="en-US" dirty="0"/>
              <a:t> </a:t>
            </a:r>
            <a:r>
              <a:rPr lang="en-US" dirty="0" err="1"/>
              <a:t>hotswap</a:t>
            </a:r>
            <a:r>
              <a:rPr lang="en-US" dirty="0"/>
              <a:t> sockets x58</a:t>
            </a:r>
          </a:p>
          <a:p>
            <a:r>
              <a:rPr lang="en-US" dirty="0"/>
              <a:t>-Diodes x58 (either THT 1N4148 or SMD SOD-123)</a:t>
            </a:r>
          </a:p>
          <a:p>
            <a:r>
              <a:rPr lang="en-US" dirty="0"/>
              <a:t>-ribbon cable or any other wire to solder the </a:t>
            </a:r>
            <a:r>
              <a:rPr lang="en-US" dirty="0" err="1"/>
              <a:t>pcb</a:t>
            </a:r>
            <a:r>
              <a:rPr lang="en-US" dirty="0"/>
              <a:t> to the Elite-C</a:t>
            </a:r>
          </a:p>
          <a:p>
            <a:r>
              <a:rPr lang="en-US" dirty="0"/>
              <a:t>-Rotary encoder </a:t>
            </a:r>
          </a:p>
          <a:p>
            <a:r>
              <a:rPr lang="en-US" dirty="0">
                <a:hlinkClick r:id="rId2"/>
              </a:rPr>
              <a:t>https://www.amazon.com/Cylewet-Encoder-Digital-Potentiometer-Arduino/dp/B07DM2YMT4/ref=sr_1_6?crid=3CTP70L8ADU7H&amp;keywords=encoder&amp;qid=1683396917&amp;sprefix=encoder%2Caps%2C156&amp;sr=8-6</a:t>
            </a:r>
            <a:endParaRPr lang="en-US" dirty="0"/>
          </a:p>
          <a:p>
            <a:endParaRPr lang="en-US" dirty="0"/>
          </a:p>
          <a:p>
            <a:r>
              <a:rPr lang="en-US" u="sng" dirty="0"/>
              <a:t>Case screws:</a:t>
            </a:r>
          </a:p>
          <a:p>
            <a:r>
              <a:rPr lang="en-US" dirty="0">
                <a:hlinkClick r:id="rId3"/>
              </a:rPr>
              <a:t>https://www.amazon.com/gp/product/B09ZHHSY92/ref=ox_sc_act_title_11?smid=A3KEIBWKST18IS&amp;psc=1</a:t>
            </a:r>
            <a:endParaRPr lang="en-US" dirty="0"/>
          </a:p>
          <a:p>
            <a:r>
              <a:rPr lang="en-US" dirty="0"/>
              <a:t>-x2 25mm 2M machine screws</a:t>
            </a:r>
          </a:p>
          <a:p>
            <a:r>
              <a:rPr lang="en-US" dirty="0"/>
              <a:t>-x2 15mm 2M machine screws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93DA441-CB30-7678-C74B-F403FCB27A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3874" y="4403341"/>
            <a:ext cx="2336800" cy="2336800"/>
          </a:xfrm>
          <a:prstGeom prst="rect">
            <a:avLst/>
          </a:prstGeom>
          <a:noFill/>
          <a:effectLst>
            <a:glow rad="635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lite C v4 — KeyHive">
            <a:extLst>
              <a:ext uri="{FF2B5EF4-FFF2-40B4-BE49-F238E27FC236}">
                <a16:creationId xmlns:a16="http://schemas.microsoft.com/office/drawing/2014/main" id="{BBE895B7-4843-1BE5-45B2-38BDAE1E83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3931" y="558125"/>
            <a:ext cx="2257777" cy="1693333"/>
          </a:xfrm>
          <a:prstGeom prst="rect">
            <a:avLst/>
          </a:prstGeom>
          <a:noFill/>
          <a:effectLst>
            <a:glow rad="635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Kailh Hotswap Sockets — splitkb.com">
            <a:extLst>
              <a:ext uri="{FF2B5EF4-FFF2-40B4-BE49-F238E27FC236}">
                <a16:creationId xmlns:a16="http://schemas.microsoft.com/office/drawing/2014/main" id="{3B47C3FB-E49F-F21B-0CF1-DC85DAB920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7308" y="2677776"/>
            <a:ext cx="2257777" cy="1502448"/>
          </a:xfrm>
          <a:prstGeom prst="rect">
            <a:avLst/>
          </a:prstGeom>
          <a:noFill/>
          <a:effectLst>
            <a:glow rad="635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Diode 1N4148 (THT) set of 10 - New FalbaTech">
            <a:extLst>
              <a:ext uri="{FF2B5EF4-FFF2-40B4-BE49-F238E27FC236}">
                <a16:creationId xmlns:a16="http://schemas.microsoft.com/office/drawing/2014/main" id="{F3177619-F480-6266-5FD6-6B2797032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3407" y="2721421"/>
            <a:ext cx="1540933" cy="1540933"/>
          </a:xfrm>
          <a:prstGeom prst="rect">
            <a:avLst/>
          </a:prstGeom>
          <a:noFill/>
          <a:effectLst>
            <a:glow rad="635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1N4148 SMD Diodes (10pcs) - DIY Keyboards">
            <a:extLst>
              <a:ext uri="{FF2B5EF4-FFF2-40B4-BE49-F238E27FC236}">
                <a16:creationId xmlns:a16="http://schemas.microsoft.com/office/drawing/2014/main" id="{E9C4BE60-825E-20EC-E392-0C44A03599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4380" y="2804318"/>
            <a:ext cx="1317096" cy="1317096"/>
          </a:xfrm>
          <a:prstGeom prst="rect">
            <a:avLst/>
          </a:prstGeom>
          <a:noFill/>
          <a:effectLst>
            <a:glow rad="635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4838A91B-78E8-6978-0937-C55CBE58B8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8086" y="287192"/>
            <a:ext cx="2692588" cy="2235200"/>
          </a:xfrm>
          <a:prstGeom prst="rect">
            <a:avLst/>
          </a:prstGeom>
          <a:noFill/>
          <a:effectLst>
            <a:glow rad="635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>
            <a:extLst>
              <a:ext uri="{FF2B5EF4-FFF2-40B4-BE49-F238E27FC236}">
                <a16:creationId xmlns:a16="http://schemas.microsoft.com/office/drawing/2014/main" id="{07285622-629B-0430-664D-6DEFE1EBEB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7308" y="4901887"/>
            <a:ext cx="2871258" cy="1339707"/>
          </a:xfrm>
          <a:prstGeom prst="rect">
            <a:avLst/>
          </a:prstGeom>
          <a:noFill/>
          <a:effectLst>
            <a:glow rad="635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888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30116-58A0-3D45-0BA5-4C6F9C3B8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PCB and Case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8B097-E33C-5061-274A-C88D4C7BF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89996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The </a:t>
            </a:r>
            <a:r>
              <a:rPr lang="en-US" dirty="0" err="1"/>
              <a:t>gerber</a:t>
            </a:r>
            <a:r>
              <a:rPr lang="en-US" dirty="0"/>
              <a:t> files are included in the repo; use the zipped file named “</a:t>
            </a:r>
            <a:r>
              <a:rPr lang="en-US" dirty="0" err="1"/>
              <a:t>gerbers</a:t>
            </a:r>
            <a:r>
              <a:rPr lang="en-US" dirty="0"/>
              <a:t>” (I used JLCPCB to fabricate mine)</a:t>
            </a:r>
          </a:p>
          <a:p>
            <a:r>
              <a:rPr lang="en-US" dirty="0"/>
              <a:t>If you don’t like the silkscreen graphic on the </a:t>
            </a:r>
            <a:r>
              <a:rPr lang="en-US" dirty="0" err="1"/>
              <a:t>pcb</a:t>
            </a:r>
            <a:r>
              <a:rPr lang="en-US" dirty="0"/>
              <a:t> you can remove it in </a:t>
            </a:r>
            <a:r>
              <a:rPr lang="en-US" dirty="0" err="1"/>
              <a:t>kicad</a:t>
            </a:r>
            <a:r>
              <a:rPr lang="en-US" dirty="0"/>
              <a:t> and then regenerate the </a:t>
            </a:r>
            <a:r>
              <a:rPr lang="en-US" dirty="0" err="1"/>
              <a:t>gerber</a:t>
            </a:r>
            <a:r>
              <a:rPr lang="en-US" dirty="0"/>
              <a:t>, drill, and map files; Instructions for this can be found online</a:t>
            </a:r>
          </a:p>
          <a:p>
            <a:r>
              <a:rPr lang="en-US" dirty="0"/>
              <a:t>The case can be found in the “production files” folder inside the “3-D” folder in the repo</a:t>
            </a:r>
          </a:p>
          <a:p>
            <a:r>
              <a:rPr lang="en-US" dirty="0"/>
              <a:t>Depending on your fabrication process they will need either a STL or STEP file</a:t>
            </a:r>
          </a:p>
          <a:p>
            <a:r>
              <a:rPr lang="en-US" dirty="0"/>
              <a:t>If you want to print this at home, there is a folder named “</a:t>
            </a:r>
            <a:r>
              <a:rPr lang="en-US" dirty="0" err="1"/>
              <a:t>Elegoo</a:t>
            </a:r>
            <a:r>
              <a:rPr lang="en-US" dirty="0"/>
              <a:t> Mars Printable” that has the case “cut” into 3 sections that can then be put together after printing *(be aware that the tolerances with 3D printing can vary from printer to printer, so be sure to check your measurements after the final model is printed)</a:t>
            </a:r>
          </a:p>
          <a:p>
            <a:r>
              <a:rPr lang="en-US" dirty="0"/>
              <a:t>If the models are a little too long (which is the common error) then sand down the center pieces and measure frequently to achieve the correct size</a:t>
            </a:r>
          </a:p>
          <a:p>
            <a:r>
              <a:rPr lang="en-US" dirty="0"/>
              <a:t>If you send the model as a whole to a fab house then you don’t have to worry about that error that commonly occurs when printing it at home</a:t>
            </a:r>
          </a:p>
        </p:txBody>
      </p:sp>
    </p:spTree>
    <p:extLst>
      <p:ext uri="{BB962C8B-B14F-4D97-AF65-F5344CB8AC3E}">
        <p14:creationId xmlns:p14="http://schemas.microsoft.com/office/powerpoint/2010/main" val="2482323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8FB8F-4B5D-DE3B-F34A-89E4EC220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Firmware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AD0EB-854D-809A-4439-7ACBCB782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Firmware does not currently have VIA or VIAL enabled, I plan on including that and/or a reset button to the V2 design</a:t>
            </a:r>
          </a:p>
          <a:p>
            <a:r>
              <a:rPr lang="en-US" dirty="0"/>
              <a:t>The .hex file is included in the repo; use QMK toolbox to flash </a:t>
            </a:r>
          </a:p>
          <a:p>
            <a:r>
              <a:rPr lang="en-US" dirty="0"/>
              <a:t>If you want to make modifications to the keymap then you can go into the keymap file to make your modifications, recompile the .hex file, and reflash</a:t>
            </a:r>
          </a:p>
          <a:p>
            <a:r>
              <a:rPr lang="en-US" dirty="0"/>
              <a:t>The QMK firmware source code is in the JSON format which incorporates the .</a:t>
            </a:r>
            <a:r>
              <a:rPr lang="en-US" dirty="0" err="1"/>
              <a:t>mk</a:t>
            </a:r>
            <a:r>
              <a:rPr lang="en-US" dirty="0"/>
              <a:t> file, config, .c, and .h files all inside the </a:t>
            </a:r>
            <a:r>
              <a:rPr lang="en-US" dirty="0" err="1"/>
              <a:t>info.json</a:t>
            </a:r>
            <a:r>
              <a:rPr lang="en-US" dirty="0"/>
              <a:t>; you need the most up to date versions of the </a:t>
            </a:r>
            <a:r>
              <a:rPr lang="en-US" dirty="0" err="1"/>
              <a:t>qmk</a:t>
            </a:r>
            <a:r>
              <a:rPr lang="en-US" dirty="0"/>
              <a:t> toolbox and the QMK MSYS to recompile*</a:t>
            </a:r>
          </a:p>
          <a:p>
            <a:r>
              <a:rPr lang="en-US" dirty="0"/>
              <a:t>Reference the documentation on QMK to see the process for compiling with MSYS; </a:t>
            </a:r>
            <a:r>
              <a:rPr lang="en-US" dirty="0">
                <a:hlinkClick r:id="rId2"/>
              </a:rPr>
              <a:t>https://docs.qmk.fm/#/newbs_getting_started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961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94322-AF64-26F3-C720-34E40D7B9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E8E06-8C40-3727-03E7-D308F1C47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Solder diodes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Solder </a:t>
            </a:r>
            <a:r>
              <a:rPr lang="en-US" dirty="0" err="1"/>
              <a:t>Hotswap</a:t>
            </a:r>
            <a:r>
              <a:rPr lang="en-US" dirty="0"/>
              <a:t> sockets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Solder encoder to </a:t>
            </a:r>
            <a:r>
              <a:rPr lang="en-US" dirty="0" err="1"/>
              <a:t>pcb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Solder ribbon cables to </a:t>
            </a:r>
            <a:r>
              <a:rPr lang="en-US" dirty="0" err="1"/>
              <a:t>pcb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Solder other end of ribbon cables to corresponding pins on the Elite-C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Reference “Pinout Diagram” slide for wiring diagram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Reference “Case Assembly” slide for the rest of the build (make sure firmware is flashed to the Elite-C before assembling the rest of the build) 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087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0FBD9-95B3-9100-5CCB-EFCDF8557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18494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Pinout Diagram</a:t>
            </a:r>
          </a:p>
        </p:txBody>
      </p:sp>
      <p:pic>
        <p:nvPicPr>
          <p:cNvPr id="1026" name="Picture 2" descr="switchTop — Elite C v4 - USB-C Pro Micro Replacement (ATmega32U4)">
            <a:extLst>
              <a:ext uri="{FF2B5EF4-FFF2-40B4-BE49-F238E27FC236}">
                <a16:creationId xmlns:a16="http://schemas.microsoft.com/office/drawing/2014/main" id="{34A98AA7-BE7B-4945-E299-27952FE49E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4" y="1490943"/>
            <a:ext cx="3696231" cy="3903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5CCD70B-871E-25F1-4F12-68F56AC00E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954" y="1490943"/>
            <a:ext cx="781159" cy="4115374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DCAE993-5B4E-6E64-DC3B-13529FA1EF8E}"/>
              </a:ext>
            </a:extLst>
          </p:cNvPr>
          <p:cNvCxnSpPr/>
          <p:nvPr/>
        </p:nvCxnSpPr>
        <p:spPr>
          <a:xfrm>
            <a:off x="2700867" y="1778000"/>
            <a:ext cx="5156200" cy="10583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A1E2C78-570B-2E17-B15A-D07786BC37AB}"/>
              </a:ext>
            </a:extLst>
          </p:cNvPr>
          <p:cNvCxnSpPr>
            <a:cxnSpLocks/>
          </p:cNvCxnSpPr>
          <p:nvPr/>
        </p:nvCxnSpPr>
        <p:spPr>
          <a:xfrm>
            <a:off x="2668113" y="2014191"/>
            <a:ext cx="5188954" cy="100307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C724AA6-E15E-7594-B68F-DD419A6E4B21}"/>
              </a:ext>
            </a:extLst>
          </p:cNvPr>
          <p:cNvCxnSpPr>
            <a:cxnSpLocks/>
          </p:cNvCxnSpPr>
          <p:nvPr/>
        </p:nvCxnSpPr>
        <p:spPr>
          <a:xfrm>
            <a:off x="2668113" y="2256301"/>
            <a:ext cx="5188954" cy="99715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5986C6-637F-7DAC-4363-B0BD736BC749}"/>
              </a:ext>
            </a:extLst>
          </p:cNvPr>
          <p:cNvCxnSpPr>
            <a:cxnSpLocks/>
          </p:cNvCxnSpPr>
          <p:nvPr/>
        </p:nvCxnSpPr>
        <p:spPr>
          <a:xfrm>
            <a:off x="2684490" y="2490297"/>
            <a:ext cx="5205331" cy="93870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40DDCA1-1B4E-4FE9-1947-B153B6E9ABEE}"/>
              </a:ext>
            </a:extLst>
          </p:cNvPr>
          <p:cNvCxnSpPr>
            <a:cxnSpLocks/>
          </p:cNvCxnSpPr>
          <p:nvPr/>
        </p:nvCxnSpPr>
        <p:spPr>
          <a:xfrm>
            <a:off x="2684490" y="2712691"/>
            <a:ext cx="5172577" cy="89185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C55E6DD-6DBE-D0A2-40BC-AFD5AB23BF93}"/>
              </a:ext>
            </a:extLst>
          </p:cNvPr>
          <p:cNvCxnSpPr>
            <a:cxnSpLocks/>
          </p:cNvCxnSpPr>
          <p:nvPr/>
        </p:nvCxnSpPr>
        <p:spPr>
          <a:xfrm>
            <a:off x="2684490" y="2983076"/>
            <a:ext cx="5172577" cy="84385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F40CB34-EB7E-0789-EFDE-DA29DE0FC836}"/>
              </a:ext>
            </a:extLst>
          </p:cNvPr>
          <p:cNvCxnSpPr>
            <a:cxnSpLocks/>
          </p:cNvCxnSpPr>
          <p:nvPr/>
        </p:nvCxnSpPr>
        <p:spPr>
          <a:xfrm>
            <a:off x="2684490" y="3181021"/>
            <a:ext cx="5172577" cy="8672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61052AB-1D9B-78B7-14BC-54DCCCBDA549}"/>
              </a:ext>
            </a:extLst>
          </p:cNvPr>
          <p:cNvCxnSpPr>
            <a:cxnSpLocks/>
          </p:cNvCxnSpPr>
          <p:nvPr/>
        </p:nvCxnSpPr>
        <p:spPr>
          <a:xfrm>
            <a:off x="2651736" y="3417212"/>
            <a:ext cx="5205331" cy="79157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F6A67547-B507-6778-7D17-9C6418943AD1}"/>
              </a:ext>
            </a:extLst>
          </p:cNvPr>
          <p:cNvCxnSpPr/>
          <p:nvPr/>
        </p:nvCxnSpPr>
        <p:spPr>
          <a:xfrm>
            <a:off x="2684490" y="3614664"/>
            <a:ext cx="5358843" cy="720269"/>
          </a:xfrm>
          <a:prstGeom prst="curvedConnector3">
            <a:avLst>
              <a:gd name="adj1" fmla="val 20929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C0675BE3-2437-6A22-112F-41EA58CDE45D}"/>
              </a:ext>
            </a:extLst>
          </p:cNvPr>
          <p:cNvCxnSpPr/>
          <p:nvPr/>
        </p:nvCxnSpPr>
        <p:spPr>
          <a:xfrm>
            <a:off x="2700867" y="3874926"/>
            <a:ext cx="5545666" cy="573324"/>
          </a:xfrm>
          <a:prstGeom prst="curvedConnector3">
            <a:avLst>
              <a:gd name="adj1" fmla="val 19313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24" name="Connector: Curved 1023">
            <a:extLst>
              <a:ext uri="{FF2B5EF4-FFF2-40B4-BE49-F238E27FC236}">
                <a16:creationId xmlns:a16="http://schemas.microsoft.com/office/drawing/2014/main" id="{9B5691CE-AAB6-4FF3-5ADE-21948818CCB3}"/>
              </a:ext>
            </a:extLst>
          </p:cNvPr>
          <p:cNvCxnSpPr>
            <a:cxnSpLocks/>
          </p:cNvCxnSpPr>
          <p:nvPr/>
        </p:nvCxnSpPr>
        <p:spPr>
          <a:xfrm>
            <a:off x="2717244" y="4112925"/>
            <a:ext cx="5738045" cy="495800"/>
          </a:xfrm>
          <a:prstGeom prst="curvedConnector3">
            <a:avLst>
              <a:gd name="adj1" fmla="val 17686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30" name="Connector: Curved 1029">
            <a:extLst>
              <a:ext uri="{FF2B5EF4-FFF2-40B4-BE49-F238E27FC236}">
                <a16:creationId xmlns:a16="http://schemas.microsoft.com/office/drawing/2014/main" id="{D9B2D2F2-1C8B-24B3-A11E-362908206017}"/>
              </a:ext>
            </a:extLst>
          </p:cNvPr>
          <p:cNvCxnSpPr>
            <a:cxnSpLocks/>
          </p:cNvCxnSpPr>
          <p:nvPr/>
        </p:nvCxnSpPr>
        <p:spPr>
          <a:xfrm>
            <a:off x="2651736" y="4354839"/>
            <a:ext cx="6009664" cy="385782"/>
          </a:xfrm>
          <a:prstGeom prst="curvedConnector3">
            <a:avLst>
              <a:gd name="adj1" fmla="val 16329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33" name="Connector: Curved 1032">
            <a:extLst>
              <a:ext uri="{FF2B5EF4-FFF2-40B4-BE49-F238E27FC236}">
                <a16:creationId xmlns:a16="http://schemas.microsoft.com/office/drawing/2014/main" id="{F6095AB1-DB2C-AA01-E529-E740AEA5AE12}"/>
              </a:ext>
            </a:extLst>
          </p:cNvPr>
          <p:cNvCxnSpPr>
            <a:cxnSpLocks/>
          </p:cNvCxnSpPr>
          <p:nvPr/>
        </p:nvCxnSpPr>
        <p:spPr>
          <a:xfrm>
            <a:off x="2717244" y="4601107"/>
            <a:ext cx="6138889" cy="285571"/>
          </a:xfrm>
          <a:prstGeom prst="curvedConnector3">
            <a:avLst>
              <a:gd name="adj1" fmla="val 14003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36" name="Star: 4 Points 1035">
            <a:extLst>
              <a:ext uri="{FF2B5EF4-FFF2-40B4-BE49-F238E27FC236}">
                <a16:creationId xmlns:a16="http://schemas.microsoft.com/office/drawing/2014/main" id="{8C5695CA-F52B-DB45-6EA7-DF878646E121}"/>
              </a:ext>
            </a:extLst>
          </p:cNvPr>
          <p:cNvSpPr/>
          <p:nvPr/>
        </p:nvSpPr>
        <p:spPr>
          <a:xfrm>
            <a:off x="7958667" y="4251050"/>
            <a:ext cx="150174" cy="187672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Star: 4 Points 1036">
            <a:extLst>
              <a:ext uri="{FF2B5EF4-FFF2-40B4-BE49-F238E27FC236}">
                <a16:creationId xmlns:a16="http://schemas.microsoft.com/office/drawing/2014/main" id="{604CF30F-2354-64D7-B930-0A190FCB0F5F}"/>
              </a:ext>
            </a:extLst>
          </p:cNvPr>
          <p:cNvSpPr/>
          <p:nvPr/>
        </p:nvSpPr>
        <p:spPr>
          <a:xfrm>
            <a:off x="8164649" y="4369287"/>
            <a:ext cx="150174" cy="187672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8" name="Star: 4 Points 1037">
            <a:extLst>
              <a:ext uri="{FF2B5EF4-FFF2-40B4-BE49-F238E27FC236}">
                <a16:creationId xmlns:a16="http://schemas.microsoft.com/office/drawing/2014/main" id="{DD038914-8BC1-A3B8-DC63-BE6F004AB4DD}"/>
              </a:ext>
            </a:extLst>
          </p:cNvPr>
          <p:cNvSpPr/>
          <p:nvPr/>
        </p:nvSpPr>
        <p:spPr>
          <a:xfrm>
            <a:off x="8359939" y="4514889"/>
            <a:ext cx="150174" cy="187672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Star: 4 Points 1038">
            <a:extLst>
              <a:ext uri="{FF2B5EF4-FFF2-40B4-BE49-F238E27FC236}">
                <a16:creationId xmlns:a16="http://schemas.microsoft.com/office/drawing/2014/main" id="{A4961769-C704-83D3-7A5C-9DF1E0FF7FDD}"/>
              </a:ext>
            </a:extLst>
          </p:cNvPr>
          <p:cNvSpPr/>
          <p:nvPr/>
        </p:nvSpPr>
        <p:spPr>
          <a:xfrm>
            <a:off x="8585757" y="4656770"/>
            <a:ext cx="150174" cy="187672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0" name="Star: 4 Points 1039">
            <a:extLst>
              <a:ext uri="{FF2B5EF4-FFF2-40B4-BE49-F238E27FC236}">
                <a16:creationId xmlns:a16="http://schemas.microsoft.com/office/drawing/2014/main" id="{E5E5EA9C-9D55-669C-2938-287CC2085C57}"/>
              </a:ext>
            </a:extLst>
          </p:cNvPr>
          <p:cNvSpPr/>
          <p:nvPr/>
        </p:nvSpPr>
        <p:spPr>
          <a:xfrm>
            <a:off x="8788664" y="4802086"/>
            <a:ext cx="150174" cy="187672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2" name="Freeform: Shape 1041">
            <a:extLst>
              <a:ext uri="{FF2B5EF4-FFF2-40B4-BE49-F238E27FC236}">
                <a16:creationId xmlns:a16="http://schemas.microsoft.com/office/drawing/2014/main" id="{71DC5168-377B-AE25-9197-71B2247308EC}"/>
              </a:ext>
            </a:extLst>
          </p:cNvPr>
          <p:cNvSpPr/>
          <p:nvPr/>
        </p:nvSpPr>
        <p:spPr>
          <a:xfrm>
            <a:off x="2667000" y="4267200"/>
            <a:ext cx="6862737" cy="1375934"/>
          </a:xfrm>
          <a:custGeom>
            <a:avLst/>
            <a:gdLst>
              <a:gd name="connsiteX0" fmla="*/ 0 w 6862737"/>
              <a:gd name="connsiteY0" fmla="*/ 541867 h 1375934"/>
              <a:gd name="connsiteX1" fmla="*/ 3979333 w 6862737"/>
              <a:gd name="connsiteY1" fmla="*/ 1371600 h 1375934"/>
              <a:gd name="connsiteX2" fmla="*/ 6722533 w 6862737"/>
              <a:gd name="connsiteY2" fmla="*/ 829733 h 1375934"/>
              <a:gd name="connsiteX3" fmla="*/ 6460067 w 6862737"/>
              <a:gd name="connsiteY3" fmla="*/ 0 h 1375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62737" h="1375934">
                <a:moveTo>
                  <a:pt x="0" y="541867"/>
                </a:moveTo>
                <a:cubicBezTo>
                  <a:pt x="1429455" y="932744"/>
                  <a:pt x="2858911" y="1323622"/>
                  <a:pt x="3979333" y="1371600"/>
                </a:cubicBezTo>
                <a:cubicBezTo>
                  <a:pt x="5099755" y="1419578"/>
                  <a:pt x="6309077" y="1058333"/>
                  <a:pt x="6722533" y="829733"/>
                </a:cubicBezTo>
                <a:cubicBezTo>
                  <a:pt x="7135989" y="601133"/>
                  <a:pt x="6508045" y="101600"/>
                  <a:pt x="6460067" y="0"/>
                </a:cubicBezTo>
              </a:path>
            </a:pathLst>
          </a:cu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3" name="Freeform: Shape 1042">
            <a:extLst>
              <a:ext uri="{FF2B5EF4-FFF2-40B4-BE49-F238E27FC236}">
                <a16:creationId xmlns:a16="http://schemas.microsoft.com/office/drawing/2014/main" id="{31B429D7-1BCB-9C0D-8F46-B3AEAF7828EA}"/>
              </a:ext>
            </a:extLst>
          </p:cNvPr>
          <p:cNvSpPr/>
          <p:nvPr/>
        </p:nvSpPr>
        <p:spPr>
          <a:xfrm>
            <a:off x="2692400" y="4048306"/>
            <a:ext cx="7243734" cy="1859927"/>
          </a:xfrm>
          <a:custGeom>
            <a:avLst/>
            <a:gdLst>
              <a:gd name="connsiteX0" fmla="*/ 0 w 7243734"/>
              <a:gd name="connsiteY0" fmla="*/ 1102747 h 1947914"/>
              <a:gd name="connsiteX1" fmla="*/ 3581400 w 7243734"/>
              <a:gd name="connsiteY1" fmla="*/ 1940947 h 1947914"/>
              <a:gd name="connsiteX2" fmla="*/ 7120467 w 7243734"/>
              <a:gd name="connsiteY2" fmla="*/ 1424480 h 1947914"/>
              <a:gd name="connsiteX3" fmla="*/ 6434667 w 7243734"/>
              <a:gd name="connsiteY3" fmla="*/ 103680 h 1947914"/>
              <a:gd name="connsiteX4" fmla="*/ 6426200 w 7243734"/>
              <a:gd name="connsiteY4" fmla="*/ 86747 h 1947914"/>
              <a:gd name="connsiteX5" fmla="*/ 6426200 w 7243734"/>
              <a:gd name="connsiteY5" fmla="*/ 86747 h 1947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734" h="1947914">
                <a:moveTo>
                  <a:pt x="0" y="1102747"/>
                </a:moveTo>
                <a:cubicBezTo>
                  <a:pt x="1197328" y="1495036"/>
                  <a:pt x="2394656" y="1887325"/>
                  <a:pt x="3581400" y="1940947"/>
                </a:cubicBezTo>
                <a:cubicBezTo>
                  <a:pt x="4768144" y="1994569"/>
                  <a:pt x="6644923" y="1730691"/>
                  <a:pt x="7120467" y="1424480"/>
                </a:cubicBezTo>
                <a:cubicBezTo>
                  <a:pt x="7596011" y="1118269"/>
                  <a:pt x="6550378" y="326635"/>
                  <a:pt x="6434667" y="103680"/>
                </a:cubicBezTo>
                <a:cubicBezTo>
                  <a:pt x="6318956" y="-119275"/>
                  <a:pt x="6426200" y="86747"/>
                  <a:pt x="6426200" y="86747"/>
                </a:cubicBezTo>
                <a:lnTo>
                  <a:pt x="6426200" y="86747"/>
                </a:lnTo>
              </a:path>
            </a:pathLst>
          </a:cu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4" name="Freeform: Shape 1043">
            <a:extLst>
              <a:ext uri="{FF2B5EF4-FFF2-40B4-BE49-F238E27FC236}">
                <a16:creationId xmlns:a16="http://schemas.microsoft.com/office/drawing/2014/main" id="{6A8FE127-FC4F-8803-612C-8061B36E5E7F}"/>
              </a:ext>
            </a:extLst>
          </p:cNvPr>
          <p:cNvSpPr/>
          <p:nvPr/>
        </p:nvSpPr>
        <p:spPr>
          <a:xfrm>
            <a:off x="2675467" y="3826933"/>
            <a:ext cx="7607385" cy="2530149"/>
          </a:xfrm>
          <a:custGeom>
            <a:avLst/>
            <a:gdLst>
              <a:gd name="connsiteX0" fmla="*/ 0 w 7607385"/>
              <a:gd name="connsiteY0" fmla="*/ 1473200 h 2530149"/>
              <a:gd name="connsiteX1" fmla="*/ 3818466 w 7607385"/>
              <a:gd name="connsiteY1" fmla="*/ 2514600 h 2530149"/>
              <a:gd name="connsiteX2" fmla="*/ 7476066 w 7607385"/>
              <a:gd name="connsiteY2" fmla="*/ 1947334 h 2530149"/>
              <a:gd name="connsiteX3" fmla="*/ 6443133 w 7607385"/>
              <a:gd name="connsiteY3" fmla="*/ 0 h 2530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07385" h="2530149">
                <a:moveTo>
                  <a:pt x="0" y="1473200"/>
                </a:moveTo>
                <a:cubicBezTo>
                  <a:pt x="1286227" y="1954389"/>
                  <a:pt x="2572455" y="2435578"/>
                  <a:pt x="3818466" y="2514600"/>
                </a:cubicBezTo>
                <a:cubicBezTo>
                  <a:pt x="5064477" y="2593622"/>
                  <a:pt x="7038622" y="2366434"/>
                  <a:pt x="7476066" y="1947334"/>
                </a:cubicBezTo>
                <a:cubicBezTo>
                  <a:pt x="7913510" y="1528234"/>
                  <a:pt x="7178321" y="764117"/>
                  <a:pt x="6443133" y="0"/>
                </a:cubicBezTo>
              </a:path>
            </a:pathLst>
          </a:cu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5" name="TextBox 1044">
            <a:extLst>
              <a:ext uri="{FF2B5EF4-FFF2-40B4-BE49-F238E27FC236}">
                <a16:creationId xmlns:a16="http://schemas.microsoft.com/office/drawing/2014/main" id="{E67BCD89-DB08-B487-779B-6BF3C36C9FFC}"/>
              </a:ext>
            </a:extLst>
          </p:cNvPr>
          <p:cNvSpPr txBox="1"/>
          <p:nvPr/>
        </p:nvSpPr>
        <p:spPr>
          <a:xfrm>
            <a:off x="10358965" y="2925179"/>
            <a:ext cx="13800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-Row3</a:t>
            </a:r>
          </a:p>
          <a:p>
            <a:r>
              <a:rPr lang="en-US" sz="1200" dirty="0"/>
              <a:t>-Row2</a:t>
            </a:r>
          </a:p>
          <a:p>
            <a:r>
              <a:rPr lang="en-US" sz="1200" dirty="0"/>
              <a:t>-Row1</a:t>
            </a:r>
          </a:p>
          <a:p>
            <a:r>
              <a:rPr lang="en-US" sz="1200" dirty="0"/>
              <a:t>-Row0</a:t>
            </a:r>
          </a:p>
        </p:txBody>
      </p:sp>
      <p:cxnSp>
        <p:nvCxnSpPr>
          <p:cNvPr id="1047" name="Straight Connector 1046">
            <a:extLst>
              <a:ext uri="{FF2B5EF4-FFF2-40B4-BE49-F238E27FC236}">
                <a16:creationId xmlns:a16="http://schemas.microsoft.com/office/drawing/2014/main" id="{ACC0A986-9E80-7344-6708-C0F5A1227356}"/>
              </a:ext>
            </a:extLst>
          </p:cNvPr>
          <p:cNvCxnSpPr/>
          <p:nvPr/>
        </p:nvCxnSpPr>
        <p:spPr>
          <a:xfrm>
            <a:off x="9067800" y="3017269"/>
            <a:ext cx="1380067" cy="62802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48" name="Straight Connector 1047">
            <a:extLst>
              <a:ext uri="{FF2B5EF4-FFF2-40B4-BE49-F238E27FC236}">
                <a16:creationId xmlns:a16="http://schemas.microsoft.com/office/drawing/2014/main" id="{7C473BC4-E0CC-5CC7-2486-E046CF7D64BF}"/>
              </a:ext>
            </a:extLst>
          </p:cNvPr>
          <p:cNvCxnSpPr/>
          <p:nvPr/>
        </p:nvCxnSpPr>
        <p:spPr>
          <a:xfrm>
            <a:off x="9107012" y="3219791"/>
            <a:ext cx="1380067" cy="62802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49" name="Straight Connector 1048">
            <a:extLst>
              <a:ext uri="{FF2B5EF4-FFF2-40B4-BE49-F238E27FC236}">
                <a16:creationId xmlns:a16="http://schemas.microsoft.com/office/drawing/2014/main" id="{E0910E9A-1BB4-3941-6B68-52F7366549F3}"/>
              </a:ext>
            </a:extLst>
          </p:cNvPr>
          <p:cNvCxnSpPr>
            <a:cxnSpLocks/>
          </p:cNvCxnSpPr>
          <p:nvPr/>
        </p:nvCxnSpPr>
        <p:spPr>
          <a:xfrm>
            <a:off x="9067800" y="3429000"/>
            <a:ext cx="1376946" cy="17543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50" name="Straight Connector 1049">
            <a:extLst>
              <a:ext uri="{FF2B5EF4-FFF2-40B4-BE49-F238E27FC236}">
                <a16:creationId xmlns:a16="http://schemas.microsoft.com/office/drawing/2014/main" id="{9ED63305-43C3-DD04-AA99-873E9113B1C2}"/>
              </a:ext>
            </a:extLst>
          </p:cNvPr>
          <p:cNvCxnSpPr>
            <a:cxnSpLocks/>
          </p:cNvCxnSpPr>
          <p:nvPr/>
        </p:nvCxnSpPr>
        <p:spPr>
          <a:xfrm>
            <a:off x="9107012" y="3603765"/>
            <a:ext cx="1340855" cy="27078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53" name="TextBox 1052">
            <a:extLst>
              <a:ext uri="{FF2B5EF4-FFF2-40B4-BE49-F238E27FC236}">
                <a16:creationId xmlns:a16="http://schemas.microsoft.com/office/drawing/2014/main" id="{737251BE-BF55-ACCF-6287-DF2481D25101}"/>
              </a:ext>
            </a:extLst>
          </p:cNvPr>
          <p:cNvSpPr txBox="1"/>
          <p:nvPr/>
        </p:nvSpPr>
        <p:spPr>
          <a:xfrm>
            <a:off x="4486911" y="1321063"/>
            <a:ext cx="18646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Encoder pin A-</a:t>
            </a:r>
          </a:p>
          <a:p>
            <a:r>
              <a:rPr lang="en-US" dirty="0"/>
              <a:t>Encoder pin B-</a:t>
            </a:r>
          </a:p>
          <a:p>
            <a:r>
              <a:rPr lang="en-US" dirty="0"/>
              <a:t>Encoder pin GND-</a:t>
            </a:r>
          </a:p>
        </p:txBody>
      </p:sp>
      <p:cxnSp>
        <p:nvCxnSpPr>
          <p:cNvPr id="1055" name="Connector: Curved 1054">
            <a:extLst>
              <a:ext uri="{FF2B5EF4-FFF2-40B4-BE49-F238E27FC236}">
                <a16:creationId xmlns:a16="http://schemas.microsoft.com/office/drawing/2014/main" id="{59DADA3C-96AB-34B2-5CD2-DBCA0E29434C}"/>
              </a:ext>
            </a:extLst>
          </p:cNvPr>
          <p:cNvCxnSpPr/>
          <p:nvPr/>
        </p:nvCxnSpPr>
        <p:spPr>
          <a:xfrm>
            <a:off x="6231467" y="2070637"/>
            <a:ext cx="1566333" cy="533345"/>
          </a:xfrm>
          <a:prstGeom prst="curvedConnector3">
            <a:avLst>
              <a:gd name="adj1" fmla="val 16487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57" name="Connector: Curved 1056">
            <a:extLst>
              <a:ext uri="{FF2B5EF4-FFF2-40B4-BE49-F238E27FC236}">
                <a16:creationId xmlns:a16="http://schemas.microsoft.com/office/drawing/2014/main" id="{3A370E56-9215-686A-14CE-B8ABD653EC3C}"/>
              </a:ext>
            </a:extLst>
          </p:cNvPr>
          <p:cNvCxnSpPr>
            <a:cxnSpLocks/>
          </p:cNvCxnSpPr>
          <p:nvPr/>
        </p:nvCxnSpPr>
        <p:spPr>
          <a:xfrm>
            <a:off x="5861580" y="1791285"/>
            <a:ext cx="1968974" cy="422387"/>
          </a:xfrm>
          <a:prstGeom prst="curvedConnector3">
            <a:avLst>
              <a:gd name="adj1" fmla="val 50000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59" name="Connector: Curved 1058">
            <a:extLst>
              <a:ext uri="{FF2B5EF4-FFF2-40B4-BE49-F238E27FC236}">
                <a16:creationId xmlns:a16="http://schemas.microsoft.com/office/drawing/2014/main" id="{76FCC0AF-6971-4984-DA6C-2E3DB0FBF165}"/>
              </a:ext>
            </a:extLst>
          </p:cNvPr>
          <p:cNvCxnSpPr>
            <a:cxnSpLocks/>
          </p:cNvCxnSpPr>
          <p:nvPr/>
        </p:nvCxnSpPr>
        <p:spPr>
          <a:xfrm>
            <a:off x="5861580" y="1533464"/>
            <a:ext cx="1968974" cy="472555"/>
          </a:xfrm>
          <a:prstGeom prst="curvedConnector3">
            <a:avLst>
              <a:gd name="adj1" fmla="val 50000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62" name="TextBox 1061">
            <a:extLst>
              <a:ext uri="{FF2B5EF4-FFF2-40B4-BE49-F238E27FC236}">
                <a16:creationId xmlns:a16="http://schemas.microsoft.com/office/drawing/2014/main" id="{6CC84B1C-969D-B3BA-5DED-A38011E428A1}"/>
              </a:ext>
            </a:extLst>
          </p:cNvPr>
          <p:cNvSpPr txBox="1"/>
          <p:nvPr/>
        </p:nvSpPr>
        <p:spPr>
          <a:xfrm>
            <a:off x="2323707" y="1143301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Columns</a:t>
            </a:r>
          </a:p>
        </p:txBody>
      </p:sp>
    </p:spTree>
    <p:extLst>
      <p:ext uri="{BB962C8B-B14F-4D97-AF65-F5344CB8AC3E}">
        <p14:creationId xmlns:p14="http://schemas.microsoft.com/office/powerpoint/2010/main" val="730014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B5753-34D0-4C1A-30E7-232784255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Case Assembly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C9412-9A16-8A6E-35C6-435B930A2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Place foam in the case, ensuring that a cut is made in the foam so the ribbon cable fits through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Put adhesive gaskets along the edges of the case where the </a:t>
            </a:r>
            <a:r>
              <a:rPr lang="en-US" dirty="0" err="1"/>
              <a:t>pcb</a:t>
            </a:r>
            <a:r>
              <a:rPr lang="en-US" dirty="0"/>
              <a:t> will make contact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Put Elite-C into the 3D printed holder, it should snap into place and if it doesn’t you can secure it with a small drop of adhesive(</a:t>
            </a:r>
            <a:r>
              <a:rPr lang="en-US"/>
              <a:t>hot glue works well)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Secure the Elite-C in its slot under the foam in the center of the case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Guide the ribbon cable along the channel until it meets up with the keyboard </a:t>
            </a:r>
            <a:r>
              <a:rPr lang="en-US" dirty="0" err="1"/>
              <a:t>pcb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Place the </a:t>
            </a:r>
            <a:r>
              <a:rPr lang="en-US" dirty="0" err="1"/>
              <a:t>pcb</a:t>
            </a:r>
            <a:r>
              <a:rPr lang="en-US" dirty="0"/>
              <a:t> securely into the case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Put the top of the case on and screw in from the bottom with the machine screws</a:t>
            </a:r>
          </a:p>
        </p:txBody>
      </p:sp>
    </p:spTree>
    <p:extLst>
      <p:ext uri="{BB962C8B-B14F-4D97-AF65-F5344CB8AC3E}">
        <p14:creationId xmlns:p14="http://schemas.microsoft.com/office/powerpoint/2010/main" val="29264824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168</TotalTime>
  <Words>741</Words>
  <Application>Microsoft Office PowerPoint</Application>
  <PresentationFormat>Widescreen</PresentationFormat>
  <Paragraphs>56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Bauhaus 93</vt:lpstr>
      <vt:lpstr>Tw Cen MT</vt:lpstr>
      <vt:lpstr>Circuit</vt:lpstr>
      <vt:lpstr>PowerPoint Presentation</vt:lpstr>
      <vt:lpstr>PowerPoint Presentation</vt:lpstr>
      <vt:lpstr>PCB and Case </vt:lpstr>
      <vt:lpstr>Firmware Instructions</vt:lpstr>
      <vt:lpstr>Overview</vt:lpstr>
      <vt:lpstr>Pinout Diagram</vt:lpstr>
      <vt:lpstr>Case Assembly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skyler thuss</dc:creator>
  <cp:lastModifiedBy>skyler thuss</cp:lastModifiedBy>
  <cp:revision>24</cp:revision>
  <dcterms:created xsi:type="dcterms:W3CDTF">2023-05-06T18:14:06Z</dcterms:created>
  <dcterms:modified xsi:type="dcterms:W3CDTF">2023-05-07T05:25:32Z</dcterms:modified>
</cp:coreProperties>
</file>