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9"/>
  </p:notesMasterIdLst>
  <p:sldIdLst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70" r:id="rId11"/>
    <p:sldId id="267" r:id="rId12"/>
    <p:sldId id="268" r:id="rId13"/>
    <p:sldId id="271" r:id="rId14"/>
    <p:sldId id="273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69913"/>
  </p:normalViewPr>
  <p:slideViewPr>
    <p:cSldViewPr snapToGrid="0">
      <p:cViewPr varScale="1">
        <p:scale>
          <a:sx n="67" d="100"/>
          <a:sy n="67" d="100"/>
        </p:scale>
        <p:origin x="1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D2636-8A54-B146-BE7E-840F59C4665F}" type="datetimeFigureOut">
              <a:rPr kumimoji="1" lang="zh-CN" altLang="en-US" smtClean="0"/>
              <a:t>18/7/10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5C602-D487-B240-98D8-BED25A8CF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04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各位评委老师好，我是来自金融事业部数据应用组的伊海波，下面开始我的述职分享。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431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解决方案的关键字：拆， 那如何拆呢？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第一步，基于事件，把保单拆为保单创建，保单承保，保单退保；解决了保单数据量大，状态更新时间长，拉取不方便的问题；构建了干净一致的底层数据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第二步，分层，</a:t>
            </a:r>
            <a:r>
              <a:rPr kumimoji="1" lang="en-US" altLang="zh-CN" dirty="0" err="1" smtClean="0"/>
              <a:t>dwd</a:t>
            </a:r>
            <a:r>
              <a:rPr kumimoji="1" lang="zh-CN" altLang="en-US" dirty="0" smtClean="0"/>
              <a:t>明细层处理变更，屏蔽系统的复杂性  </a:t>
            </a:r>
            <a:r>
              <a:rPr kumimoji="1" lang="en-US" altLang="zh-CN" dirty="0" err="1" smtClean="0"/>
              <a:t>dws</a:t>
            </a:r>
            <a:r>
              <a:rPr kumimoji="1" lang="zh-CN" altLang="en-US" dirty="0" smtClean="0"/>
              <a:t>做轻度汇总，统一指标口径；屏蔽了系统变更与复杂性，支持业务快速更新迭代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第三部，解耦 把爆款接单保与其它保险拆分，让其各自独立发展，互不影响；把接单保易变与稳定主题拆分；提高系统的可扩展、可维护性，保证了非车</a:t>
            </a:r>
            <a:r>
              <a:rPr kumimoji="1" lang="en-US" altLang="zh-CN" dirty="0" smtClean="0"/>
              <a:t>14</a:t>
            </a:r>
            <a:r>
              <a:rPr kumimoji="1" lang="zh-CN" altLang="en-US" dirty="0" smtClean="0"/>
              <a:t>张报表稳定及时产出。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----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拉取方式            </a:t>
            </a:r>
            <a:r>
              <a:rPr kumimoji="1" lang="en-US" altLang="zh-CN" dirty="0" smtClean="0"/>
              <a:t>=&gt;  </a:t>
            </a:r>
            <a:r>
              <a:rPr kumimoji="1" lang="zh-CN" altLang="en-US" dirty="0" smtClean="0"/>
              <a:t>事件       拆分保单创建、保单承保、保单退保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构建干净一致的历史数据</a:t>
            </a:r>
          </a:p>
          <a:p>
            <a:r>
              <a:rPr kumimoji="1" lang="zh-CN" altLang="en-US" dirty="0" smtClean="0"/>
              <a:t>业务复杂、变更频繁   </a:t>
            </a:r>
            <a:r>
              <a:rPr kumimoji="1" lang="en-US" altLang="zh-CN" dirty="0" smtClean="0"/>
              <a:t>=&gt;  </a:t>
            </a:r>
            <a:r>
              <a:rPr kumimoji="1" lang="zh-CN" altLang="en-US" dirty="0" smtClean="0"/>
              <a:t>分层       </a:t>
            </a:r>
            <a:r>
              <a:rPr kumimoji="1" lang="en-US" altLang="zh-CN" dirty="0" smtClean="0"/>
              <a:t>1.dwd</a:t>
            </a:r>
            <a:r>
              <a:rPr kumimoji="1" lang="zh-CN" altLang="en-US" dirty="0" smtClean="0"/>
              <a:t>明细层屏蔽频繁变更与复杂性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规范一致的数据</a:t>
            </a:r>
            <a:r>
              <a:rPr kumimoji="1" lang="en-US" altLang="zh-CN" dirty="0" smtClean="0"/>
              <a:t>, 2.dws</a:t>
            </a:r>
            <a:r>
              <a:rPr kumimoji="1" lang="zh-CN" altLang="en-US" dirty="0" smtClean="0"/>
              <a:t>汇总层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指标公用，口径统一</a:t>
            </a:r>
          </a:p>
          <a:p>
            <a:r>
              <a:rPr kumimoji="1" lang="zh-CN" altLang="en-US" dirty="0" smtClean="0"/>
              <a:t>稳定性、及时性      </a:t>
            </a:r>
            <a:r>
              <a:rPr kumimoji="1" lang="en-US" altLang="zh-CN" dirty="0" smtClean="0"/>
              <a:t>=&gt;  </a:t>
            </a:r>
            <a:r>
              <a:rPr kumimoji="1" lang="zh-CN" altLang="en-US" dirty="0" smtClean="0"/>
              <a:t>拆、解耦    </a:t>
            </a:r>
            <a:r>
              <a:rPr kumimoji="1" lang="en-US" altLang="zh-CN" dirty="0" smtClean="0"/>
              <a:t>1.dwd</a:t>
            </a:r>
            <a:r>
              <a:rPr kumimoji="1" lang="zh-CN" altLang="en-US" dirty="0" smtClean="0"/>
              <a:t>公用，上层接单保和其它保险拆分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接单保易变主题与稳定主题拆分</a:t>
            </a:r>
          </a:p>
          <a:p>
            <a:r>
              <a:rPr kumimoji="1" lang="zh-CN" altLang="en-US" dirty="0" smtClean="0"/>
              <a:t>理赔计算复杂        </a:t>
            </a:r>
            <a:r>
              <a:rPr kumimoji="1" lang="en-US" altLang="zh-CN" dirty="0" smtClean="0"/>
              <a:t>=&gt;  </a:t>
            </a:r>
            <a:r>
              <a:rPr kumimoji="1" lang="zh-CN" altLang="en-US" dirty="0" smtClean="0"/>
              <a:t>效能       基于滚动方式构建有效保单，提前计算经过保费，统一口径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成果：    </a:t>
            </a:r>
          </a:p>
          <a:p>
            <a:r>
              <a:rPr kumimoji="1" lang="en-US" altLang="zh-CN" dirty="0" smtClean="0"/>
              <a:t>1.7</a:t>
            </a:r>
            <a:r>
              <a:rPr kumimoji="1" lang="zh-CN" altLang="en-US" dirty="0" smtClean="0"/>
              <a:t>点半前非车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张报表稳定及时产出            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使用规范性和便捷性，指标口径统一，</a:t>
            </a:r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层基本满足需求，无需访问</a:t>
            </a:r>
            <a:r>
              <a:rPr kumimoji="1" lang="en-US" altLang="zh-CN" dirty="0" err="1" smtClean="0"/>
              <a:t>ods</a:t>
            </a:r>
            <a:r>
              <a:rPr kumimoji="1" lang="en-US" altLang="zh-CN" dirty="0" smtClean="0"/>
              <a:t>    </a:t>
            </a:r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可维修性 支持业务快速迭代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11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案列二介绍一下我在数据通报体系里的思考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4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在数据通报提中有如下挑战：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业务线多 需求频繁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时效性搞，</a:t>
            </a:r>
            <a:r>
              <a:rPr kumimoji="1" lang="en-US" altLang="zh-CN" dirty="0" smtClean="0"/>
              <a:t>T+1</a:t>
            </a:r>
            <a:r>
              <a:rPr kumimoji="1" lang="zh-CN" altLang="en-US" dirty="0" smtClean="0"/>
              <a:t>上线，有时甚至要求</a:t>
            </a:r>
            <a:r>
              <a:rPr kumimoji="1" lang="en-US" altLang="zh-CN" dirty="0" smtClean="0"/>
              <a:t>T+0</a:t>
            </a:r>
            <a:endParaRPr kumimoji="1" lang="zh-CN" altLang="en-US" dirty="0" smtClean="0"/>
          </a:p>
          <a:p>
            <a:pPr hangingPunct="0">
              <a:lnSpc>
                <a:spcPct val="90000"/>
              </a:lnSpc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提供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灵活多变样式支持，同比，环比，月环比灵活组合，保单下降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20%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标红警示，过滤保单小于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100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的城市等等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针对这些挑战，提出全流程配置，实现了通用配置化，个性化配置化，支持业务快速迭代上线，更好提供数据服务。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如何让数据更好的触达用户，也是我一直在思考的问题？</a:t>
            </a:r>
          </a:p>
          <a:p>
            <a:r>
              <a:rPr kumimoji="1" lang="zh-CN" altLang="en-US" dirty="0" smtClean="0"/>
              <a:t>让用户主动看数，不如我们主动推送；邮件太多，看不过来，是否有更好的通知渠道？</a:t>
            </a:r>
          </a:p>
          <a:p>
            <a:r>
              <a:rPr kumimoji="1" lang="zh-CN" altLang="en-US" dirty="0" smtClean="0"/>
              <a:t>我们发现微信，钉钉通知效果较好，所以实现了多渠道多样式的主动推送，提高数据利用率。</a:t>
            </a:r>
          </a:p>
          <a:p>
            <a:r>
              <a:rPr kumimoji="1" lang="zh-CN" altLang="en-US" dirty="0" smtClean="0"/>
              <a:t>我们希望自己不仅是数据的生产者，也是数据的销售者。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介绍了两个案列，我们来看下技术方向展望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793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51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让数据立体起来，实现数据连接？图上所示，是我们上线的星网图，这是万里长征第一步。打通滴滴内外部数据资产，形成客户的多维度视图，挖掘团伙欺诈，在风控，催收等领域发挥价值，还有很长的路要走，这也是我最近以及以后要研究的课题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希望自己在图计算，数据挖掘领域能取得一点成果，助力滴滴金融快速发展。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33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83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主要从以下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个方面说明，首先介绍下我自己。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34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2013</a:t>
            </a:r>
            <a:r>
              <a:rPr kumimoji="1" lang="zh-CN" altLang="en-US" sz="1200" dirty="0" smtClean="0"/>
              <a:t>年毕业于南工程计算机通信专业，毕业后加入南京铱迅从事安全产品开发，于</a:t>
            </a:r>
            <a:r>
              <a:rPr kumimoji="1" lang="en-US" altLang="zh-CN" sz="1200" dirty="0" smtClean="0"/>
              <a:t>14</a:t>
            </a:r>
            <a:r>
              <a:rPr kumimoji="1" lang="zh-CN" altLang="en-US" sz="1200" dirty="0" smtClean="0"/>
              <a:t>年来到北京，入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职龙图游戏，从事数据产品开发</a:t>
            </a:r>
            <a:endParaRPr kumimoji="1" lang="zh-CN" altLang="en-US" sz="1200" dirty="0" smtClean="0"/>
          </a:p>
          <a:p>
            <a:endParaRPr kumimoji="1" lang="zh-CN" altLang="en-US" sz="1200" dirty="0" smtClean="0"/>
          </a:p>
          <a:p>
            <a:r>
              <a:rPr kumimoji="1" lang="en-US" altLang="zh-CN" sz="1200" dirty="0" smtClean="0"/>
              <a:t>2016</a:t>
            </a:r>
            <a:r>
              <a:rPr kumimoji="1" lang="zh-CN" altLang="en-US" sz="1200" dirty="0" smtClean="0"/>
              <a:t>年加入滴滴金融大家庭，从事数据应用，岗位职级</a:t>
            </a:r>
            <a:r>
              <a:rPr kumimoji="1" lang="en-US" altLang="zh-CN" sz="1200" dirty="0" smtClean="0"/>
              <a:t>D6,</a:t>
            </a:r>
            <a:r>
              <a:rPr kumimoji="1" lang="zh-CN" altLang="en-US" sz="1200" dirty="0" smtClean="0"/>
              <a:t>桔龄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年，本次参加的是</a:t>
            </a:r>
            <a:r>
              <a:rPr kumimoji="1" lang="en-US" altLang="zh-CN" sz="1200" dirty="0" smtClean="0"/>
              <a:t>D6</a:t>
            </a:r>
            <a:r>
              <a:rPr kumimoji="1" lang="zh-CN" altLang="en-US" sz="1200" dirty="0" smtClean="0"/>
              <a:t>到</a:t>
            </a:r>
            <a:r>
              <a:rPr kumimoji="1" lang="en-US" altLang="zh-CN" sz="1200" dirty="0" smtClean="0"/>
              <a:t>D7</a:t>
            </a:r>
            <a:r>
              <a:rPr kumimoji="1" lang="zh-CN" altLang="en-US" sz="1200" dirty="0" smtClean="0"/>
              <a:t>的晋升</a:t>
            </a:r>
          </a:p>
          <a:p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</a:t>
            </a:r>
            <a:r>
              <a:rPr kumimoji="1" lang="zh-CN" altLang="en-US" dirty="0" smtClean="0"/>
              <a:t>介绍我们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岗位</a:t>
            </a:r>
            <a:r>
              <a:rPr kumimoji="1" lang="zh-CN" altLang="en-US" dirty="0" smtClean="0"/>
              <a:t>工作</a:t>
            </a:r>
            <a:r>
              <a:rPr kumimoji="1" lang="zh-CN" altLang="en-US" dirty="0" smtClean="0"/>
              <a:t>职能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然后介绍下我的主要工作。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39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为了提供更好的数据服务，我们构建了金融的数据服务平台，主要有上面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部分组成。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数仓仓库与集市源源不断的给我们提供力量与弹药，是我们的体系之肌。</a:t>
            </a:r>
          </a:p>
          <a:p>
            <a:r>
              <a:rPr kumimoji="1" lang="zh-CN" altLang="en-US" dirty="0" smtClean="0"/>
              <a:t>为了更好的沉淀数据，我们提出连横，合纵，鬼谷子。</a:t>
            </a:r>
          </a:p>
          <a:p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连横：打通滴滴内部各业务数据。我们的数据覆盖，金融内部数据，出行数据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专快，顺风车，共享单车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Omega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用户行为数据</a:t>
            </a:r>
            <a:endParaRPr kumimoji="1"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合纵：外部数据获取。主要有三方数据，如同盾，鹏元，腾讯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鬼谷子：各种黑库建设。包括了滴滴内部的，比如司乘打车作弊，外部的法院失信，信贷逾期黑名单。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这个也是我的主要工作之一。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有了数据，自然有看的需求，所以我们提供了数据可视化系统，为了满足不同群体需求，我们提供了通用报表，个性化报表，实时看板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光有可视化的还不行，如何让数据主动多样及时的呈现给用户，更好的触达用户，我们构建了数据通报体系。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邮件日报，提供灵活多样的数据报告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数据简报，提供每日核心数据概览，每天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点推送给大家的核心数据就是简报。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预警系统，提供离线，实时数据监控，业务问题早发现。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数据通报体系，是由我设计开发实现的，这个后面也会介绍。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个体系，形成合力用于支持线上风控。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风控的核心是数据，我们提供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丰富特征用于实时决策。如何让数据立体起来，描述实体，事件以及之间的关系，构建数据连接关系，是目前在探索的重要工作。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</a:t>
            </a:r>
            <a:endParaRPr kumimoji="1" lang="zh-CN" altLang="en-US" dirty="0" smtClean="0"/>
          </a:p>
          <a:p>
            <a:r>
              <a:rPr kumimoji="1" lang="zh-CN" altLang="en-US" dirty="0" smtClean="0"/>
              <a:t>没有难用的数据，数据及时触达，数据赋能于业务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数据算法赋能风控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汇集：金融数据：信用付，滴水贷，金桔宝，保险数据。出行，</a:t>
            </a:r>
            <a:r>
              <a:rPr kumimoji="1" lang="en-US" altLang="zh-CN" dirty="0" err="1" smtClean="0"/>
              <a:t>oemaga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三方的数据。 体系化，主体性建设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数据可视化： 通用配置化，以及个性化配置兼容。产品在实验阶段，我们希望更快速进行迭代，同时业务人员自动配置实现自己想要的数据。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通用配置化，个性配置化，自定义配置化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数据通报体系：数据更好的触达用户， 自动化邮件日报，数据简报，预警系统，支持配置化，及时响应业务需要，有之前的</a:t>
            </a:r>
            <a:r>
              <a:rPr kumimoji="1" lang="en-US" altLang="zh-CN" dirty="0" smtClean="0"/>
              <a:t>T+5</a:t>
            </a:r>
            <a:r>
              <a:rPr kumimoji="1" lang="zh-CN" altLang="en-US" dirty="0" smtClean="0"/>
              <a:t> 现在变成</a:t>
            </a:r>
            <a:r>
              <a:rPr kumimoji="1" lang="en-US" altLang="zh-CN" dirty="0" smtClean="0"/>
              <a:t>t+1</a:t>
            </a:r>
            <a:r>
              <a:rPr kumimoji="1" lang="zh-CN" altLang="en-US" dirty="0" smtClean="0"/>
              <a:t>甚至有的需求能达到</a:t>
            </a:r>
            <a:r>
              <a:rPr kumimoji="1" lang="en-US" altLang="zh-CN" dirty="0" smtClean="0"/>
              <a:t>T+0</a:t>
            </a:r>
            <a:r>
              <a:rPr kumimoji="1" lang="zh-CN" altLang="en-US" dirty="0" smtClean="0"/>
              <a:t>  多样性，灵活性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风控应用： 数据服务化，将整个体系数据提供线上实时决策。实时模型。为风控提供了有力的支撑。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实时决策，丰富特征，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5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介绍了岗位工作职能，介绍下我历经的项目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01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月，作为核心开发人员，参与车险，非车险，滴水贷的数仓建设，报表与模板的开发工作，为业务的快速发展提供了高效支持，</a:t>
            </a:r>
          </a:p>
          <a:p>
            <a:r>
              <a:rPr kumimoji="1" lang="zh-CN" altLang="en-US" dirty="0" smtClean="0"/>
              <a:t>现主要负责非车险数仓。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月开发</a:t>
            </a:r>
            <a:r>
              <a:rPr kumimoji="1" lang="zh-CN" altLang="en-US" dirty="0" smtClean="0"/>
              <a:t>构建我们数据</a:t>
            </a:r>
            <a:r>
              <a:rPr kumimoji="1" lang="zh-CN" altLang="en-US" dirty="0" smtClean="0"/>
              <a:t>通报体系，负责了邮件日报，数据简报的开发工作，为用户提供多样及时数据通知服务。为丰富内外部数据源，引入了</a:t>
            </a:r>
            <a:r>
              <a:rPr kumimoji="1" lang="en-US" altLang="zh-CN" dirty="0" smtClean="0"/>
              <a:t>Omega</a:t>
            </a:r>
            <a:r>
              <a:rPr kumimoji="1" lang="zh-CN" altLang="en-US" dirty="0" smtClean="0"/>
              <a:t>行为数据，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万法院失信名单，逾期黑名单，在线上风控取得了很好的效果。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月，为丰富数据通报体系，开发了实时预警系统，提供离线实时数据监控；负责了数仓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内蒙机房迁移，</a:t>
            </a:r>
            <a:r>
              <a:rPr kumimoji="1" lang="en-US" altLang="zh-CN" dirty="0" smtClean="0"/>
              <a:t>300+</a:t>
            </a:r>
            <a:r>
              <a:rPr kumimoji="1" lang="zh-CN" altLang="en-US" dirty="0" smtClean="0"/>
              <a:t>任务迁移优化，实现了无感知迁移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月，新网联合建模，基于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平台</a:t>
            </a:r>
            <a:r>
              <a:rPr kumimoji="1" lang="en-US" altLang="zh-CN" dirty="0" err="1" smtClean="0"/>
              <a:t>gbdt</a:t>
            </a:r>
            <a:r>
              <a:rPr kumimoji="1" lang="zh-CN" altLang="en-US" dirty="0" smtClean="0"/>
              <a:t>部署模型，实现了从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小时到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分钟的效率提高；为打通内部数据资产，实体连接关系，上线知识图谱的星网图应用。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下面主要介绍两个案列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77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案列一，非车险数仓解决方案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71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非车险也就是我们的保险服务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首先看一下我们保险和传统保险的区别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从产品形态上看，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我们多是结合业务的场景险，如龟速保，无车险；传统保险是标准通用的险种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我们保单呈碎片化特点，多保单提供累积保障；而传统在保障期内只有一单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我们处于业务探索期，升级迭代快；而传统较稳定，变更少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从数据上看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上述特点，给我们数仓建设带来一些困难，</a:t>
            </a:r>
          </a:p>
          <a:p>
            <a:r>
              <a:rPr kumimoji="1" lang="zh-CN" altLang="en-US" dirty="0" smtClean="0"/>
              <a:t>量大且更新频繁，数据如何高效拉取，高效存储 ？</a:t>
            </a:r>
          </a:p>
          <a:p>
            <a:r>
              <a:rPr kumimoji="1" lang="zh-CN" altLang="en-US" dirty="0" smtClean="0"/>
              <a:t>爆款迭代快，业务复杂，如何快速支持，提高稳定性？                        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那该如何解决呢？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基于这些特点，我提出以下解决方案</a:t>
            </a:r>
          </a:p>
          <a:p>
            <a:r>
              <a:rPr kumimoji="1" lang="en-US" altLang="zh-CN" dirty="0" smtClean="0"/>
              <a:t>--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结合业务生态的场景险（如龟速保、无车险）</a:t>
            </a:r>
            <a:endParaRPr lang="en-US" altLang="zh-CN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碎片化的保险责任简单的健康保障类寿险、意外险</a:t>
            </a:r>
            <a:endParaRPr kumimoji="0" lang="zh-CN" altLang="en-US" sz="120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上门面对面讲解的保险业务。主要为寿险，健康险，高端医疗，教育，养老等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42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人工智能在 滴滴场景中的应用"/>
          <p:cNvSpPr>
            <a:spLocks noGrp="1"/>
          </p:cNvSpPr>
          <p:nvPr>
            <p:ph type="body" sz="half" idx="13"/>
          </p:nvPr>
        </p:nvSpPr>
        <p:spPr>
          <a:xfrm>
            <a:off x="988587" y="1068819"/>
            <a:ext cx="6443756" cy="2701328"/>
          </a:xfrm>
          <a:prstGeom prst="rect">
            <a:avLst/>
          </a:prstGeom>
        </p:spPr>
        <p:txBody>
          <a:bodyPr anchor="b"/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5000" spc="0">
                <a:solidFill>
                  <a:srgbClr val="424242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人工智能在</a:t>
            </a:r>
            <a:br/>
            <a:r>
              <a:t>滴滴场景中的应用</a:t>
            </a:r>
          </a:p>
        </p:txBody>
      </p:sp>
      <p:sp>
        <p:nvSpPr>
          <p:cNvPr id="13" name="MORE THAN A JOURNEY"/>
          <p:cNvSpPr/>
          <p:nvPr/>
        </p:nvSpPr>
        <p:spPr>
          <a:xfrm>
            <a:off x="8744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4" name="DIDI CHUXING  / 10.08 - 10.14…"/>
          <p:cNvSpPr>
            <a:spLocks noGrp="1"/>
          </p:cNvSpPr>
          <p:nvPr>
            <p:ph type="body" sz="quarter" idx="14"/>
          </p:nvPr>
        </p:nvSpPr>
        <p:spPr>
          <a:xfrm>
            <a:off x="999958" y="3691852"/>
            <a:ext cx="3533141" cy="632461"/>
          </a:xfrm>
          <a:prstGeom prst="rect">
            <a:avLst/>
          </a:prstGeom>
          <a:ln w="3175"/>
        </p:spPr>
        <p:txBody>
          <a:bodyPr wrap="none" lIns="50800" tIns="50800" rIns="50800" bIns="50800">
            <a:spAutoFit/>
          </a:bodyPr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DIDI CHUXING  / 10.08 - 10.14</a:t>
            </a:r>
          </a:p>
          <a:p>
            <a: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创意设计部 - XXX</a:t>
            </a:r>
          </a:p>
        </p:txBody>
      </p:sp>
      <p:sp>
        <p:nvSpPr>
          <p:cNvPr id="1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76025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中国共享出行市场潜力巨大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5636593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中国共享出行市场潜力巨大</a:t>
            </a:r>
          </a:p>
        </p:txBody>
      </p:sp>
      <p:sp>
        <p:nvSpPr>
          <p:cNvPr id="6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3053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正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25326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9849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HANKS"/>
          <p:cNvSpPr>
            <a:spLocks noGrp="1"/>
          </p:cNvSpPr>
          <p:nvPr>
            <p:ph type="body" sz="quarter" idx="13"/>
          </p:nvPr>
        </p:nvSpPr>
        <p:spPr>
          <a:xfrm>
            <a:off x="2321006" y="2406162"/>
            <a:ext cx="7549988" cy="13255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r>
              <a:t>THANKS</a:t>
            </a:r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04853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文分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交通 - 中国的国家战略级难题（内文总分结构）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6023324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交通 - 中国的国家战略级难题（内文总分结构）</a:t>
            </a:r>
          </a:p>
        </p:txBody>
      </p:sp>
      <p:sp>
        <p:nvSpPr>
          <p:cNvPr id="118" name="收集各方需求，制定品牌管理规范及管理流程，向新员工、公司及业务线市场人员进行宣讲与培训…"/>
          <p:cNvSpPr>
            <a:spLocks noGrp="1"/>
          </p:cNvSpPr>
          <p:nvPr>
            <p:ph type="body" sz="quarter" idx="14"/>
          </p:nvPr>
        </p:nvSpPr>
        <p:spPr>
          <a:xfrm>
            <a:off x="6429981" y="1232229"/>
            <a:ext cx="3919539" cy="9550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收集各方需求，制定品牌管理规范及管理流程，向新员工、公司及业务线市场人员进行宣讲与培训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对滴滴的传播进行把控和审核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收集品牌传播中不恰当、不规范案例，视情况反馈</a:t>
            </a:r>
          </a:p>
        </p:txBody>
      </p:sp>
      <p:sp>
        <p:nvSpPr>
          <p:cNvPr id="119" name="圆角矩形"/>
          <p:cNvSpPr/>
          <p:nvPr/>
        </p:nvSpPr>
        <p:spPr>
          <a:xfrm>
            <a:off x="2096480" y="140145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0" name="创意设计部&amp;市场部"/>
          <p:cNvSpPr>
            <a:spLocks noGrp="1"/>
          </p:cNvSpPr>
          <p:nvPr>
            <p:ph type="body" sz="quarter" idx="15"/>
          </p:nvPr>
        </p:nvSpPr>
        <p:spPr>
          <a:xfrm>
            <a:off x="2119366" y="1473529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创意设计部&amp;市场部</a:t>
            </a:r>
          </a:p>
        </p:txBody>
      </p:sp>
      <p:sp>
        <p:nvSpPr>
          <p:cNvPr id="145" name="连接线"/>
          <p:cNvSpPr/>
          <p:nvPr/>
        </p:nvSpPr>
        <p:spPr>
          <a:xfrm>
            <a:off x="4770767" y="1706197"/>
            <a:ext cx="1434498" cy="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2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23" name="负责品牌管理相关信息的汇总和上传下达"/>
          <p:cNvSpPr>
            <a:spLocks noGrp="1"/>
          </p:cNvSpPr>
          <p:nvPr>
            <p:ph type="body" sz="quarter" idx="16"/>
          </p:nvPr>
        </p:nvSpPr>
        <p:spPr>
          <a:xfrm>
            <a:off x="6429981" y="2482243"/>
            <a:ext cx="3919539" cy="307341"/>
          </a:xfrm>
          <a:prstGeom prst="rect">
            <a:avLst/>
          </a:prstGeom>
        </p:spPr>
        <p:txBody>
          <a:bodyPr anchor="ctr"/>
          <a:lstStyle>
            <a:lvl1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lvl1pPr>
          </a:lstStyle>
          <a:p>
            <a:r>
              <a:t>负责品牌管理相关信息的汇总和上传下达</a:t>
            </a:r>
          </a:p>
        </p:txBody>
      </p:sp>
      <p:sp>
        <p:nvSpPr>
          <p:cNvPr id="124" name="圆角矩形"/>
          <p:cNvSpPr/>
          <p:nvPr/>
        </p:nvSpPr>
        <p:spPr>
          <a:xfrm>
            <a:off x="2096480" y="232646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5" name="总裁办"/>
          <p:cNvSpPr>
            <a:spLocks noGrp="1"/>
          </p:cNvSpPr>
          <p:nvPr>
            <p:ph type="body" sz="quarter" idx="17"/>
          </p:nvPr>
        </p:nvSpPr>
        <p:spPr>
          <a:xfrm>
            <a:off x="2119366" y="2399693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总裁办</a:t>
            </a:r>
          </a:p>
        </p:txBody>
      </p:sp>
      <p:sp>
        <p:nvSpPr>
          <p:cNvPr id="146" name="连接线"/>
          <p:cNvSpPr/>
          <p:nvPr/>
        </p:nvSpPr>
        <p:spPr>
          <a:xfrm>
            <a:off x="4770767" y="2632362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7" name="审核和防范滴滴传播中可能带来的法律风险…"/>
          <p:cNvSpPr>
            <a:spLocks noGrp="1"/>
          </p:cNvSpPr>
          <p:nvPr>
            <p:ph type="body" sz="quarter" idx="18"/>
          </p:nvPr>
        </p:nvSpPr>
        <p:spPr>
          <a:xfrm>
            <a:off x="6429981" y="3252628"/>
            <a:ext cx="4313074" cy="7391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审核和防范滴滴传播中可能带来的法律风险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在相关规范制作中提供专业意见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执行《滴滴品牌标识管理制度及管理小组》中的惩罚措施</a:t>
            </a:r>
          </a:p>
        </p:txBody>
      </p:sp>
      <p:sp>
        <p:nvSpPr>
          <p:cNvPr id="128" name="圆角矩形"/>
          <p:cNvSpPr/>
          <p:nvPr/>
        </p:nvSpPr>
        <p:spPr>
          <a:xfrm>
            <a:off x="2096480" y="3312748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9" name="FLP"/>
          <p:cNvSpPr>
            <a:spLocks noGrp="1"/>
          </p:cNvSpPr>
          <p:nvPr>
            <p:ph type="body" sz="quarter" idx="19"/>
          </p:nvPr>
        </p:nvSpPr>
        <p:spPr>
          <a:xfrm>
            <a:off x="2119366" y="3385978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FLP</a:t>
            </a:r>
          </a:p>
        </p:txBody>
      </p:sp>
      <p:sp>
        <p:nvSpPr>
          <p:cNvPr id="147" name="连接线"/>
          <p:cNvSpPr/>
          <p:nvPr/>
        </p:nvSpPr>
        <p:spPr>
          <a:xfrm>
            <a:off x="4770767" y="3618646"/>
            <a:ext cx="1434498" cy="1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1" name="在新员工入职培训中组织进行品牌管理培训…"/>
          <p:cNvSpPr>
            <a:spLocks noGrp="1"/>
          </p:cNvSpPr>
          <p:nvPr>
            <p:ph type="body" sz="quarter" idx="20"/>
          </p:nvPr>
        </p:nvSpPr>
        <p:spPr>
          <a:xfrm>
            <a:off x="6429981" y="4302364"/>
            <a:ext cx="4313074" cy="5232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在新员工入职培训中组织进行品牌管理培训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讲相关规范加入毕业考试</a:t>
            </a:r>
          </a:p>
        </p:txBody>
      </p:sp>
      <p:sp>
        <p:nvSpPr>
          <p:cNvPr id="132" name="圆角矩形"/>
          <p:cNvSpPr/>
          <p:nvPr/>
        </p:nvSpPr>
        <p:spPr>
          <a:xfrm>
            <a:off x="2096480" y="425453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33" name="滴滴学院"/>
          <p:cNvSpPr>
            <a:spLocks noGrp="1"/>
          </p:cNvSpPr>
          <p:nvPr>
            <p:ph type="body" sz="quarter" idx="21"/>
          </p:nvPr>
        </p:nvSpPr>
        <p:spPr>
          <a:xfrm>
            <a:off x="2119366" y="4327764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滴滴学院</a:t>
            </a:r>
          </a:p>
        </p:txBody>
      </p:sp>
      <p:sp>
        <p:nvSpPr>
          <p:cNvPr id="148" name="连接线"/>
          <p:cNvSpPr/>
          <p:nvPr/>
        </p:nvSpPr>
        <p:spPr>
          <a:xfrm>
            <a:off x="4770767" y="4560432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5" name="进行相关规范的执行情况检查…"/>
          <p:cNvSpPr>
            <a:spLocks noGrp="1"/>
          </p:cNvSpPr>
          <p:nvPr>
            <p:ph type="body" sz="quarter" idx="22"/>
          </p:nvPr>
        </p:nvSpPr>
        <p:spPr>
          <a:xfrm>
            <a:off x="6429981" y="5304270"/>
            <a:ext cx="4313074" cy="5232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进行相关规范的执行情况检查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执行《滴滴品牌标识管理制度及管理小组》中的惩罚措施</a:t>
            </a:r>
          </a:p>
        </p:txBody>
      </p:sp>
      <p:sp>
        <p:nvSpPr>
          <p:cNvPr id="136" name="圆角矩形"/>
          <p:cNvSpPr/>
          <p:nvPr/>
        </p:nvSpPr>
        <p:spPr>
          <a:xfrm>
            <a:off x="2096480" y="5256440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37" name="风控合规部"/>
          <p:cNvSpPr>
            <a:spLocks noGrp="1"/>
          </p:cNvSpPr>
          <p:nvPr>
            <p:ph type="body" sz="quarter" idx="23"/>
          </p:nvPr>
        </p:nvSpPr>
        <p:spPr>
          <a:xfrm>
            <a:off x="2119366" y="5329670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风控合规部</a:t>
            </a:r>
          </a:p>
        </p:txBody>
      </p:sp>
      <p:sp>
        <p:nvSpPr>
          <p:cNvPr id="149" name="连接线"/>
          <p:cNvSpPr/>
          <p:nvPr/>
        </p:nvSpPr>
        <p:spPr>
          <a:xfrm>
            <a:off x="4770767" y="5562338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5518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点分类 拷贝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品牌管理的目标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5636593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品牌管理的目标</a:t>
            </a:r>
          </a:p>
        </p:txBody>
      </p:sp>
      <p:sp>
        <p:nvSpPr>
          <p:cNvPr id="152" name="圆形"/>
          <p:cNvSpPr/>
          <p:nvPr/>
        </p:nvSpPr>
        <p:spPr>
          <a:xfrm>
            <a:off x="2420503" y="14051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3" name="品牌形象统一化、模板化"/>
          <p:cNvSpPr>
            <a:spLocks noGrp="1"/>
          </p:cNvSpPr>
          <p:nvPr>
            <p:ph type="body" sz="quarter" idx="14"/>
          </p:nvPr>
        </p:nvSpPr>
        <p:spPr>
          <a:xfrm>
            <a:off x="2284090" y="2960341"/>
            <a:ext cx="1732050" cy="76708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品牌形象统一化、模板化</a:t>
            </a:r>
          </a:p>
        </p:txBody>
      </p:sp>
      <p:sp>
        <p:nvSpPr>
          <p:cNvPr id="154" name="品牌管理线上化"/>
          <p:cNvSpPr>
            <a:spLocks noGrp="1"/>
          </p:cNvSpPr>
          <p:nvPr>
            <p:ph type="body" sz="quarter" idx="15"/>
          </p:nvPr>
        </p:nvSpPr>
        <p:spPr>
          <a:xfrm>
            <a:off x="5211408" y="3071439"/>
            <a:ext cx="2171221" cy="447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品牌管理线上化</a:t>
            </a:r>
          </a:p>
        </p:txBody>
      </p:sp>
      <p:sp>
        <p:nvSpPr>
          <p:cNvPr id="155" name="0事故率"/>
          <p:cNvSpPr>
            <a:spLocks noGrp="1"/>
          </p:cNvSpPr>
          <p:nvPr>
            <p:ph type="body" sz="quarter" idx="16"/>
          </p:nvPr>
        </p:nvSpPr>
        <p:spPr>
          <a:xfrm>
            <a:off x="8334918" y="3071439"/>
            <a:ext cx="2171221" cy="447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0事故率</a:t>
            </a:r>
          </a:p>
        </p:txBody>
      </p:sp>
      <p:sp>
        <p:nvSpPr>
          <p:cNvPr id="156" name="圆形"/>
          <p:cNvSpPr/>
          <p:nvPr/>
        </p:nvSpPr>
        <p:spPr>
          <a:xfrm>
            <a:off x="5559402" y="14178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7" name="圆形"/>
          <p:cNvSpPr/>
          <p:nvPr/>
        </p:nvSpPr>
        <p:spPr>
          <a:xfrm>
            <a:off x="8698301" y="14178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8" name="图像"/>
          <p:cNvSpPr>
            <a:spLocks noGrp="1"/>
          </p:cNvSpPr>
          <p:nvPr>
            <p:ph type="pic" sz="quarter" idx="17"/>
          </p:nvPr>
        </p:nvSpPr>
        <p:spPr>
          <a:xfrm>
            <a:off x="6025467" y="1907992"/>
            <a:ext cx="543102" cy="50424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60" name="统一的品牌形象可以大幅提高集团品牌价值，传播效率，加强品牌和消费者的共鸣。…"/>
          <p:cNvSpPr>
            <a:spLocks noGrp="1"/>
          </p:cNvSpPr>
          <p:nvPr>
            <p:ph type="body" sz="quarter" idx="18"/>
          </p:nvPr>
        </p:nvSpPr>
        <p:spPr>
          <a:xfrm>
            <a:off x="2169544" y="3823437"/>
            <a:ext cx="2171221" cy="2225041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统一的品牌形象可以大幅提高集团品牌价值，传播效率，加强品牌和消费者的共鸣。</a:t>
            </a:r>
          </a:p>
          <a:p>
            <a: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模板化可为业务部门节省大量的人力物力，时间成本等。（可参考各大车企，阿里巴巴等）</a:t>
            </a:r>
          </a:p>
        </p:txBody>
      </p:sp>
      <p:sp>
        <p:nvSpPr>
          <p:cNvPr id="161" name="实现管理流程化可以大幅减少传播事故，做到责任可查，奖惩分明并最终实现智能化。"/>
          <p:cNvSpPr>
            <a:spLocks noGrp="1"/>
          </p:cNvSpPr>
          <p:nvPr>
            <p:ph type="body" sz="quarter" idx="19"/>
          </p:nvPr>
        </p:nvSpPr>
        <p:spPr>
          <a:xfrm>
            <a:off x="5211408" y="3833695"/>
            <a:ext cx="2171221" cy="110744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实现管理流程化可以大幅减少传播事故，做到责任可查，奖惩分明并最终实现智能化。</a:t>
            </a:r>
          </a:p>
        </p:txBody>
      </p:sp>
      <p:sp>
        <p:nvSpPr>
          <p:cNvPr id="162" name="2017年Q4实现上线传播素材0事故率"/>
          <p:cNvSpPr>
            <a:spLocks noGrp="1"/>
          </p:cNvSpPr>
          <p:nvPr>
            <p:ph type="body" sz="quarter" idx="20"/>
          </p:nvPr>
        </p:nvSpPr>
        <p:spPr>
          <a:xfrm>
            <a:off x="8342302" y="3877615"/>
            <a:ext cx="2171221" cy="59944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2017年Q4实现上线传播素材0事故率</a:t>
            </a:r>
          </a:p>
        </p:txBody>
      </p:sp>
      <p:pic>
        <p:nvPicPr>
          <p:cNvPr id="16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650" y="1884069"/>
            <a:ext cx="516229" cy="526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82157" y="1914361"/>
            <a:ext cx="491511" cy="49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84418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人工智能章节"/>
          <p:cNvSpPr>
            <a:spLocks noGrp="1"/>
          </p:cNvSpPr>
          <p:nvPr>
            <p:ph type="body" sz="quarter" idx="13"/>
          </p:nvPr>
        </p:nvSpPr>
        <p:spPr>
          <a:xfrm>
            <a:off x="2321006" y="2406162"/>
            <a:ext cx="7549988" cy="13255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r>
              <a:t>人工智能章节</a:t>
            </a:r>
          </a:p>
        </p:txBody>
      </p:sp>
      <p:sp>
        <p:nvSpPr>
          <p:cNvPr id="33" name="CHAPTER 1"/>
          <p:cNvSpPr>
            <a:spLocks noGrp="1"/>
          </p:cNvSpPr>
          <p:nvPr>
            <p:ph type="body" sz="quarter" idx="14"/>
          </p:nvPr>
        </p:nvSpPr>
        <p:spPr>
          <a:xfrm>
            <a:off x="4295853" y="2477055"/>
            <a:ext cx="1059608" cy="294641"/>
          </a:xfrm>
          <a:prstGeom prst="rect">
            <a:avLst/>
          </a:prstGeom>
        </p:spPr>
        <p:txBody>
          <a:bodyPr wrap="none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CHAPTER 1</a:t>
            </a:r>
          </a:p>
        </p:txBody>
      </p:sp>
      <p:sp>
        <p:nvSpPr>
          <p:cNvPr id="3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4914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27A4C8-D3EC-304F-80CE-7A765592D5A1}" type="datetimeFigureOut">
              <a:rPr kumimoji="1" lang="zh-CN" altLang="en-US" smtClean="0"/>
              <a:t>18/7/10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6404-F559-D740-A890-73CBD5050F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803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5993721" y="5710337"/>
            <a:ext cx="330858" cy="3077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0868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中国共享出行市场潜力巨大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5636593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中国共享出行市场潜力巨大</a:t>
            </a:r>
          </a:p>
        </p:txBody>
      </p:sp>
      <p:sp>
        <p:nvSpPr>
          <p:cNvPr id="6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22442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正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74654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2022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HANKS"/>
          <p:cNvSpPr>
            <a:spLocks noGrp="1"/>
          </p:cNvSpPr>
          <p:nvPr>
            <p:ph type="body" sz="quarter" idx="13"/>
          </p:nvPr>
        </p:nvSpPr>
        <p:spPr>
          <a:xfrm>
            <a:off x="2321006" y="2406162"/>
            <a:ext cx="7549988" cy="13255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r>
              <a:t>THANKS</a:t>
            </a:r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93761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文分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交通 - 中国的国家战略级难题（内文总分结构）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6023324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交通 - 中国的国家战略级难题（内文总分结构）</a:t>
            </a:r>
          </a:p>
        </p:txBody>
      </p:sp>
      <p:sp>
        <p:nvSpPr>
          <p:cNvPr id="118" name="收集各方需求，制定品牌管理规范及管理流程，向新员工、公司及业务线市场人员进行宣讲与培训…"/>
          <p:cNvSpPr>
            <a:spLocks noGrp="1"/>
          </p:cNvSpPr>
          <p:nvPr>
            <p:ph type="body" sz="quarter" idx="14"/>
          </p:nvPr>
        </p:nvSpPr>
        <p:spPr>
          <a:xfrm>
            <a:off x="6429981" y="1232229"/>
            <a:ext cx="3919539" cy="9550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收集各方需求，制定品牌管理规范及管理流程，向新员工、公司及业务线市场人员进行宣讲与培训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对滴滴的传播进行把控和审核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收集品牌传播中不恰当、不规范案例，视情况反馈</a:t>
            </a:r>
          </a:p>
        </p:txBody>
      </p:sp>
      <p:sp>
        <p:nvSpPr>
          <p:cNvPr id="119" name="圆角矩形"/>
          <p:cNvSpPr/>
          <p:nvPr/>
        </p:nvSpPr>
        <p:spPr>
          <a:xfrm>
            <a:off x="2096480" y="140145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0" name="创意设计部&amp;市场部"/>
          <p:cNvSpPr>
            <a:spLocks noGrp="1"/>
          </p:cNvSpPr>
          <p:nvPr>
            <p:ph type="body" sz="quarter" idx="15"/>
          </p:nvPr>
        </p:nvSpPr>
        <p:spPr>
          <a:xfrm>
            <a:off x="2119366" y="1473529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创意设计部&amp;市场部</a:t>
            </a:r>
          </a:p>
        </p:txBody>
      </p:sp>
      <p:sp>
        <p:nvSpPr>
          <p:cNvPr id="145" name="连接线"/>
          <p:cNvSpPr/>
          <p:nvPr/>
        </p:nvSpPr>
        <p:spPr>
          <a:xfrm>
            <a:off x="4770767" y="1706197"/>
            <a:ext cx="1434498" cy="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2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23" name="负责品牌管理相关信息的汇总和上传下达"/>
          <p:cNvSpPr>
            <a:spLocks noGrp="1"/>
          </p:cNvSpPr>
          <p:nvPr>
            <p:ph type="body" sz="quarter" idx="16"/>
          </p:nvPr>
        </p:nvSpPr>
        <p:spPr>
          <a:xfrm>
            <a:off x="6429981" y="2482243"/>
            <a:ext cx="3919539" cy="307341"/>
          </a:xfrm>
          <a:prstGeom prst="rect">
            <a:avLst/>
          </a:prstGeom>
        </p:spPr>
        <p:txBody>
          <a:bodyPr anchor="ctr"/>
          <a:lstStyle>
            <a:lvl1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lvl1pPr>
          </a:lstStyle>
          <a:p>
            <a:r>
              <a:t>负责品牌管理相关信息的汇总和上传下达</a:t>
            </a:r>
          </a:p>
        </p:txBody>
      </p:sp>
      <p:sp>
        <p:nvSpPr>
          <p:cNvPr id="124" name="圆角矩形"/>
          <p:cNvSpPr/>
          <p:nvPr/>
        </p:nvSpPr>
        <p:spPr>
          <a:xfrm>
            <a:off x="2096480" y="232646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5" name="总裁办"/>
          <p:cNvSpPr>
            <a:spLocks noGrp="1"/>
          </p:cNvSpPr>
          <p:nvPr>
            <p:ph type="body" sz="quarter" idx="17"/>
          </p:nvPr>
        </p:nvSpPr>
        <p:spPr>
          <a:xfrm>
            <a:off x="2119366" y="2399693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总裁办</a:t>
            </a:r>
          </a:p>
        </p:txBody>
      </p:sp>
      <p:sp>
        <p:nvSpPr>
          <p:cNvPr id="146" name="连接线"/>
          <p:cNvSpPr/>
          <p:nvPr/>
        </p:nvSpPr>
        <p:spPr>
          <a:xfrm>
            <a:off x="4770767" y="2632362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7" name="审核和防范滴滴传播中可能带来的法律风险…"/>
          <p:cNvSpPr>
            <a:spLocks noGrp="1"/>
          </p:cNvSpPr>
          <p:nvPr>
            <p:ph type="body" sz="quarter" idx="18"/>
          </p:nvPr>
        </p:nvSpPr>
        <p:spPr>
          <a:xfrm>
            <a:off x="6429981" y="3252628"/>
            <a:ext cx="4313074" cy="7391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审核和防范滴滴传播中可能带来的法律风险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在相关规范制作中提供专业意见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执行《滴滴品牌标识管理制度及管理小组》中的惩罚措施</a:t>
            </a:r>
          </a:p>
        </p:txBody>
      </p:sp>
      <p:sp>
        <p:nvSpPr>
          <p:cNvPr id="128" name="圆角矩形"/>
          <p:cNvSpPr/>
          <p:nvPr/>
        </p:nvSpPr>
        <p:spPr>
          <a:xfrm>
            <a:off x="2096480" y="3312748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9" name="FLP"/>
          <p:cNvSpPr>
            <a:spLocks noGrp="1"/>
          </p:cNvSpPr>
          <p:nvPr>
            <p:ph type="body" sz="quarter" idx="19"/>
          </p:nvPr>
        </p:nvSpPr>
        <p:spPr>
          <a:xfrm>
            <a:off x="2119366" y="3385978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FLP</a:t>
            </a:r>
          </a:p>
        </p:txBody>
      </p:sp>
      <p:sp>
        <p:nvSpPr>
          <p:cNvPr id="147" name="连接线"/>
          <p:cNvSpPr/>
          <p:nvPr/>
        </p:nvSpPr>
        <p:spPr>
          <a:xfrm>
            <a:off x="4770767" y="3618646"/>
            <a:ext cx="1434498" cy="1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1" name="在新员工入职培训中组织进行品牌管理培训…"/>
          <p:cNvSpPr>
            <a:spLocks noGrp="1"/>
          </p:cNvSpPr>
          <p:nvPr>
            <p:ph type="body" sz="quarter" idx="20"/>
          </p:nvPr>
        </p:nvSpPr>
        <p:spPr>
          <a:xfrm>
            <a:off x="6429981" y="4302364"/>
            <a:ext cx="4313074" cy="5232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在新员工入职培训中组织进行品牌管理培训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讲相关规范加入毕业考试</a:t>
            </a:r>
          </a:p>
        </p:txBody>
      </p:sp>
      <p:sp>
        <p:nvSpPr>
          <p:cNvPr id="132" name="圆角矩形"/>
          <p:cNvSpPr/>
          <p:nvPr/>
        </p:nvSpPr>
        <p:spPr>
          <a:xfrm>
            <a:off x="2096480" y="425453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33" name="滴滴学院"/>
          <p:cNvSpPr>
            <a:spLocks noGrp="1"/>
          </p:cNvSpPr>
          <p:nvPr>
            <p:ph type="body" sz="quarter" idx="21"/>
          </p:nvPr>
        </p:nvSpPr>
        <p:spPr>
          <a:xfrm>
            <a:off x="2119366" y="4327764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滴滴学院</a:t>
            </a:r>
          </a:p>
        </p:txBody>
      </p:sp>
      <p:sp>
        <p:nvSpPr>
          <p:cNvPr id="148" name="连接线"/>
          <p:cNvSpPr/>
          <p:nvPr/>
        </p:nvSpPr>
        <p:spPr>
          <a:xfrm>
            <a:off x="4770767" y="4560432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5" name="进行相关规范的执行情况检查…"/>
          <p:cNvSpPr>
            <a:spLocks noGrp="1"/>
          </p:cNvSpPr>
          <p:nvPr>
            <p:ph type="body" sz="quarter" idx="22"/>
          </p:nvPr>
        </p:nvSpPr>
        <p:spPr>
          <a:xfrm>
            <a:off x="6429981" y="5304270"/>
            <a:ext cx="4313074" cy="5232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进行相关规范的执行情况检查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执行《滴滴品牌标识管理制度及管理小组》中的惩罚措施</a:t>
            </a:r>
          </a:p>
        </p:txBody>
      </p:sp>
      <p:sp>
        <p:nvSpPr>
          <p:cNvPr id="136" name="圆角矩形"/>
          <p:cNvSpPr/>
          <p:nvPr/>
        </p:nvSpPr>
        <p:spPr>
          <a:xfrm>
            <a:off x="2096480" y="5256440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37" name="风控合规部"/>
          <p:cNvSpPr>
            <a:spLocks noGrp="1"/>
          </p:cNvSpPr>
          <p:nvPr>
            <p:ph type="body" sz="quarter" idx="23"/>
          </p:nvPr>
        </p:nvSpPr>
        <p:spPr>
          <a:xfrm>
            <a:off x="2119366" y="5329670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风控合规部</a:t>
            </a:r>
          </a:p>
        </p:txBody>
      </p:sp>
      <p:sp>
        <p:nvSpPr>
          <p:cNvPr id="149" name="连接线"/>
          <p:cNvSpPr/>
          <p:nvPr/>
        </p:nvSpPr>
        <p:spPr>
          <a:xfrm>
            <a:off x="4770767" y="5562338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601914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点分类 拷贝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品牌管理的目标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5636593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品牌管理的目标</a:t>
            </a:r>
          </a:p>
        </p:txBody>
      </p:sp>
      <p:sp>
        <p:nvSpPr>
          <p:cNvPr id="152" name="圆形"/>
          <p:cNvSpPr/>
          <p:nvPr/>
        </p:nvSpPr>
        <p:spPr>
          <a:xfrm>
            <a:off x="2420503" y="14051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3" name="品牌形象统一化、模板化"/>
          <p:cNvSpPr>
            <a:spLocks noGrp="1"/>
          </p:cNvSpPr>
          <p:nvPr>
            <p:ph type="body" sz="quarter" idx="14"/>
          </p:nvPr>
        </p:nvSpPr>
        <p:spPr>
          <a:xfrm>
            <a:off x="2284090" y="2960341"/>
            <a:ext cx="1732050" cy="76708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品牌形象统一化、模板化</a:t>
            </a:r>
          </a:p>
        </p:txBody>
      </p:sp>
      <p:sp>
        <p:nvSpPr>
          <p:cNvPr id="154" name="品牌管理线上化"/>
          <p:cNvSpPr>
            <a:spLocks noGrp="1"/>
          </p:cNvSpPr>
          <p:nvPr>
            <p:ph type="body" sz="quarter" idx="15"/>
          </p:nvPr>
        </p:nvSpPr>
        <p:spPr>
          <a:xfrm>
            <a:off x="5211408" y="3071439"/>
            <a:ext cx="2171221" cy="447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品牌管理线上化</a:t>
            </a:r>
          </a:p>
        </p:txBody>
      </p:sp>
      <p:sp>
        <p:nvSpPr>
          <p:cNvPr id="155" name="0事故率"/>
          <p:cNvSpPr>
            <a:spLocks noGrp="1"/>
          </p:cNvSpPr>
          <p:nvPr>
            <p:ph type="body" sz="quarter" idx="16"/>
          </p:nvPr>
        </p:nvSpPr>
        <p:spPr>
          <a:xfrm>
            <a:off x="8334918" y="3071439"/>
            <a:ext cx="2171221" cy="447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0事故率</a:t>
            </a:r>
          </a:p>
        </p:txBody>
      </p:sp>
      <p:sp>
        <p:nvSpPr>
          <p:cNvPr id="156" name="圆形"/>
          <p:cNvSpPr/>
          <p:nvPr/>
        </p:nvSpPr>
        <p:spPr>
          <a:xfrm>
            <a:off x="5559402" y="14178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7" name="圆形"/>
          <p:cNvSpPr/>
          <p:nvPr/>
        </p:nvSpPr>
        <p:spPr>
          <a:xfrm>
            <a:off x="8698301" y="14178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8" name="图像"/>
          <p:cNvSpPr>
            <a:spLocks noGrp="1"/>
          </p:cNvSpPr>
          <p:nvPr>
            <p:ph type="pic" sz="quarter" idx="17"/>
          </p:nvPr>
        </p:nvSpPr>
        <p:spPr>
          <a:xfrm>
            <a:off x="6025467" y="1907992"/>
            <a:ext cx="543102" cy="50424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60" name="统一的品牌形象可以大幅提高集团品牌价值，传播效率，加强品牌和消费者的共鸣。…"/>
          <p:cNvSpPr>
            <a:spLocks noGrp="1"/>
          </p:cNvSpPr>
          <p:nvPr>
            <p:ph type="body" sz="quarter" idx="18"/>
          </p:nvPr>
        </p:nvSpPr>
        <p:spPr>
          <a:xfrm>
            <a:off x="2169544" y="3823437"/>
            <a:ext cx="2171221" cy="2225041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统一的品牌形象可以大幅提高集团品牌价值，传播效率，加强品牌和消费者的共鸣。</a:t>
            </a:r>
          </a:p>
          <a:p>
            <a: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模板化可为业务部门节省大量的人力物力，时间成本等。（可参考各大车企，阿里巴巴等）</a:t>
            </a:r>
          </a:p>
        </p:txBody>
      </p:sp>
      <p:sp>
        <p:nvSpPr>
          <p:cNvPr id="161" name="实现管理流程化可以大幅减少传播事故，做到责任可查，奖惩分明并最终实现智能化。"/>
          <p:cNvSpPr>
            <a:spLocks noGrp="1"/>
          </p:cNvSpPr>
          <p:nvPr>
            <p:ph type="body" sz="quarter" idx="19"/>
          </p:nvPr>
        </p:nvSpPr>
        <p:spPr>
          <a:xfrm>
            <a:off x="5211408" y="3833695"/>
            <a:ext cx="2171221" cy="110744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实现管理流程化可以大幅减少传播事故，做到责任可查，奖惩分明并最终实现智能化。</a:t>
            </a:r>
          </a:p>
        </p:txBody>
      </p:sp>
      <p:sp>
        <p:nvSpPr>
          <p:cNvPr id="162" name="2017年Q4实现上线传播素材0事故率"/>
          <p:cNvSpPr>
            <a:spLocks noGrp="1"/>
          </p:cNvSpPr>
          <p:nvPr>
            <p:ph type="body" sz="quarter" idx="20"/>
          </p:nvPr>
        </p:nvSpPr>
        <p:spPr>
          <a:xfrm>
            <a:off x="8342302" y="3877615"/>
            <a:ext cx="2171221" cy="59944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2017年Q4实现上线传播素材0事故率</a:t>
            </a:r>
          </a:p>
        </p:txBody>
      </p:sp>
      <p:pic>
        <p:nvPicPr>
          <p:cNvPr id="16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650" y="1884069"/>
            <a:ext cx="516229" cy="526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82157" y="1914361"/>
            <a:ext cx="491511" cy="49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8300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人工智能章节"/>
          <p:cNvSpPr>
            <a:spLocks noGrp="1"/>
          </p:cNvSpPr>
          <p:nvPr>
            <p:ph type="body" sz="quarter" idx="13"/>
          </p:nvPr>
        </p:nvSpPr>
        <p:spPr>
          <a:xfrm>
            <a:off x="2321006" y="2406162"/>
            <a:ext cx="7549988" cy="13255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r>
              <a:t>人工智能章节</a:t>
            </a:r>
          </a:p>
        </p:txBody>
      </p:sp>
      <p:sp>
        <p:nvSpPr>
          <p:cNvPr id="33" name="CHAPTER 1"/>
          <p:cNvSpPr>
            <a:spLocks noGrp="1"/>
          </p:cNvSpPr>
          <p:nvPr>
            <p:ph type="body" sz="quarter" idx="14"/>
          </p:nvPr>
        </p:nvSpPr>
        <p:spPr>
          <a:xfrm>
            <a:off x="4295853" y="2477055"/>
            <a:ext cx="1059608" cy="294641"/>
          </a:xfrm>
          <a:prstGeom prst="rect">
            <a:avLst/>
          </a:prstGeom>
        </p:spPr>
        <p:txBody>
          <a:bodyPr wrap="none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CHAPTER 1</a:t>
            </a:r>
          </a:p>
        </p:txBody>
      </p:sp>
      <p:sp>
        <p:nvSpPr>
          <p:cNvPr id="3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5432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人工智能在 滴滴场景中的应用"/>
          <p:cNvSpPr>
            <a:spLocks noGrp="1"/>
          </p:cNvSpPr>
          <p:nvPr>
            <p:ph type="body" sz="half" idx="13"/>
          </p:nvPr>
        </p:nvSpPr>
        <p:spPr>
          <a:xfrm>
            <a:off x="988587" y="1068819"/>
            <a:ext cx="6443756" cy="2701328"/>
          </a:xfrm>
          <a:prstGeom prst="rect">
            <a:avLst/>
          </a:prstGeom>
        </p:spPr>
        <p:txBody>
          <a:bodyPr anchor="b"/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5000" spc="0">
                <a:solidFill>
                  <a:srgbClr val="424242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人工智能在</a:t>
            </a:r>
            <a:br/>
            <a:r>
              <a:t>滴滴场景中的应用</a:t>
            </a:r>
          </a:p>
        </p:txBody>
      </p:sp>
      <p:sp>
        <p:nvSpPr>
          <p:cNvPr id="13" name="MORE THAN A JOURNEY"/>
          <p:cNvSpPr/>
          <p:nvPr/>
        </p:nvSpPr>
        <p:spPr>
          <a:xfrm>
            <a:off x="8744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4" name="DIDI CHUXING  / 10.08 - 10.14…"/>
          <p:cNvSpPr>
            <a:spLocks noGrp="1"/>
          </p:cNvSpPr>
          <p:nvPr>
            <p:ph type="body" sz="quarter" idx="14"/>
          </p:nvPr>
        </p:nvSpPr>
        <p:spPr>
          <a:xfrm>
            <a:off x="999958" y="3691852"/>
            <a:ext cx="3533141" cy="632461"/>
          </a:xfrm>
          <a:prstGeom prst="rect">
            <a:avLst/>
          </a:prstGeom>
          <a:ln w="3175"/>
        </p:spPr>
        <p:txBody>
          <a:bodyPr wrap="none" lIns="50800" tIns="50800" rIns="50800" bIns="50800">
            <a:spAutoFit/>
          </a:bodyPr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DIDI CHUXING  / 10.08 - 10.14</a:t>
            </a:r>
          </a:p>
          <a:p>
            <a: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创意设计部 - XXX</a:t>
            </a:r>
          </a:p>
        </p:txBody>
      </p:sp>
      <p:sp>
        <p:nvSpPr>
          <p:cNvPr id="1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0665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3" name="标题文本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353800" y="6391592"/>
            <a:ext cx="308402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320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9pPr>
    </p:titleStyle>
    <p:bodyStyle>
      <a:lvl1pPr marL="293914" marR="0" indent="-293914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800100" marR="0" indent="-3429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1325879" marR="0" indent="-411479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18288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22860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27432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32004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36576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41148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3" name="标题文本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353800" y="6391592"/>
            <a:ext cx="308402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786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9pPr>
    </p:titleStyle>
    <p:bodyStyle>
      <a:lvl1pPr marL="293914" marR="0" indent="-293914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800100" marR="0" indent="-3429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1325879" marR="0" indent="-411479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18288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22860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27432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32004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36576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41148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人工智能在 滴滴场景中的应用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5000" spc="0">
                <a:solidFill>
                  <a:srgbClr val="424242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rPr lang="zh-CN" altLang="en-US" smtClean="0"/>
              <a:t>伊海波  述职分享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967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A5A5">
                    <a:lumOff val="-12941"/>
                  </a:srgbClr>
                </a:solidFill>
              </a:rPr>
              <a:t>滴滴</a:t>
            </a:r>
            <a:r>
              <a:rPr kumimoji="0" lang="zh-CN" altLang="en-US" sz="1600" b="0" i="0" u="none" strike="noStrike" kern="1200" cap="none" spc="128" normalizeH="0" baseline="0" noProof="0" dirty="0" smtClean="0">
                <a:ln>
                  <a:noFill/>
                </a:ln>
                <a:solidFill>
                  <a:srgbClr val="A5A5A5">
                    <a:lumOff val="-12941"/>
                  </a:srgbClr>
                </a:solidFill>
                <a:effectLst/>
                <a:uLnTx/>
                <a:uFillTx/>
                <a:latin typeface="PingFang SC Light"/>
                <a:sym typeface="PingFang SC Light"/>
              </a:rPr>
              <a:t>保险</a:t>
            </a:r>
            <a:r>
              <a:rPr kumimoji="0" lang="en-US" altLang="zh-CN" sz="1600" b="0" i="0" u="none" strike="noStrike" kern="1200" cap="none" spc="128" normalizeH="0" baseline="0" noProof="0" dirty="0" smtClean="0">
                <a:ln>
                  <a:noFill/>
                </a:ln>
                <a:solidFill>
                  <a:srgbClr val="A5A5A5">
                    <a:lumOff val="-12941"/>
                  </a:srgbClr>
                </a:solidFill>
                <a:effectLst/>
                <a:uLnTx/>
                <a:uFillTx/>
                <a:latin typeface="PingFang SC Light"/>
                <a:sym typeface="PingFang SC Light"/>
              </a:rPr>
              <a:t>VS</a:t>
            </a:r>
            <a:r>
              <a:rPr kumimoji="0" lang="zh-CN" altLang="en-US" sz="1600" b="0" i="0" u="none" strike="noStrike" kern="1200" cap="none" spc="128" normalizeH="0" baseline="0" noProof="0" dirty="0" smtClean="0">
                <a:ln>
                  <a:noFill/>
                </a:ln>
                <a:solidFill>
                  <a:srgbClr val="A5A5A5">
                    <a:lumOff val="-12941"/>
                  </a:srgbClr>
                </a:solidFill>
                <a:effectLst/>
                <a:uLnTx/>
                <a:uFillTx/>
                <a:latin typeface="PingFang SC Light"/>
                <a:sym typeface="PingFang SC Light"/>
              </a:rPr>
              <a:t>传统保险</a:t>
            </a:r>
            <a:endParaRPr kumimoji="0" sz="1600" b="0" i="0" u="none" strike="noStrike" kern="1200" cap="none" spc="128" normalizeH="0" baseline="0" noProof="0" dirty="0">
              <a:ln>
                <a:noFill/>
              </a:ln>
              <a:solidFill>
                <a:srgbClr val="A5A5A5">
                  <a:lumOff val="-12941"/>
                </a:srgbClr>
              </a:solidFill>
              <a:effectLst/>
              <a:uLnTx/>
              <a:uFillTx/>
              <a:latin typeface="PingFang SC Light"/>
              <a:sym typeface="PingFang SC Light"/>
            </a:endParaRPr>
          </a:p>
        </p:txBody>
      </p:sp>
      <p:sp>
        <p:nvSpPr>
          <p:cNvPr id="35" name="文本框 26"/>
          <p:cNvSpPr txBox="1"/>
          <p:nvPr/>
        </p:nvSpPr>
        <p:spPr>
          <a:xfrm>
            <a:off x="3017521" y="1173085"/>
            <a:ext cx="372291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2"/>
              </a:buClr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滴滴保险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26"/>
          <p:cNvSpPr txBox="1"/>
          <p:nvPr/>
        </p:nvSpPr>
        <p:spPr>
          <a:xfrm>
            <a:off x="6345607" y="1173085"/>
            <a:ext cx="372291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2"/>
              </a:buClr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15909" y="2046749"/>
            <a:ext cx="3224526" cy="102155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场景险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碎片化</a:t>
            </a: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迭代快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66551" y="2372861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600"/>
              </a:spcBef>
              <a:spcAft>
                <a:spcPts val="3600"/>
              </a:spcAft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产品形态区别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851763" y="2046749"/>
            <a:ext cx="3216758" cy="102155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标准化</a:t>
            </a: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整段式</a:t>
            </a: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较稳定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6550" y="3794361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600"/>
              </a:spcBef>
              <a:spcAft>
                <a:spcPts val="3600"/>
              </a:spcAft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数据区别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515909" y="3493539"/>
            <a:ext cx="3224526" cy="1328021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、客单价低，人均保单多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2</a:t>
            </a: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、保障周期滚动递增，单人保障信息更新频繁</a:t>
            </a:r>
            <a:endParaRPr kumimoji="0" lang="en-US" altLang="zh-CN" sz="200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、爆款，单点数据量大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851763" y="3493539"/>
            <a:ext cx="3216757" cy="1328021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、客单价高，人均保单少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2</a:t>
            </a: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、保障周期时间固定，变更少</a:t>
            </a:r>
            <a:endParaRPr kumimoji="0" lang="en-US" altLang="zh-CN" sz="200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、少遇单点保单爆发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49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srgbClr val="A5A5A5">
                    <a:lumOff val="-12941"/>
                  </a:srgbClr>
                </a:solidFill>
              </a:rPr>
              <a:t>保险数仓构建方案关键词：</a:t>
            </a:r>
            <a:r>
              <a:rPr lang="zh-CN" altLang="en-US" sz="2000" b="1" noProof="0" dirty="0" smtClean="0">
                <a:solidFill>
                  <a:srgbClr val="FF0000"/>
                </a:solidFill>
              </a:rPr>
              <a:t>拆</a:t>
            </a:r>
            <a:endParaRPr kumimoji="0" sz="2000" b="1" i="0" u="none" strike="noStrike" kern="1200" cap="none" spc="128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PingFang SC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686" y="1359607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600"/>
              </a:spcBef>
              <a:spcAft>
                <a:spcPts val="3600"/>
              </a:spcAft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75343" y="1359607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600"/>
              </a:spcBef>
              <a:spcAft>
                <a:spcPts val="3600"/>
              </a:spcAft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08911" y="1359607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600"/>
              </a:spcBef>
              <a:spcAft>
                <a:spcPts val="3600"/>
              </a:spcAft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达到的成果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07027" y="1359607"/>
            <a:ext cx="24714" cy="4250361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连接符 15"/>
          <p:cNvCxnSpPr/>
          <p:nvPr/>
        </p:nvCxnSpPr>
        <p:spPr>
          <a:xfrm>
            <a:off x="7884197" y="1359607"/>
            <a:ext cx="24714" cy="4250361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圆角矩形 9"/>
          <p:cNvSpPr/>
          <p:nvPr/>
        </p:nvSpPr>
        <p:spPr>
          <a:xfrm>
            <a:off x="872617" y="2938244"/>
            <a:ext cx="2590807" cy="194095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、事件 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分层</a:t>
            </a:r>
          </a:p>
          <a:p>
            <a:pPr hangingPunct="0">
              <a:lnSpc>
                <a:spcPct val="90000"/>
              </a:lnSpc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、解耦</a:t>
            </a:r>
          </a:p>
          <a:p>
            <a:pPr hangingPunct="0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31338" y="2491046"/>
            <a:ext cx="2590807" cy="283535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、量大，状态更新时间长，拉取不便 </a:t>
            </a:r>
          </a:p>
          <a:p>
            <a:pPr hangingPunct="0">
              <a:lnSpc>
                <a:spcPct val="90000"/>
              </a:lnSpc>
            </a:pP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、变更频繁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，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业务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复杂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、产品耦合、易变与稳定主题</a:t>
            </a:r>
          </a:p>
          <a:p>
            <a:pPr hangingPunct="0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 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356108" y="2339152"/>
            <a:ext cx="3014460" cy="313914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、干净一致的底层数据</a:t>
            </a:r>
          </a:p>
          <a:p>
            <a:pPr hangingPunct="0">
              <a:lnSpc>
                <a:spcPct val="90000"/>
              </a:lnSpc>
            </a:pP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、屏蔽变更与复杂性，支持业务快速更新迭代</a:t>
            </a:r>
          </a:p>
          <a:p>
            <a:pPr hangingPunct="0">
              <a:lnSpc>
                <a:spcPct val="90000"/>
              </a:lnSpc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、提高可扩展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可维护性</a:t>
            </a:r>
          </a:p>
          <a:p>
            <a:pPr hangingPunct="0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人工智能章节"/>
          <p:cNvSpPr>
            <a:spLocks noGrp="1"/>
          </p:cNvSpPr>
          <p:nvPr>
            <p:ph type="body" idx="13"/>
          </p:nvPr>
        </p:nvSpPr>
        <p:spPr>
          <a:xfrm>
            <a:off x="2469287" y="2624375"/>
            <a:ext cx="7549988" cy="1696281"/>
          </a:xfrm>
          <a:prstGeom prst="rect">
            <a:avLst/>
          </a:prstGeom>
        </p:spPr>
        <p:txBody>
          <a:bodyPr/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/>
              <a:t>案例</a:t>
            </a:r>
            <a:r>
              <a:rPr lang="zh-CN" altLang="en-US" dirty="0" smtClean="0"/>
              <a:t>二：</a:t>
            </a:r>
            <a:endParaRPr lang="en-US" altLang="zh-CN" dirty="0" smtClean="0"/>
          </a:p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 smtClean="0"/>
              <a:t>          数据通报体系          </a:t>
            </a:r>
            <a:endParaRPr lang="zh-CN" altLang="en-US" dirty="0"/>
          </a:p>
        </p:txBody>
      </p:sp>
      <p:sp>
        <p:nvSpPr>
          <p:cNvPr id="198" name="CHAPTER 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CHAPTER 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180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srgbClr val="A5A5A5">
                    <a:lumOff val="-12941"/>
                  </a:srgbClr>
                </a:solidFill>
              </a:rPr>
              <a:t>方案关键词：</a:t>
            </a:r>
            <a:r>
              <a:rPr lang="zh-CN" altLang="en-US" sz="2000" noProof="0" dirty="0" smtClean="0">
                <a:solidFill>
                  <a:srgbClr val="FF0000"/>
                </a:solidFill>
              </a:rPr>
              <a:t>配置化  主动触达</a:t>
            </a:r>
            <a:endParaRPr kumimoji="0" sz="2000" b="1" i="0" u="none" strike="noStrike" kern="1200" cap="none" spc="128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PingFang SC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7986" y="1359607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600"/>
              </a:spcBef>
              <a:spcAft>
                <a:spcPts val="3600"/>
              </a:spcAft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32543" y="1359607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600"/>
              </a:spcBef>
              <a:spcAft>
                <a:spcPts val="3600"/>
              </a:spcAft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08911" y="1359607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600"/>
              </a:spcBef>
              <a:spcAft>
                <a:spcPts val="3600"/>
              </a:spcAft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达到的成果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73777" y="1359607"/>
            <a:ext cx="24714" cy="4250361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连接符 15"/>
          <p:cNvCxnSpPr/>
          <p:nvPr/>
        </p:nvCxnSpPr>
        <p:spPr>
          <a:xfrm>
            <a:off x="8131847" y="1359607"/>
            <a:ext cx="24714" cy="4250361"/>
          </a:xfrm>
          <a:prstGeom prst="line">
            <a:avLst/>
          </a:prstGeom>
          <a:noFill/>
          <a:ln w="12700" cap="flat">
            <a:solidFill>
              <a:schemeClr val="accent2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圆角矩形 9"/>
          <p:cNvSpPr/>
          <p:nvPr/>
        </p:nvSpPr>
        <p:spPr>
          <a:xfrm>
            <a:off x="872616" y="2785011"/>
            <a:ext cx="3225413" cy="22474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业务线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多，需求频繁</a:t>
            </a:r>
          </a:p>
          <a:p>
            <a:pPr hangingPunct="0">
              <a:lnSpc>
                <a:spcPct val="90000"/>
              </a:lnSpc>
            </a:pP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、时效性高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(T+1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上线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)</a:t>
            </a: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、灵活多变样式</a:t>
            </a:r>
          </a:p>
          <a:p>
            <a:pPr hangingPunct="0">
              <a:lnSpc>
                <a:spcPct val="90000"/>
              </a:lnSpc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4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、如何更好触达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356108" y="2339154"/>
            <a:ext cx="3014460" cy="313914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、通用配置化，个性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配置化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、快速上线</a:t>
            </a:r>
          </a:p>
          <a:p>
            <a:pPr hangingPunct="0">
              <a:lnSpc>
                <a:spcPct val="90000"/>
              </a:lnSpc>
            </a:pP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、提高数据利用率</a:t>
            </a:r>
          </a:p>
          <a:p>
            <a:pPr hangingPunct="0">
              <a:lnSpc>
                <a:spcPct val="90000"/>
              </a:lnSpc>
            </a:pP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4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、数据生产者与销售者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07209" y="3244711"/>
            <a:ext cx="3225413" cy="1328021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>
              <a:lnSpc>
                <a:spcPct val="9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、全流程配置</a:t>
            </a:r>
          </a:p>
          <a:p>
            <a:pPr hangingPunct="0">
              <a:lnSpc>
                <a:spcPct val="90000"/>
              </a:lnSpc>
            </a:pP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  <a:p>
            <a:pPr hangingPunct="0">
              <a:lnSpc>
                <a:spcPct val="90000"/>
              </a:lnSpc>
            </a:pP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2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 Regular"/>
                <a:sym typeface="PingFang HK Regular"/>
              </a:rPr>
              <a:t>、多渠道多样式主动推送</a:t>
            </a:r>
          </a:p>
          <a:p>
            <a:pPr hangingPunct="0">
              <a:lnSpc>
                <a:spcPct val="90000"/>
              </a:lnSpc>
            </a:pPr>
            <a:endParaRPr lang="zh-CN" alt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ingFang HK Regular"/>
              <a:sym typeface="PingFang HK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29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人工智能章节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 smtClean="0"/>
              <a:t>   技术</a:t>
            </a:r>
            <a:r>
              <a:rPr lang="zh-CN" altLang="en-US" dirty="0"/>
              <a:t>方向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198" name="CHAPTER 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CHAPTER </a:t>
            </a:r>
            <a:r>
              <a:rPr lang="en-US" dirty="0" smtClean="0"/>
              <a:t>4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5297150" y="196215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69626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88084"/>
            <a:ext cx="7912100" cy="5379366"/>
          </a:xfrm>
          <a:prstGeom prst="rect">
            <a:avLst/>
          </a:prstGeom>
        </p:spPr>
      </p:pic>
      <p:sp>
        <p:nvSpPr>
          <p:cNvPr id="14" name="滴滴打造出行生态体系，把握未来机遇"/>
          <p:cNvSpPr/>
          <p:nvPr/>
        </p:nvSpPr>
        <p:spPr>
          <a:xfrm>
            <a:off x="938350" y="51724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srgbClr val="A5A5A5">
                    <a:lumOff val="-12941"/>
                  </a:srgbClr>
                </a:solidFill>
              </a:rPr>
              <a:t>知识图谱</a:t>
            </a:r>
            <a:r>
              <a:rPr lang="en-US" altLang="zh-CN" noProof="0" dirty="0" smtClean="0">
                <a:solidFill>
                  <a:srgbClr val="A5A5A5">
                    <a:lumOff val="-12941"/>
                  </a:srgbClr>
                </a:solidFill>
              </a:rPr>
              <a:t>-</a:t>
            </a:r>
            <a:r>
              <a:rPr lang="zh-CN" altLang="en-US" noProof="0" dirty="0" smtClean="0">
                <a:solidFill>
                  <a:srgbClr val="A5A5A5">
                    <a:lumOff val="-12941"/>
                  </a:srgbClr>
                </a:solidFill>
              </a:rPr>
              <a:t>数据连接</a:t>
            </a:r>
            <a:endParaRPr kumimoji="0" sz="2000" b="1" i="0" u="none" strike="noStrike" kern="1200" cap="none" spc="128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PingFang SC Light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7143750" y="2628900"/>
            <a:ext cx="1752600" cy="19050"/>
          </a:xfrm>
          <a:prstGeom prst="line">
            <a:avLst/>
          </a:prstGeom>
          <a:noFill/>
          <a:ln w="57150" cap="flat">
            <a:solidFill>
              <a:schemeClr val="accent1"/>
            </a:solidFill>
            <a:prstDash val="lgDash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线连接符 5"/>
          <p:cNvCxnSpPr/>
          <p:nvPr/>
        </p:nvCxnSpPr>
        <p:spPr>
          <a:xfrm>
            <a:off x="3219450" y="2857500"/>
            <a:ext cx="1752600" cy="19050"/>
          </a:xfrm>
          <a:prstGeom prst="line">
            <a:avLst/>
          </a:prstGeom>
          <a:noFill/>
          <a:ln w="57150" cap="flat">
            <a:solidFill>
              <a:schemeClr val="accent1"/>
            </a:solidFill>
            <a:prstDash val="lgDash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直线连接符 6"/>
          <p:cNvCxnSpPr/>
          <p:nvPr/>
        </p:nvCxnSpPr>
        <p:spPr>
          <a:xfrm>
            <a:off x="7334250" y="4210050"/>
            <a:ext cx="1752600" cy="19050"/>
          </a:xfrm>
          <a:prstGeom prst="line">
            <a:avLst/>
          </a:prstGeom>
          <a:noFill/>
          <a:ln w="57150" cap="flat">
            <a:solidFill>
              <a:schemeClr val="accent1"/>
            </a:solidFill>
            <a:prstDash val="lgDash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线连接符 7"/>
          <p:cNvCxnSpPr/>
          <p:nvPr/>
        </p:nvCxnSpPr>
        <p:spPr>
          <a:xfrm>
            <a:off x="5772150" y="1748967"/>
            <a:ext cx="1752600" cy="19050"/>
          </a:xfrm>
          <a:prstGeom prst="line">
            <a:avLst/>
          </a:prstGeom>
          <a:noFill/>
          <a:ln w="57150" cap="flat">
            <a:solidFill>
              <a:schemeClr val="accent1"/>
            </a:solidFill>
            <a:prstDash val="lgDash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线连接符 8"/>
          <p:cNvCxnSpPr/>
          <p:nvPr/>
        </p:nvCxnSpPr>
        <p:spPr>
          <a:xfrm>
            <a:off x="4299761" y="1901367"/>
            <a:ext cx="1752600" cy="19050"/>
          </a:xfrm>
          <a:prstGeom prst="line">
            <a:avLst/>
          </a:prstGeom>
          <a:noFill/>
          <a:ln w="57150" cap="flat">
            <a:solidFill>
              <a:schemeClr val="accent1"/>
            </a:solidFill>
            <a:prstDash val="lgDash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线连接符 9"/>
          <p:cNvCxnSpPr/>
          <p:nvPr/>
        </p:nvCxnSpPr>
        <p:spPr>
          <a:xfrm>
            <a:off x="6052361" y="5486400"/>
            <a:ext cx="1752600" cy="19050"/>
          </a:xfrm>
          <a:prstGeom prst="line">
            <a:avLst/>
          </a:prstGeom>
          <a:noFill/>
          <a:ln w="57150" cap="flat">
            <a:solidFill>
              <a:schemeClr val="accent1"/>
            </a:solidFill>
            <a:prstDash val="lgDash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线连接符 10"/>
          <p:cNvCxnSpPr/>
          <p:nvPr/>
        </p:nvCxnSpPr>
        <p:spPr>
          <a:xfrm>
            <a:off x="3200400" y="4229100"/>
            <a:ext cx="1752600" cy="19050"/>
          </a:xfrm>
          <a:prstGeom prst="line">
            <a:avLst/>
          </a:prstGeom>
          <a:noFill/>
          <a:ln w="57150" cap="flat">
            <a:solidFill>
              <a:schemeClr val="accent1"/>
            </a:solidFill>
            <a:prstDash val="lgDash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394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所有logo（线上RGB）-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9912" y="5198174"/>
            <a:ext cx="871229" cy="284063"/>
          </a:xfrm>
          <a:prstGeom prst="rect">
            <a:avLst/>
          </a:prstGeom>
          <a:ln w="3175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716512" y="1498828"/>
            <a:ext cx="4078039" cy="28084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18000">
                <a:solidFill>
                  <a:srgbClr val="F88719"/>
                </a:solidFill>
                <a:latin typeface="FZLanTingHeiS-M-GB"/>
                <a:ea typeface="FZLanTingHeiS-M-GB"/>
                <a:cs typeface="FZLanTingHeiS-M-GB"/>
                <a:sym typeface="FZLanTingHeiS-M-GB"/>
              </a:defRPr>
            </a:pPr>
            <a:r>
              <a:rPr sz="9000"/>
              <a:t>THANK</a:t>
            </a:r>
          </a:p>
          <a:p>
            <a:pPr algn="l">
              <a:defRPr sz="18000">
                <a:solidFill>
                  <a:srgbClr val="F88719"/>
                </a:solidFill>
                <a:latin typeface="FZLanTingHeiS-M-GB"/>
                <a:ea typeface="FZLanTingHeiS-M-GB"/>
                <a:cs typeface="FZLanTingHeiS-M-GB"/>
                <a:sym typeface="FZLanTingHeiS-M-GB"/>
              </a:defRPr>
            </a:pPr>
            <a:r>
              <a:rPr sz="9000"/>
              <a:t> YOU</a:t>
            </a:r>
          </a:p>
        </p:txBody>
      </p:sp>
      <p:sp>
        <p:nvSpPr>
          <p:cNvPr id="56" name="Shape 56"/>
          <p:cNvSpPr/>
          <p:nvPr/>
        </p:nvSpPr>
        <p:spPr>
          <a:xfrm>
            <a:off x="1089912" y="5652536"/>
            <a:ext cx="1654299" cy="176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1800">
                <a:solidFill>
                  <a:srgbClr val="4D4D4D"/>
                </a:solidFill>
              </a:defRPr>
            </a:lvl1pPr>
          </a:lstStyle>
          <a:p>
            <a:r>
              <a:rPr sz="900"/>
              <a:t>北京嘀嘀无限科技发展有限公司</a:t>
            </a:r>
          </a:p>
        </p:txBody>
      </p:sp>
      <p:sp>
        <p:nvSpPr>
          <p:cNvPr id="57" name="Shape 57"/>
          <p:cNvSpPr/>
          <p:nvPr/>
        </p:nvSpPr>
        <p:spPr>
          <a:xfrm>
            <a:off x="1089912" y="5827185"/>
            <a:ext cx="2584041" cy="176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800">
                <a:solidFill>
                  <a:srgbClr val="4D4D4D"/>
                </a:solidFill>
              </a:defRPr>
            </a:lvl1pPr>
          </a:lstStyle>
          <a:p>
            <a:r>
              <a:rPr sz="900" dirty="0"/>
              <a:t>北京市海淀区东北旺路8号院尚东·数字山谷B1号楼</a:t>
            </a:r>
          </a:p>
        </p:txBody>
      </p:sp>
    </p:spTree>
    <p:extLst>
      <p:ext uri="{BB962C8B-B14F-4D97-AF65-F5344CB8AC3E}">
        <p14:creationId xmlns:p14="http://schemas.microsoft.com/office/powerpoint/2010/main" val="70704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整合&amp;多元化"/>
          <p:cNvSpPr/>
          <p:nvPr/>
        </p:nvSpPr>
        <p:spPr>
          <a:xfrm>
            <a:off x="4823062" y="2443894"/>
            <a:ext cx="391953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 smtClean="0"/>
              <a:t>岗位工作职能</a:t>
            </a:r>
            <a:endParaRPr dirty="0"/>
          </a:p>
        </p:txBody>
      </p:sp>
      <p:sp>
        <p:nvSpPr>
          <p:cNvPr id="201" name="技术驱动&amp;创新"/>
          <p:cNvSpPr/>
          <p:nvPr/>
        </p:nvSpPr>
        <p:spPr>
          <a:xfrm>
            <a:off x="4859638" y="4708073"/>
            <a:ext cx="391953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3600" spc="107">
                <a:solidFill>
                  <a:srgbClr val="535353"/>
                </a:solidFill>
              </a:defRPr>
            </a:pPr>
            <a:endParaRPr dirty="0"/>
          </a:p>
        </p:txBody>
      </p:sp>
      <p:sp>
        <p:nvSpPr>
          <p:cNvPr id="205" name="圆形"/>
          <p:cNvSpPr/>
          <p:nvPr/>
        </p:nvSpPr>
        <p:spPr>
          <a:xfrm>
            <a:off x="4164620" y="1399803"/>
            <a:ext cx="473274" cy="473273"/>
          </a:xfrm>
          <a:prstGeom prst="ellipse">
            <a:avLst/>
          </a:prstGeom>
          <a:solidFill>
            <a:srgbClr val="FF93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06" name="01"/>
          <p:cNvSpPr/>
          <p:nvPr/>
        </p:nvSpPr>
        <p:spPr>
          <a:xfrm>
            <a:off x="4208528" y="1383769"/>
            <a:ext cx="7133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lvl1pPr>
          </a:lstStyle>
          <a:p>
            <a:r>
              <a:t>01</a:t>
            </a:r>
          </a:p>
        </p:txBody>
      </p:sp>
      <p:sp>
        <p:nvSpPr>
          <p:cNvPr id="207" name="圆形"/>
          <p:cNvSpPr/>
          <p:nvPr/>
        </p:nvSpPr>
        <p:spPr>
          <a:xfrm>
            <a:off x="4164620" y="2625028"/>
            <a:ext cx="473274" cy="473273"/>
          </a:xfrm>
          <a:prstGeom prst="ellipse">
            <a:avLst/>
          </a:prstGeom>
          <a:solidFill>
            <a:srgbClr val="FF93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08" name="02"/>
          <p:cNvSpPr/>
          <p:nvPr/>
        </p:nvSpPr>
        <p:spPr>
          <a:xfrm>
            <a:off x="4170428" y="2608994"/>
            <a:ext cx="7133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209" name="圆形"/>
          <p:cNvSpPr/>
          <p:nvPr/>
        </p:nvSpPr>
        <p:spPr>
          <a:xfrm>
            <a:off x="4164620" y="3767543"/>
            <a:ext cx="473274" cy="473273"/>
          </a:xfrm>
          <a:prstGeom prst="ellipse">
            <a:avLst/>
          </a:prstGeom>
          <a:solidFill>
            <a:srgbClr val="FF93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10" name="03"/>
          <p:cNvSpPr/>
          <p:nvPr/>
        </p:nvSpPr>
        <p:spPr>
          <a:xfrm>
            <a:off x="4170428" y="3751509"/>
            <a:ext cx="7133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211" name="出租车"/>
          <p:cNvSpPr/>
          <p:nvPr/>
        </p:nvSpPr>
        <p:spPr>
          <a:xfrm>
            <a:off x="4823062" y="1243467"/>
            <a:ext cx="391953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3600" spc="107">
                <a:solidFill>
                  <a:srgbClr val="535353"/>
                </a:solidFill>
              </a:defRPr>
            </a:lvl1pPr>
          </a:lstStyle>
          <a:p>
            <a:r>
              <a:rPr lang="zh-CN" altLang="en-US" dirty="0" smtClean="0"/>
              <a:t>个人成长历程</a:t>
            </a:r>
            <a:endParaRPr dirty="0"/>
          </a:p>
        </p:txBody>
      </p:sp>
      <p:sp>
        <p:nvSpPr>
          <p:cNvPr id="14" name="圆形"/>
          <p:cNvSpPr/>
          <p:nvPr/>
        </p:nvSpPr>
        <p:spPr>
          <a:xfrm>
            <a:off x="4163858" y="4761191"/>
            <a:ext cx="473274" cy="473273"/>
          </a:xfrm>
          <a:prstGeom prst="ellipse">
            <a:avLst/>
          </a:prstGeom>
          <a:solidFill>
            <a:srgbClr val="FF93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" name="03"/>
          <p:cNvSpPr/>
          <p:nvPr/>
        </p:nvSpPr>
        <p:spPr>
          <a:xfrm>
            <a:off x="4169666" y="4745157"/>
            <a:ext cx="7133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4</a:t>
            </a:r>
            <a:endParaRPr dirty="0"/>
          </a:p>
        </p:txBody>
      </p:sp>
      <p:sp>
        <p:nvSpPr>
          <p:cNvPr id="16" name="技术驱动&amp;创新"/>
          <p:cNvSpPr/>
          <p:nvPr/>
        </p:nvSpPr>
        <p:spPr>
          <a:xfrm>
            <a:off x="4865734" y="3653465"/>
            <a:ext cx="451304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 smtClean="0"/>
              <a:t>工作成果及主要案例</a:t>
            </a:r>
            <a:endParaRPr dirty="0"/>
          </a:p>
        </p:txBody>
      </p:sp>
      <p:sp>
        <p:nvSpPr>
          <p:cNvPr id="18" name="技术驱动&amp;创新"/>
          <p:cNvSpPr/>
          <p:nvPr/>
        </p:nvSpPr>
        <p:spPr>
          <a:xfrm>
            <a:off x="4902021" y="4630856"/>
            <a:ext cx="451304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 smtClean="0"/>
              <a:t>技术方向展望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990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人工智能章节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个人成长历程</a:t>
            </a:r>
            <a:endParaRPr lang="zh-CN" altLang="en-US" dirty="0"/>
          </a:p>
        </p:txBody>
      </p:sp>
      <p:sp>
        <p:nvSpPr>
          <p:cNvPr id="198" name="CHAPTER 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072521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1977081" y="1421027"/>
            <a:ext cx="7751" cy="4633784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椭圆 92"/>
          <p:cNvSpPr/>
          <p:nvPr/>
        </p:nvSpPr>
        <p:spPr>
          <a:xfrm>
            <a:off x="1892469" y="1819136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4854" y="1653353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2013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年  南工程   计算机通信专业  毕业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892469" y="289829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84853" y="273251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2013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年  南京铱讯     安全产品开发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892469" y="3999390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892469" y="5100487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0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rPr lang="zh-CN" altLang="en-US" dirty="0" smtClean="0"/>
              <a:t>技术小桔人 桔龄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  </a:t>
            </a:r>
            <a:r>
              <a:rPr lang="en-US" altLang="zh-CN" dirty="0" smtClean="0"/>
              <a:t>D6</a:t>
            </a:r>
            <a:endParaRPr dirty="0"/>
          </a:p>
        </p:txBody>
      </p:sp>
      <p:sp>
        <p:nvSpPr>
          <p:cNvPr id="10" name="文本框 9"/>
          <p:cNvSpPr txBox="1"/>
          <p:nvPr/>
        </p:nvSpPr>
        <p:spPr>
          <a:xfrm>
            <a:off x="2384853" y="379531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2014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年  龙图游戏     数据产品开发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4853" y="491526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2016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年  滴滴金融     数据应用 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87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人工智能章节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岗位工作职能</a:t>
            </a:r>
            <a:endParaRPr lang="zh-CN" altLang="en-US" dirty="0"/>
          </a:p>
        </p:txBody>
      </p:sp>
      <p:sp>
        <p:nvSpPr>
          <p:cNvPr id="198" name="CHAPTER 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CHAPTER </a:t>
            </a:r>
            <a:r>
              <a:rPr lang="en-U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27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rPr lang="zh-CN" altLang="en-US" dirty="0" smtClean="0"/>
              <a:t>滴滴金融数据服务平台的构建</a:t>
            </a:r>
            <a:endParaRPr dirty="0"/>
          </a:p>
        </p:txBody>
      </p:sp>
      <p:sp>
        <p:nvSpPr>
          <p:cNvPr id="10" name="圆角矩形"/>
          <p:cNvSpPr/>
          <p:nvPr/>
        </p:nvSpPr>
        <p:spPr>
          <a:xfrm>
            <a:off x="1299864" y="2483135"/>
            <a:ext cx="2372559" cy="349691"/>
          </a:xfrm>
          <a:prstGeom prst="roundRect">
            <a:avLst>
              <a:gd name="adj" fmla="val 24354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1" name="城市交通互联网＋程度"/>
          <p:cNvSpPr/>
          <p:nvPr/>
        </p:nvSpPr>
        <p:spPr>
          <a:xfrm>
            <a:off x="1406240" y="2512785"/>
            <a:ext cx="215980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1400" spc="65">
                <a:solidFill>
                  <a:srgbClr val="FF9354"/>
                </a:solidFill>
              </a:defRPr>
            </a:lvl1pPr>
          </a:lstStyle>
          <a:p>
            <a:r>
              <a:rPr lang="zh-CN" altLang="en-US" dirty="0" smtClean="0"/>
              <a:t>数据仓库、数据集市</a:t>
            </a:r>
            <a:endParaRPr dirty="0"/>
          </a:p>
        </p:txBody>
      </p:sp>
      <p:sp>
        <p:nvSpPr>
          <p:cNvPr id="12" name="圆角矩形"/>
          <p:cNvSpPr/>
          <p:nvPr/>
        </p:nvSpPr>
        <p:spPr>
          <a:xfrm>
            <a:off x="1299529" y="3284418"/>
            <a:ext cx="2373230" cy="2795621"/>
          </a:xfrm>
          <a:prstGeom prst="roundRect">
            <a:avLst>
              <a:gd name="adj" fmla="val 5369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3" name="圆角矩形"/>
          <p:cNvSpPr/>
          <p:nvPr/>
        </p:nvSpPr>
        <p:spPr>
          <a:xfrm>
            <a:off x="1301029" y="3036308"/>
            <a:ext cx="2370229" cy="472441"/>
          </a:xfrm>
          <a:prstGeom prst="roundRect">
            <a:avLst>
              <a:gd name="adj" fmla="val 5139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16" name="发展指数体系介绍"/>
          <p:cNvSpPr/>
          <p:nvPr/>
        </p:nvSpPr>
        <p:spPr>
          <a:xfrm>
            <a:off x="3570504" y="1267178"/>
            <a:ext cx="5243352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spcBef>
                <a:spcPts val="0"/>
              </a:spcBef>
              <a:defRPr sz="3200">
                <a:solidFill>
                  <a:srgbClr val="535353"/>
                </a:solidFill>
              </a:defRPr>
            </a:lvl1pPr>
          </a:lstStyle>
          <a:p>
            <a:r>
              <a:rPr lang="zh-CN" altLang="en-US" dirty="0" smtClean="0"/>
              <a:t>数据服务平台体系</a:t>
            </a:r>
            <a:endParaRPr dirty="0"/>
          </a:p>
        </p:txBody>
      </p:sp>
      <p:sp>
        <p:nvSpPr>
          <p:cNvPr id="17" name="三角形"/>
          <p:cNvSpPr/>
          <p:nvPr/>
        </p:nvSpPr>
        <p:spPr>
          <a:xfrm rot="18902115">
            <a:off x="2350456" y="2658543"/>
            <a:ext cx="271375" cy="27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8" name="圆角矩形"/>
          <p:cNvSpPr/>
          <p:nvPr/>
        </p:nvSpPr>
        <p:spPr>
          <a:xfrm>
            <a:off x="3804528" y="2492661"/>
            <a:ext cx="2372559" cy="340165"/>
          </a:xfrm>
          <a:prstGeom prst="roundRect">
            <a:avLst>
              <a:gd name="adj" fmla="val 24354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9" name="城市交通经济效率"/>
          <p:cNvSpPr/>
          <p:nvPr/>
        </p:nvSpPr>
        <p:spPr>
          <a:xfrm>
            <a:off x="3910904" y="2512785"/>
            <a:ext cx="215980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1400" spc="65">
                <a:solidFill>
                  <a:srgbClr val="FF9354"/>
                </a:solidFill>
              </a:defRPr>
            </a:lvl1pPr>
          </a:lstStyle>
          <a:p>
            <a:r>
              <a:rPr lang="zh-CN" altLang="en-US" dirty="0" smtClean="0"/>
              <a:t>数据可视化系统</a:t>
            </a:r>
            <a:endParaRPr dirty="0"/>
          </a:p>
        </p:txBody>
      </p:sp>
      <p:sp>
        <p:nvSpPr>
          <p:cNvPr id="20" name="三角形"/>
          <p:cNvSpPr/>
          <p:nvPr/>
        </p:nvSpPr>
        <p:spPr>
          <a:xfrm rot="18902115">
            <a:off x="4855120" y="2658543"/>
            <a:ext cx="271375" cy="27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1" name="圆角矩形"/>
          <p:cNvSpPr/>
          <p:nvPr/>
        </p:nvSpPr>
        <p:spPr>
          <a:xfrm>
            <a:off x="6309192" y="2483135"/>
            <a:ext cx="2372559" cy="349691"/>
          </a:xfrm>
          <a:prstGeom prst="roundRect">
            <a:avLst>
              <a:gd name="adj" fmla="val 24354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 dirty="0"/>
          </a:p>
        </p:txBody>
      </p:sp>
      <p:sp>
        <p:nvSpPr>
          <p:cNvPr id="22" name="城市交通经济效率"/>
          <p:cNvSpPr/>
          <p:nvPr/>
        </p:nvSpPr>
        <p:spPr>
          <a:xfrm>
            <a:off x="6415568" y="2512785"/>
            <a:ext cx="215980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1400" spc="65">
                <a:solidFill>
                  <a:srgbClr val="FF9354"/>
                </a:solidFill>
              </a:defRPr>
            </a:lvl1pPr>
          </a:lstStyle>
          <a:p>
            <a:r>
              <a:rPr lang="zh-CN" altLang="en-US" dirty="0" smtClean="0"/>
              <a:t>数据通报体系</a:t>
            </a:r>
            <a:endParaRPr dirty="0"/>
          </a:p>
        </p:txBody>
      </p:sp>
      <p:sp>
        <p:nvSpPr>
          <p:cNvPr id="23" name="三角形"/>
          <p:cNvSpPr/>
          <p:nvPr/>
        </p:nvSpPr>
        <p:spPr>
          <a:xfrm rot="18902115">
            <a:off x="7359784" y="2658543"/>
            <a:ext cx="271375" cy="27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4" name="圆角矩形"/>
          <p:cNvSpPr/>
          <p:nvPr/>
        </p:nvSpPr>
        <p:spPr>
          <a:xfrm>
            <a:off x="8813856" y="2422107"/>
            <a:ext cx="2372559" cy="410719"/>
          </a:xfrm>
          <a:prstGeom prst="roundRect">
            <a:avLst>
              <a:gd name="adj" fmla="val 24354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5" name="城市交通经济效率"/>
          <p:cNvSpPr/>
          <p:nvPr/>
        </p:nvSpPr>
        <p:spPr>
          <a:xfrm>
            <a:off x="8920232" y="2487385"/>
            <a:ext cx="215980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1400" spc="65">
                <a:solidFill>
                  <a:srgbClr val="FF9354"/>
                </a:solidFill>
              </a:defRPr>
            </a:lvl1pPr>
          </a:lstStyle>
          <a:p>
            <a:r>
              <a:rPr lang="zh-CN" altLang="en-US" dirty="0" smtClean="0"/>
              <a:t>风控应用</a:t>
            </a:r>
            <a:endParaRPr dirty="0"/>
          </a:p>
        </p:txBody>
      </p:sp>
      <p:sp>
        <p:nvSpPr>
          <p:cNvPr id="26" name="三角形"/>
          <p:cNvSpPr/>
          <p:nvPr/>
        </p:nvSpPr>
        <p:spPr>
          <a:xfrm rot="18902115">
            <a:off x="9864448" y="2658543"/>
            <a:ext cx="271375" cy="27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7" name="三角形"/>
          <p:cNvSpPr/>
          <p:nvPr/>
        </p:nvSpPr>
        <p:spPr>
          <a:xfrm rot="18902115">
            <a:off x="2350456" y="3300374"/>
            <a:ext cx="271375" cy="27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>
              <a:solidFill>
                <a:srgbClr val="FFC000"/>
              </a:solidFill>
            </a:endParaRPr>
          </a:p>
        </p:txBody>
      </p:sp>
      <p:sp>
        <p:nvSpPr>
          <p:cNvPr id="28" name="出行互联网＋渗透指数"/>
          <p:cNvSpPr/>
          <p:nvPr/>
        </p:nvSpPr>
        <p:spPr>
          <a:xfrm>
            <a:off x="1406240" y="3099808"/>
            <a:ext cx="2159807" cy="345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1400" spc="65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体系</a:t>
            </a:r>
            <a:r>
              <a:rPr lang="zh-CN" altLang="en-US" dirty="0" smtClean="0"/>
              <a:t>之肌</a:t>
            </a:r>
            <a:endParaRPr dirty="0"/>
          </a:p>
        </p:txBody>
      </p:sp>
      <p:sp>
        <p:nvSpPr>
          <p:cNvPr id="29" name="圆角矩形"/>
          <p:cNvSpPr/>
          <p:nvPr/>
        </p:nvSpPr>
        <p:spPr>
          <a:xfrm>
            <a:off x="3804193" y="3284418"/>
            <a:ext cx="2373230" cy="2795620"/>
          </a:xfrm>
          <a:prstGeom prst="roundRect">
            <a:avLst>
              <a:gd name="adj" fmla="val 5369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30" name="圆角矩形"/>
          <p:cNvSpPr/>
          <p:nvPr/>
        </p:nvSpPr>
        <p:spPr>
          <a:xfrm>
            <a:off x="3805693" y="3036308"/>
            <a:ext cx="2370229" cy="472441"/>
          </a:xfrm>
          <a:prstGeom prst="roundRect">
            <a:avLst>
              <a:gd name="adj" fmla="val 5139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31" name="城市移移动出行需求量城市核心商圈活跃度"/>
          <p:cNvSpPr/>
          <p:nvPr/>
        </p:nvSpPr>
        <p:spPr>
          <a:xfrm>
            <a:off x="4139324" y="3712231"/>
            <a:ext cx="1855076" cy="2180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100000"/>
              </a:lnSpc>
              <a:defRPr sz="1400" spc="65">
                <a:solidFill>
                  <a:schemeClr val="accent3">
                    <a:lumOff val="-12941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2" name="三角形"/>
          <p:cNvSpPr/>
          <p:nvPr/>
        </p:nvSpPr>
        <p:spPr>
          <a:xfrm rot="18902115">
            <a:off x="4855120" y="3300374"/>
            <a:ext cx="271375" cy="27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33" name="城市出行活力指数"/>
          <p:cNvSpPr/>
          <p:nvPr/>
        </p:nvSpPr>
        <p:spPr>
          <a:xfrm>
            <a:off x="3910904" y="3099808"/>
            <a:ext cx="215980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1400" spc="65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体系之器</a:t>
            </a:r>
            <a:endParaRPr dirty="0"/>
          </a:p>
        </p:txBody>
      </p:sp>
      <p:sp>
        <p:nvSpPr>
          <p:cNvPr id="34" name="圆角矩形"/>
          <p:cNvSpPr/>
          <p:nvPr/>
        </p:nvSpPr>
        <p:spPr>
          <a:xfrm>
            <a:off x="6308857" y="3284418"/>
            <a:ext cx="2373229" cy="2795620"/>
          </a:xfrm>
          <a:prstGeom prst="roundRect">
            <a:avLst>
              <a:gd name="adj" fmla="val 5369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 lang="zh-CN" altLang="en-US" dirty="0" smtClean="0"/>
          </a:p>
        </p:txBody>
      </p:sp>
      <p:sp>
        <p:nvSpPr>
          <p:cNvPr id="35" name="圆角矩形"/>
          <p:cNvSpPr/>
          <p:nvPr/>
        </p:nvSpPr>
        <p:spPr>
          <a:xfrm>
            <a:off x="6310357" y="3036308"/>
            <a:ext cx="2370229" cy="472441"/>
          </a:xfrm>
          <a:prstGeom prst="roundRect">
            <a:avLst>
              <a:gd name="adj" fmla="val 5139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36" name="用户出行便捷度…"/>
          <p:cNvSpPr/>
          <p:nvPr/>
        </p:nvSpPr>
        <p:spPr>
          <a:xfrm>
            <a:off x="6504288" y="3960585"/>
            <a:ext cx="1982367" cy="1983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>
              <a:lnSpc>
                <a:spcPct val="100000"/>
              </a:lnSpc>
              <a:defRPr sz="1400" spc="65">
                <a:solidFill>
                  <a:schemeClr val="accent3">
                    <a:lumOff val="-12941"/>
                  </a:schemeClr>
                </a:solidFill>
              </a:defRPr>
            </a:pPr>
            <a:endParaRPr dirty="0"/>
          </a:p>
        </p:txBody>
      </p:sp>
      <p:sp>
        <p:nvSpPr>
          <p:cNvPr id="37" name="三角形"/>
          <p:cNvSpPr/>
          <p:nvPr/>
        </p:nvSpPr>
        <p:spPr>
          <a:xfrm rot="18902115">
            <a:off x="7359784" y="3300374"/>
            <a:ext cx="271375" cy="27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38" name="城市用车难易指数"/>
          <p:cNvSpPr/>
          <p:nvPr/>
        </p:nvSpPr>
        <p:spPr>
          <a:xfrm>
            <a:off x="6415568" y="3099808"/>
            <a:ext cx="215980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1400" spc="65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体系之技</a:t>
            </a:r>
            <a:endParaRPr lang="zh-CN" altLang="en-US" dirty="0"/>
          </a:p>
        </p:txBody>
      </p:sp>
      <p:sp>
        <p:nvSpPr>
          <p:cNvPr id="39" name="圆角矩形"/>
          <p:cNvSpPr/>
          <p:nvPr/>
        </p:nvSpPr>
        <p:spPr>
          <a:xfrm>
            <a:off x="8815021" y="3284418"/>
            <a:ext cx="2373230" cy="2795620"/>
          </a:xfrm>
          <a:prstGeom prst="roundRect">
            <a:avLst>
              <a:gd name="adj" fmla="val 5369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40" name="圆角矩形"/>
          <p:cNvSpPr/>
          <p:nvPr/>
        </p:nvSpPr>
        <p:spPr>
          <a:xfrm>
            <a:off x="8816521" y="3036308"/>
            <a:ext cx="2370229" cy="472441"/>
          </a:xfrm>
          <a:prstGeom prst="roundRect">
            <a:avLst>
              <a:gd name="adj" fmla="val 5139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41" name="出租车运营有效时间…"/>
          <p:cNvSpPr/>
          <p:nvPr/>
        </p:nvSpPr>
        <p:spPr>
          <a:xfrm>
            <a:off x="9008616" y="3985985"/>
            <a:ext cx="1982368" cy="15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>
              <a:lnSpc>
                <a:spcPct val="100000"/>
              </a:lnSpc>
              <a:defRPr sz="1400" spc="65">
                <a:solidFill>
                  <a:schemeClr val="accent3">
                    <a:lumOff val="-12941"/>
                  </a:schemeClr>
                </a:solidFill>
              </a:defRPr>
            </a:pPr>
            <a:endParaRPr lang="en-US" altLang="zh-CN" dirty="0"/>
          </a:p>
        </p:txBody>
      </p:sp>
      <p:sp>
        <p:nvSpPr>
          <p:cNvPr id="42" name="三角形"/>
          <p:cNvSpPr/>
          <p:nvPr/>
        </p:nvSpPr>
        <p:spPr>
          <a:xfrm rot="18902115">
            <a:off x="9865948" y="3300374"/>
            <a:ext cx="271375" cy="27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43" name="城市出行蓝天指数"/>
          <p:cNvSpPr/>
          <p:nvPr/>
        </p:nvSpPr>
        <p:spPr>
          <a:xfrm>
            <a:off x="8921732" y="3099808"/>
            <a:ext cx="215980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1400" spc="65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体系之合</a:t>
            </a:r>
            <a:endParaRPr dirty="0"/>
          </a:p>
        </p:txBody>
      </p:sp>
      <p:sp>
        <p:nvSpPr>
          <p:cNvPr id="45" name="移动出行渗透率"/>
          <p:cNvSpPr/>
          <p:nvPr/>
        </p:nvSpPr>
        <p:spPr>
          <a:xfrm>
            <a:off x="4189414" y="3870970"/>
            <a:ext cx="1592177" cy="1984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 anchorCtr="0">
            <a:normAutofit/>
          </a:bodyPr>
          <a:lstStyle>
            <a:lvl1pPr algn="ctr">
              <a:defRPr sz="1400" spc="65">
                <a:solidFill>
                  <a:schemeClr val="accent3">
                    <a:lumOff val="-12941"/>
                  </a:schemeClr>
                </a:solidFill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通用报表</a:t>
            </a:r>
          </a:p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个性化报表</a:t>
            </a:r>
          </a:p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实时看板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b="1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sz="1600" b="1" dirty="0"/>
          </a:p>
        </p:txBody>
      </p:sp>
      <p:sp>
        <p:nvSpPr>
          <p:cNvPr id="46" name="移动出行渗透率"/>
          <p:cNvSpPr/>
          <p:nvPr/>
        </p:nvSpPr>
        <p:spPr>
          <a:xfrm>
            <a:off x="6646038" y="3875505"/>
            <a:ext cx="1592177" cy="1984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 anchorCtr="0">
            <a:normAutofit/>
          </a:bodyPr>
          <a:lstStyle>
            <a:lvl1pPr algn="ctr">
              <a:defRPr sz="1400" spc="65">
                <a:solidFill>
                  <a:schemeClr val="accent3">
                    <a:lumOff val="-12941"/>
                  </a:schemeClr>
                </a:solidFill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邮件日报</a:t>
            </a:r>
          </a:p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数据简报</a:t>
            </a:r>
          </a:p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预警系统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b="1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sz="1600" b="1" dirty="0"/>
          </a:p>
        </p:txBody>
      </p:sp>
      <p:sp>
        <p:nvSpPr>
          <p:cNvPr id="47" name="移动出行渗透率"/>
          <p:cNvSpPr/>
          <p:nvPr/>
        </p:nvSpPr>
        <p:spPr>
          <a:xfrm>
            <a:off x="1811176" y="3877791"/>
            <a:ext cx="1592177" cy="1984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 anchorCtr="0">
            <a:normAutofit/>
          </a:bodyPr>
          <a:lstStyle>
            <a:lvl1pPr algn="ctr">
              <a:defRPr sz="1400" spc="65">
                <a:solidFill>
                  <a:schemeClr val="accent3">
                    <a:lumOff val="-12941"/>
                  </a:schemeClr>
                </a:solidFill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连横</a:t>
            </a:r>
          </a:p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合纵</a:t>
            </a:r>
          </a:p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鬼谷子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b="1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sz="1600" b="1" dirty="0"/>
          </a:p>
        </p:txBody>
      </p:sp>
      <p:sp>
        <p:nvSpPr>
          <p:cNvPr id="48" name="移动出行渗透率"/>
          <p:cNvSpPr/>
          <p:nvPr/>
        </p:nvSpPr>
        <p:spPr>
          <a:xfrm>
            <a:off x="9129782" y="3877790"/>
            <a:ext cx="1592177" cy="1984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 anchorCtr="0">
            <a:normAutofit/>
          </a:bodyPr>
          <a:lstStyle>
            <a:lvl1pPr algn="ctr">
              <a:defRPr sz="1400" spc="65">
                <a:solidFill>
                  <a:schemeClr val="accent3">
                    <a:lumOff val="-12941"/>
                  </a:schemeClr>
                </a:solidFill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丰富特征</a:t>
            </a:r>
          </a:p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 smtClean="0"/>
              <a:t>实时决策</a:t>
            </a:r>
          </a:p>
          <a:p>
            <a:pPr marL="285750" indent="-28575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b="1" dirty="0"/>
              <a:t>数据连接</a:t>
            </a:r>
            <a:endParaRPr lang="zh-CN" altLang="en-US" sz="1600" b="1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b="1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859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人工智能章节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 smtClean="0"/>
              <a:t>      工作</a:t>
            </a:r>
            <a:r>
              <a:rPr lang="zh-CN" altLang="en-US" dirty="0"/>
              <a:t>成果及</a:t>
            </a:r>
            <a:r>
              <a:rPr lang="zh-CN" altLang="en-US" dirty="0" smtClean="0"/>
              <a:t>主要案例</a:t>
            </a:r>
            <a:endParaRPr lang="zh-CN" altLang="en-US" dirty="0"/>
          </a:p>
        </p:txBody>
      </p:sp>
      <p:sp>
        <p:nvSpPr>
          <p:cNvPr id="198" name="CHAPTER 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CHAPTER 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060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A5A5A5">
                    <a:lumOff val="-12941"/>
                  </a:srgbClr>
                </a:solidFill>
              </a:rPr>
              <a:t>历经的项目</a:t>
            </a:r>
            <a:endParaRPr kumimoji="0" sz="1600" b="0" i="0" u="none" strike="noStrike" kern="1200" cap="none" spc="128" normalizeH="0" baseline="0" noProof="0" dirty="0">
              <a:ln>
                <a:noFill/>
              </a:ln>
              <a:solidFill>
                <a:srgbClr val="A5A5A5">
                  <a:lumOff val="-12941"/>
                </a:srgbClr>
              </a:solidFill>
              <a:effectLst/>
              <a:uLnTx/>
              <a:uFillTx/>
              <a:latin typeface="PingFang SC Light"/>
              <a:sym typeface="PingFang SC Light"/>
            </a:endParaRPr>
          </a:p>
        </p:txBody>
      </p:sp>
      <p:cxnSp>
        <p:nvCxnSpPr>
          <p:cNvPr id="44" name="直接箭头连接符 5"/>
          <p:cNvCxnSpPr/>
          <p:nvPr/>
        </p:nvCxnSpPr>
        <p:spPr>
          <a:xfrm flipV="1">
            <a:off x="938350" y="1902941"/>
            <a:ext cx="10491650" cy="1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929535" y="180678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539177" y="180678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120719" y="180678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930861" y="180678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938351" y="2483708"/>
            <a:ext cx="2357300" cy="3707542"/>
          </a:xfrm>
          <a:prstGeom prst="roundRect">
            <a:avLst/>
          </a:prstGeom>
          <a:noFill/>
          <a:ln w="28575">
            <a:prstDash val="sys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19" rIns="45719" rtlCol="0" anchor="t" anchorCtr="0">
            <a:normAutofit fontScale="70000" lnSpcReduction="2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项目内容：</a:t>
            </a:r>
          </a:p>
          <a:p>
            <a:pPr algn="ctr">
              <a:lnSpc>
                <a:spcPct val="15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车险、非车险、滴水贷数仓建设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报表与模板开发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负责非车险数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仓</a:t>
            </a:r>
            <a:endParaRPr lang="zh-CN" altLang="en-US" sz="1600" spc="-1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主要成果：</a:t>
            </a:r>
          </a:p>
          <a:p>
            <a:pPr algn="ctr">
              <a:lnSpc>
                <a:spcPct val="15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提供规范一致的数仓</a:t>
            </a:r>
          </a:p>
          <a:p>
            <a:pPr>
              <a:lnSpc>
                <a:spcPct val="150000"/>
              </a:lnSpc>
            </a:pPr>
            <a:endParaRPr lang="zh-CN" altLang="en-US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稳定及时报表产出</a:t>
            </a:r>
            <a:endParaRPr lang="en-US" altLang="zh-CN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1986" y="1283431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2016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年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12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月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64958" y="128343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2017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年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6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月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617308" y="2483708"/>
            <a:ext cx="2357300" cy="3707542"/>
          </a:xfrm>
          <a:prstGeom prst="roundRect">
            <a:avLst/>
          </a:prstGeom>
          <a:noFill/>
          <a:ln w="28575">
            <a:prstDash val="sys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19" rIns="45719" rtlCol="0" anchor="t" anchorCtr="0">
            <a:normAutofit fontScale="70000" lnSpcReduction="20000"/>
          </a:bodyPr>
          <a:lstStyle/>
          <a:p>
            <a:pPr algn="ctr">
              <a:lnSpc>
                <a:spcPct val="160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项目内容：</a:t>
            </a:r>
          </a:p>
          <a:p>
            <a:pPr algn="ctr">
              <a:lnSpc>
                <a:spcPct val="16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6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负责邮件日报、数据简报开发</a:t>
            </a:r>
          </a:p>
          <a:p>
            <a:pPr marL="285750" indent="-285750">
              <a:lnSpc>
                <a:spcPct val="160000"/>
              </a:lnSpc>
              <a:buFont typeface="Wingdings" charset="2"/>
              <a:buChar char="l"/>
            </a:pPr>
            <a:endParaRPr lang="zh-CN" altLang="en-US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60000"/>
              </a:lnSpc>
              <a:buFont typeface="Wingdings" charset="2"/>
              <a:buChar char="l"/>
            </a:pP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Omega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、法院失信、信贷逾期黑名单</a:t>
            </a:r>
            <a:endParaRPr lang="zh-CN" altLang="en-US" sz="1600" spc="-1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6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60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主要成果：</a:t>
            </a:r>
          </a:p>
          <a:p>
            <a:pPr algn="ctr">
              <a:lnSpc>
                <a:spcPct val="16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6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提供多样及时数据通知</a:t>
            </a:r>
          </a:p>
          <a:p>
            <a:pPr marL="285750" indent="-285750">
              <a:lnSpc>
                <a:spcPct val="160000"/>
              </a:lnSpc>
              <a:buFont typeface="Wingdings" charset="2"/>
              <a:buChar char="l"/>
            </a:pPr>
            <a:endParaRPr lang="zh-CN" altLang="en-US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6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用户</a:t>
            </a: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APP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列表、</a:t>
            </a: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400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万法院失信名单、老懒名单</a:t>
            </a:r>
            <a:endParaRPr lang="en-US" altLang="zh-CN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6421" y="130086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2018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年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月 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184175" y="2483708"/>
            <a:ext cx="2357300" cy="3707542"/>
          </a:xfrm>
          <a:prstGeom prst="roundRect">
            <a:avLst/>
          </a:prstGeom>
          <a:noFill/>
          <a:ln w="28575">
            <a:prstDash val="sys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19" rIns="45719" rtlCol="0" anchor="t" anchorCtr="0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项目内容：</a:t>
            </a:r>
          </a:p>
          <a:p>
            <a:pPr algn="ctr">
              <a:lnSpc>
                <a:spcPct val="15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负责开发实时预警系统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负责数仓</a:t>
            </a: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Hadoop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内蒙机房迁移</a:t>
            </a:r>
            <a:endParaRPr lang="zh-CN" altLang="en-US" sz="1600" spc="-1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主要成果：</a:t>
            </a:r>
          </a:p>
          <a:p>
            <a:pPr algn="ctr">
              <a:lnSpc>
                <a:spcPct val="15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提供离线实时数据监控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300+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任务迁移优化，</a:t>
            </a: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失误，无感知迁移</a:t>
            </a:r>
            <a:endParaRPr lang="en-US" altLang="zh-CN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01290" y="134888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2018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年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5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月 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844574" y="2483708"/>
            <a:ext cx="2357300" cy="3707542"/>
          </a:xfrm>
          <a:prstGeom prst="roundRect">
            <a:avLst/>
          </a:prstGeom>
          <a:noFill/>
          <a:ln w="28575">
            <a:prstDash val="sys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19" rIns="45719" rtlCol="0" anchor="t" anchorCtr="0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项目内容：</a:t>
            </a:r>
          </a:p>
          <a:p>
            <a:pPr algn="ctr">
              <a:lnSpc>
                <a:spcPct val="15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Spark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平台模型部署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知识图谱</a:t>
            </a: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星网图</a:t>
            </a:r>
            <a:endParaRPr lang="zh-CN" altLang="en-US" sz="1600" spc="-1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主要成果：</a:t>
            </a:r>
          </a:p>
          <a:p>
            <a:pPr algn="ctr">
              <a:lnSpc>
                <a:spcPct val="150000"/>
              </a:lnSpc>
            </a:pPr>
            <a:endParaRPr lang="zh-CN" altLang="en-US" b="1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小时到</a:t>
            </a:r>
            <a:r>
              <a:rPr lang="en-US" altLang="zh-CN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分钟的效率提升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endParaRPr lang="zh-CN" altLang="en-US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600" spc="-1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打通内部数据资产，实体连接关系</a:t>
            </a:r>
            <a:endParaRPr lang="en-US" altLang="zh-CN" sz="1600" spc="-100" dirty="0" smtClean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人工智能章节"/>
          <p:cNvSpPr>
            <a:spLocks noGrp="1"/>
          </p:cNvSpPr>
          <p:nvPr>
            <p:ph type="body" idx="13"/>
          </p:nvPr>
        </p:nvSpPr>
        <p:spPr>
          <a:xfrm>
            <a:off x="2469287" y="2624375"/>
            <a:ext cx="7549988" cy="1696281"/>
          </a:xfrm>
          <a:prstGeom prst="rect">
            <a:avLst/>
          </a:prstGeom>
        </p:spPr>
        <p:txBody>
          <a:bodyPr/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/>
              <a:t>案例</a:t>
            </a:r>
            <a:r>
              <a:rPr lang="zh-CN" altLang="en-US" dirty="0" smtClean="0"/>
              <a:t>一：</a:t>
            </a:r>
            <a:endParaRPr lang="en-US" altLang="zh-CN" dirty="0" smtClean="0"/>
          </a:p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 smtClean="0"/>
              <a:t>            非车险数仓解决方案</a:t>
            </a:r>
            <a:endParaRPr lang="zh-CN" altLang="en-US" dirty="0"/>
          </a:p>
        </p:txBody>
      </p:sp>
      <p:sp>
        <p:nvSpPr>
          <p:cNvPr id="198" name="CHAPTER 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CHAPTER 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899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DDDDDD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ingFang HK Regular"/>
            <a:ea typeface="PingFang HK Regular"/>
            <a:cs typeface="PingFang HK Regular"/>
            <a:sym typeface="PingFang HK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rm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DDDDDD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 主题">
      <a:dk1>
        <a:srgbClr val="FFFFFF"/>
      </a:dk1>
      <a:lt1>
        <a:srgbClr val="DDDDDD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ingFang HK Regular"/>
            <a:ea typeface="PingFang HK Regular"/>
            <a:cs typeface="PingFang HK Regular"/>
            <a:sym typeface="PingFang HK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rm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DDDDDD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2180</Words>
  <Application>Microsoft Macintosh PowerPoint</Application>
  <PresentationFormat>宽屏</PresentationFormat>
  <Paragraphs>311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Calibri</vt:lpstr>
      <vt:lpstr>DengXian</vt:lpstr>
      <vt:lpstr>FZLanTingHeiS-M-GB</vt:lpstr>
      <vt:lpstr>Helvetica</vt:lpstr>
      <vt:lpstr>Microsoft YaHei</vt:lpstr>
      <vt:lpstr>PingFang HK Regular</vt:lpstr>
      <vt:lpstr>PingFang SC Light</vt:lpstr>
      <vt:lpstr>PingFang SC Medium</vt:lpstr>
      <vt:lpstr>PingFang SC Regular</vt:lpstr>
      <vt:lpstr>Wingdings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李世朋(战略部)</dc:creator>
  <cp:lastModifiedBy>Microsoft Office 用户</cp:lastModifiedBy>
  <cp:revision>694</cp:revision>
  <dcterms:created xsi:type="dcterms:W3CDTF">2018-07-06T05:07:00Z</dcterms:created>
  <dcterms:modified xsi:type="dcterms:W3CDTF">2018-07-10T09:26:27Z</dcterms:modified>
</cp:coreProperties>
</file>