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4"/>
  </p:notesMasterIdLst>
  <p:sldIdLst>
    <p:sldId id="257" r:id="rId3"/>
    <p:sldId id="260" r:id="rId4"/>
    <p:sldId id="261" r:id="rId5"/>
    <p:sldId id="262" r:id="rId6"/>
    <p:sldId id="276" r:id="rId7"/>
    <p:sldId id="263" r:id="rId8"/>
    <p:sldId id="277" r:id="rId9"/>
    <p:sldId id="272" r:id="rId10"/>
    <p:sldId id="274" r:id="rId11"/>
    <p:sldId id="279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69913"/>
  </p:normalViewPr>
  <p:slideViewPr>
    <p:cSldViewPr snapToGrid="0">
      <p:cViewPr varScale="1">
        <p:scale>
          <a:sx n="67" d="100"/>
          <a:sy n="67" d="100"/>
        </p:scale>
        <p:origin x="1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D2636-8A54-B146-BE7E-840F59C4665F}" type="datetimeFigureOut">
              <a:rPr kumimoji="1" lang="zh-CN" altLang="en-US" smtClean="0"/>
              <a:t>18/12/13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5C602-D487-B240-98D8-BED25A8CFD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04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431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3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34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5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1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39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1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51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3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5C602-D487-B240-98D8-BED25A8CFD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74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人工智能在 滴滴场景中的应用"/>
          <p:cNvSpPr>
            <a:spLocks noGrp="1"/>
          </p:cNvSpPr>
          <p:nvPr>
            <p:ph type="body" sz="half" idx="13"/>
          </p:nvPr>
        </p:nvSpPr>
        <p:spPr>
          <a:xfrm>
            <a:off x="988587" y="1068819"/>
            <a:ext cx="6443756" cy="2701328"/>
          </a:xfrm>
          <a:prstGeom prst="rect">
            <a:avLst/>
          </a:prstGeom>
        </p:spPr>
        <p:txBody>
          <a:bodyPr anchor="b"/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5000" spc="0">
                <a:solidFill>
                  <a:srgbClr val="424242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人工智能在</a:t>
            </a:r>
            <a:br/>
            <a:r>
              <a:t>滴滴场景中的应用</a:t>
            </a:r>
          </a:p>
        </p:txBody>
      </p:sp>
      <p:sp>
        <p:nvSpPr>
          <p:cNvPr id="13" name="MORE THAN A JOURNEY"/>
          <p:cNvSpPr/>
          <p:nvPr/>
        </p:nvSpPr>
        <p:spPr>
          <a:xfrm>
            <a:off x="8744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4" name="DIDI CHUXING  / 10.08 - 10.14…"/>
          <p:cNvSpPr>
            <a:spLocks noGrp="1"/>
          </p:cNvSpPr>
          <p:nvPr>
            <p:ph type="body" sz="quarter" idx="14"/>
          </p:nvPr>
        </p:nvSpPr>
        <p:spPr>
          <a:xfrm>
            <a:off x="999958" y="3691852"/>
            <a:ext cx="3533141" cy="632461"/>
          </a:xfrm>
          <a:prstGeom prst="rect">
            <a:avLst/>
          </a:prstGeom>
          <a:ln w="3175"/>
        </p:spPr>
        <p:txBody>
          <a:bodyPr wrap="none" lIns="50800" tIns="50800" rIns="50800" bIns="50800">
            <a:spAutoFit/>
          </a:bodyPr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DIDI CHUXING  / 10.08 - 10.14</a:t>
            </a:r>
          </a:p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创意设计部 - XXX</a:t>
            </a:r>
          </a:p>
        </p:txBody>
      </p:sp>
      <p:sp>
        <p:nvSpPr>
          <p:cNvPr id="1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76025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中国共享出行市场潜力巨大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中国共享出行市场潜力巨大</a:t>
            </a:r>
          </a:p>
        </p:txBody>
      </p:sp>
      <p:sp>
        <p:nvSpPr>
          <p:cNvPr id="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3053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正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25326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9849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HANKS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THANKS</a:t>
            </a:r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04853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文分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交通 - 中国的国家战略级难题（内文总分结构）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6023324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交通 - 中国的国家战略级难题（内文总分结构）</a:t>
            </a:r>
          </a:p>
        </p:txBody>
      </p:sp>
      <p:sp>
        <p:nvSpPr>
          <p:cNvPr id="118" name="收集各方需求，制定品牌管理规范及管理流程，向新员工、公司及业务线市场人员进行宣讲与培训…"/>
          <p:cNvSpPr>
            <a:spLocks noGrp="1"/>
          </p:cNvSpPr>
          <p:nvPr>
            <p:ph type="body" sz="quarter" idx="14"/>
          </p:nvPr>
        </p:nvSpPr>
        <p:spPr>
          <a:xfrm>
            <a:off x="6429981" y="1232229"/>
            <a:ext cx="3919539" cy="9550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收集各方需求，制定品牌管理规范及管理流程，向新员工、公司及业务线市场人员进行宣讲与培训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对滴滴的传播进行把控和审核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收集品牌传播中不恰当、不规范案例，视情况反馈</a:t>
            </a:r>
          </a:p>
        </p:txBody>
      </p:sp>
      <p:sp>
        <p:nvSpPr>
          <p:cNvPr id="119" name="圆角矩形"/>
          <p:cNvSpPr/>
          <p:nvPr/>
        </p:nvSpPr>
        <p:spPr>
          <a:xfrm>
            <a:off x="2096480" y="140145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0" name="创意设计部&amp;市场部"/>
          <p:cNvSpPr>
            <a:spLocks noGrp="1"/>
          </p:cNvSpPr>
          <p:nvPr>
            <p:ph type="body" sz="quarter" idx="15"/>
          </p:nvPr>
        </p:nvSpPr>
        <p:spPr>
          <a:xfrm>
            <a:off x="2119366" y="1473529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创意设计部&amp;市场部</a:t>
            </a:r>
          </a:p>
        </p:txBody>
      </p:sp>
      <p:sp>
        <p:nvSpPr>
          <p:cNvPr id="145" name="连接线"/>
          <p:cNvSpPr/>
          <p:nvPr/>
        </p:nvSpPr>
        <p:spPr>
          <a:xfrm>
            <a:off x="4770767" y="1706197"/>
            <a:ext cx="1434498" cy="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23" name="负责品牌管理相关信息的汇总和上传下达"/>
          <p:cNvSpPr>
            <a:spLocks noGrp="1"/>
          </p:cNvSpPr>
          <p:nvPr>
            <p:ph type="body" sz="quarter" idx="16"/>
          </p:nvPr>
        </p:nvSpPr>
        <p:spPr>
          <a:xfrm>
            <a:off x="6429981" y="2482243"/>
            <a:ext cx="3919539" cy="307341"/>
          </a:xfrm>
          <a:prstGeom prst="rect">
            <a:avLst/>
          </a:prstGeom>
        </p:spPr>
        <p:txBody>
          <a:bodyPr anchor="ctr"/>
          <a:lstStyle>
            <a:lvl1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lvl1pPr>
          </a:lstStyle>
          <a:p>
            <a:r>
              <a:t>负责品牌管理相关信息的汇总和上传下达</a:t>
            </a:r>
          </a:p>
        </p:txBody>
      </p:sp>
      <p:sp>
        <p:nvSpPr>
          <p:cNvPr id="124" name="圆角矩形"/>
          <p:cNvSpPr/>
          <p:nvPr/>
        </p:nvSpPr>
        <p:spPr>
          <a:xfrm>
            <a:off x="2096480" y="232646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5" name="总裁办"/>
          <p:cNvSpPr>
            <a:spLocks noGrp="1"/>
          </p:cNvSpPr>
          <p:nvPr>
            <p:ph type="body" sz="quarter" idx="17"/>
          </p:nvPr>
        </p:nvSpPr>
        <p:spPr>
          <a:xfrm>
            <a:off x="2119366" y="2399693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总裁办</a:t>
            </a:r>
          </a:p>
        </p:txBody>
      </p:sp>
      <p:sp>
        <p:nvSpPr>
          <p:cNvPr id="146" name="连接线"/>
          <p:cNvSpPr/>
          <p:nvPr/>
        </p:nvSpPr>
        <p:spPr>
          <a:xfrm>
            <a:off x="4770767" y="263236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7" name="审核和防范滴滴传播中可能带来的法律风险…"/>
          <p:cNvSpPr>
            <a:spLocks noGrp="1"/>
          </p:cNvSpPr>
          <p:nvPr>
            <p:ph type="body" sz="quarter" idx="18"/>
          </p:nvPr>
        </p:nvSpPr>
        <p:spPr>
          <a:xfrm>
            <a:off x="6429981" y="3252628"/>
            <a:ext cx="4313074" cy="7391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审核和防范滴滴传播中可能带来的法律风险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在相关规范制作中提供专业意见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28" name="圆角矩形"/>
          <p:cNvSpPr/>
          <p:nvPr/>
        </p:nvSpPr>
        <p:spPr>
          <a:xfrm>
            <a:off x="2096480" y="3312748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9" name="FLP"/>
          <p:cNvSpPr>
            <a:spLocks noGrp="1"/>
          </p:cNvSpPr>
          <p:nvPr>
            <p:ph type="body" sz="quarter" idx="19"/>
          </p:nvPr>
        </p:nvSpPr>
        <p:spPr>
          <a:xfrm>
            <a:off x="2119366" y="3385978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FLP</a:t>
            </a:r>
          </a:p>
        </p:txBody>
      </p:sp>
      <p:sp>
        <p:nvSpPr>
          <p:cNvPr id="147" name="连接线"/>
          <p:cNvSpPr/>
          <p:nvPr/>
        </p:nvSpPr>
        <p:spPr>
          <a:xfrm>
            <a:off x="4770767" y="3618646"/>
            <a:ext cx="1434498" cy="1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1" name="在新员工入职培训中组织进行品牌管理培训…"/>
          <p:cNvSpPr>
            <a:spLocks noGrp="1"/>
          </p:cNvSpPr>
          <p:nvPr>
            <p:ph type="body" sz="quarter" idx="20"/>
          </p:nvPr>
        </p:nvSpPr>
        <p:spPr>
          <a:xfrm>
            <a:off x="6429981" y="4302364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在新员工入职培训中组织进行品牌管理培训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讲相关规范加入毕业考试</a:t>
            </a:r>
          </a:p>
        </p:txBody>
      </p:sp>
      <p:sp>
        <p:nvSpPr>
          <p:cNvPr id="132" name="圆角矩形"/>
          <p:cNvSpPr/>
          <p:nvPr/>
        </p:nvSpPr>
        <p:spPr>
          <a:xfrm>
            <a:off x="2096480" y="425453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3" name="滴滴学院"/>
          <p:cNvSpPr>
            <a:spLocks noGrp="1"/>
          </p:cNvSpPr>
          <p:nvPr>
            <p:ph type="body" sz="quarter" idx="21"/>
          </p:nvPr>
        </p:nvSpPr>
        <p:spPr>
          <a:xfrm>
            <a:off x="2119366" y="4327764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滴滴学院</a:t>
            </a:r>
          </a:p>
        </p:txBody>
      </p:sp>
      <p:sp>
        <p:nvSpPr>
          <p:cNvPr id="148" name="连接线"/>
          <p:cNvSpPr/>
          <p:nvPr/>
        </p:nvSpPr>
        <p:spPr>
          <a:xfrm>
            <a:off x="4770767" y="456043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5" name="进行相关规范的执行情况检查…"/>
          <p:cNvSpPr>
            <a:spLocks noGrp="1"/>
          </p:cNvSpPr>
          <p:nvPr>
            <p:ph type="body" sz="quarter" idx="22"/>
          </p:nvPr>
        </p:nvSpPr>
        <p:spPr>
          <a:xfrm>
            <a:off x="6429981" y="5304270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进行相关规范的执行情况检查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36" name="圆角矩形"/>
          <p:cNvSpPr/>
          <p:nvPr/>
        </p:nvSpPr>
        <p:spPr>
          <a:xfrm>
            <a:off x="2096480" y="5256440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7" name="风控合规部"/>
          <p:cNvSpPr>
            <a:spLocks noGrp="1"/>
          </p:cNvSpPr>
          <p:nvPr>
            <p:ph type="body" sz="quarter" idx="23"/>
          </p:nvPr>
        </p:nvSpPr>
        <p:spPr>
          <a:xfrm>
            <a:off x="2119366" y="5329670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风控合规部</a:t>
            </a:r>
          </a:p>
        </p:txBody>
      </p:sp>
      <p:sp>
        <p:nvSpPr>
          <p:cNvPr id="149" name="连接线"/>
          <p:cNvSpPr/>
          <p:nvPr/>
        </p:nvSpPr>
        <p:spPr>
          <a:xfrm>
            <a:off x="4770767" y="5562338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5518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点分类 拷贝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品牌管理的目标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品牌管理的目标</a:t>
            </a:r>
          </a:p>
        </p:txBody>
      </p:sp>
      <p:sp>
        <p:nvSpPr>
          <p:cNvPr id="152" name="圆形"/>
          <p:cNvSpPr/>
          <p:nvPr/>
        </p:nvSpPr>
        <p:spPr>
          <a:xfrm>
            <a:off x="2420503" y="14051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3" name="品牌形象统一化、模板化"/>
          <p:cNvSpPr>
            <a:spLocks noGrp="1"/>
          </p:cNvSpPr>
          <p:nvPr>
            <p:ph type="body" sz="quarter" idx="14"/>
          </p:nvPr>
        </p:nvSpPr>
        <p:spPr>
          <a:xfrm>
            <a:off x="2284090" y="2960341"/>
            <a:ext cx="1732050" cy="76708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品牌形象统一化、模板化</a:t>
            </a:r>
          </a:p>
        </p:txBody>
      </p:sp>
      <p:sp>
        <p:nvSpPr>
          <p:cNvPr id="154" name="品牌管理线上化"/>
          <p:cNvSpPr>
            <a:spLocks noGrp="1"/>
          </p:cNvSpPr>
          <p:nvPr>
            <p:ph type="body" sz="quarter" idx="15"/>
          </p:nvPr>
        </p:nvSpPr>
        <p:spPr>
          <a:xfrm>
            <a:off x="521140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品牌管理线上化</a:t>
            </a:r>
          </a:p>
        </p:txBody>
      </p:sp>
      <p:sp>
        <p:nvSpPr>
          <p:cNvPr id="155" name="0事故率"/>
          <p:cNvSpPr>
            <a:spLocks noGrp="1"/>
          </p:cNvSpPr>
          <p:nvPr>
            <p:ph type="body" sz="quarter" idx="16"/>
          </p:nvPr>
        </p:nvSpPr>
        <p:spPr>
          <a:xfrm>
            <a:off x="833491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0事故率</a:t>
            </a:r>
          </a:p>
        </p:txBody>
      </p:sp>
      <p:sp>
        <p:nvSpPr>
          <p:cNvPr id="156" name="圆形"/>
          <p:cNvSpPr/>
          <p:nvPr/>
        </p:nvSpPr>
        <p:spPr>
          <a:xfrm>
            <a:off x="5559402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7" name="圆形"/>
          <p:cNvSpPr/>
          <p:nvPr/>
        </p:nvSpPr>
        <p:spPr>
          <a:xfrm>
            <a:off x="8698301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8" name="图像"/>
          <p:cNvSpPr>
            <a:spLocks noGrp="1"/>
          </p:cNvSpPr>
          <p:nvPr>
            <p:ph type="pic" sz="quarter" idx="17"/>
          </p:nvPr>
        </p:nvSpPr>
        <p:spPr>
          <a:xfrm>
            <a:off x="6025467" y="1907992"/>
            <a:ext cx="543102" cy="50424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60" name="统一的品牌形象可以大幅提高集团品牌价值，传播效率，加强品牌和消费者的共鸣。…"/>
          <p:cNvSpPr>
            <a:spLocks noGrp="1"/>
          </p:cNvSpPr>
          <p:nvPr>
            <p:ph type="body" sz="quarter" idx="18"/>
          </p:nvPr>
        </p:nvSpPr>
        <p:spPr>
          <a:xfrm>
            <a:off x="2169544" y="3823437"/>
            <a:ext cx="2171221" cy="222504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统一的品牌形象可以大幅提高集团品牌价值，传播效率，加强品牌和消费者的共鸣。</a:t>
            </a:r>
          </a:p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模板化可为业务部门节省大量的人力物力，时间成本等。（可参考各大车企，阿里巴巴等）</a:t>
            </a:r>
          </a:p>
        </p:txBody>
      </p:sp>
      <p:sp>
        <p:nvSpPr>
          <p:cNvPr id="161" name="实现管理流程化可以大幅减少传播事故，做到责任可查，奖惩分明并最终实现智能化。"/>
          <p:cNvSpPr>
            <a:spLocks noGrp="1"/>
          </p:cNvSpPr>
          <p:nvPr>
            <p:ph type="body" sz="quarter" idx="19"/>
          </p:nvPr>
        </p:nvSpPr>
        <p:spPr>
          <a:xfrm>
            <a:off x="5211408" y="3833695"/>
            <a:ext cx="2171221" cy="1107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实现管理流程化可以大幅减少传播事故，做到责任可查，奖惩分明并最终实现智能化。</a:t>
            </a:r>
          </a:p>
        </p:txBody>
      </p:sp>
      <p:sp>
        <p:nvSpPr>
          <p:cNvPr id="162" name="2017年Q4实现上线传播素材0事故率"/>
          <p:cNvSpPr>
            <a:spLocks noGrp="1"/>
          </p:cNvSpPr>
          <p:nvPr>
            <p:ph type="body" sz="quarter" idx="20"/>
          </p:nvPr>
        </p:nvSpPr>
        <p:spPr>
          <a:xfrm>
            <a:off x="8342302" y="3877615"/>
            <a:ext cx="2171221" cy="599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2017年Q4实现上线传播素材0事故率</a:t>
            </a:r>
          </a:p>
        </p:txBody>
      </p:sp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650" y="1884069"/>
            <a:ext cx="516229" cy="526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2157" y="1914361"/>
            <a:ext cx="491511" cy="49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84418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人工智能章节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人工智能章节</a:t>
            </a:r>
          </a:p>
        </p:txBody>
      </p:sp>
      <p:sp>
        <p:nvSpPr>
          <p:cNvPr id="33" name="CHAPTER 1"/>
          <p:cNvSpPr>
            <a:spLocks noGrp="1"/>
          </p:cNvSpPr>
          <p:nvPr>
            <p:ph type="body" sz="quarter" idx="14"/>
          </p:nvPr>
        </p:nvSpPr>
        <p:spPr>
          <a:xfrm>
            <a:off x="4295853" y="2477055"/>
            <a:ext cx="1059608" cy="294641"/>
          </a:xfrm>
          <a:prstGeom prst="rect">
            <a:avLst/>
          </a:prstGeom>
        </p:spPr>
        <p:txBody>
          <a:bodyPr wrap="none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CHAPTER 1</a:t>
            </a:r>
          </a:p>
        </p:txBody>
      </p:sp>
      <p:sp>
        <p:nvSpPr>
          <p:cNvPr id="3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4914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27A4C8-D3EC-304F-80CE-7A765592D5A1}" type="datetimeFigureOut">
              <a:rPr kumimoji="1" lang="zh-CN" altLang="en-US" smtClean="0"/>
              <a:t>18/12/13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6404-F559-D740-A890-73CBD5050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803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5993721" y="5710337"/>
            <a:ext cx="330858" cy="3077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0868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中国共享出行市场潜力巨大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中国共享出行市场潜力巨大</a:t>
            </a:r>
          </a:p>
        </p:txBody>
      </p:sp>
      <p:sp>
        <p:nvSpPr>
          <p:cNvPr id="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2244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正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74654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2022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HANKS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THANKS</a:t>
            </a:r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93761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文分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交通 - 中国的国家战略级难题（内文总分结构）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6023324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交通 - 中国的国家战略级难题（内文总分结构）</a:t>
            </a:r>
          </a:p>
        </p:txBody>
      </p:sp>
      <p:sp>
        <p:nvSpPr>
          <p:cNvPr id="118" name="收集各方需求，制定品牌管理规范及管理流程，向新员工、公司及业务线市场人员进行宣讲与培训…"/>
          <p:cNvSpPr>
            <a:spLocks noGrp="1"/>
          </p:cNvSpPr>
          <p:nvPr>
            <p:ph type="body" sz="quarter" idx="14"/>
          </p:nvPr>
        </p:nvSpPr>
        <p:spPr>
          <a:xfrm>
            <a:off x="6429981" y="1232229"/>
            <a:ext cx="3919539" cy="9550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收集各方需求，制定品牌管理规范及管理流程，向新员工、公司及业务线市场人员进行宣讲与培训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对滴滴的传播进行把控和审核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收集品牌传播中不恰当、不规范案例，视情况反馈</a:t>
            </a:r>
          </a:p>
        </p:txBody>
      </p:sp>
      <p:sp>
        <p:nvSpPr>
          <p:cNvPr id="119" name="圆角矩形"/>
          <p:cNvSpPr/>
          <p:nvPr/>
        </p:nvSpPr>
        <p:spPr>
          <a:xfrm>
            <a:off x="2096480" y="140145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0" name="创意设计部&amp;市场部"/>
          <p:cNvSpPr>
            <a:spLocks noGrp="1"/>
          </p:cNvSpPr>
          <p:nvPr>
            <p:ph type="body" sz="quarter" idx="15"/>
          </p:nvPr>
        </p:nvSpPr>
        <p:spPr>
          <a:xfrm>
            <a:off x="2119366" y="1473529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创意设计部&amp;市场部</a:t>
            </a:r>
          </a:p>
        </p:txBody>
      </p:sp>
      <p:sp>
        <p:nvSpPr>
          <p:cNvPr id="145" name="连接线"/>
          <p:cNvSpPr/>
          <p:nvPr/>
        </p:nvSpPr>
        <p:spPr>
          <a:xfrm>
            <a:off x="4770767" y="1706197"/>
            <a:ext cx="1434498" cy="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23" name="负责品牌管理相关信息的汇总和上传下达"/>
          <p:cNvSpPr>
            <a:spLocks noGrp="1"/>
          </p:cNvSpPr>
          <p:nvPr>
            <p:ph type="body" sz="quarter" idx="16"/>
          </p:nvPr>
        </p:nvSpPr>
        <p:spPr>
          <a:xfrm>
            <a:off x="6429981" y="2482243"/>
            <a:ext cx="3919539" cy="307341"/>
          </a:xfrm>
          <a:prstGeom prst="rect">
            <a:avLst/>
          </a:prstGeom>
        </p:spPr>
        <p:txBody>
          <a:bodyPr anchor="ctr"/>
          <a:lstStyle>
            <a:lvl1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lvl1pPr>
          </a:lstStyle>
          <a:p>
            <a:r>
              <a:t>负责品牌管理相关信息的汇总和上传下达</a:t>
            </a:r>
          </a:p>
        </p:txBody>
      </p:sp>
      <p:sp>
        <p:nvSpPr>
          <p:cNvPr id="124" name="圆角矩形"/>
          <p:cNvSpPr/>
          <p:nvPr/>
        </p:nvSpPr>
        <p:spPr>
          <a:xfrm>
            <a:off x="2096480" y="232646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5" name="总裁办"/>
          <p:cNvSpPr>
            <a:spLocks noGrp="1"/>
          </p:cNvSpPr>
          <p:nvPr>
            <p:ph type="body" sz="quarter" idx="17"/>
          </p:nvPr>
        </p:nvSpPr>
        <p:spPr>
          <a:xfrm>
            <a:off x="2119366" y="2399693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总裁办</a:t>
            </a:r>
          </a:p>
        </p:txBody>
      </p:sp>
      <p:sp>
        <p:nvSpPr>
          <p:cNvPr id="146" name="连接线"/>
          <p:cNvSpPr/>
          <p:nvPr/>
        </p:nvSpPr>
        <p:spPr>
          <a:xfrm>
            <a:off x="4770767" y="263236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7" name="审核和防范滴滴传播中可能带来的法律风险…"/>
          <p:cNvSpPr>
            <a:spLocks noGrp="1"/>
          </p:cNvSpPr>
          <p:nvPr>
            <p:ph type="body" sz="quarter" idx="18"/>
          </p:nvPr>
        </p:nvSpPr>
        <p:spPr>
          <a:xfrm>
            <a:off x="6429981" y="3252628"/>
            <a:ext cx="4313074" cy="7391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审核和防范滴滴传播中可能带来的法律风险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在相关规范制作中提供专业意见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28" name="圆角矩形"/>
          <p:cNvSpPr/>
          <p:nvPr/>
        </p:nvSpPr>
        <p:spPr>
          <a:xfrm>
            <a:off x="2096480" y="3312748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29" name="FLP"/>
          <p:cNvSpPr>
            <a:spLocks noGrp="1"/>
          </p:cNvSpPr>
          <p:nvPr>
            <p:ph type="body" sz="quarter" idx="19"/>
          </p:nvPr>
        </p:nvSpPr>
        <p:spPr>
          <a:xfrm>
            <a:off x="2119366" y="3385978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FLP</a:t>
            </a:r>
          </a:p>
        </p:txBody>
      </p:sp>
      <p:sp>
        <p:nvSpPr>
          <p:cNvPr id="147" name="连接线"/>
          <p:cNvSpPr/>
          <p:nvPr/>
        </p:nvSpPr>
        <p:spPr>
          <a:xfrm>
            <a:off x="4770767" y="3618646"/>
            <a:ext cx="1434498" cy="1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1" name="在新员工入职培训中组织进行品牌管理培训…"/>
          <p:cNvSpPr>
            <a:spLocks noGrp="1"/>
          </p:cNvSpPr>
          <p:nvPr>
            <p:ph type="body" sz="quarter" idx="20"/>
          </p:nvPr>
        </p:nvSpPr>
        <p:spPr>
          <a:xfrm>
            <a:off x="6429981" y="4302364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在新员工入职培训中组织进行品牌管理培训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讲相关规范加入毕业考试</a:t>
            </a:r>
          </a:p>
        </p:txBody>
      </p:sp>
      <p:sp>
        <p:nvSpPr>
          <p:cNvPr id="132" name="圆角矩形"/>
          <p:cNvSpPr/>
          <p:nvPr/>
        </p:nvSpPr>
        <p:spPr>
          <a:xfrm>
            <a:off x="2096480" y="4254534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3" name="滴滴学院"/>
          <p:cNvSpPr>
            <a:spLocks noGrp="1"/>
          </p:cNvSpPr>
          <p:nvPr>
            <p:ph type="body" sz="quarter" idx="21"/>
          </p:nvPr>
        </p:nvSpPr>
        <p:spPr>
          <a:xfrm>
            <a:off x="2119366" y="4327764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滴滴学院</a:t>
            </a:r>
          </a:p>
        </p:txBody>
      </p:sp>
      <p:sp>
        <p:nvSpPr>
          <p:cNvPr id="148" name="连接线"/>
          <p:cNvSpPr/>
          <p:nvPr/>
        </p:nvSpPr>
        <p:spPr>
          <a:xfrm>
            <a:off x="4770767" y="4560432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5" name="进行相关规范的执行情况检查…"/>
          <p:cNvSpPr>
            <a:spLocks noGrp="1"/>
          </p:cNvSpPr>
          <p:nvPr>
            <p:ph type="body" sz="quarter" idx="22"/>
          </p:nvPr>
        </p:nvSpPr>
        <p:spPr>
          <a:xfrm>
            <a:off x="6429981" y="5304270"/>
            <a:ext cx="4313074" cy="523241"/>
          </a:xfrm>
          <a:prstGeom prst="rect">
            <a:avLst/>
          </a:prstGeom>
        </p:spPr>
        <p:txBody>
          <a:bodyPr anchor="ctr"/>
          <a:lstStyle/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进行相关规范的执行情况检查</a:t>
            </a:r>
          </a:p>
          <a:p>
            <a:pPr marL="120315" indent="-120315" algn="l">
              <a:lnSpc>
                <a:spcPct val="100000"/>
              </a:lnSpc>
              <a:spcBef>
                <a:spcPts val="0"/>
              </a:spcBef>
              <a:buFontTx/>
              <a:defRPr sz="1200" spc="60">
                <a:solidFill>
                  <a:schemeClr val="accent3"/>
                </a:solidFill>
              </a:defRPr>
            </a:pPr>
            <a:r>
              <a:t>执行《滴滴品牌标识管理制度及管理小组》中的惩罚措施</a:t>
            </a:r>
          </a:p>
        </p:txBody>
      </p:sp>
      <p:sp>
        <p:nvSpPr>
          <p:cNvPr id="136" name="圆角矩形"/>
          <p:cNvSpPr/>
          <p:nvPr/>
        </p:nvSpPr>
        <p:spPr>
          <a:xfrm>
            <a:off x="2096480" y="5256440"/>
            <a:ext cx="2674288" cy="617746"/>
          </a:xfrm>
          <a:prstGeom prst="roundRect">
            <a:avLst>
              <a:gd name="adj" fmla="val 30516"/>
            </a:avLst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37" name="风控合规部"/>
          <p:cNvSpPr>
            <a:spLocks noGrp="1"/>
          </p:cNvSpPr>
          <p:nvPr>
            <p:ph type="body" sz="quarter" idx="23"/>
          </p:nvPr>
        </p:nvSpPr>
        <p:spPr>
          <a:xfrm>
            <a:off x="2119366" y="5329670"/>
            <a:ext cx="2540279" cy="4724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SzTx/>
              <a:buFontTx/>
              <a:buNone/>
              <a:defRPr sz="2200" spc="0"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风控合规部</a:t>
            </a:r>
          </a:p>
        </p:txBody>
      </p:sp>
      <p:sp>
        <p:nvSpPr>
          <p:cNvPr id="149" name="连接线"/>
          <p:cNvSpPr/>
          <p:nvPr/>
        </p:nvSpPr>
        <p:spPr>
          <a:xfrm>
            <a:off x="4770767" y="5562338"/>
            <a:ext cx="1434498" cy="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chemeClr val="accent3">
                <a:lumOff val="17647"/>
              </a:schemeClr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601914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点分类 拷贝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品牌管理的目标"/>
          <p:cNvSpPr>
            <a:spLocks noGrp="1"/>
          </p:cNvSpPr>
          <p:nvPr>
            <p:ph type="body" sz="quarter" idx="13"/>
          </p:nvPr>
        </p:nvSpPr>
        <p:spPr>
          <a:xfrm>
            <a:off x="938350" y="331823"/>
            <a:ext cx="5636593" cy="370841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品牌管理的目标</a:t>
            </a:r>
          </a:p>
        </p:txBody>
      </p:sp>
      <p:sp>
        <p:nvSpPr>
          <p:cNvPr id="152" name="圆形"/>
          <p:cNvSpPr/>
          <p:nvPr/>
        </p:nvSpPr>
        <p:spPr>
          <a:xfrm>
            <a:off x="2420503" y="14051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3" name="品牌形象统一化、模板化"/>
          <p:cNvSpPr>
            <a:spLocks noGrp="1"/>
          </p:cNvSpPr>
          <p:nvPr>
            <p:ph type="body" sz="quarter" idx="14"/>
          </p:nvPr>
        </p:nvSpPr>
        <p:spPr>
          <a:xfrm>
            <a:off x="2284090" y="2960341"/>
            <a:ext cx="1732050" cy="76708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品牌形象统一化、模板化</a:t>
            </a:r>
          </a:p>
        </p:txBody>
      </p:sp>
      <p:sp>
        <p:nvSpPr>
          <p:cNvPr id="154" name="品牌管理线上化"/>
          <p:cNvSpPr>
            <a:spLocks noGrp="1"/>
          </p:cNvSpPr>
          <p:nvPr>
            <p:ph type="body" sz="quarter" idx="15"/>
          </p:nvPr>
        </p:nvSpPr>
        <p:spPr>
          <a:xfrm>
            <a:off x="521140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品牌管理线上化</a:t>
            </a:r>
          </a:p>
        </p:txBody>
      </p:sp>
      <p:sp>
        <p:nvSpPr>
          <p:cNvPr id="155" name="0事故率"/>
          <p:cNvSpPr>
            <a:spLocks noGrp="1"/>
          </p:cNvSpPr>
          <p:nvPr>
            <p:ph type="body" sz="quarter" idx="16"/>
          </p:nvPr>
        </p:nvSpPr>
        <p:spPr>
          <a:xfrm>
            <a:off x="8334918" y="3071439"/>
            <a:ext cx="2171221" cy="44704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000" spc="0"/>
            </a:lvl1pPr>
          </a:lstStyle>
          <a:p>
            <a:r>
              <a:t>0事故率</a:t>
            </a:r>
          </a:p>
        </p:txBody>
      </p:sp>
      <p:sp>
        <p:nvSpPr>
          <p:cNvPr id="156" name="圆形"/>
          <p:cNvSpPr/>
          <p:nvPr/>
        </p:nvSpPr>
        <p:spPr>
          <a:xfrm>
            <a:off x="5559402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7" name="圆形"/>
          <p:cNvSpPr/>
          <p:nvPr/>
        </p:nvSpPr>
        <p:spPr>
          <a:xfrm>
            <a:off x="8698301" y="1417804"/>
            <a:ext cx="1459223" cy="1459223"/>
          </a:xfrm>
          <a:prstGeom prst="ellipse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158" name="图像"/>
          <p:cNvSpPr>
            <a:spLocks noGrp="1"/>
          </p:cNvSpPr>
          <p:nvPr>
            <p:ph type="pic" sz="quarter" idx="17"/>
          </p:nvPr>
        </p:nvSpPr>
        <p:spPr>
          <a:xfrm>
            <a:off x="6025467" y="1907992"/>
            <a:ext cx="543102" cy="50424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60" name="统一的品牌形象可以大幅提高集团品牌价值，传播效率，加强品牌和消费者的共鸣。…"/>
          <p:cNvSpPr>
            <a:spLocks noGrp="1"/>
          </p:cNvSpPr>
          <p:nvPr>
            <p:ph type="body" sz="quarter" idx="18"/>
          </p:nvPr>
        </p:nvSpPr>
        <p:spPr>
          <a:xfrm>
            <a:off x="2169544" y="3823437"/>
            <a:ext cx="2171221" cy="2225041"/>
          </a:xfrm>
          <a:prstGeom prst="rect">
            <a:avLst/>
          </a:prstGeom>
        </p:spPr>
        <p:txBody>
          <a:bodyPr anchor="ctr"/>
          <a:lstStyle/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统一的品牌形象可以大幅提高集团品牌价值，传播效率，加强品牌和消费者的共鸣。</a:t>
            </a:r>
          </a:p>
          <a:p>
            <a: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模板化可为业务部门节省大量的人力物力，时间成本等。（可参考各大车企，阿里巴巴等）</a:t>
            </a:r>
          </a:p>
        </p:txBody>
      </p:sp>
      <p:sp>
        <p:nvSpPr>
          <p:cNvPr id="161" name="实现管理流程化可以大幅减少传播事故，做到责任可查，奖惩分明并最终实现智能化。"/>
          <p:cNvSpPr>
            <a:spLocks noGrp="1"/>
          </p:cNvSpPr>
          <p:nvPr>
            <p:ph type="body" sz="quarter" idx="19"/>
          </p:nvPr>
        </p:nvSpPr>
        <p:spPr>
          <a:xfrm>
            <a:off x="5211408" y="3833695"/>
            <a:ext cx="2171221" cy="1107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实现管理流程化可以大幅减少传播事故，做到责任可查，奖惩分明并最终实现智能化。</a:t>
            </a:r>
          </a:p>
        </p:txBody>
      </p:sp>
      <p:sp>
        <p:nvSpPr>
          <p:cNvPr id="162" name="2017年Q4实现上线传播素材0事故率"/>
          <p:cNvSpPr>
            <a:spLocks noGrp="1"/>
          </p:cNvSpPr>
          <p:nvPr>
            <p:ph type="body" sz="quarter" idx="20"/>
          </p:nvPr>
        </p:nvSpPr>
        <p:spPr>
          <a:xfrm>
            <a:off x="8342302" y="3877615"/>
            <a:ext cx="2171221" cy="59944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2017年Q4实现上线传播素材0事故率</a:t>
            </a:r>
          </a:p>
        </p:txBody>
      </p:sp>
      <p:pic>
        <p:nvPicPr>
          <p:cNvPr id="16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650" y="1884069"/>
            <a:ext cx="516229" cy="526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2157" y="1914361"/>
            <a:ext cx="491511" cy="49151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00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人工智能章节"/>
          <p:cNvSpPr>
            <a:spLocks noGrp="1"/>
          </p:cNvSpPr>
          <p:nvPr>
            <p:ph type="body" sz="quarter" idx="13"/>
          </p:nvPr>
        </p:nvSpPr>
        <p:spPr>
          <a:xfrm>
            <a:off x="2321006" y="2406162"/>
            <a:ext cx="7549988" cy="132556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</a:lstStyle>
          <a:p>
            <a:r>
              <a:t>人工智能章节</a:t>
            </a:r>
          </a:p>
        </p:txBody>
      </p:sp>
      <p:sp>
        <p:nvSpPr>
          <p:cNvPr id="33" name="CHAPTER 1"/>
          <p:cNvSpPr>
            <a:spLocks noGrp="1"/>
          </p:cNvSpPr>
          <p:nvPr>
            <p:ph type="body" sz="quarter" idx="14"/>
          </p:nvPr>
        </p:nvSpPr>
        <p:spPr>
          <a:xfrm>
            <a:off x="4295853" y="2477055"/>
            <a:ext cx="1059608" cy="294641"/>
          </a:xfrm>
          <a:prstGeom prst="rect">
            <a:avLst/>
          </a:prstGeom>
        </p:spPr>
        <p:txBody>
          <a:bodyPr wrap="none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CHAPTER 1</a:t>
            </a:r>
          </a:p>
        </p:txBody>
      </p:sp>
      <p:sp>
        <p:nvSpPr>
          <p:cNvPr id="3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5432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人工智能在 滴滴场景中的应用"/>
          <p:cNvSpPr>
            <a:spLocks noGrp="1"/>
          </p:cNvSpPr>
          <p:nvPr>
            <p:ph type="body" sz="half" idx="13"/>
          </p:nvPr>
        </p:nvSpPr>
        <p:spPr>
          <a:xfrm>
            <a:off x="988587" y="1068819"/>
            <a:ext cx="6443756" cy="2701328"/>
          </a:xfrm>
          <a:prstGeom prst="rect">
            <a:avLst/>
          </a:prstGeom>
        </p:spPr>
        <p:txBody>
          <a:bodyPr anchor="b"/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5000" spc="0">
                <a:solidFill>
                  <a:srgbClr val="424242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人工智能在</a:t>
            </a:r>
            <a:br/>
            <a:r>
              <a:t>滴滴场景中的应用</a:t>
            </a:r>
          </a:p>
        </p:txBody>
      </p:sp>
      <p:sp>
        <p:nvSpPr>
          <p:cNvPr id="13" name="MORE THAN A JOURNEY"/>
          <p:cNvSpPr/>
          <p:nvPr/>
        </p:nvSpPr>
        <p:spPr>
          <a:xfrm>
            <a:off x="8744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14" name="DIDI CHUXING  / 10.08 - 10.14…"/>
          <p:cNvSpPr>
            <a:spLocks noGrp="1"/>
          </p:cNvSpPr>
          <p:nvPr>
            <p:ph type="body" sz="quarter" idx="14"/>
          </p:nvPr>
        </p:nvSpPr>
        <p:spPr>
          <a:xfrm>
            <a:off x="999958" y="3691852"/>
            <a:ext cx="3533141" cy="632461"/>
          </a:xfrm>
          <a:prstGeom prst="rect">
            <a:avLst/>
          </a:prstGeom>
          <a:ln w="3175"/>
        </p:spPr>
        <p:txBody>
          <a:bodyPr wrap="none" lIns="50800" tIns="50800" rIns="50800" bIns="50800">
            <a:spAutoFit/>
          </a:bodyPr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DIDI CHUXING  / 10.08 - 10.14</a:t>
            </a:r>
          </a:p>
          <a:p>
            <a:pPr marL="0" indent="0" algn="l">
              <a:spcBef>
                <a:spcPts val="0"/>
              </a:spcBef>
              <a:buSzTx/>
              <a:buFontTx/>
              <a:buNone/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t>创意设计部 - XXX</a:t>
            </a:r>
          </a:p>
        </p:txBody>
      </p:sp>
      <p:sp>
        <p:nvSpPr>
          <p:cNvPr id="1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0665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3" name="标题文本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353800" y="6391592"/>
            <a:ext cx="308402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320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9pPr>
    </p:titleStyle>
    <p:bodyStyle>
      <a:lvl1pPr marL="293914" marR="0" indent="-293914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800100" marR="0" indent="-3429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325879" marR="0" indent="-411479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828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2860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7432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2004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6576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114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RE THAN A JOURNEY"/>
          <p:cNvSpPr/>
          <p:nvPr/>
        </p:nvSpPr>
        <p:spPr>
          <a:xfrm>
            <a:off x="925209" y="6281234"/>
            <a:ext cx="27469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MORE THAN A JOURNEY</a:t>
            </a:r>
          </a:p>
        </p:txBody>
      </p:sp>
      <p:sp>
        <p:nvSpPr>
          <p:cNvPr id="3" name="标题文本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353800" y="6391592"/>
            <a:ext cx="308402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70">
                <a:solidFill>
                  <a:schemeClr val="accent3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786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535353"/>
          </a:solidFill>
          <a:uFillTx/>
          <a:latin typeface="PingFang SC Light"/>
          <a:ea typeface="PingFang SC Light"/>
          <a:cs typeface="PingFang SC Light"/>
          <a:sym typeface="PingFang SC Light"/>
        </a:defRPr>
      </a:lvl9pPr>
    </p:titleStyle>
    <p:bodyStyle>
      <a:lvl1pPr marL="293914" marR="0" indent="-293914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800100" marR="0" indent="-3429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325879" marR="0" indent="-411479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828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2860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7432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2004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6576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114800" marR="0" indent="-4572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107" baseline="0">
          <a:ln>
            <a:noFill/>
          </a:ln>
          <a:solidFill>
            <a:srgbClr val="535353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7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人工智能在 滴滴场景中的应用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>
              <a:spcBef>
                <a:spcPts val="0"/>
              </a:spcBef>
              <a:buSzTx/>
              <a:buFontTx/>
              <a:buNone/>
              <a:defRPr sz="5000" spc="0">
                <a:solidFill>
                  <a:srgbClr val="424242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pPr>
            <a:r>
              <a:rPr lang="zh-CN" altLang="en-US" dirty="0" smtClean="0"/>
              <a:t>伊海波  年终总结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967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1892469" y="1819136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4854" y="1577153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hangingPunct="0"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模型一站式部署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892469" y="364124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84853" y="341831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机器学习平台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7762" y="2128851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模型统一、组件化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6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lang="zh-CN" altLang="en-US" dirty="0" smtClean="0"/>
              <a:t>核心工作</a:t>
            </a:r>
            <a:endParaRPr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33600" y="49530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0" y="5143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8950" y="28765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1600" y="293370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4220466"/>
            <a:ext cx="9855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所有logo（线上RGB）-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9912" y="5198174"/>
            <a:ext cx="871229" cy="284063"/>
          </a:xfrm>
          <a:prstGeom prst="rect">
            <a:avLst/>
          </a:prstGeom>
          <a:ln w="3175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716512" y="1498828"/>
            <a:ext cx="4078039" cy="28084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rPr sz="9000"/>
              <a:t>THANK</a:t>
            </a:r>
          </a:p>
          <a:p>
            <a:pPr algn="l">
              <a:defRPr sz="18000">
                <a:solidFill>
                  <a:srgbClr val="F88719"/>
                </a:solidFill>
                <a:latin typeface="FZLanTingHeiS-M-GB"/>
                <a:ea typeface="FZLanTingHeiS-M-GB"/>
                <a:cs typeface="FZLanTingHeiS-M-GB"/>
                <a:sym typeface="FZLanTingHeiS-M-GB"/>
              </a:defRPr>
            </a:pPr>
            <a:r>
              <a:rPr sz="9000"/>
              <a:t> YOU</a:t>
            </a:r>
          </a:p>
        </p:txBody>
      </p:sp>
      <p:sp>
        <p:nvSpPr>
          <p:cNvPr id="56" name="Shape 56"/>
          <p:cNvSpPr/>
          <p:nvPr/>
        </p:nvSpPr>
        <p:spPr>
          <a:xfrm>
            <a:off x="1089912" y="5652536"/>
            <a:ext cx="1654299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1800">
                <a:solidFill>
                  <a:srgbClr val="4D4D4D"/>
                </a:solidFill>
              </a:defRPr>
            </a:lvl1pPr>
          </a:lstStyle>
          <a:p>
            <a:r>
              <a:rPr sz="900"/>
              <a:t>北京嘀嘀无限科技发展有限公司</a:t>
            </a:r>
          </a:p>
        </p:txBody>
      </p:sp>
      <p:sp>
        <p:nvSpPr>
          <p:cNvPr id="57" name="Shape 57"/>
          <p:cNvSpPr/>
          <p:nvPr/>
        </p:nvSpPr>
        <p:spPr>
          <a:xfrm>
            <a:off x="1089912" y="5827185"/>
            <a:ext cx="2584041" cy="1769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>
              <a:defRPr sz="1800">
                <a:solidFill>
                  <a:srgbClr val="4D4D4D"/>
                </a:solidFill>
              </a:defRPr>
            </a:lvl1pPr>
          </a:lstStyle>
          <a:p>
            <a:r>
              <a:rPr sz="900" dirty="0"/>
              <a:t>北京市海淀区东北旺路8号院尚东·数字山谷B1号楼</a:t>
            </a:r>
          </a:p>
        </p:txBody>
      </p:sp>
    </p:spTree>
    <p:extLst>
      <p:ext uri="{BB962C8B-B14F-4D97-AF65-F5344CB8AC3E}">
        <p14:creationId xmlns:p14="http://schemas.microsoft.com/office/powerpoint/2010/main" val="70704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整合&amp;多元化"/>
          <p:cNvSpPr/>
          <p:nvPr/>
        </p:nvSpPr>
        <p:spPr>
          <a:xfrm>
            <a:off x="4823062" y="2443894"/>
            <a:ext cx="39195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数据产品</a:t>
            </a:r>
            <a:endParaRPr dirty="0"/>
          </a:p>
        </p:txBody>
      </p:sp>
      <p:sp>
        <p:nvSpPr>
          <p:cNvPr id="201" name="技术驱动&amp;创新"/>
          <p:cNvSpPr/>
          <p:nvPr/>
        </p:nvSpPr>
        <p:spPr>
          <a:xfrm>
            <a:off x="4859638" y="4708073"/>
            <a:ext cx="39195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3600" spc="107">
                <a:solidFill>
                  <a:srgbClr val="535353"/>
                </a:solidFill>
              </a:defRPr>
            </a:pPr>
            <a:endParaRPr dirty="0"/>
          </a:p>
        </p:txBody>
      </p:sp>
      <p:sp>
        <p:nvSpPr>
          <p:cNvPr id="205" name="圆形"/>
          <p:cNvSpPr/>
          <p:nvPr/>
        </p:nvSpPr>
        <p:spPr>
          <a:xfrm>
            <a:off x="4164620" y="1399803"/>
            <a:ext cx="473274" cy="473273"/>
          </a:xfrm>
          <a:prstGeom prst="ellipse">
            <a:avLst/>
          </a:prstGeom>
          <a:solidFill>
            <a:srgbClr val="FF93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06" name="01"/>
          <p:cNvSpPr/>
          <p:nvPr/>
        </p:nvSpPr>
        <p:spPr>
          <a:xfrm>
            <a:off x="4208528" y="1383769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t>01</a:t>
            </a:r>
          </a:p>
        </p:txBody>
      </p:sp>
      <p:sp>
        <p:nvSpPr>
          <p:cNvPr id="207" name="圆形"/>
          <p:cNvSpPr/>
          <p:nvPr/>
        </p:nvSpPr>
        <p:spPr>
          <a:xfrm>
            <a:off x="4164620" y="2625028"/>
            <a:ext cx="473274" cy="473273"/>
          </a:xfrm>
          <a:prstGeom prst="ellipse">
            <a:avLst/>
          </a:prstGeom>
          <a:solidFill>
            <a:srgbClr val="FF93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08" name="02"/>
          <p:cNvSpPr/>
          <p:nvPr/>
        </p:nvSpPr>
        <p:spPr>
          <a:xfrm>
            <a:off x="4170428" y="2608994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209" name="圆形"/>
          <p:cNvSpPr/>
          <p:nvPr/>
        </p:nvSpPr>
        <p:spPr>
          <a:xfrm>
            <a:off x="4164620" y="3767543"/>
            <a:ext cx="473274" cy="473273"/>
          </a:xfrm>
          <a:prstGeom prst="ellipse">
            <a:avLst/>
          </a:prstGeom>
          <a:solidFill>
            <a:srgbClr val="FF935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300">
                <a:solidFill>
                  <a:srgbClr val="FC9153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/>
          </a:p>
        </p:txBody>
      </p:sp>
      <p:sp>
        <p:nvSpPr>
          <p:cNvPr id="210" name="03"/>
          <p:cNvSpPr/>
          <p:nvPr/>
        </p:nvSpPr>
        <p:spPr>
          <a:xfrm>
            <a:off x="4170428" y="3751509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211" name="出租车"/>
          <p:cNvSpPr/>
          <p:nvPr/>
        </p:nvSpPr>
        <p:spPr>
          <a:xfrm>
            <a:off x="4823062" y="1243467"/>
            <a:ext cx="391953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defRPr sz="3600" spc="107">
                <a:solidFill>
                  <a:srgbClr val="535353"/>
                </a:solidFill>
              </a:defRPr>
            </a:lvl1pPr>
          </a:lstStyle>
          <a:p>
            <a:r>
              <a:rPr lang="zh-CN" altLang="en-US" dirty="0" smtClean="0"/>
              <a:t>数据仓库</a:t>
            </a:r>
            <a:endParaRPr dirty="0"/>
          </a:p>
        </p:txBody>
      </p:sp>
      <p:sp>
        <p:nvSpPr>
          <p:cNvPr id="15" name="03"/>
          <p:cNvSpPr/>
          <p:nvPr/>
        </p:nvSpPr>
        <p:spPr>
          <a:xfrm>
            <a:off x="4169666" y="4745157"/>
            <a:ext cx="71330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lvl1pPr>
          </a:lstStyle>
          <a:p>
            <a:r>
              <a:rPr dirty="0" smtClean="0"/>
              <a:t>0</a:t>
            </a:r>
            <a:endParaRPr dirty="0"/>
          </a:p>
        </p:txBody>
      </p:sp>
      <p:sp>
        <p:nvSpPr>
          <p:cNvPr id="16" name="技术驱动&amp;创新"/>
          <p:cNvSpPr/>
          <p:nvPr/>
        </p:nvSpPr>
        <p:spPr>
          <a:xfrm>
            <a:off x="4865734" y="3653465"/>
            <a:ext cx="451304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3410990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数据仓库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072521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1892469" y="1819136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4854" y="1653353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非车险数仓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892469" y="289829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84853" y="273251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内通：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Omega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司乘数据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设备、环境、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APP)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892469" y="3999390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892469" y="5100487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84853" y="379531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外融：法院失信，网贷黑名单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4853" y="491526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内蒙机房迁移 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7762" y="2128851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根据事件终态拆分   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cohort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通用解决方案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87762" y="3265505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主动探索发现数据、主被动工作模式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7761" y="4314864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860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万案件信息、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480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万排重用户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7760" y="5431551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checkList</a:t>
            </a: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、稳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6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lang="zh-CN" altLang="en-US" dirty="0" smtClean="0"/>
              <a:t>主要工作内容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7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1892469" y="1819136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4854" y="1577153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hangingPunct="0">
              <a:lnSpc>
                <a:spcPct val="90000"/>
              </a:lnSpc>
              <a:spcBef>
                <a:spcPts val="1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统计特征为主，缺乏挖掘类标签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892469" y="364124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84853" y="341831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数仓如何出彩、怎么做都不满意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7762" y="2128851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POI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用户职业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学生、老师、码农、医生</a:t>
            </a:r>
            <a:r>
              <a:rPr lang="is-I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…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  低风险用户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87762" y="3989405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挖掘标签</a:t>
            </a:r>
            <a:r>
              <a:rPr kumimoji="0" lang="zh-CN" altLang="en-US" sz="140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</a:t>
            </a:r>
            <a:r>
              <a:rPr kumimoji="0" lang="en-US" altLang="zh-CN" sz="140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kumimoji="0" lang="zh-CN" altLang="en-US" sz="140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风控需求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部署模型  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-----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6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lang="zh-CN" altLang="en-US" dirty="0" smtClean="0"/>
              <a:t>思考</a:t>
            </a:r>
            <a:r>
              <a:rPr lang="zh-CN" altLang="en-US" dirty="0"/>
              <a:t> </a:t>
            </a:r>
            <a:r>
              <a:rPr lang="zh-CN" altLang="en-US" sz="2000" b="1" dirty="0" smtClean="0"/>
              <a:t>如何扩宽数仓边界、扩展深度与广度</a:t>
            </a:r>
            <a:endParaRPr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33600" y="49530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0" y="5143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7762" y="2683299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fontScale="92500"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     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消费场所 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居家生活型、激情爱玩型</a:t>
            </a:r>
            <a:r>
              <a:rPr lang="is-I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…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      家庭保险用户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8950" y="28765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7761" y="4509714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            </a:t>
            </a:r>
            <a:r>
              <a:rPr kumimoji="0" lang="zh-CN" altLang="en-US" sz="140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</a:t>
            </a:r>
            <a:r>
              <a:rPr kumimoji="0" lang="en-US" altLang="zh-CN" sz="140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kumimoji="0" lang="zh-CN" altLang="en-US" sz="140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自我梳理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主动提供 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666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90800" y="5099859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  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需求驱动 </a:t>
            </a:r>
            <a:r>
              <a:rPr lang="en-US" altLang="zh-CN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-&gt;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 自我规划    核心稳定、扩宽边界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数据产品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</a:t>
            </a:r>
            <a:r>
              <a:rPr lang="en-US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27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1892469" y="1495286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4854" y="1234253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预警系统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892469" y="228869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84853" y="208481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星网图</a:t>
            </a:r>
            <a:r>
              <a:rPr kumimoji="0" lang="en-US" altLang="zh-CN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(4.2</a:t>
            </a: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亿顶点、</a:t>
            </a:r>
            <a:r>
              <a:rPr kumimoji="0" lang="en-US" altLang="zh-CN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4.4</a:t>
            </a: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亿边</a:t>
            </a:r>
            <a:r>
              <a:rPr kumimoji="0" lang="en-US" altLang="zh-CN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)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7762" y="1709751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多维指标监控、实时统计分析、可视化规则配置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.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6" name="滴滴打造出行生态体系，把握未来机遇"/>
          <p:cNvSpPr/>
          <p:nvPr/>
        </p:nvSpPr>
        <p:spPr>
          <a:xfrm>
            <a:off x="938350" y="33182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lang="zh-CN" altLang="en-US" dirty="0" smtClean="0"/>
              <a:t>主要工作内容</a:t>
            </a:r>
            <a:endParaRPr dirty="0"/>
          </a:p>
        </p:txBody>
      </p:sp>
      <p:sp>
        <p:nvSpPr>
          <p:cNvPr id="17" name="椭圆 16"/>
          <p:cNvSpPr/>
          <p:nvPr/>
        </p:nvSpPr>
        <p:spPr>
          <a:xfrm>
            <a:off x="1892469" y="320309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22953" y="2980160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模型提取工具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7762" y="2563001"/>
            <a:ext cx="5461687" cy="3913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顶点关系配置化、顶点基础属性与关联关系拆分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.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7762" y="3454351"/>
            <a:ext cx="5689488" cy="383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fontScale="92500"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特征管理、衍生指标配置</a:t>
            </a:r>
            <a:r>
              <a:rPr kumimoji="0" lang="en-US" altLang="zh-CN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(</a:t>
            </a: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支持跨表</a:t>
            </a:r>
            <a:r>
              <a:rPr kumimoji="0" lang="en-US" altLang="zh-CN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)</a:t>
            </a: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、可视化模型提取、千亿数据优化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200" y="52387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11519" y="406034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38400" y="3836618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特征侦查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87762" y="4306222"/>
            <a:ext cx="5689488" cy="383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fontScale="92500"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特征分级管理统计、高</a:t>
            </a:r>
            <a:r>
              <a:rPr kumimoji="0" lang="en-US" altLang="zh-CN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IV</a:t>
            </a: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值特征发现、分箱明细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30569" y="4879493"/>
            <a:ext cx="184727" cy="18472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rtlCol="0" anchor="ctr">
            <a:normAutofit fontScale="25000" lnSpcReduction="20000"/>
          </a:bodyPr>
          <a:lstStyle/>
          <a:p>
            <a:pPr algn="ctr">
              <a:lnSpc>
                <a:spcPct val="85000"/>
              </a:lnSpc>
            </a:pPr>
            <a:endParaRPr lang="zh-CN" altLang="en-US" sz="4600" b="1" spc="-1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4658" y="4679839"/>
            <a:ext cx="5461687" cy="516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云靶系统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95600" y="5065044"/>
            <a:ext cx="5689488" cy="383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rmAutofit fontScale="92500" lnSpcReduction="10000"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解决运营、用研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SC Regular"/>
                <a:sym typeface="PingFang SC Regular"/>
              </a:rPr>
              <a:t>、产品等精准化运营需求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584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人工智能章节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 spc="107">
                <a:solidFill>
                  <a:srgbClr val="535353"/>
                </a:solidFill>
              </a:defRPr>
            </a:pPr>
            <a:r>
              <a:rPr lang="zh-CN" altLang="en-US" dirty="0" smtClean="0"/>
              <a:t>   展望</a:t>
            </a:r>
            <a:endParaRPr lang="zh-CN" altLang="en-US" dirty="0"/>
          </a:p>
        </p:txBody>
      </p:sp>
      <p:sp>
        <p:nvSpPr>
          <p:cNvPr id="198" name="CHAPTER 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CHAPTER </a:t>
            </a:r>
            <a:r>
              <a:rPr lang="en-US" altLang="zh-CN" dirty="0"/>
              <a:t>3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5297150" y="196215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9626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滴滴打造出行生态体系，把握未来机遇"/>
          <p:cNvSpPr/>
          <p:nvPr/>
        </p:nvSpPr>
        <p:spPr>
          <a:xfrm>
            <a:off x="938350" y="517243"/>
            <a:ext cx="672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spcBef>
                <a:spcPts val="0"/>
              </a:spcBef>
              <a:defRPr sz="1600" spc="128">
                <a:solidFill>
                  <a:schemeClr val="accent3">
                    <a:lumOff val="-12941"/>
                  </a:schemeClr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rgbClr val="A5A5A5">
                    <a:lumOff val="-12941"/>
                  </a:srgbClr>
                </a:solidFill>
              </a:rPr>
              <a:t>金融核心</a:t>
            </a:r>
            <a:endParaRPr kumimoji="0" sz="2000" b="1" i="0" u="none" strike="noStrike" kern="1200" cap="none" spc="128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PingFang SC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517242"/>
            <a:ext cx="2978092" cy="63407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95500" y="723900"/>
            <a:ext cx="91440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/>
          </a:bodyPr>
          <a:lstStyle/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DDDDDD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94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FFFFFF"/>
      </a:dk1>
      <a:lt1>
        <a:srgbClr val="DDDDDD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ingFang HK Regular"/>
            <a:ea typeface="PingFang HK Regular"/>
            <a:cs typeface="PingFang HK Regular"/>
            <a:sym typeface="PingFang HK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rm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DDDDDD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FFFFFF"/>
      </a:dk1>
      <a:lt1>
        <a:srgbClr val="DDDDDD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ingFang HK Regular"/>
            <a:ea typeface="PingFang HK Regular"/>
            <a:cs typeface="PingFang HK Regular"/>
            <a:sym typeface="PingFang HK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rm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DDDDDD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</TotalTime>
  <Words>287</Words>
  <Application>Microsoft Macintosh PowerPoint</Application>
  <PresentationFormat>宽屏</PresentationFormat>
  <Paragraphs>61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Calibri</vt:lpstr>
      <vt:lpstr>DengXian</vt:lpstr>
      <vt:lpstr>FZLanTingHeiS-M-GB</vt:lpstr>
      <vt:lpstr>Helvetica</vt:lpstr>
      <vt:lpstr>Microsoft YaHei</vt:lpstr>
      <vt:lpstr>PingFang HK Regular</vt:lpstr>
      <vt:lpstr>PingFang SC Light</vt:lpstr>
      <vt:lpstr>PingFang SC Medium</vt:lpstr>
      <vt:lpstr>PingFang SC Regular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李世朋(战略部)</dc:creator>
  <cp:lastModifiedBy>Microsoft Office 用户</cp:lastModifiedBy>
  <cp:revision>873</cp:revision>
  <dcterms:created xsi:type="dcterms:W3CDTF">2018-07-06T05:07:00Z</dcterms:created>
  <dcterms:modified xsi:type="dcterms:W3CDTF">2018-12-13T02:31:32Z</dcterms:modified>
</cp:coreProperties>
</file>