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681"/>
  </p:normalViewPr>
  <p:slideViewPr>
    <p:cSldViewPr snapToGrid="0" snapToObjects="1">
      <p:cViewPr varScale="1">
        <p:scale>
          <a:sx n="91" d="100"/>
          <a:sy n="91" d="100"/>
        </p:scale>
        <p:origin x="5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95056-2FB1-EE42-B9BC-4E2B51946CA3}" type="datetimeFigureOut">
              <a:rPr lang="en-GB" smtClean="0"/>
              <a:t>13/04/2017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C83F-6116-9F44-B0FB-E53465CBFB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9996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95056-2FB1-EE42-B9BC-4E2B51946CA3}" type="datetimeFigureOut">
              <a:rPr lang="en-GB" smtClean="0"/>
              <a:t>13/04/2017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C83F-6116-9F44-B0FB-E53465CBFB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355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95056-2FB1-EE42-B9BC-4E2B51946CA3}" type="datetimeFigureOut">
              <a:rPr lang="en-GB" smtClean="0"/>
              <a:t>13/04/2017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C83F-6116-9F44-B0FB-E53465CBFB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6880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95056-2FB1-EE42-B9BC-4E2B51946CA3}" type="datetimeFigureOut">
              <a:rPr lang="en-GB" smtClean="0"/>
              <a:t>13/04/2017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C83F-6116-9F44-B0FB-E53465CBFB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5105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95056-2FB1-EE42-B9BC-4E2B51946CA3}" type="datetimeFigureOut">
              <a:rPr lang="en-GB" smtClean="0"/>
              <a:t>13/04/2017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C83F-6116-9F44-B0FB-E53465CBFB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310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95056-2FB1-EE42-B9BC-4E2B51946CA3}" type="datetimeFigureOut">
              <a:rPr lang="en-GB" smtClean="0"/>
              <a:t>13/04/2017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C83F-6116-9F44-B0FB-E53465CBFB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1497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95056-2FB1-EE42-B9BC-4E2B51946CA3}" type="datetimeFigureOut">
              <a:rPr lang="en-GB" smtClean="0"/>
              <a:t>13/04/2017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C83F-6116-9F44-B0FB-E53465CBFB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533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95056-2FB1-EE42-B9BC-4E2B51946CA3}" type="datetimeFigureOut">
              <a:rPr lang="en-GB" smtClean="0"/>
              <a:t>13/04/2017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C83F-6116-9F44-B0FB-E53465CBFB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521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95056-2FB1-EE42-B9BC-4E2B51946CA3}" type="datetimeFigureOut">
              <a:rPr lang="en-GB" smtClean="0"/>
              <a:t>13/04/2017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C83F-6116-9F44-B0FB-E53465CBFB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1150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95056-2FB1-EE42-B9BC-4E2B51946CA3}" type="datetimeFigureOut">
              <a:rPr lang="en-GB" smtClean="0"/>
              <a:t>13/04/2017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C83F-6116-9F44-B0FB-E53465CBFB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727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95056-2FB1-EE42-B9BC-4E2B51946CA3}" type="datetimeFigureOut">
              <a:rPr lang="en-GB" smtClean="0"/>
              <a:t>13/04/2017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C83F-6116-9F44-B0FB-E53465CBFB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557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95056-2FB1-EE42-B9BC-4E2B51946CA3}" type="datetimeFigureOut">
              <a:rPr lang="en-GB" smtClean="0"/>
              <a:t>13/04/2017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5C83F-6116-9F44-B0FB-E53465CBFB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9213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4342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6000" b="1" dirty="0" smtClean="0">
                <a:latin typeface="CMU Serif Roman" charset="0"/>
                <a:ea typeface="CMU Serif Roman" charset="0"/>
                <a:cs typeface="CMU Serif Roman" charset="0"/>
              </a:rPr>
              <a:t>EE4212 Brick</a:t>
            </a:r>
            <a:r>
              <a:rPr lang="en-US" sz="6000" b="1" dirty="0" smtClean="0">
                <a:latin typeface="CMU Serif Roman" charset="0"/>
                <a:ea typeface="CMU Serif Roman" charset="0"/>
                <a:cs typeface="CMU Serif Roman" charset="0"/>
              </a:rPr>
              <a:t>-</a:t>
            </a:r>
            <a:r>
              <a:rPr lang="en-GB" sz="6000" b="1" dirty="0" smtClean="0">
                <a:latin typeface="CMU Serif Roman" charset="0"/>
                <a:ea typeface="CMU Serif Roman" charset="0"/>
                <a:cs typeface="CMU Serif Roman" charset="0"/>
              </a:rPr>
              <a:t>breaker project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78966"/>
            <a:ext cx="10515600" cy="384172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sz="3600" dirty="0" smtClean="0">
                <a:latin typeface="CMU Serif Roman" charset="0"/>
                <a:ea typeface="CMU Serif Roman" charset="0"/>
                <a:cs typeface="CMU Serif Roman" charset="0"/>
              </a:rPr>
              <a:t>Real-Time Embedded Systems</a:t>
            </a:r>
          </a:p>
          <a:p>
            <a:pPr marL="0" indent="0" algn="ctr">
              <a:buNone/>
            </a:pPr>
            <a:r>
              <a:rPr lang="en-GB" sz="3600" dirty="0" smtClean="0">
                <a:latin typeface="CMU Serif Roman" charset="0"/>
                <a:ea typeface="CMU Serif Roman" charset="0"/>
                <a:cs typeface="CMU Serif Roman" charset="0"/>
              </a:rPr>
              <a:t>Academic Year 2016-2017</a:t>
            </a:r>
          </a:p>
          <a:p>
            <a:pPr marL="0" indent="0" algn="ctr">
              <a:buNone/>
            </a:pPr>
            <a:endParaRPr lang="en-GB" sz="2400" dirty="0" smtClean="0">
              <a:latin typeface="CMU Serif Roman" charset="0"/>
              <a:ea typeface="CMU Serif Roman" charset="0"/>
              <a:cs typeface="CMU Serif Roman" charset="0"/>
            </a:endParaRPr>
          </a:p>
          <a:p>
            <a:pPr marL="0" indent="0" algn="ctr">
              <a:buNone/>
            </a:pPr>
            <a:r>
              <a:rPr lang="en-GB" sz="3600" dirty="0" smtClean="0">
                <a:latin typeface="CMU Serif Roman" charset="0"/>
                <a:ea typeface="CMU Serif Roman" charset="0"/>
                <a:cs typeface="CMU Serif Roman" charset="0"/>
              </a:rPr>
              <a:t>Paul-Edouard Sarlin</a:t>
            </a:r>
          </a:p>
          <a:p>
            <a:pPr marL="0" indent="0" algn="ctr">
              <a:buNone/>
            </a:pPr>
            <a:r>
              <a:rPr lang="en-GB" sz="3600" dirty="0" smtClean="0">
                <a:latin typeface="CMU Serif Roman" charset="0"/>
                <a:ea typeface="CMU Serif Roman" charset="0"/>
                <a:cs typeface="CMU Serif Roman" charset="0"/>
              </a:rPr>
              <a:t>A0153124U</a:t>
            </a:r>
          </a:p>
        </p:txBody>
      </p:sp>
    </p:spTree>
    <p:extLst>
      <p:ext uri="{BB962C8B-B14F-4D97-AF65-F5344CB8AC3E}">
        <p14:creationId xmlns:p14="http://schemas.microsoft.com/office/powerpoint/2010/main" val="123671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107" y="15066"/>
            <a:ext cx="10515600" cy="1069145"/>
          </a:xfrm>
        </p:spPr>
        <p:txBody>
          <a:bodyPr/>
          <a:lstStyle/>
          <a:p>
            <a:pPr algn="ctr"/>
            <a:r>
              <a:rPr lang="en-GB" dirty="0" smtClean="0">
                <a:latin typeface="CMU Serif Roman" charset="0"/>
                <a:ea typeface="CMU Serif Roman" charset="0"/>
                <a:cs typeface="CMU Serif Roman" charset="0"/>
              </a:rPr>
              <a:t>Overview</a:t>
            </a:r>
            <a:endParaRPr lang="en-GB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455" y="832758"/>
            <a:ext cx="3614399" cy="38867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335129" y="832758"/>
            <a:ext cx="4127695" cy="5750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3546" y="821182"/>
            <a:ext cx="295421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200" dirty="0" err="1" smtClean="0">
                <a:latin typeface="CMU Serif Roman" charset="0"/>
                <a:ea typeface="CMU Serif Roman" charset="0"/>
                <a:cs typeface="CMU Serif Roman" charset="0"/>
              </a:rPr>
              <a:t>Microblaze</a:t>
            </a:r>
            <a:r>
              <a:rPr lang="en-GB" sz="2200" dirty="0" smtClean="0">
                <a:latin typeface="CMU Serif Roman" charset="0"/>
                <a:ea typeface="CMU Serif Roman" charset="0"/>
                <a:cs typeface="CMU Serif Roman" charset="0"/>
              </a:rPr>
              <a:t> 0</a:t>
            </a:r>
          </a:p>
          <a:p>
            <a:pPr algn="ctr"/>
            <a:r>
              <a:rPr lang="en-GB" sz="2200" i="1" dirty="0" smtClean="0">
                <a:latin typeface="CMU Serif Roman" charset="0"/>
                <a:ea typeface="CMU Serif Roman" charset="0"/>
                <a:cs typeface="CMU Serif Roman" charset="0"/>
              </a:rPr>
              <a:t>Display</a:t>
            </a:r>
            <a:endParaRPr lang="en-GB" sz="2200" i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21427" y="825443"/>
            <a:ext cx="295421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200" dirty="0" err="1" smtClean="0">
                <a:latin typeface="CMU Serif Roman" charset="0"/>
                <a:ea typeface="CMU Serif Roman" charset="0"/>
                <a:cs typeface="CMU Serif Roman" charset="0"/>
              </a:rPr>
              <a:t>Microblaze</a:t>
            </a:r>
            <a:r>
              <a:rPr lang="en-GB" sz="2200" dirty="0" smtClean="0">
                <a:latin typeface="CMU Serif Roman" charset="0"/>
                <a:ea typeface="CMU Serif Roman" charset="0"/>
                <a:cs typeface="CMU Serif Roman" charset="0"/>
              </a:rPr>
              <a:t> 1</a:t>
            </a:r>
          </a:p>
          <a:p>
            <a:pPr algn="ctr"/>
            <a:r>
              <a:rPr lang="en-GB" sz="2200" i="1" dirty="0" smtClean="0">
                <a:latin typeface="CMU Serif Roman" charset="0"/>
                <a:ea typeface="CMU Serif Roman" charset="0"/>
                <a:cs typeface="CMU Serif Roman" charset="0"/>
              </a:rPr>
              <a:t>Model</a:t>
            </a:r>
            <a:endParaRPr lang="en-GB" sz="2200" i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35128" y="4888401"/>
            <a:ext cx="1420837" cy="6189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  <a:latin typeface="CMU Serif Roman" charset="0"/>
                <a:ea typeface="CMU Serif Roman" charset="0"/>
                <a:cs typeface="CMU Serif Roman" charset="0"/>
              </a:rPr>
              <a:t>Interrupt</a:t>
            </a:r>
            <a:endParaRPr lang="en-GB" sz="2400" dirty="0">
              <a:solidFill>
                <a:schemeClr val="tx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104489" y="4888401"/>
            <a:ext cx="1420837" cy="618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  <a:latin typeface="CMU Serif Roman" charset="0"/>
                <a:ea typeface="CMU Serif Roman" charset="0"/>
                <a:cs typeface="CMU Serif Roman" charset="0"/>
              </a:rPr>
              <a:t>GPIOs</a:t>
            </a:r>
            <a:endParaRPr lang="en-GB" sz="2400" dirty="0">
              <a:solidFill>
                <a:schemeClr val="tx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23" name="Left Arrow 22"/>
          <p:cNvSpPr/>
          <p:nvPr/>
        </p:nvSpPr>
        <p:spPr>
          <a:xfrm>
            <a:off x="4322906" y="3092450"/>
            <a:ext cx="3036835" cy="1311454"/>
          </a:xfrm>
          <a:prstGeom prst="leftArrow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  <a:latin typeface="CMU Serif Roman" charset="0"/>
                <a:ea typeface="CMU Serif Roman" charset="0"/>
                <a:cs typeface="CMU Serif Roman" charset="0"/>
              </a:rPr>
              <a:t>Mailbox: model state</a:t>
            </a:r>
            <a:endParaRPr lang="en-GB" sz="2000" dirty="0">
              <a:solidFill>
                <a:schemeClr val="tx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104489" y="1679484"/>
            <a:ext cx="1420837" cy="618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  <a:latin typeface="CMU Serif Roman" charset="0"/>
                <a:ea typeface="CMU Serif Roman" charset="0"/>
                <a:cs typeface="CMU Serif Roman" charset="0"/>
              </a:rPr>
              <a:t>TFT</a:t>
            </a:r>
            <a:endParaRPr lang="en-GB" sz="2400" dirty="0">
              <a:solidFill>
                <a:schemeClr val="tx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510346" y="4719474"/>
            <a:ext cx="1658397" cy="956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 smtClean="0">
                <a:solidFill>
                  <a:schemeClr val="tx1"/>
                </a:solidFill>
                <a:latin typeface="CMU Serif Roman" charset="0"/>
                <a:ea typeface="CMU Serif Roman" charset="0"/>
                <a:cs typeface="CMU Serif Roman" charset="0"/>
              </a:rPr>
              <a:t>Debouncer</a:t>
            </a:r>
            <a:r>
              <a:rPr lang="en-GB" sz="2400" dirty="0" smtClean="0">
                <a:solidFill>
                  <a:schemeClr val="tx1"/>
                </a:solidFill>
                <a:latin typeface="CMU Serif Roman" charset="0"/>
                <a:ea typeface="CMU Serif Roman" charset="0"/>
                <a:cs typeface="CMU Serif Roman" charset="0"/>
              </a:rPr>
              <a:t/>
            </a:r>
            <a:br>
              <a:rPr lang="en-GB" sz="2400" dirty="0" smtClean="0">
                <a:solidFill>
                  <a:schemeClr val="tx1"/>
                </a:solidFill>
                <a:latin typeface="CMU Serif Roman" charset="0"/>
                <a:ea typeface="CMU Serif Roman" charset="0"/>
                <a:cs typeface="CMU Serif Roman" charset="0"/>
              </a:rPr>
            </a:br>
            <a:r>
              <a:rPr lang="en-GB" sz="2400" dirty="0" smtClean="0">
                <a:solidFill>
                  <a:schemeClr val="tx1"/>
                </a:solidFill>
                <a:latin typeface="CMU Serif Roman" charset="0"/>
                <a:ea typeface="CMU Serif Roman" charset="0"/>
                <a:cs typeface="CMU Serif Roman" charset="0"/>
              </a:rPr>
              <a:t>&amp; bar</a:t>
            </a:r>
            <a:endParaRPr lang="en-GB" sz="2400" dirty="0">
              <a:solidFill>
                <a:schemeClr val="tx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220597" y="5822512"/>
            <a:ext cx="1658397" cy="6189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  <a:latin typeface="CMU Serif Roman" charset="0"/>
                <a:ea typeface="CMU Serif Roman" charset="0"/>
                <a:cs typeface="CMU Serif Roman" charset="0"/>
              </a:rPr>
              <a:t>Soft timer</a:t>
            </a:r>
            <a:endParaRPr lang="en-GB" sz="2400" dirty="0">
              <a:solidFill>
                <a:schemeClr val="tx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40" name="Elbow Connector 39"/>
          <p:cNvCxnSpPr>
            <a:endCxn id="27" idx="2"/>
          </p:cNvCxnSpPr>
          <p:nvPr/>
        </p:nvCxnSpPr>
        <p:spPr>
          <a:xfrm flipV="1">
            <a:off x="9878994" y="5676309"/>
            <a:ext cx="460551" cy="438273"/>
          </a:xfrm>
          <a:prstGeom prst="bentConnector2">
            <a:avLst/>
          </a:prstGeom>
          <a:ln w="28575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7334249" y="3229207"/>
            <a:ext cx="4128575" cy="10954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  <a:latin typeface="CMU Serif Roman" charset="0"/>
                <a:ea typeface="CMU Serif Roman" charset="0"/>
                <a:cs typeface="CMU Serif Roman" charset="0"/>
              </a:rPr>
              <a:t>Model loop with Ball</a:t>
            </a:r>
            <a:endParaRPr lang="en-GB" sz="2400" dirty="0">
              <a:solidFill>
                <a:schemeClr val="tx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334249" y="1781041"/>
            <a:ext cx="4128576" cy="5508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  <a:latin typeface="CMU Serif Roman" charset="0"/>
                <a:ea typeface="CMU Serif Roman" charset="0"/>
                <a:cs typeface="CMU Serif Roman" charset="0"/>
              </a:rPr>
              <a:t>Col 1</a:t>
            </a:r>
          </a:p>
          <a:p>
            <a:pPr algn="ctr"/>
            <a:r>
              <a:rPr lang="en-GB" sz="2400" dirty="0" smtClean="0">
                <a:solidFill>
                  <a:schemeClr val="tx1"/>
                </a:solidFill>
                <a:latin typeface="CMU Serif Roman" charset="0"/>
                <a:ea typeface="CMU Serif Roman" charset="0"/>
                <a:cs typeface="CMU Serif Roman" charset="0"/>
              </a:rPr>
              <a:t>…</a:t>
            </a:r>
          </a:p>
          <a:p>
            <a:pPr algn="ctr"/>
            <a:r>
              <a:rPr lang="en-GB" sz="2400" dirty="0" smtClean="0">
                <a:solidFill>
                  <a:schemeClr val="tx1"/>
                </a:solidFill>
                <a:latin typeface="CMU Serif Roman" charset="0"/>
                <a:ea typeface="CMU Serif Roman" charset="0"/>
                <a:cs typeface="CMU Serif Roman" charset="0"/>
              </a:rPr>
              <a:t>Col 10</a:t>
            </a:r>
            <a:endParaRPr lang="en-GB" sz="2400" dirty="0">
              <a:solidFill>
                <a:schemeClr val="tx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67" name="Elbow Connector 66"/>
          <p:cNvCxnSpPr>
            <a:endCxn id="27" idx="0"/>
          </p:cNvCxnSpPr>
          <p:nvPr/>
        </p:nvCxnSpPr>
        <p:spPr>
          <a:xfrm rot="16200000" flipH="1">
            <a:off x="10159864" y="4539792"/>
            <a:ext cx="359361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683455" y="3229207"/>
            <a:ext cx="3614399" cy="10954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  <a:latin typeface="CMU Serif Roman" charset="0"/>
                <a:ea typeface="CMU Serif Roman" charset="0"/>
                <a:cs typeface="CMU Serif Roman" charset="0"/>
              </a:rPr>
              <a:t>Display loop</a:t>
            </a:r>
            <a:endParaRPr lang="en-GB" sz="2400" dirty="0">
              <a:solidFill>
                <a:schemeClr val="tx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85743" y="1781042"/>
            <a:ext cx="3614399" cy="4072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  <a:latin typeface="CMU Serif Roman" charset="0"/>
                <a:ea typeface="CMU Serif Roman" charset="0"/>
                <a:cs typeface="CMU Serif Roman" charset="0"/>
              </a:rPr>
              <a:t>Graphic primitives</a:t>
            </a:r>
            <a:endParaRPr lang="en-GB" sz="2400" dirty="0">
              <a:solidFill>
                <a:schemeClr val="tx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83894" y="2494304"/>
            <a:ext cx="3614399" cy="4072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  <a:latin typeface="CMU Serif Roman" charset="0"/>
                <a:ea typeface="CMU Serif Roman" charset="0"/>
                <a:cs typeface="CMU Serif Roman" charset="0"/>
              </a:rPr>
              <a:t>Independent objects</a:t>
            </a:r>
            <a:endParaRPr lang="en-GB" sz="2400" dirty="0">
              <a:solidFill>
                <a:schemeClr val="tx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10875642" y="2339012"/>
            <a:ext cx="0" cy="897339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8045546" y="2331868"/>
            <a:ext cx="0" cy="897339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27" idx="1"/>
            <a:endCxn id="8" idx="3"/>
          </p:cNvCxnSpPr>
          <p:nvPr/>
        </p:nvCxnSpPr>
        <p:spPr>
          <a:xfrm flipH="1" flipV="1">
            <a:off x="8755965" y="5197891"/>
            <a:ext cx="754381" cy="1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74" idx="0"/>
            <a:endCxn id="73" idx="2"/>
          </p:cNvCxnSpPr>
          <p:nvPr/>
        </p:nvCxnSpPr>
        <p:spPr>
          <a:xfrm flipV="1">
            <a:off x="2491094" y="2188257"/>
            <a:ext cx="1849" cy="306047"/>
          </a:xfrm>
          <a:prstGeom prst="straightConnector1">
            <a:avLst/>
          </a:prstGeom>
          <a:ln w="28575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72" idx="0"/>
            <a:endCxn id="74" idx="2"/>
          </p:cNvCxnSpPr>
          <p:nvPr/>
        </p:nvCxnSpPr>
        <p:spPr>
          <a:xfrm flipV="1">
            <a:off x="2490655" y="2901519"/>
            <a:ext cx="439" cy="327688"/>
          </a:xfrm>
          <a:prstGeom prst="straightConnector1">
            <a:avLst/>
          </a:prstGeom>
          <a:ln w="28575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73" idx="3"/>
            <a:endCxn id="26" idx="1"/>
          </p:cNvCxnSpPr>
          <p:nvPr/>
        </p:nvCxnSpPr>
        <p:spPr>
          <a:xfrm>
            <a:off x="4300142" y="1984650"/>
            <a:ext cx="804347" cy="4324"/>
          </a:xfrm>
          <a:prstGeom prst="straightConnector1">
            <a:avLst/>
          </a:prstGeom>
          <a:ln w="28575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683455" y="5281361"/>
            <a:ext cx="990362" cy="11831"/>
          </a:xfrm>
          <a:prstGeom prst="straightConnector1">
            <a:avLst/>
          </a:prstGeom>
          <a:ln w="28575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683455" y="5667051"/>
            <a:ext cx="990362" cy="11831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683455" y="6052741"/>
            <a:ext cx="990362" cy="11831"/>
          </a:xfrm>
          <a:prstGeom prst="straightConnector1">
            <a:avLst/>
          </a:prstGeom>
          <a:ln w="28575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1875295" y="5128545"/>
            <a:ext cx="2008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MU Serif Roman" charset="0"/>
                <a:ea typeface="CMU Serif Roman" charset="0"/>
                <a:cs typeface="CMU Serif Roman" charset="0"/>
              </a:rPr>
              <a:t>Function call</a:t>
            </a:r>
            <a:endParaRPr lang="en-GB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1869702" y="5497231"/>
            <a:ext cx="185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MU Serif Roman" charset="0"/>
                <a:ea typeface="CMU Serif Roman" charset="0"/>
                <a:cs typeface="CMU Serif Roman" charset="0"/>
              </a:rPr>
              <a:t>Data via </a:t>
            </a:r>
            <a:r>
              <a:rPr lang="en-GB" dirty="0" err="1" smtClean="0">
                <a:latin typeface="CMU Serif Roman" charset="0"/>
                <a:ea typeface="CMU Serif Roman" charset="0"/>
                <a:cs typeface="CMU Serif Roman" charset="0"/>
              </a:rPr>
              <a:t>mutex</a:t>
            </a:r>
            <a:endParaRPr lang="en-GB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1875295" y="5879453"/>
            <a:ext cx="1472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MU Serif Roman" charset="0"/>
                <a:ea typeface="CMU Serif Roman" charset="0"/>
                <a:cs typeface="CMU Serif Roman" charset="0"/>
              </a:rPr>
              <a:t>SW Signals</a:t>
            </a:r>
            <a:endParaRPr lang="en-GB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156" name="Straight Arrow Connector 155"/>
          <p:cNvCxnSpPr/>
          <p:nvPr/>
        </p:nvCxnSpPr>
        <p:spPr>
          <a:xfrm>
            <a:off x="683455" y="6438431"/>
            <a:ext cx="990362" cy="11831"/>
          </a:xfrm>
          <a:prstGeom prst="straightConnector1">
            <a:avLst/>
          </a:prstGeom>
          <a:ln w="28575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1875295" y="6265596"/>
            <a:ext cx="1472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MU Serif Roman" charset="0"/>
                <a:ea typeface="CMU Serif Roman" charset="0"/>
                <a:cs typeface="CMU Serif Roman" charset="0"/>
              </a:rPr>
              <a:t>Hardware</a:t>
            </a:r>
            <a:endParaRPr lang="en-GB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160" name="Straight Arrow Connector 159"/>
          <p:cNvCxnSpPr/>
          <p:nvPr/>
        </p:nvCxnSpPr>
        <p:spPr>
          <a:xfrm flipV="1">
            <a:off x="8285350" y="2331870"/>
            <a:ext cx="0" cy="897337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flipV="1">
            <a:off x="10601333" y="2334136"/>
            <a:ext cx="0" cy="887925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5" idx="3"/>
            <a:endCxn id="8" idx="1"/>
          </p:cNvCxnSpPr>
          <p:nvPr/>
        </p:nvCxnSpPr>
        <p:spPr>
          <a:xfrm>
            <a:off x="6525326" y="5197891"/>
            <a:ext cx="809802" cy="0"/>
          </a:xfrm>
          <a:prstGeom prst="straightConnector1">
            <a:avLst/>
          </a:prstGeom>
          <a:ln w="28575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05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L-Shape 100"/>
          <p:cNvSpPr/>
          <p:nvPr/>
        </p:nvSpPr>
        <p:spPr>
          <a:xfrm>
            <a:off x="0" y="991759"/>
            <a:ext cx="9641816" cy="5866241"/>
          </a:xfrm>
          <a:prstGeom prst="corner">
            <a:avLst>
              <a:gd name="adj1" fmla="val 63337"/>
              <a:gd name="adj2" fmla="val 89876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6" name="L-Shape 95"/>
          <p:cNvSpPr/>
          <p:nvPr/>
        </p:nvSpPr>
        <p:spPr>
          <a:xfrm rot="10800000">
            <a:off x="5411883" y="991759"/>
            <a:ext cx="6654928" cy="5906105"/>
          </a:xfrm>
          <a:prstGeom prst="corner">
            <a:avLst>
              <a:gd name="adj1" fmla="val 34513"/>
              <a:gd name="adj2" fmla="val 39301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90376" y="-4210"/>
            <a:ext cx="3795332" cy="10691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 smtClean="0">
                <a:latin typeface="CMU Serif Roman" charset="0"/>
                <a:ea typeface="CMU Serif Roman" charset="0"/>
                <a:cs typeface="CMU Serif Roman" charset="0"/>
              </a:rPr>
              <a:t>Model loop</a:t>
            </a:r>
          </a:p>
        </p:txBody>
      </p:sp>
      <p:sp>
        <p:nvSpPr>
          <p:cNvPr id="5" name="Rectangle 4"/>
          <p:cNvSpPr/>
          <p:nvPr/>
        </p:nvSpPr>
        <p:spPr>
          <a:xfrm>
            <a:off x="3604956" y="1701017"/>
            <a:ext cx="1287637" cy="12258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dirty="0">
                <a:solidFill>
                  <a:schemeClr val="tx1"/>
                </a:solidFill>
                <a:latin typeface="CMU Serif Roman" charset="0"/>
                <a:ea typeface="CMU Serif Roman" charset="0"/>
                <a:cs typeface="CMU Serif Roman" charset="0"/>
              </a:rPr>
              <a:t>Wake-up each brick column (chained semaphore)</a:t>
            </a:r>
          </a:p>
        </p:txBody>
      </p:sp>
      <p:sp>
        <p:nvSpPr>
          <p:cNvPr id="2" name="Diamond 1"/>
          <p:cNvSpPr/>
          <p:nvPr/>
        </p:nvSpPr>
        <p:spPr>
          <a:xfrm>
            <a:off x="1195818" y="1471906"/>
            <a:ext cx="1806928" cy="1678609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dirty="0" smtClean="0">
                <a:solidFill>
                  <a:sysClr val="windowText" lastClr="000000"/>
                </a:solidFill>
                <a:latin typeface="CMU Serif Roman" charset="0"/>
                <a:ea typeface="CMU Serif Roman" charset="0"/>
                <a:cs typeface="CMU Serif Roman" charset="0"/>
              </a:rPr>
              <a:t>Game</a:t>
            </a:r>
          </a:p>
          <a:p>
            <a:pPr algn="ctr"/>
            <a:r>
              <a:rPr lang="en-GB" sz="1500" dirty="0" smtClean="0">
                <a:solidFill>
                  <a:sysClr val="windowText" lastClr="000000"/>
                </a:solidFill>
                <a:latin typeface="CMU Serif Roman" charset="0"/>
                <a:ea typeface="CMU Serif Roman" charset="0"/>
                <a:cs typeface="CMU Serif Roman" charset="0"/>
              </a:rPr>
              <a:t>Running ?</a:t>
            </a:r>
            <a:endParaRPr lang="en-GB" sz="1500" dirty="0">
              <a:solidFill>
                <a:sysClr val="windowText" lastClr="000000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60813" y="1698274"/>
            <a:ext cx="1287637" cy="12258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dirty="0" smtClean="0">
                <a:solidFill>
                  <a:schemeClr val="tx1"/>
                </a:solidFill>
                <a:latin typeface="CMU Serif Roman" charset="0"/>
                <a:ea typeface="CMU Serif Roman" charset="0"/>
                <a:cs typeface="CMU Serif Roman" charset="0"/>
              </a:rPr>
              <a:t>Wait for </a:t>
            </a:r>
            <a:r>
              <a:rPr lang="en-GB" sz="1500" dirty="0" smtClean="0">
                <a:solidFill>
                  <a:schemeClr val="tx1"/>
                </a:solidFill>
                <a:latin typeface="CMU Serif Roman" charset="0"/>
                <a:ea typeface="CMU Serif Roman" charset="0"/>
                <a:cs typeface="CMU Serif Roman" charset="0"/>
              </a:rPr>
              <a:t>trigger </a:t>
            </a:r>
            <a:r>
              <a:rPr lang="en-GB" sz="1500" dirty="0" smtClean="0">
                <a:solidFill>
                  <a:schemeClr val="tx1"/>
                </a:solidFill>
                <a:latin typeface="CMU Serif Roman" charset="0"/>
                <a:ea typeface="CMU Serif Roman" charset="0"/>
                <a:cs typeface="CMU Serif Roman" charset="0"/>
              </a:rPr>
              <a:t>of collision check</a:t>
            </a:r>
            <a:endParaRPr lang="en-GB" sz="1500" dirty="0">
              <a:solidFill>
                <a:schemeClr val="tx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60811" y="3335999"/>
            <a:ext cx="1287638" cy="1225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smtClean="0">
                <a:solidFill>
                  <a:schemeClr val="tx1"/>
                </a:solidFill>
                <a:latin typeface="CMU Serif Roman" charset="0"/>
                <a:ea typeface="CMU Serif Roman" charset="0"/>
                <a:cs typeface="CMU Serif Roman" charset="0"/>
              </a:rPr>
              <a:t>Check collision with bar or boundaries</a:t>
            </a:r>
            <a:endParaRPr lang="en-GB" sz="1500" dirty="0">
              <a:solidFill>
                <a:schemeClr val="tx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913487" y="1698274"/>
            <a:ext cx="1287637" cy="12258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dirty="0" smtClean="0">
                <a:solidFill>
                  <a:schemeClr val="tx1"/>
                </a:solidFill>
                <a:latin typeface="CMU Serif Roman" charset="0"/>
                <a:ea typeface="CMU Serif Roman" charset="0"/>
                <a:cs typeface="CMU Serif Roman" charset="0"/>
              </a:rPr>
              <a:t>Try to acquire or release the golden resource</a:t>
            </a:r>
            <a:endParaRPr lang="en-GB" sz="1500" dirty="0">
              <a:solidFill>
                <a:schemeClr val="tx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066162" y="1698274"/>
            <a:ext cx="1287637" cy="12258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dirty="0" smtClean="0">
                <a:solidFill>
                  <a:schemeClr val="tx1"/>
                </a:solidFill>
                <a:latin typeface="CMU Serif Roman" charset="0"/>
                <a:ea typeface="CMU Serif Roman" charset="0"/>
                <a:cs typeface="CMU Serif Roman" charset="0"/>
              </a:rPr>
              <a:t>Check collision with the non-broken bricks</a:t>
            </a:r>
            <a:endParaRPr lang="en-GB" sz="1500" dirty="0">
              <a:solidFill>
                <a:schemeClr val="tx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066162" y="3336000"/>
            <a:ext cx="1287637" cy="12258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dirty="0" smtClean="0">
                <a:solidFill>
                  <a:schemeClr val="tx1"/>
                </a:solidFill>
                <a:latin typeface="CMU Serif Roman" charset="0"/>
                <a:ea typeface="CMU Serif Roman" charset="0"/>
                <a:cs typeface="CMU Serif Roman" charset="0"/>
              </a:rPr>
              <a:t>Signal if collision, and when it happened</a:t>
            </a:r>
            <a:endParaRPr lang="en-GB" sz="1500" dirty="0">
              <a:solidFill>
                <a:schemeClr val="tx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982256" y="4997180"/>
            <a:ext cx="1461810" cy="16935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dirty="0" smtClean="0">
                <a:solidFill>
                  <a:schemeClr val="tx1"/>
                </a:solidFill>
                <a:latin typeface="CMU Serif Roman" charset="0"/>
                <a:ea typeface="CMU Serif Roman" charset="0"/>
                <a:cs typeface="CMU Serif Roman" charset="0"/>
              </a:rPr>
              <a:t>Break the brick if validated, update score, </a:t>
            </a:r>
            <a:r>
              <a:rPr lang="en-GB" sz="1500" dirty="0" smtClean="0">
                <a:solidFill>
                  <a:schemeClr val="tx1"/>
                </a:solidFill>
                <a:latin typeface="CMU Serif Roman" charset="0"/>
                <a:ea typeface="CMU Serif Roman" charset="0"/>
                <a:cs typeface="CMU Serif Roman" charset="0"/>
              </a:rPr>
              <a:t>trigger </a:t>
            </a:r>
            <a:r>
              <a:rPr lang="en-GB" sz="1500" dirty="0" smtClean="0">
                <a:solidFill>
                  <a:schemeClr val="tx1"/>
                </a:solidFill>
                <a:latin typeface="CMU Serif Roman" charset="0"/>
                <a:ea typeface="CMU Serif Roman" charset="0"/>
                <a:cs typeface="CMU Serif Roman" charset="0"/>
              </a:rPr>
              <a:t>switch of golden </a:t>
            </a:r>
            <a:r>
              <a:rPr lang="en-GB" sz="1500" dirty="0" smtClean="0">
                <a:solidFill>
                  <a:schemeClr val="tx1"/>
                </a:solidFill>
                <a:latin typeface="CMU Serif Roman" charset="0"/>
                <a:ea typeface="CMU Serif Roman" charset="0"/>
                <a:cs typeface="CMU Serif Roman" charset="0"/>
              </a:rPr>
              <a:t>columns</a:t>
            </a:r>
            <a:endParaRPr lang="en-GB" sz="1500" dirty="0">
              <a:solidFill>
                <a:schemeClr val="tx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913487" y="3336000"/>
            <a:ext cx="1287638" cy="1225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dirty="0" smtClean="0">
                <a:solidFill>
                  <a:schemeClr val="tx1"/>
                </a:solidFill>
                <a:latin typeface="CMU Serif Roman" charset="0"/>
                <a:ea typeface="CMU Serif Roman" charset="0"/>
                <a:cs typeface="CMU Serif Roman" charset="0"/>
              </a:rPr>
              <a:t>Wait </a:t>
            </a:r>
            <a:r>
              <a:rPr lang="en-GB" sz="1500" dirty="0" smtClean="0">
                <a:solidFill>
                  <a:schemeClr val="tx1"/>
                </a:solidFill>
                <a:latin typeface="CMU Serif Roman" charset="0"/>
                <a:ea typeface="CMU Serif Roman" charset="0"/>
                <a:cs typeface="CMU Serif Roman" charset="0"/>
              </a:rPr>
              <a:t>for results of columns</a:t>
            </a:r>
            <a:endParaRPr lang="en-GB" sz="1500" dirty="0">
              <a:solidFill>
                <a:schemeClr val="tx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913486" y="5231025"/>
            <a:ext cx="1287638" cy="1225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dirty="0" smtClean="0">
                <a:solidFill>
                  <a:schemeClr val="tx1"/>
                </a:solidFill>
                <a:latin typeface="CMU Serif Roman" charset="0"/>
                <a:ea typeface="CMU Serif Roman" charset="0"/>
                <a:cs typeface="CMU Serif Roman" charset="0"/>
              </a:rPr>
              <a:t>Validate the soonest collision </a:t>
            </a:r>
          </a:p>
          <a:p>
            <a:pPr algn="ctr"/>
            <a:r>
              <a:rPr lang="en-GB" sz="1500" dirty="0" smtClean="0">
                <a:solidFill>
                  <a:schemeClr val="tx1"/>
                </a:solidFill>
                <a:latin typeface="CMU Serif Roman" charset="0"/>
                <a:ea typeface="CMU Serif Roman" charset="0"/>
                <a:cs typeface="CMU Serif Roman" charset="0"/>
              </a:rPr>
              <a:t>(if any)</a:t>
            </a:r>
            <a:endParaRPr lang="en-GB" sz="1500" dirty="0">
              <a:solidFill>
                <a:schemeClr val="tx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60812" y="5231023"/>
            <a:ext cx="1287638" cy="1225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dirty="0" smtClean="0">
                <a:solidFill>
                  <a:schemeClr val="tx1"/>
                </a:solidFill>
                <a:latin typeface="CMU Serif Roman" charset="0"/>
                <a:ea typeface="CMU Serif Roman" charset="0"/>
                <a:cs typeface="CMU Serif Roman" charset="0"/>
              </a:rPr>
              <a:t>Change ball state if necessary</a:t>
            </a:r>
            <a:endParaRPr lang="en-GB" sz="1500" dirty="0">
              <a:solidFill>
                <a:schemeClr val="tx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611319" y="5231023"/>
            <a:ext cx="1287638" cy="1225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dirty="0" smtClean="0">
                <a:solidFill>
                  <a:schemeClr val="tx1"/>
                </a:solidFill>
                <a:latin typeface="CMU Serif Roman" charset="0"/>
                <a:ea typeface="CMU Serif Roman" charset="0"/>
                <a:cs typeface="CMU Serif Roman" charset="0"/>
              </a:rPr>
              <a:t>Update position of bar, </a:t>
            </a:r>
            <a:r>
              <a:rPr lang="en-GB" sz="1500" smtClean="0">
                <a:solidFill>
                  <a:schemeClr val="tx1"/>
                </a:solidFill>
                <a:latin typeface="CMU Serif Roman" charset="0"/>
                <a:ea typeface="CMU Serif Roman" charset="0"/>
                <a:cs typeface="CMU Serif Roman" charset="0"/>
              </a:rPr>
              <a:t>check if collision</a:t>
            </a:r>
            <a:endParaRPr lang="en-GB" sz="1500" dirty="0">
              <a:solidFill>
                <a:schemeClr val="tx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455463" y="5231023"/>
            <a:ext cx="1287638" cy="1225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smtClean="0">
                <a:solidFill>
                  <a:schemeClr val="tx1"/>
                </a:solidFill>
                <a:latin typeface="CMU Serif Roman" charset="0"/>
                <a:ea typeface="CMU Serif Roman" charset="0"/>
                <a:cs typeface="CMU Serif Roman" charset="0"/>
              </a:rPr>
              <a:t>Prepare message to be sent to display</a:t>
            </a:r>
            <a:endParaRPr lang="en-GB" sz="1500" dirty="0">
              <a:solidFill>
                <a:schemeClr val="tx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67825" y="3100270"/>
            <a:ext cx="1287638" cy="1729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dirty="0" smtClean="0">
                <a:solidFill>
                  <a:schemeClr val="tx1"/>
                </a:solidFill>
                <a:latin typeface="CMU Serif Roman" charset="0"/>
                <a:ea typeface="CMU Serif Roman" charset="0"/>
                <a:cs typeface="CMU Serif Roman" charset="0"/>
              </a:rPr>
              <a:t>Wait </a:t>
            </a:r>
            <a:r>
              <a:rPr lang="en-GB" sz="1500" dirty="0" smtClean="0">
                <a:solidFill>
                  <a:schemeClr val="tx1"/>
                </a:solidFill>
                <a:latin typeface="CMU Serif Roman" charset="0"/>
                <a:ea typeface="CMU Serif Roman" charset="0"/>
                <a:cs typeface="CMU Serif Roman" charset="0"/>
              </a:rPr>
              <a:t>a variable amount of time to </a:t>
            </a:r>
            <a:r>
              <a:rPr lang="en-GB" sz="1500" dirty="0" smtClean="0">
                <a:solidFill>
                  <a:schemeClr val="tx1"/>
                </a:solidFill>
                <a:latin typeface="CMU Serif Roman" charset="0"/>
                <a:ea typeface="CMU Serif Roman" charset="0"/>
                <a:cs typeface="CMU Serif Roman" charset="0"/>
              </a:rPr>
              <a:t>keep </a:t>
            </a:r>
            <a:r>
              <a:rPr lang="en-GB" sz="1500" dirty="0">
                <a:solidFill>
                  <a:schemeClr val="tx1"/>
                </a:solidFill>
                <a:latin typeface="CMU Serif Roman" charset="0"/>
                <a:ea typeface="CMU Serif Roman" charset="0"/>
                <a:cs typeface="CMU Serif Roman" charset="0"/>
              </a:rPr>
              <a:t>the ball speed constant</a:t>
            </a:r>
            <a:endParaRPr lang="en-GB" sz="1500" dirty="0">
              <a:solidFill>
                <a:schemeClr val="tx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21" name="Straight Arrow Connector 20"/>
          <p:cNvCxnSpPr>
            <a:stCxn id="2" idx="2"/>
            <a:endCxn id="19" idx="0"/>
          </p:cNvCxnSpPr>
          <p:nvPr/>
        </p:nvCxnSpPr>
        <p:spPr>
          <a:xfrm>
            <a:off x="2099282" y="3150515"/>
            <a:ext cx="0" cy="2080508"/>
          </a:xfrm>
          <a:prstGeom prst="straightConnector1">
            <a:avLst/>
          </a:prstGeom>
          <a:ln w="28575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" idx="3"/>
            <a:endCxn id="5" idx="1"/>
          </p:cNvCxnSpPr>
          <p:nvPr/>
        </p:nvCxnSpPr>
        <p:spPr>
          <a:xfrm>
            <a:off x="3002746" y="2311211"/>
            <a:ext cx="602210" cy="2743"/>
          </a:xfrm>
          <a:prstGeom prst="straightConnector1">
            <a:avLst/>
          </a:prstGeom>
          <a:ln w="28575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" idx="3"/>
            <a:endCxn id="8" idx="1"/>
          </p:cNvCxnSpPr>
          <p:nvPr/>
        </p:nvCxnSpPr>
        <p:spPr>
          <a:xfrm flipV="1">
            <a:off x="4892593" y="2311211"/>
            <a:ext cx="868220" cy="2743"/>
          </a:xfrm>
          <a:prstGeom prst="straightConnector1">
            <a:avLst/>
          </a:prstGeom>
          <a:ln w="28575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3"/>
            <a:endCxn id="10" idx="1"/>
          </p:cNvCxnSpPr>
          <p:nvPr/>
        </p:nvCxnSpPr>
        <p:spPr>
          <a:xfrm>
            <a:off x="7048450" y="2311211"/>
            <a:ext cx="86503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" idx="3"/>
            <a:endCxn id="11" idx="1"/>
          </p:cNvCxnSpPr>
          <p:nvPr/>
        </p:nvCxnSpPr>
        <p:spPr>
          <a:xfrm>
            <a:off x="9201124" y="2311211"/>
            <a:ext cx="86503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1" idx="2"/>
            <a:endCxn id="12" idx="0"/>
          </p:cNvCxnSpPr>
          <p:nvPr/>
        </p:nvCxnSpPr>
        <p:spPr>
          <a:xfrm>
            <a:off x="10709981" y="2924148"/>
            <a:ext cx="0" cy="411852"/>
          </a:xfrm>
          <a:prstGeom prst="straightConnector1">
            <a:avLst/>
          </a:prstGeom>
          <a:ln w="28575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2" idx="2"/>
            <a:endCxn id="13" idx="0"/>
          </p:cNvCxnSpPr>
          <p:nvPr/>
        </p:nvCxnSpPr>
        <p:spPr>
          <a:xfrm>
            <a:off x="10709981" y="4561874"/>
            <a:ext cx="3180" cy="435306"/>
          </a:xfrm>
          <a:prstGeom prst="straightConnector1">
            <a:avLst/>
          </a:prstGeom>
          <a:ln w="28575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2" idx="1"/>
            <a:endCxn id="14" idx="3"/>
          </p:cNvCxnSpPr>
          <p:nvPr/>
        </p:nvCxnSpPr>
        <p:spPr>
          <a:xfrm flipH="1">
            <a:off x="9201125" y="3948937"/>
            <a:ext cx="865037" cy="1"/>
          </a:xfrm>
          <a:prstGeom prst="straightConnector1">
            <a:avLst/>
          </a:prstGeom>
          <a:ln w="28575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4" idx="2"/>
            <a:endCxn id="15" idx="0"/>
          </p:cNvCxnSpPr>
          <p:nvPr/>
        </p:nvCxnSpPr>
        <p:spPr>
          <a:xfrm flipH="1">
            <a:off x="8557305" y="4561875"/>
            <a:ext cx="1" cy="669150"/>
          </a:xfrm>
          <a:prstGeom prst="straightConnector1">
            <a:avLst/>
          </a:prstGeom>
          <a:ln w="28575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5" idx="3"/>
            <a:endCxn id="13" idx="1"/>
          </p:cNvCxnSpPr>
          <p:nvPr/>
        </p:nvCxnSpPr>
        <p:spPr>
          <a:xfrm flipV="1">
            <a:off x="9201124" y="5843960"/>
            <a:ext cx="781132" cy="3"/>
          </a:xfrm>
          <a:prstGeom prst="straightConnector1">
            <a:avLst/>
          </a:prstGeom>
          <a:ln w="28575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5" idx="1"/>
            <a:endCxn id="17" idx="3"/>
          </p:cNvCxnSpPr>
          <p:nvPr/>
        </p:nvCxnSpPr>
        <p:spPr>
          <a:xfrm flipH="1" flipV="1">
            <a:off x="7048450" y="5843961"/>
            <a:ext cx="865036" cy="2"/>
          </a:xfrm>
          <a:prstGeom prst="straightConnector1">
            <a:avLst/>
          </a:prstGeom>
          <a:ln w="28575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7" idx="1"/>
            <a:endCxn id="18" idx="3"/>
          </p:cNvCxnSpPr>
          <p:nvPr/>
        </p:nvCxnSpPr>
        <p:spPr>
          <a:xfrm flipH="1">
            <a:off x="4898957" y="5843961"/>
            <a:ext cx="86185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9" idx="3"/>
            <a:endCxn id="14" idx="1"/>
          </p:cNvCxnSpPr>
          <p:nvPr/>
        </p:nvCxnSpPr>
        <p:spPr>
          <a:xfrm>
            <a:off x="7048449" y="3948937"/>
            <a:ext cx="865038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8" idx="1"/>
            <a:endCxn id="19" idx="3"/>
          </p:cNvCxnSpPr>
          <p:nvPr/>
        </p:nvCxnSpPr>
        <p:spPr>
          <a:xfrm flipH="1">
            <a:off x="2743101" y="5843961"/>
            <a:ext cx="86821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20" idx="2"/>
            <a:endCxn id="19" idx="1"/>
          </p:cNvCxnSpPr>
          <p:nvPr/>
        </p:nvCxnSpPr>
        <p:spPr>
          <a:xfrm rot="16200000" flipH="1">
            <a:off x="626533" y="5015031"/>
            <a:ext cx="1014040" cy="643819"/>
          </a:xfrm>
          <a:prstGeom prst="bentConnector2">
            <a:avLst/>
          </a:prstGeom>
          <a:ln w="2857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2" idx="1"/>
            <a:endCxn id="20" idx="0"/>
          </p:cNvCxnSpPr>
          <p:nvPr/>
        </p:nvCxnSpPr>
        <p:spPr>
          <a:xfrm rot="10800000" flipV="1">
            <a:off x="811644" y="2311210"/>
            <a:ext cx="384174" cy="789059"/>
          </a:xfrm>
          <a:prstGeom prst="bentConnector2">
            <a:avLst/>
          </a:prstGeom>
          <a:ln w="2857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9" idx="1"/>
            <a:endCxn id="5" idx="2"/>
          </p:cNvCxnSpPr>
          <p:nvPr/>
        </p:nvCxnSpPr>
        <p:spPr>
          <a:xfrm rot="10800000">
            <a:off x="4248775" y="2926891"/>
            <a:ext cx="1512036" cy="1022046"/>
          </a:xfrm>
          <a:prstGeom prst="bentConnector2">
            <a:avLst/>
          </a:prstGeom>
          <a:ln w="2857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8" idx="0"/>
            <a:endCxn id="13" idx="3"/>
          </p:cNvCxnSpPr>
          <p:nvPr/>
        </p:nvCxnSpPr>
        <p:spPr>
          <a:xfrm rot="16200000" flipH="1">
            <a:off x="6851506" y="1251400"/>
            <a:ext cx="4145686" cy="5039434"/>
          </a:xfrm>
          <a:prstGeom prst="bentConnector4">
            <a:avLst>
              <a:gd name="adj1" fmla="val -5120"/>
              <a:gd name="adj2" fmla="val 104536"/>
            </a:avLst>
          </a:prstGeom>
          <a:ln w="2857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2982288" y="1680615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MU Serif Roman" charset="0"/>
                <a:ea typeface="CMU Serif Roman" charset="0"/>
                <a:cs typeface="CMU Serif Roman" charset="0"/>
              </a:rPr>
              <a:t>YES</a:t>
            </a:r>
            <a:endParaRPr lang="en-GB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164164" y="3068582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MU Serif Roman" charset="0"/>
                <a:ea typeface="CMU Serif Roman" charset="0"/>
                <a:cs typeface="CMU Serif Roman" charset="0"/>
              </a:rPr>
              <a:t>NO</a:t>
            </a:r>
            <a:endParaRPr lang="en-GB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8455570" y="238867"/>
            <a:ext cx="990362" cy="11831"/>
          </a:xfrm>
          <a:prstGeom prst="straightConnector1">
            <a:avLst/>
          </a:prstGeom>
          <a:ln w="28575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8455570" y="624557"/>
            <a:ext cx="990362" cy="11831"/>
          </a:xfrm>
          <a:prstGeom prst="straightConnector1">
            <a:avLst/>
          </a:prstGeom>
          <a:ln w="28575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9647410" y="86051"/>
            <a:ext cx="2008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MU Serif Roman" charset="0"/>
                <a:ea typeface="CMU Serif Roman" charset="0"/>
                <a:cs typeface="CMU Serif Roman" charset="0"/>
              </a:rPr>
              <a:t>Section switch</a:t>
            </a:r>
            <a:endParaRPr lang="en-GB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9641816" y="454737"/>
            <a:ext cx="247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>
                <a:latin typeface="CMU Serif Roman" charset="0"/>
                <a:ea typeface="CMU Serif Roman" charset="0"/>
                <a:cs typeface="CMU Serif Roman" charset="0"/>
              </a:rPr>
              <a:t>Signal via semaphore</a:t>
            </a:r>
            <a:endParaRPr lang="en-GB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705" y="1064935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>
                <a:latin typeface="CMU Serif Roman" charset="0"/>
                <a:ea typeface="CMU Serif Roman" charset="0"/>
                <a:cs typeface="CMU Serif Roman" charset="0"/>
              </a:rPr>
              <a:t>BALL THREAD</a:t>
            </a:r>
            <a:endParaRPr lang="en-GB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5453087" y="1069496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MU Serif Roman" charset="0"/>
                <a:ea typeface="CMU Serif Roman" charset="0"/>
                <a:cs typeface="CMU Serif Roman" charset="0"/>
              </a:rPr>
              <a:t>COLUMN THREAD </a:t>
            </a:r>
            <a:r>
              <a:rPr lang="en-GB" i="1" dirty="0" err="1" smtClean="0">
                <a:latin typeface="CMU Serif Roman" charset="0"/>
                <a:ea typeface="CMU Serif Roman" charset="0"/>
                <a:cs typeface="CMU Serif Roman" charset="0"/>
              </a:rPr>
              <a:t>i</a:t>
            </a:r>
            <a:endParaRPr lang="en-GB" i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1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485" y="4912785"/>
            <a:ext cx="7385959" cy="1758947"/>
          </a:xfrm>
        </p:spPr>
        <p:txBody>
          <a:bodyPr>
            <a:noAutofit/>
          </a:bodyPr>
          <a:lstStyle/>
          <a:p>
            <a:r>
              <a:rPr lang="en-GB" sz="2600" dirty="0" smtClean="0">
                <a:latin typeface="CMU Serif Roman" charset="0"/>
                <a:ea typeface="CMU Serif Roman" charset="0"/>
                <a:cs typeface="CMU Serif Roman" charset="0"/>
              </a:rPr>
              <a:t>In </a:t>
            </a:r>
            <a:r>
              <a:rPr lang="en-GB" sz="2600" dirty="0" err="1" smtClean="0">
                <a:latin typeface="CMU Serif Roman" charset="0"/>
                <a:ea typeface="CMU Serif Roman" charset="0"/>
                <a:cs typeface="CMU Serif Roman" charset="0"/>
              </a:rPr>
              <a:t>ball_thread</a:t>
            </a:r>
            <a:r>
              <a:rPr lang="en-GB" sz="2600" dirty="0" smtClean="0">
                <a:latin typeface="CMU Serif Roman" charset="0"/>
                <a:ea typeface="CMU Serif Roman" charset="0"/>
                <a:cs typeface="CMU Serif Roman" charset="0"/>
              </a:rPr>
              <a:t>: </a:t>
            </a:r>
          </a:p>
          <a:p>
            <a:pPr lvl="1">
              <a:buFont typeface="Courier New" charset="0"/>
              <a:buChar char="o"/>
            </a:pPr>
            <a:r>
              <a:rPr lang="en-GB" sz="2600" dirty="0" smtClean="0">
                <a:latin typeface="CMU Serif Roman" charset="0"/>
                <a:ea typeface="CMU Serif Roman" charset="0"/>
                <a:cs typeface="CMU Serif Roman" charset="0"/>
              </a:rPr>
              <a:t>Pick the lowest iteration = soonest collision </a:t>
            </a:r>
          </a:p>
          <a:p>
            <a:pPr lvl="1">
              <a:buFont typeface="Courier New" charset="0"/>
              <a:buChar char="o"/>
            </a:pPr>
            <a:r>
              <a:rPr lang="en-GB" sz="2600" dirty="0" smtClean="0">
                <a:latin typeface="CMU Serif Roman" charset="0"/>
                <a:ea typeface="CMU Serif Roman" charset="0"/>
                <a:cs typeface="CMU Serif Roman" charset="0"/>
              </a:rPr>
              <a:t>Send back the arbitration to the columns</a:t>
            </a:r>
          </a:p>
          <a:p>
            <a:pPr lvl="1">
              <a:buFont typeface="Courier New" charset="0"/>
              <a:buChar char="o"/>
            </a:pPr>
            <a:r>
              <a:rPr lang="en-GB" sz="2600" dirty="0" smtClean="0">
                <a:latin typeface="CMU Serif Roman" charset="0"/>
                <a:ea typeface="CMU Serif Roman" charset="0"/>
                <a:cs typeface="CMU Serif Roman" charset="0"/>
              </a:rPr>
              <a:t>Update ball state</a:t>
            </a:r>
            <a:endParaRPr lang="en-GB" sz="26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0"/>
            <a:ext cx="9018814" cy="10691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 smtClean="0">
                <a:latin typeface="CMU Serif Roman" charset="0"/>
                <a:ea typeface="CMU Serif Roman" charset="0"/>
                <a:cs typeface="CMU Serif Roman" charset="0"/>
              </a:rPr>
              <a:t>Collision checking for each column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39485" y="1069145"/>
            <a:ext cx="11598730" cy="34375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100" b="1" dirty="0" smtClean="0"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GB" sz="21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ball</a:t>
            </a:r>
            <a:r>
              <a:rPr lang="en-GB" sz="2100" b="1" dirty="0" smtClean="0">
                <a:latin typeface="Courier New" charset="0"/>
                <a:ea typeface="Courier New" charset="0"/>
                <a:cs typeface="Courier New" charset="0"/>
              </a:rPr>
              <a:t> is </a:t>
            </a:r>
            <a:r>
              <a:rPr lang="en-GB" sz="2100" b="1" dirty="0" smtClean="0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not very far</a:t>
            </a:r>
          </a:p>
          <a:p>
            <a:pPr marL="457200" lvl="1" indent="0">
              <a:buNone/>
            </a:pPr>
            <a:r>
              <a:rPr lang="en-GB" sz="2100" b="1" dirty="0" smtClean="0">
                <a:latin typeface="Courier New" charset="0"/>
                <a:ea typeface="Courier New" charset="0"/>
                <a:cs typeface="Courier New" charset="0"/>
              </a:rPr>
              <a:t>For each </a:t>
            </a:r>
            <a:r>
              <a:rPr lang="en-GB" sz="21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position</a:t>
            </a:r>
            <a:r>
              <a:rPr lang="en-GB" sz="2100" b="1" dirty="0" smtClean="0">
                <a:latin typeface="Courier New" charset="0"/>
                <a:ea typeface="Courier New" charset="0"/>
                <a:cs typeface="Courier New" charset="0"/>
              </a:rPr>
              <a:t> between </a:t>
            </a:r>
            <a:r>
              <a:rPr lang="en-GB" sz="2100" b="1" dirty="0" smtClean="0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current and next frame</a:t>
            </a:r>
            <a:r>
              <a:rPr lang="en-GB" sz="2100" b="1" dirty="0" smtClean="0"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pPr marL="457200" lvl="1" indent="0">
              <a:buNone/>
            </a:pPr>
            <a:r>
              <a:rPr lang="en-GB" sz="2100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GB" sz="2100" b="1" dirty="0" smtClean="0"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GB" sz="21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ball</a:t>
            </a:r>
            <a:r>
              <a:rPr lang="en-GB" sz="2100" b="1" dirty="0" smtClean="0">
                <a:latin typeface="Courier New" charset="0"/>
                <a:ea typeface="Courier New" charset="0"/>
                <a:cs typeface="Courier New" charset="0"/>
              </a:rPr>
              <a:t> is </a:t>
            </a:r>
            <a:r>
              <a:rPr lang="en-GB" sz="2100" b="1" dirty="0" smtClean="0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outside the zone of the column</a:t>
            </a:r>
            <a:r>
              <a:rPr lang="en-GB" sz="2100" b="1" dirty="0" smtClean="0"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pPr marL="1828800" lvl="4" indent="0">
              <a:buNone/>
            </a:pPr>
            <a:r>
              <a:rPr lang="en-GB" sz="2100" b="1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GB" sz="2100" b="1" dirty="0" smtClean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Move</a:t>
            </a:r>
            <a:r>
              <a:rPr lang="en-GB" sz="2100" b="1" dirty="0" smtClean="0">
                <a:latin typeface="Courier New" charset="0"/>
                <a:ea typeface="Courier New" charset="0"/>
                <a:cs typeface="Courier New" charset="0"/>
              </a:rPr>
              <a:t> to </a:t>
            </a:r>
            <a:r>
              <a:rPr lang="en-GB" sz="2100" b="1" dirty="0" smtClean="0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next position</a:t>
            </a:r>
          </a:p>
          <a:p>
            <a:pPr marL="457200" lvl="1" indent="0">
              <a:buNone/>
            </a:pPr>
            <a:r>
              <a:rPr lang="en-GB" sz="2100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GB" sz="2100" b="1" dirty="0" smtClean="0">
                <a:latin typeface="Courier New" charset="0"/>
                <a:ea typeface="Courier New" charset="0"/>
                <a:cs typeface="Courier New" charset="0"/>
              </a:rPr>
              <a:t>For each </a:t>
            </a:r>
            <a:r>
              <a:rPr lang="en-GB" sz="21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non-broken brick </a:t>
            </a:r>
            <a:r>
              <a:rPr lang="en-GB" sz="2100" b="1" dirty="0" smtClean="0">
                <a:latin typeface="Courier New" charset="0"/>
                <a:ea typeface="Courier New" charset="0"/>
                <a:cs typeface="Courier New" charset="0"/>
              </a:rPr>
              <a:t>of the column:</a:t>
            </a:r>
          </a:p>
          <a:p>
            <a:pPr marL="1828800" lvl="4" indent="0">
              <a:buNone/>
            </a:pPr>
            <a:r>
              <a:rPr lang="en-GB" sz="2100" b="1" dirty="0" smtClean="0">
                <a:latin typeface="Courier New" charset="0"/>
                <a:ea typeface="Courier New" charset="0"/>
                <a:cs typeface="Courier New" charset="0"/>
              </a:rPr>
              <a:t>	If </a:t>
            </a:r>
            <a:r>
              <a:rPr lang="en-GB" sz="21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ball</a:t>
            </a:r>
            <a:r>
              <a:rPr lang="en-GB" sz="2100" b="1" dirty="0" smtClean="0">
                <a:latin typeface="Courier New" charset="0"/>
                <a:ea typeface="Courier New" charset="0"/>
                <a:cs typeface="Courier New" charset="0"/>
              </a:rPr>
              <a:t> is </a:t>
            </a:r>
            <a:r>
              <a:rPr lang="en-GB" sz="2100" b="1" dirty="0" smtClean="0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touching any edge or on any corner</a:t>
            </a:r>
            <a:r>
              <a:rPr lang="en-GB" sz="2100" b="1" dirty="0" smtClean="0"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pPr marL="914400" lvl="2" indent="0">
              <a:buNone/>
            </a:pPr>
            <a:r>
              <a:rPr lang="en-GB" sz="2100" b="1" dirty="0"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GB" sz="2100" b="1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GB" sz="2100" b="1" dirty="0" smtClean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Compute </a:t>
            </a:r>
            <a:r>
              <a:rPr lang="en-GB" sz="2100" b="1" dirty="0" smtClean="0">
                <a:latin typeface="Courier New" charset="0"/>
                <a:ea typeface="Courier New" charset="0"/>
                <a:cs typeface="Courier New" charset="0"/>
              </a:rPr>
              <a:t>normal of the corresponding surface</a:t>
            </a:r>
          </a:p>
          <a:p>
            <a:pPr marL="914400" lvl="2" indent="0">
              <a:buNone/>
            </a:pPr>
            <a:r>
              <a:rPr lang="en-GB" sz="2100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GB" sz="2100" b="1" dirty="0" smtClean="0"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GB" sz="2100" b="1" dirty="0" smtClean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Send </a:t>
            </a:r>
            <a:r>
              <a:rPr lang="en-GB" sz="2100" b="1" dirty="0" smtClean="0">
                <a:latin typeface="Courier New" charset="0"/>
                <a:ea typeface="Courier New" charset="0"/>
                <a:cs typeface="Courier New" charset="0"/>
              </a:rPr>
              <a:t>normal and corresponding iteration to ball</a:t>
            </a:r>
            <a:endParaRPr lang="en-GB" sz="2100" b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GB" sz="21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Signal </a:t>
            </a:r>
            <a:r>
              <a:rPr lang="en-GB" sz="2100" b="1" dirty="0">
                <a:latin typeface="Courier New" charset="0"/>
                <a:ea typeface="Courier New" charset="0"/>
                <a:cs typeface="Courier New" charset="0"/>
              </a:rPr>
              <a:t>to </a:t>
            </a:r>
            <a:r>
              <a:rPr lang="en-GB" sz="2100" b="1" dirty="0" smtClean="0">
                <a:latin typeface="Courier New" charset="0"/>
                <a:ea typeface="Courier New" charset="0"/>
                <a:cs typeface="Courier New" charset="0"/>
              </a:rPr>
              <a:t>the ball </a:t>
            </a:r>
            <a:r>
              <a:rPr lang="en-GB" sz="2100" b="1" dirty="0">
                <a:latin typeface="Courier New" charset="0"/>
                <a:ea typeface="Courier New" charset="0"/>
                <a:cs typeface="Courier New" charset="0"/>
              </a:rPr>
              <a:t>that there is no </a:t>
            </a:r>
            <a:r>
              <a:rPr lang="en-GB" sz="2100" b="1" dirty="0" smtClean="0">
                <a:latin typeface="Courier New" charset="0"/>
                <a:ea typeface="Courier New" charset="0"/>
                <a:cs typeface="Courier New" charset="0"/>
              </a:rPr>
              <a:t>collision</a:t>
            </a:r>
            <a:endParaRPr lang="en-GB" sz="21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825593" y="4588330"/>
            <a:ext cx="3366407" cy="1326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200" dirty="0" smtClean="0">
                <a:latin typeface="Courier New" charset="0"/>
                <a:ea typeface="Courier New" charset="0"/>
                <a:cs typeface="Courier New" charset="0"/>
              </a:rPr>
              <a:t>Similar procedure for collision with bar/boundaries</a:t>
            </a:r>
            <a:endParaRPr lang="en-GB" sz="22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460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rocess 142"/>
          <p:cNvSpPr/>
          <p:nvPr/>
        </p:nvSpPr>
        <p:spPr>
          <a:xfrm>
            <a:off x="0" y="1045643"/>
            <a:ext cx="5435600" cy="1632278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Process 134"/>
          <p:cNvSpPr/>
          <p:nvPr/>
        </p:nvSpPr>
        <p:spPr>
          <a:xfrm>
            <a:off x="172153" y="3198271"/>
            <a:ext cx="2520247" cy="3439592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L-Shape 133"/>
          <p:cNvSpPr/>
          <p:nvPr/>
        </p:nvSpPr>
        <p:spPr>
          <a:xfrm rot="16200000">
            <a:off x="4569774" y="-705924"/>
            <a:ext cx="6062128" cy="8760909"/>
          </a:xfrm>
          <a:prstGeom prst="corner">
            <a:avLst>
              <a:gd name="adj1" fmla="val 77986"/>
              <a:gd name="adj2" fmla="val 64503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2"/>
              </a:solidFill>
            </a:endParaRPr>
          </a:p>
        </p:txBody>
      </p:sp>
      <p:cxnSp>
        <p:nvCxnSpPr>
          <p:cNvPr id="99" name="Elbow Connector 98"/>
          <p:cNvCxnSpPr>
            <a:endCxn id="22" idx="0"/>
          </p:cNvCxnSpPr>
          <p:nvPr/>
        </p:nvCxnSpPr>
        <p:spPr>
          <a:xfrm rot="10800000" flipV="1">
            <a:off x="1532912" y="2873861"/>
            <a:ext cx="4017007" cy="828330"/>
          </a:xfrm>
          <a:prstGeom prst="bentConnector2">
            <a:avLst/>
          </a:prstGeom>
          <a:ln w="28575">
            <a:solidFill>
              <a:srgbClr val="FF0000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 txBox="1">
            <a:spLocks/>
          </p:cNvSpPr>
          <p:nvPr/>
        </p:nvSpPr>
        <p:spPr>
          <a:xfrm>
            <a:off x="0" y="-152590"/>
            <a:ext cx="9018814" cy="10691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 smtClean="0">
                <a:latin typeface="CMU Serif Roman" charset="0"/>
                <a:ea typeface="CMU Serif Roman" charset="0"/>
                <a:cs typeface="CMU Serif Roman" charset="0"/>
              </a:rPr>
              <a:t>Buttons </a:t>
            </a:r>
            <a:r>
              <a:rPr lang="en-GB" dirty="0" err="1" smtClean="0">
                <a:latin typeface="CMU Serif Roman" charset="0"/>
                <a:ea typeface="CMU Serif Roman" charset="0"/>
                <a:cs typeface="CMU Serif Roman" charset="0"/>
              </a:rPr>
              <a:t>debouncing</a:t>
            </a:r>
            <a:r>
              <a:rPr lang="en-GB" dirty="0" smtClean="0">
                <a:latin typeface="CMU Serif Roman" charset="0"/>
                <a:ea typeface="CMU Serif Roman" charset="0"/>
                <a:cs typeface="CMU Serif Roman" charset="0"/>
              </a:rPr>
              <a:t>, bar movement</a:t>
            </a:r>
          </a:p>
        </p:txBody>
      </p:sp>
      <p:sp>
        <p:nvSpPr>
          <p:cNvPr id="6" name="Process 5"/>
          <p:cNvSpPr/>
          <p:nvPr/>
        </p:nvSpPr>
        <p:spPr>
          <a:xfrm>
            <a:off x="3220383" y="1273466"/>
            <a:ext cx="1959898" cy="124348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  <a:latin typeface="CMU Serif Roman" charset="0"/>
                <a:ea typeface="CMU Serif Roman" charset="0"/>
                <a:cs typeface="CMU Serif Roman" charset="0"/>
              </a:rPr>
              <a:t>If ISR enabled, wake-up buttons manager, </a:t>
            </a:r>
            <a:br>
              <a:rPr lang="en-GB" dirty="0" smtClean="0">
                <a:solidFill>
                  <a:sysClr val="windowText" lastClr="000000"/>
                </a:solidFill>
                <a:latin typeface="CMU Serif Roman" charset="0"/>
                <a:ea typeface="CMU Serif Roman" charset="0"/>
                <a:cs typeface="CMU Serif Roman" charset="0"/>
              </a:rPr>
            </a:br>
            <a:r>
              <a:rPr lang="en-GB" dirty="0" smtClean="0">
                <a:solidFill>
                  <a:sysClr val="windowText" lastClr="000000"/>
                </a:solidFill>
                <a:latin typeface="CMU Serif Roman" charset="0"/>
                <a:ea typeface="CMU Serif Roman" charset="0"/>
                <a:cs typeface="CMU Serif Roman" charset="0"/>
              </a:rPr>
              <a:t>disable ISR</a:t>
            </a:r>
            <a:endParaRPr lang="en-GB" dirty="0">
              <a:solidFill>
                <a:sysClr val="windowText" lastClr="000000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7" name="Process 6"/>
          <p:cNvSpPr/>
          <p:nvPr/>
        </p:nvSpPr>
        <p:spPr>
          <a:xfrm>
            <a:off x="9598699" y="1289192"/>
            <a:ext cx="1959898" cy="124348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  <a:latin typeface="CMU Serif Roman" charset="0"/>
                <a:ea typeface="CMU Serif Roman" charset="0"/>
                <a:cs typeface="CMU Serif Roman" charset="0"/>
              </a:rPr>
              <a:t>If not woken-up by timer, sleep for DELAY, disable ISR</a:t>
            </a:r>
            <a:endParaRPr lang="en-GB" dirty="0">
              <a:solidFill>
                <a:sysClr val="windowText" lastClr="000000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8" name="Process 7"/>
          <p:cNvSpPr/>
          <p:nvPr/>
        </p:nvSpPr>
        <p:spPr>
          <a:xfrm>
            <a:off x="9898269" y="3244198"/>
            <a:ext cx="1360757" cy="89027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  <a:latin typeface="CMU Serif Roman" charset="0"/>
                <a:ea typeface="CMU Serif Roman" charset="0"/>
                <a:cs typeface="CMU Serif Roman" charset="0"/>
              </a:rPr>
              <a:t>Get states </a:t>
            </a:r>
            <a:r>
              <a:rPr lang="en-GB" smtClean="0">
                <a:solidFill>
                  <a:sysClr val="windowText" lastClr="000000"/>
                </a:solidFill>
                <a:latin typeface="CMU Serif Roman" charset="0"/>
                <a:ea typeface="CMU Serif Roman" charset="0"/>
                <a:cs typeface="CMU Serif Roman" charset="0"/>
              </a:rPr>
              <a:t>of buttons</a:t>
            </a:r>
            <a:endParaRPr lang="en-GB" dirty="0">
              <a:solidFill>
                <a:sysClr val="windowText" lastClr="000000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9" name="Process 8"/>
          <p:cNvSpPr/>
          <p:nvPr/>
        </p:nvSpPr>
        <p:spPr>
          <a:xfrm>
            <a:off x="7643686" y="1514151"/>
            <a:ext cx="1268227" cy="79356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  <a:latin typeface="CMU Serif Roman" charset="0"/>
                <a:ea typeface="CMU Serif Roman" charset="0"/>
                <a:cs typeface="CMU Serif Roman" charset="0"/>
              </a:rPr>
              <a:t>Wait for signal</a:t>
            </a:r>
            <a:endParaRPr lang="en-GB" dirty="0">
              <a:solidFill>
                <a:sysClr val="windowText" lastClr="000000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1" name="Process 10"/>
          <p:cNvSpPr/>
          <p:nvPr/>
        </p:nvSpPr>
        <p:spPr>
          <a:xfrm>
            <a:off x="7180671" y="4946307"/>
            <a:ext cx="2194256" cy="124348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  <a:latin typeface="CMU Serif Roman" charset="0"/>
                <a:ea typeface="CMU Serif Roman" charset="0"/>
                <a:cs typeface="CMU Serif Roman" charset="0"/>
              </a:rPr>
              <a:t>If press is lower than </a:t>
            </a:r>
            <a:r>
              <a:rPr lang="en-GB" dirty="0" err="1" smtClean="0">
                <a:solidFill>
                  <a:sysClr val="windowText" lastClr="000000"/>
                </a:solidFill>
                <a:latin typeface="CMU Serif Roman" charset="0"/>
                <a:ea typeface="CMU Serif Roman" charset="0"/>
                <a:cs typeface="CMU Serif Roman" charset="0"/>
              </a:rPr>
              <a:t>DELAY_THRESHit</a:t>
            </a:r>
            <a:r>
              <a:rPr lang="en-GB" dirty="0" smtClean="0">
                <a:solidFill>
                  <a:sysClr val="windowText" lastClr="000000"/>
                </a:solidFill>
                <a:latin typeface="CMU Serif Roman" charset="0"/>
                <a:ea typeface="CMU Serif Roman" charset="0"/>
                <a:cs typeface="CMU Serif Roman" charset="0"/>
              </a:rPr>
              <a:t> is a jump!</a:t>
            </a:r>
            <a:endParaRPr lang="en-GB" dirty="0">
              <a:solidFill>
                <a:sysClr val="windowText" lastClr="000000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3" name="Decision 12"/>
          <p:cNvSpPr/>
          <p:nvPr/>
        </p:nvSpPr>
        <p:spPr>
          <a:xfrm>
            <a:off x="7273593" y="2836905"/>
            <a:ext cx="2008414" cy="1730831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>
                <a:solidFill>
                  <a:sysClr val="windowText" lastClr="000000"/>
                </a:solidFill>
                <a:latin typeface="CMU Serif Roman" charset="0"/>
                <a:ea typeface="CMU Serif Roman" charset="0"/>
                <a:cs typeface="CMU Serif Roman" charset="0"/>
              </a:rPr>
              <a:t>Buttons are released </a:t>
            </a:r>
            <a:r>
              <a:rPr lang="en-GB" dirty="0" smtClean="0">
                <a:solidFill>
                  <a:sysClr val="windowText" lastClr="000000"/>
                </a:solidFill>
                <a:latin typeface="CMU Serif Roman" charset="0"/>
                <a:ea typeface="CMU Serif Roman" charset="0"/>
                <a:cs typeface="CMU Serif Roman" charset="0"/>
              </a:rPr>
              <a:t>?</a:t>
            </a:r>
            <a:endParaRPr lang="en-GB" dirty="0">
              <a:solidFill>
                <a:sysClr val="windowText" lastClr="000000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7" name="Decision 16"/>
          <p:cNvSpPr/>
          <p:nvPr/>
        </p:nvSpPr>
        <p:spPr>
          <a:xfrm>
            <a:off x="4902261" y="2844190"/>
            <a:ext cx="2008414" cy="1730831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  <a:latin typeface="CMU Serif Roman" charset="0"/>
                <a:ea typeface="CMU Serif Roman" charset="0"/>
                <a:cs typeface="CMU Serif Roman" charset="0"/>
              </a:rPr>
              <a:t>Timer elapsed ?</a:t>
            </a:r>
            <a:endParaRPr lang="en-GB" dirty="0">
              <a:solidFill>
                <a:sysClr val="windowText" lastClr="000000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9" name="Process 18"/>
          <p:cNvSpPr/>
          <p:nvPr/>
        </p:nvSpPr>
        <p:spPr>
          <a:xfrm>
            <a:off x="5226089" y="5122911"/>
            <a:ext cx="1360757" cy="89027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  <a:latin typeface="CMU Serif Roman" charset="0"/>
                <a:ea typeface="CMU Serif Roman" charset="0"/>
                <a:cs typeface="CMU Serif Roman" charset="0"/>
              </a:rPr>
              <a:t>Start timer</a:t>
            </a:r>
            <a:endParaRPr lang="en-GB" dirty="0">
              <a:solidFill>
                <a:sysClr val="windowText" lastClr="000000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20" name="Process 19"/>
          <p:cNvSpPr/>
          <p:nvPr/>
        </p:nvSpPr>
        <p:spPr>
          <a:xfrm>
            <a:off x="9816635" y="5122911"/>
            <a:ext cx="1524023" cy="89027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>
                <a:solidFill>
                  <a:sysClr val="windowText" lastClr="000000"/>
                </a:solidFill>
                <a:latin typeface="CMU Serif Roman" charset="0"/>
                <a:ea typeface="CMU Serif Roman" charset="0"/>
                <a:cs typeface="CMU Serif Roman" charset="0"/>
              </a:rPr>
              <a:t>Increase bar position</a:t>
            </a:r>
            <a:endParaRPr lang="en-GB" dirty="0">
              <a:solidFill>
                <a:sysClr val="windowText" lastClr="000000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21" name="Process 20"/>
          <p:cNvSpPr/>
          <p:nvPr/>
        </p:nvSpPr>
        <p:spPr>
          <a:xfrm>
            <a:off x="671212" y="5076984"/>
            <a:ext cx="1723398" cy="97744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>
                <a:solidFill>
                  <a:sysClr val="windowText" lastClr="000000"/>
                </a:solidFill>
                <a:latin typeface="CMU Serif Roman" charset="0"/>
                <a:ea typeface="CMU Serif Roman" charset="0"/>
                <a:cs typeface="CMU Serif Roman" charset="0"/>
              </a:rPr>
              <a:t>Wait for start</a:t>
            </a:r>
            <a:endParaRPr lang="en-GB" dirty="0">
              <a:solidFill>
                <a:sysClr val="windowText" lastClr="000000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22" name="Process 21"/>
          <p:cNvSpPr/>
          <p:nvPr/>
        </p:nvSpPr>
        <p:spPr>
          <a:xfrm>
            <a:off x="671212" y="3702191"/>
            <a:ext cx="1723398" cy="104514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  <a:latin typeface="CMU Serif Roman" charset="0"/>
                <a:ea typeface="CMU Serif Roman" charset="0"/>
                <a:cs typeface="CMU Serif Roman" charset="0"/>
              </a:rPr>
              <a:t>Signal </a:t>
            </a:r>
            <a:r>
              <a:rPr lang="en-GB" smtClean="0">
                <a:solidFill>
                  <a:sysClr val="windowText" lastClr="000000"/>
                </a:solidFill>
                <a:latin typeface="CMU Serif Roman" charset="0"/>
                <a:ea typeface="CMU Serif Roman" charset="0"/>
                <a:cs typeface="CMU Serif Roman" charset="0"/>
              </a:rPr>
              <a:t>when elapsed</a:t>
            </a:r>
            <a:endParaRPr lang="en-GB" dirty="0">
              <a:solidFill>
                <a:sysClr val="windowText" lastClr="000000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23" name="Straight Arrow Connector 22"/>
          <p:cNvCxnSpPr>
            <a:stCxn id="6" idx="3"/>
            <a:endCxn id="9" idx="1"/>
          </p:cNvCxnSpPr>
          <p:nvPr/>
        </p:nvCxnSpPr>
        <p:spPr>
          <a:xfrm>
            <a:off x="5180281" y="1895208"/>
            <a:ext cx="2463405" cy="15725"/>
          </a:xfrm>
          <a:prstGeom prst="straightConnector1">
            <a:avLst/>
          </a:prstGeom>
          <a:ln w="28575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6" idx="1"/>
          </p:cNvCxnSpPr>
          <p:nvPr/>
        </p:nvCxnSpPr>
        <p:spPr>
          <a:xfrm>
            <a:off x="651491" y="1895207"/>
            <a:ext cx="2568892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xplosion 1 4"/>
          <p:cNvSpPr/>
          <p:nvPr/>
        </p:nvSpPr>
        <p:spPr>
          <a:xfrm>
            <a:off x="258607" y="1089627"/>
            <a:ext cx="2620825" cy="1554427"/>
          </a:xfrm>
          <a:prstGeom prst="irregularSeal1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ysClr val="windowText" lastClr="000000"/>
                </a:solidFill>
                <a:latin typeface="CMU Serif Roman" charset="0"/>
                <a:ea typeface="CMU Serif Roman" charset="0"/>
                <a:cs typeface="CMU Serif Roman" charset="0"/>
              </a:rPr>
              <a:t>Interrupt</a:t>
            </a:r>
            <a:endParaRPr lang="en-GB" sz="2400" dirty="0">
              <a:solidFill>
                <a:sysClr val="windowText" lastClr="000000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42" name="Straight Arrow Connector 41"/>
          <p:cNvCxnSpPr>
            <a:stCxn id="9" idx="3"/>
            <a:endCxn id="7" idx="1"/>
          </p:cNvCxnSpPr>
          <p:nvPr/>
        </p:nvCxnSpPr>
        <p:spPr>
          <a:xfrm>
            <a:off x="8911913" y="1910933"/>
            <a:ext cx="686786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2"/>
            <a:endCxn id="8" idx="0"/>
          </p:cNvCxnSpPr>
          <p:nvPr/>
        </p:nvCxnSpPr>
        <p:spPr>
          <a:xfrm>
            <a:off x="10578648" y="2532675"/>
            <a:ext cx="0" cy="711523"/>
          </a:xfrm>
          <a:prstGeom prst="straightConnector1">
            <a:avLst/>
          </a:prstGeom>
          <a:ln w="28575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8" idx="1"/>
            <a:endCxn id="13" idx="3"/>
          </p:cNvCxnSpPr>
          <p:nvPr/>
        </p:nvCxnSpPr>
        <p:spPr>
          <a:xfrm flipH="1">
            <a:off x="9282007" y="3689335"/>
            <a:ext cx="616262" cy="12986"/>
          </a:xfrm>
          <a:prstGeom prst="straightConnector1">
            <a:avLst/>
          </a:prstGeom>
          <a:ln w="28575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3" idx="2"/>
            <a:endCxn id="11" idx="0"/>
          </p:cNvCxnSpPr>
          <p:nvPr/>
        </p:nvCxnSpPr>
        <p:spPr>
          <a:xfrm flipH="1">
            <a:off x="8277799" y="4567736"/>
            <a:ext cx="1" cy="378571"/>
          </a:xfrm>
          <a:prstGeom prst="straightConnector1">
            <a:avLst/>
          </a:prstGeom>
          <a:ln w="28575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3" idx="1"/>
            <a:endCxn id="17" idx="3"/>
          </p:cNvCxnSpPr>
          <p:nvPr/>
        </p:nvCxnSpPr>
        <p:spPr>
          <a:xfrm flipH="1">
            <a:off x="6910675" y="3702321"/>
            <a:ext cx="362918" cy="7285"/>
          </a:xfrm>
          <a:prstGeom prst="straightConnector1">
            <a:avLst/>
          </a:prstGeom>
          <a:ln w="28575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1" idx="3"/>
            <a:endCxn id="20" idx="1"/>
          </p:cNvCxnSpPr>
          <p:nvPr/>
        </p:nvCxnSpPr>
        <p:spPr>
          <a:xfrm flipV="1">
            <a:off x="9374927" y="5568048"/>
            <a:ext cx="441708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7" idx="2"/>
            <a:endCxn id="19" idx="0"/>
          </p:cNvCxnSpPr>
          <p:nvPr/>
        </p:nvCxnSpPr>
        <p:spPr>
          <a:xfrm>
            <a:off x="5906468" y="4575021"/>
            <a:ext cx="0" cy="547890"/>
          </a:xfrm>
          <a:prstGeom prst="straightConnector1">
            <a:avLst/>
          </a:prstGeom>
          <a:ln w="28575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21" idx="0"/>
            <a:endCxn id="22" idx="2"/>
          </p:cNvCxnSpPr>
          <p:nvPr/>
        </p:nvCxnSpPr>
        <p:spPr>
          <a:xfrm flipV="1">
            <a:off x="1532911" y="4747335"/>
            <a:ext cx="0" cy="329649"/>
          </a:xfrm>
          <a:prstGeom prst="straightConnector1">
            <a:avLst/>
          </a:prstGeom>
          <a:ln w="28575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stCxn id="21" idx="1"/>
            <a:endCxn id="22" idx="0"/>
          </p:cNvCxnSpPr>
          <p:nvPr/>
        </p:nvCxnSpPr>
        <p:spPr>
          <a:xfrm rot="10800000" flipH="1">
            <a:off x="671211" y="3702191"/>
            <a:ext cx="861699" cy="1863516"/>
          </a:xfrm>
          <a:prstGeom prst="bentConnector4">
            <a:avLst>
              <a:gd name="adj1" fmla="val -36355"/>
              <a:gd name="adj2" fmla="val 112267"/>
            </a:avLst>
          </a:prstGeom>
          <a:ln w="2857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9" idx="0"/>
            <a:endCxn id="20" idx="3"/>
          </p:cNvCxnSpPr>
          <p:nvPr/>
        </p:nvCxnSpPr>
        <p:spPr>
          <a:xfrm rot="16200000" flipH="1">
            <a:off x="7782280" y="2009670"/>
            <a:ext cx="4053897" cy="3062858"/>
          </a:xfrm>
          <a:prstGeom prst="bentConnector4">
            <a:avLst>
              <a:gd name="adj1" fmla="val -8563"/>
              <a:gd name="adj2" fmla="val 115204"/>
            </a:avLst>
          </a:prstGeom>
          <a:ln w="2857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endCxn id="19" idx="2"/>
          </p:cNvCxnSpPr>
          <p:nvPr/>
        </p:nvCxnSpPr>
        <p:spPr>
          <a:xfrm rot="10800000" flipV="1">
            <a:off x="5906468" y="5568049"/>
            <a:ext cx="5875900" cy="445135"/>
          </a:xfrm>
          <a:prstGeom prst="bentConnector4">
            <a:avLst>
              <a:gd name="adj1" fmla="val -459"/>
              <a:gd name="adj2" fmla="val 204613"/>
            </a:avLst>
          </a:prstGeom>
          <a:ln w="28575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/>
          <p:cNvCxnSpPr>
            <a:stCxn id="18" idx="0"/>
            <a:endCxn id="17" idx="1"/>
          </p:cNvCxnSpPr>
          <p:nvPr/>
        </p:nvCxnSpPr>
        <p:spPr>
          <a:xfrm rot="5400000" flipH="1" flipV="1">
            <a:off x="4264561" y="3605659"/>
            <a:ext cx="533753" cy="741648"/>
          </a:xfrm>
          <a:prstGeom prst="bentConnector2">
            <a:avLst/>
          </a:prstGeom>
          <a:ln w="2857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/>
          <p:nvPr/>
        </p:nvCxnSpPr>
        <p:spPr>
          <a:xfrm rot="10800000">
            <a:off x="4160613" y="5116701"/>
            <a:ext cx="1745854" cy="1368275"/>
          </a:xfrm>
          <a:prstGeom prst="bentConnector2">
            <a:avLst/>
          </a:prstGeom>
          <a:ln w="28575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rocess 17"/>
          <p:cNvSpPr/>
          <p:nvPr/>
        </p:nvSpPr>
        <p:spPr>
          <a:xfrm>
            <a:off x="3480234" y="4243359"/>
            <a:ext cx="1360757" cy="89027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  <a:latin typeface="CMU Serif Roman" charset="0"/>
                <a:ea typeface="CMU Serif Roman" charset="0"/>
                <a:cs typeface="CMU Serif Roman" charset="0"/>
              </a:rPr>
              <a:t>Set constant bar speed</a:t>
            </a:r>
            <a:endParaRPr lang="en-GB" dirty="0">
              <a:solidFill>
                <a:sysClr val="windowText" lastClr="000000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131" name="Straight Arrow Connector 130"/>
          <p:cNvCxnSpPr/>
          <p:nvPr/>
        </p:nvCxnSpPr>
        <p:spPr>
          <a:xfrm flipV="1">
            <a:off x="5578615" y="1894000"/>
            <a:ext cx="0" cy="1009769"/>
          </a:xfrm>
          <a:prstGeom prst="straightConnector1">
            <a:avLst/>
          </a:prstGeom>
          <a:ln w="28575">
            <a:solidFill>
              <a:srgbClr val="FF0000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4138988" y="3356433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MU Serif Roman" charset="0"/>
                <a:ea typeface="CMU Serif Roman" charset="0"/>
                <a:cs typeface="CMU Serif Roman" charset="0"/>
              </a:rPr>
              <a:t>YES</a:t>
            </a:r>
            <a:endParaRPr lang="en-GB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6026617" y="4540217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MU Serif Roman" charset="0"/>
                <a:ea typeface="CMU Serif Roman" charset="0"/>
                <a:cs typeface="CMU Serif Roman" charset="0"/>
              </a:rPr>
              <a:t>NO</a:t>
            </a:r>
            <a:endParaRPr lang="en-GB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8297188" y="4506307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MU Serif Roman" charset="0"/>
                <a:ea typeface="CMU Serif Roman" charset="0"/>
                <a:cs typeface="CMU Serif Roman" charset="0"/>
              </a:rPr>
              <a:t>YES</a:t>
            </a:r>
            <a:endParaRPr lang="en-GB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846715" y="3292270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MU Serif Roman" charset="0"/>
                <a:ea typeface="CMU Serif Roman" charset="0"/>
                <a:cs typeface="CMU Serif Roman" charset="0"/>
              </a:rPr>
              <a:t>NO</a:t>
            </a:r>
            <a:endParaRPr lang="en-GB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9359765" y="817400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MU Serif Roman" charset="0"/>
                <a:ea typeface="CMU Serif Roman" charset="0"/>
                <a:cs typeface="CMU Serif Roman" charset="0"/>
              </a:rPr>
              <a:t>Enable </a:t>
            </a:r>
            <a:r>
              <a:rPr lang="en-GB" smtClean="0">
                <a:latin typeface="CMU Serif Roman" charset="0"/>
                <a:ea typeface="CMU Serif Roman" charset="0"/>
                <a:cs typeface="CMU Serif Roman" charset="0"/>
              </a:rPr>
              <a:t>ISR again</a:t>
            </a:r>
            <a:endParaRPr lang="en-GB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151" name="Straight Arrow Connector 150"/>
          <p:cNvCxnSpPr>
            <a:endCxn id="21" idx="3"/>
          </p:cNvCxnSpPr>
          <p:nvPr/>
        </p:nvCxnSpPr>
        <p:spPr>
          <a:xfrm flipH="1">
            <a:off x="2394610" y="5565707"/>
            <a:ext cx="2831479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812942" y="6189790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MU Serif Roman" charset="0"/>
                <a:ea typeface="CMU Serif Roman" charset="0"/>
                <a:cs typeface="CMU Serif Roman" charset="0"/>
              </a:rPr>
              <a:t>SW Timer</a:t>
            </a:r>
            <a:endParaRPr lang="en-GB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9874466" y="215326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MU Serif Roman" charset="0"/>
                <a:ea typeface="CMU Serif Roman" charset="0"/>
                <a:cs typeface="CMU Serif Roman" charset="0"/>
              </a:rPr>
              <a:t>Buttons manager</a:t>
            </a:r>
            <a:endParaRPr lang="en-GB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006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08001" y="1238477"/>
            <a:ext cx="11159066" cy="2486855"/>
          </a:xfrm>
        </p:spPr>
        <p:txBody>
          <a:bodyPr numCol="2">
            <a:noAutofit/>
          </a:bodyPr>
          <a:lstStyle/>
          <a:p>
            <a:r>
              <a:rPr lang="en-GB" sz="2700" dirty="0" smtClean="0">
                <a:latin typeface="CMU Serif Roman" charset="0"/>
                <a:ea typeface="CMU Serif Roman" charset="0"/>
                <a:cs typeface="CMU Serif Roman" charset="0"/>
              </a:rPr>
              <a:t>High FPS: up to 33</a:t>
            </a:r>
          </a:p>
          <a:p>
            <a:r>
              <a:rPr lang="en-GB" sz="2700" dirty="0" smtClean="0">
                <a:latin typeface="CMU Serif Roman" charset="0"/>
                <a:ea typeface="CMU Serif Roman" charset="0"/>
                <a:cs typeface="CMU Serif Roman" charset="0"/>
              </a:rPr>
              <a:t>Coloured bar regions</a:t>
            </a:r>
          </a:p>
          <a:p>
            <a:r>
              <a:rPr lang="en-GB" sz="2700" dirty="0" smtClean="0">
                <a:latin typeface="CMU Serif Roman" charset="0"/>
                <a:ea typeface="CMU Serif Roman" charset="0"/>
                <a:cs typeface="CMU Serif Roman" charset="0"/>
              </a:rPr>
              <a:t>Pseudo-random golden pattern</a:t>
            </a:r>
          </a:p>
          <a:p>
            <a:r>
              <a:rPr lang="en-GB" sz="2700" dirty="0" smtClean="0">
                <a:latin typeface="CMU Serif Roman" charset="0"/>
                <a:ea typeface="CMU Serif Roman" charset="0"/>
                <a:cs typeface="CMU Serif Roman" charset="0"/>
              </a:rPr>
              <a:t>Random initial ball angle</a:t>
            </a:r>
          </a:p>
          <a:p>
            <a:r>
              <a:rPr lang="en-GB" sz="2700" dirty="0" smtClean="0">
                <a:latin typeface="CMU Serif Roman" charset="0"/>
                <a:ea typeface="CMU Serif Roman" charset="0"/>
                <a:cs typeface="CMU Serif Roman" charset="0"/>
              </a:rPr>
              <a:t>Random initial golden columns</a:t>
            </a:r>
          </a:p>
          <a:p>
            <a:r>
              <a:rPr lang="en-GB" sz="2700" dirty="0" smtClean="0">
                <a:latin typeface="CMU Serif Roman" charset="0"/>
                <a:ea typeface="CMU Serif Roman" charset="0"/>
                <a:cs typeface="CMU Serif Roman" charset="0"/>
              </a:rPr>
              <a:t>Ability to pause the game anytime</a:t>
            </a:r>
          </a:p>
          <a:p>
            <a:r>
              <a:rPr lang="en-GB" sz="2700" dirty="0" smtClean="0">
                <a:latin typeface="CMU Serif Roman" charset="0"/>
                <a:ea typeface="CMU Serif Roman" charset="0"/>
                <a:cs typeface="CMU Serif Roman" charset="0"/>
              </a:rPr>
              <a:t>Double frame-buffer -&gt; no flicker</a:t>
            </a:r>
          </a:p>
          <a:p>
            <a:r>
              <a:rPr lang="en-GB" sz="2700" dirty="0" smtClean="0">
                <a:latin typeface="CMU Serif Roman" charset="0"/>
                <a:ea typeface="CMU Serif Roman" charset="0"/>
                <a:cs typeface="CMU Serif Roman" charset="0"/>
              </a:rPr>
              <a:t>Minimum coupling between uB0 and uB1</a:t>
            </a:r>
            <a:br>
              <a:rPr lang="en-GB" sz="2700" dirty="0" smtClean="0">
                <a:latin typeface="CMU Serif Roman" charset="0"/>
                <a:ea typeface="CMU Serif Roman" charset="0"/>
                <a:cs typeface="CMU Serif Roman" charset="0"/>
              </a:rPr>
            </a:br>
            <a:r>
              <a:rPr lang="en-GB" sz="2700" dirty="0" smtClean="0">
                <a:latin typeface="CMU Serif Roman" charset="0"/>
                <a:ea typeface="CMU Serif Roman" charset="0"/>
                <a:cs typeface="CMU Serif Roman" charset="0"/>
                <a:sym typeface="Wingdings"/>
              </a:rPr>
              <a:t>-&gt; Can reset any of them at anytime</a:t>
            </a:r>
            <a:endParaRPr lang="en-GB" sz="2700" dirty="0" smtClean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198" y="0"/>
            <a:ext cx="4622801" cy="10691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latin typeface="CMU Serif Roman" charset="0"/>
                <a:ea typeface="CMU Serif Roman" charset="0"/>
                <a:cs typeface="CMU Serif Roman" charset="0"/>
              </a:rPr>
              <a:t>Salient features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198" y="4013199"/>
            <a:ext cx="8585202" cy="10691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latin typeface="CMU Serif Roman" charset="0"/>
                <a:ea typeface="CMU Serif Roman" charset="0"/>
                <a:cs typeface="CMU Serif Roman" charset="0"/>
              </a:rPr>
              <a:t>Possible improvements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08001" y="5082345"/>
            <a:ext cx="11159066" cy="1051169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700" dirty="0" smtClean="0">
                <a:latin typeface="CMU Serif Roman" charset="0"/>
                <a:ea typeface="CMU Serif Roman" charset="0"/>
                <a:cs typeface="CMU Serif Roman" charset="0"/>
              </a:rPr>
              <a:t>Draw all of the objects concurrently (threads) -&gt; can increase FPS</a:t>
            </a:r>
            <a:endParaRPr lang="en-GB" sz="2700" dirty="0" smtClean="0">
              <a:latin typeface="CMU Serif Roman" charset="0"/>
              <a:ea typeface="CMU Serif Roman" charset="0"/>
              <a:cs typeface="CMU Serif Roman" charset="0"/>
            </a:endParaRPr>
          </a:p>
          <a:p>
            <a:r>
              <a:rPr lang="en-GB" sz="2700" dirty="0" smtClean="0">
                <a:latin typeface="CMU Serif Roman" charset="0"/>
                <a:ea typeface="CMU Serif Roman" charset="0"/>
                <a:cs typeface="CMU Serif Roman" charset="0"/>
              </a:rPr>
              <a:t>Reset the game </a:t>
            </a:r>
            <a:r>
              <a:rPr lang="en-GB" sz="2700" dirty="0" smtClean="0">
                <a:latin typeface="CMU Serif Roman" charset="0"/>
                <a:ea typeface="CMU Serif Roman" charset="0"/>
                <a:cs typeface="CMU Serif Roman" charset="0"/>
              </a:rPr>
              <a:t>with a button (without </a:t>
            </a:r>
            <a:r>
              <a:rPr lang="en-GB" sz="2700" dirty="0" smtClean="0">
                <a:latin typeface="CMU Serif Roman" charset="0"/>
                <a:ea typeface="CMU Serif Roman" charset="0"/>
                <a:cs typeface="CMU Serif Roman" charset="0"/>
              </a:rPr>
              <a:t>resetting </a:t>
            </a:r>
            <a:r>
              <a:rPr lang="en-GB" sz="2700" dirty="0" smtClean="0">
                <a:latin typeface="CMU Serif Roman" charset="0"/>
                <a:ea typeface="CMU Serif Roman" charset="0"/>
                <a:cs typeface="CMU Serif Roman" charset="0"/>
              </a:rPr>
              <a:t>uB1)</a:t>
            </a:r>
            <a:endParaRPr lang="en-GB" sz="2700" dirty="0" smtClean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63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359</Words>
  <Application>Microsoft Macintosh PowerPoint</Application>
  <PresentationFormat>Widescreen</PresentationFormat>
  <Paragraphs>99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Calibri</vt:lpstr>
      <vt:lpstr>Calibri Light</vt:lpstr>
      <vt:lpstr>CMU Serif Roman</vt:lpstr>
      <vt:lpstr>Courier New</vt:lpstr>
      <vt:lpstr>Wingdings</vt:lpstr>
      <vt:lpstr>Arial</vt:lpstr>
      <vt:lpstr>Office Theme</vt:lpstr>
      <vt:lpstr>EE4212 Brick-breaker project</vt:lpstr>
      <vt:lpstr>Overview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EE4212 Brick-breaker project</dc:title>
  <dc:creator>Paul-Edouard Sarlin</dc:creator>
  <cp:lastModifiedBy>Paul-Edouard Sarlin</cp:lastModifiedBy>
  <cp:revision>42</cp:revision>
  <cp:lastPrinted>2017-04-13T05:35:15Z</cp:lastPrinted>
  <dcterms:created xsi:type="dcterms:W3CDTF">2017-04-10T10:36:40Z</dcterms:created>
  <dcterms:modified xsi:type="dcterms:W3CDTF">2017-04-13T05:36:24Z</dcterms:modified>
</cp:coreProperties>
</file>