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44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35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8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E0F31-688F-A44A-BC9F-19ED777E5A38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DB42F-D325-1246-97A0-A4B04C108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1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0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437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05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10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3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6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0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6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88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8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7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53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7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68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DB42F-D325-1246-97A0-A4B04C10821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5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6CEA-E25C-CA4E-A4A0-4A8F9E2D1434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302" y="6356350"/>
            <a:ext cx="2743200" cy="365125"/>
          </a:xfrm>
        </p:spPr>
        <p:txBody>
          <a:bodyPr/>
          <a:lstStyle>
            <a:lvl1pPr>
              <a:defRPr sz="1600">
                <a:latin typeface="CMU Serif Roman" charset="0"/>
                <a:ea typeface="CMU Serif Roman" charset="0"/>
                <a:cs typeface="CMU Serif Roman" charset="0"/>
              </a:defRPr>
            </a:lvl1pPr>
          </a:lstStyle>
          <a:p>
            <a:fld id="{76DC0F15-D3A1-2D48-A1AA-9CEF56BBF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EF5-1067-DD42-8A2C-A910A4CFD03C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E95D-4137-2B4D-A11E-B90EA510CECD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7484-2451-C44F-AC1E-7A36AD65DA9E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302" y="6356350"/>
            <a:ext cx="2743200" cy="365125"/>
          </a:xfrm>
        </p:spPr>
        <p:txBody>
          <a:bodyPr/>
          <a:lstStyle>
            <a:lvl1pPr>
              <a:defRPr sz="1600">
                <a:latin typeface="CMU Serif Roman" charset="0"/>
                <a:ea typeface="CMU Serif Roman" charset="0"/>
                <a:cs typeface="CMU Serif Roman" charset="0"/>
              </a:defRPr>
            </a:lvl1pPr>
          </a:lstStyle>
          <a:p>
            <a:fld id="{76DC0F15-D3A1-2D48-A1AA-9CEF56BBF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766-BB8B-1449-85BF-C045D97A6B6C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302" y="6356350"/>
            <a:ext cx="2743200" cy="365125"/>
          </a:xfrm>
        </p:spPr>
        <p:txBody>
          <a:bodyPr/>
          <a:lstStyle>
            <a:lvl1pPr>
              <a:defRPr sz="1600">
                <a:latin typeface="CMU Serif Roman" charset="0"/>
                <a:ea typeface="CMU Serif Roman" charset="0"/>
                <a:cs typeface="CMU Serif Roman" charset="0"/>
              </a:defRPr>
            </a:lvl1pPr>
          </a:lstStyle>
          <a:p>
            <a:fld id="{76DC0F15-D3A1-2D48-A1AA-9CEF56BBF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2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2151-36B2-7548-AC7C-C2CB328977CB}" type="datetime1">
              <a:rPr lang="en-SG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6E5A-EADB-9341-90AE-EE60FFA3C93C}" type="datetime1">
              <a:rPr lang="en-SG" smtClean="0"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2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446-9D13-F446-B329-EEB1B069DDFE}" type="datetime1">
              <a:rPr lang="en-SG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1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65-CF08-C046-B633-EB267FDA4DBF}" type="datetime1">
              <a:rPr lang="en-SG" smtClean="0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302" y="6356350"/>
            <a:ext cx="2743200" cy="365125"/>
          </a:xfrm>
        </p:spPr>
        <p:txBody>
          <a:bodyPr/>
          <a:lstStyle>
            <a:lvl1pPr>
              <a:defRPr sz="1600">
                <a:latin typeface="CMU Serif Roman" charset="0"/>
                <a:ea typeface="CMU Serif Roman" charset="0"/>
                <a:cs typeface="CMU Serif Roman" charset="0"/>
              </a:defRPr>
            </a:lvl1pPr>
          </a:lstStyle>
          <a:p>
            <a:fld id="{76DC0F15-D3A1-2D48-A1AA-9CEF56BBF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1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F4F6-9E97-784F-B170-3DF37CBB06C2}" type="datetime1">
              <a:rPr lang="en-SG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BC6-B616-4442-B328-EC40D22FD5E3}" type="datetime1">
              <a:rPr lang="en-SG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D634-9ED2-214B-8420-8F261C765AEE}" type="datetime1">
              <a:rPr lang="en-SG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0F15-D3A1-2D48-A1AA-9CEF56BB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/>
          </p:cNvSpPr>
          <p:nvPr/>
        </p:nvSpPr>
        <p:spPr>
          <a:xfrm>
            <a:off x="0" y="1050720"/>
            <a:ext cx="12192000" cy="2052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7200" dirty="0" smtClean="0">
                <a:latin typeface="CMU Serif Roman" charset="0"/>
                <a:ea typeface="CMU Serif Roman" charset="0"/>
                <a:cs typeface="CMU Serif Roman" charset="0"/>
              </a:rPr>
              <a:t>EE4308 </a:t>
            </a:r>
            <a:r>
              <a:rPr lang="en-GB" sz="7200" dirty="0" err="1" smtClean="0">
                <a:latin typeface="CMU Serif Roman" charset="0"/>
                <a:ea typeface="CMU Serif Roman" charset="0"/>
                <a:cs typeface="CMU Serif Roman" charset="0"/>
              </a:rPr>
              <a:t>Turtlebot</a:t>
            </a:r>
            <a:r>
              <a:rPr lang="en-GB" sz="7200" dirty="0" smtClean="0">
                <a:latin typeface="CMU Serif Roman" charset="0"/>
                <a:ea typeface="CMU Serif Roman" charset="0"/>
                <a:cs typeface="CMU Serif Roman" charset="0"/>
              </a:rPr>
              <a:t> Project</a:t>
            </a:r>
            <a:endParaRPr lang="en-GB" sz="7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Shape 55"/>
          <p:cNvSpPr txBox="1">
            <a:spLocks/>
          </p:cNvSpPr>
          <p:nvPr/>
        </p:nvSpPr>
        <p:spPr>
          <a:xfrm>
            <a:off x="0" y="3394363"/>
            <a:ext cx="12192000" cy="102523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/>
              <a:buNone/>
            </a:pPr>
            <a:r>
              <a:rPr lang="en-GB" sz="3200" dirty="0" smtClean="0">
                <a:latin typeface="CMU Serif Roman" charset="0"/>
                <a:ea typeface="CMU Serif Roman" charset="0"/>
                <a:cs typeface="CMU Serif Roman" charset="0"/>
              </a:rPr>
              <a:t>Advances in Intelligent Systems and Robotics</a:t>
            </a:r>
            <a:br>
              <a:rPr lang="en-GB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GB" sz="3200" dirty="0" smtClean="0">
                <a:latin typeface="CMU Serif Roman" charset="0"/>
                <a:ea typeface="CMU Serif Roman" charset="0"/>
                <a:cs typeface="CMU Serif Roman" charset="0"/>
              </a:rPr>
              <a:t>Academic Year 2016-2017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hape 55"/>
          <p:cNvSpPr txBox="1">
            <a:spLocks/>
          </p:cNvSpPr>
          <p:nvPr/>
        </p:nvSpPr>
        <p:spPr>
          <a:xfrm>
            <a:off x="1371600" y="4873697"/>
            <a:ext cx="9280302" cy="1083975"/>
          </a:xfrm>
          <a:prstGeom prst="rect">
            <a:avLst/>
          </a:prstGeom>
        </p:spPr>
        <p:txBody>
          <a:bodyPr vert="horz" lIns="91425" tIns="91425" rIns="91425" bIns="91425" numCol="2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/>
              <a:buNone/>
            </a:pPr>
            <a:r>
              <a:rPr lang="en-GB" sz="3200" dirty="0" err="1" smtClean="0">
                <a:latin typeface="CMU Serif Roman" charset="0"/>
                <a:ea typeface="CMU Serif Roman" charset="0"/>
                <a:cs typeface="CMU Serif Roman" charset="0"/>
              </a:rPr>
              <a:t>Preben</a:t>
            </a:r>
            <a:r>
              <a:rPr lang="en-GB" sz="3200" dirty="0" smtClean="0">
                <a:latin typeface="CMU Serif Roman" charset="0"/>
                <a:ea typeface="CMU Serif Roman" charset="0"/>
                <a:cs typeface="CMU Serif Roman" charset="0"/>
              </a:rPr>
              <a:t> Jensen </a:t>
            </a:r>
            <a:r>
              <a:rPr lang="en-GB" sz="3200" dirty="0" err="1" smtClean="0">
                <a:latin typeface="CMU Serif Roman" charset="0"/>
                <a:ea typeface="CMU Serif Roman" charset="0"/>
                <a:cs typeface="CMU Serif Roman" charset="0"/>
              </a:rPr>
              <a:t>Hoel</a:t>
            </a:r>
            <a:r>
              <a:rPr lang="en-GB" sz="32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GB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GB" sz="3200" dirty="0" smtClean="0">
                <a:latin typeface="CMU Serif Roman" charset="0"/>
                <a:ea typeface="CMU Serif Roman" charset="0"/>
                <a:cs typeface="CMU Serif Roman" charset="0"/>
              </a:rPr>
              <a:t>A0158996B</a:t>
            </a:r>
          </a:p>
          <a:p>
            <a:pPr algn="ctr">
              <a:spcBef>
                <a:spcPts val="0"/>
              </a:spcBef>
              <a:buFont typeface="Arial"/>
              <a:buNone/>
            </a:pPr>
            <a:r>
              <a:rPr lang="en-GB" sz="3200" dirty="0" smtClean="0">
                <a:latin typeface="CMU Serif Roman" charset="0"/>
                <a:ea typeface="CMU Serif Roman" charset="0"/>
                <a:cs typeface="CMU Serif Roman" charset="0"/>
              </a:rPr>
              <a:t>Paul-Edouard Sarlin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3200" dirty="0" smtClean="0">
                <a:latin typeface="CMU Serif Roman" charset="0"/>
                <a:ea typeface="CMU Serif Roman" charset="0"/>
                <a:cs typeface="CMU Serif Roman" charset="0"/>
              </a:rPr>
              <a:t>A0153124U</a:t>
            </a:r>
            <a:endParaRPr lang="en-GB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093608"/>
            <a:ext cx="8089900" cy="4140200"/>
          </a:xfrm>
          <a:prstGeom prst="rect">
            <a:avLst/>
          </a:prstGeom>
        </p:spPr>
      </p:pic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353930"/>
            <a:ext cx="12192000" cy="102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Implementation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953" y="106250"/>
            <a:ext cx="3135847" cy="47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2. Overview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216953" y="5307775"/>
            <a:ext cx="11521391" cy="155022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40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Navigation system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=  ROS node, in Python</a:t>
            </a:r>
          </a:p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4000" b="1" dirty="0" err="1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Callbacks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sz="4000" dirty="0" err="1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trigg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. by new Kinect/</a:t>
            </a:r>
            <a:r>
              <a:rPr lang="en-GB" sz="4000" dirty="0" err="1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Odometry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18558" y="2906910"/>
            <a:ext cx="621142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09887" y="3679893"/>
            <a:ext cx="621142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50" y="293749"/>
            <a:ext cx="1088194" cy="1088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98" y="357499"/>
            <a:ext cx="1980552" cy="9606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661745"/>
            <a:ext cx="12192000" cy="151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How to efficiently store information about the environment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953" y="106250"/>
            <a:ext cx="365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3. Information Gathering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4448711" y="2541101"/>
            <a:ext cx="7743289" cy="4316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Use the constraints on the maze: </a:t>
            </a:r>
            <a:b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walls only at boundaries of cells</a:t>
            </a:r>
          </a:p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GB" sz="2000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→ only store the coordinates </a:t>
            </a:r>
          </a:p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of the centres of the walls !</a:t>
            </a:r>
          </a:p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32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One of the two coordinates is an integer:</a:t>
            </a:r>
          </a:p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32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x → horizontal wall</a:t>
            </a:r>
          </a:p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32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y </a:t>
            </a:r>
            <a:r>
              <a:rPr lang="en-GB" sz="320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→ vertical </a:t>
            </a:r>
            <a:r>
              <a:rPr lang="en-GB" sz="32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wall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3" y="2421832"/>
            <a:ext cx="4231758" cy="4274720"/>
          </a:xfrm>
          <a:prstGeom prst="rect">
            <a:avLst/>
          </a:prstGeom>
        </p:spPr>
      </p:pic>
      <p:sp>
        <p:nvSpPr>
          <p:cNvPr id="11" name="Oval 10"/>
          <p:cNvSpPr>
            <a:spLocks noChangeAspect="1"/>
          </p:cNvSpPr>
          <p:nvPr/>
        </p:nvSpPr>
        <p:spPr>
          <a:xfrm>
            <a:off x="1275118" y="3100213"/>
            <a:ext cx="180000" cy="1800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75614" y="2728548"/>
            <a:ext cx="10916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(1.5,7)</a:t>
            </a:r>
            <a:endParaRPr lang="en-GB" sz="2400" dirty="0">
              <a:solidFill>
                <a:srgbClr val="FF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068064" y="3330514"/>
            <a:ext cx="180000" cy="1800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81374" y="2728547"/>
            <a:ext cx="10706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(8,6.5)</a:t>
            </a:r>
            <a:endParaRPr lang="en-GB" sz="2400" dirty="0">
              <a:solidFill>
                <a:srgbClr val="FF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469986" y="3063043"/>
            <a:ext cx="314209" cy="9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70811" y="3108043"/>
            <a:ext cx="297253" cy="2224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6546" y="1796184"/>
            <a:ext cx="516342" cy="564653"/>
            <a:chOff x="166546" y="1796184"/>
            <a:chExt cx="516342" cy="564653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16953" y="2326298"/>
              <a:ext cx="3562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-5400000">
              <a:off x="40396" y="2148171"/>
              <a:ext cx="3562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1694" y="1991505"/>
              <a:ext cx="341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latin typeface="CMU Serif Roman" charset="0"/>
                  <a:ea typeface="CMU Serif Roman" charset="0"/>
                  <a:cs typeface="CMU Serif Roman" charset="0"/>
                </a:rPr>
                <a:t>x</a:t>
              </a:r>
              <a:endParaRPr lang="en-GB" i="1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6546" y="1796184"/>
              <a:ext cx="341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latin typeface="CMU Serif Roman" charset="0"/>
                  <a:ea typeface="CMU Serif Roman" charset="0"/>
                  <a:cs typeface="CMU Serif Roman" charset="0"/>
                </a:rPr>
                <a:t>y</a:t>
              </a:r>
              <a:endParaRPr lang="en-GB" i="1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661745"/>
            <a:ext cx="12192000" cy="956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How to extract walls from the Kinect</a:t>
            </a:r>
            <a:r>
              <a:rPr lang="en-GB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953" y="106250"/>
            <a:ext cx="365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3. Information Gathering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4932893" y="1711614"/>
            <a:ext cx="7005108" cy="514638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Extract a row of the 2D PC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Define a </a:t>
            </a:r>
            <a:r>
              <a:rPr lang="en-GB" sz="3600" b="1" dirty="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ROI</a:t>
            </a: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with tolerances: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GB" sz="3600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GB" sz="3600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GB" sz="3600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For each point: </a:t>
            </a:r>
            <a:r>
              <a:rPr lang="en-GB" sz="36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check</a:t>
            </a: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if in any possible ROI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If enough points are assumed to belong to a wall</a:t>
            </a:r>
            <a:b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→ </a:t>
            </a:r>
            <a:r>
              <a:rPr lang="en-GB" sz="36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add it to the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" y="1952578"/>
            <a:ext cx="4838999" cy="434912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16953" y="6019376"/>
            <a:ext cx="516342" cy="564653"/>
            <a:chOff x="166546" y="1796184"/>
            <a:chExt cx="516342" cy="564653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6953" y="2326298"/>
              <a:ext cx="3562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-5400000">
              <a:off x="40396" y="2148171"/>
              <a:ext cx="3562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694" y="1991505"/>
              <a:ext cx="341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latin typeface="CMU Serif Roman" charset="0"/>
                  <a:ea typeface="CMU Serif Roman" charset="0"/>
                  <a:cs typeface="CMU Serif Roman" charset="0"/>
                </a:rPr>
                <a:t>x</a:t>
              </a:r>
              <a:endParaRPr lang="en-GB" i="1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546" y="1796184"/>
              <a:ext cx="341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latin typeface="CMU Serif Roman" charset="0"/>
                  <a:ea typeface="CMU Serif Roman" charset="0"/>
                  <a:cs typeface="CMU Serif Roman" charset="0"/>
                </a:rPr>
                <a:t>y</a:t>
              </a:r>
              <a:endParaRPr lang="en-GB" i="1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4031" b="-11630"/>
          <a:stretch/>
        </p:blipFill>
        <p:spPr>
          <a:xfrm>
            <a:off x="5096933" y="2807878"/>
            <a:ext cx="5333999" cy="7031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6" t="-18407" b="-1"/>
          <a:stretch/>
        </p:blipFill>
        <p:spPr>
          <a:xfrm>
            <a:off x="5096933" y="3328840"/>
            <a:ext cx="5331425" cy="755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0074" y="2967119"/>
            <a:ext cx="150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CMU Serif Roman" charset="0"/>
                <a:ea typeface="CMU Serif Roman" charset="0"/>
                <a:cs typeface="CMU Serif Roman" charset="0"/>
              </a:rPr>
              <a:t>horizontal</a:t>
            </a:r>
            <a:endParaRPr lang="en-GB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28358" y="3547596"/>
            <a:ext cx="150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CMU Serif Roman" charset="0"/>
                <a:ea typeface="CMU Serif Roman" charset="0"/>
                <a:cs typeface="CMU Serif Roman" charset="0"/>
              </a:rPr>
              <a:t>vertical</a:t>
            </a:r>
            <a:endParaRPr lang="en-GB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87" r="32596"/>
          <a:stretch/>
        </p:blipFill>
        <p:spPr>
          <a:xfrm>
            <a:off x="6767450" y="1802975"/>
            <a:ext cx="4916550" cy="4915597"/>
          </a:xfrm>
          <a:prstGeom prst="rect">
            <a:avLst/>
          </a:prstGeom>
        </p:spPr>
      </p:pic>
      <p:sp>
        <p:nvSpPr>
          <p:cNvPr id="7" name="Oval 6"/>
          <p:cNvSpPr>
            <a:spLocks noChangeAspect="1"/>
          </p:cNvSpPr>
          <p:nvPr/>
        </p:nvSpPr>
        <p:spPr>
          <a:xfrm>
            <a:off x="7382263" y="5567837"/>
            <a:ext cx="539999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S</a:t>
            </a:r>
            <a:endParaRPr lang="en-US" sz="2000" b="1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312260" y="2641226"/>
            <a:ext cx="539999" cy="5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78794" y="4830499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30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7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13900" y="4830498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57396" y="4093159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6</a:t>
            </a:r>
            <a:endParaRPr lang="en-US" sz="1300" smtClean="0">
              <a:solidFill>
                <a:schemeClr val="accent6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57396" y="3355820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3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5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64333" y="2641226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4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4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104844" y="2632667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5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57396" y="1903887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5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5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10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04844" y="1903887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6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4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10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04844" y="5559278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3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7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10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113900" y="4090548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3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5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13900" y="3371994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4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4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52474" y="4090548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4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4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840044" y="3371991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5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566188" y="3371991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6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852474" y="2632667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300" smtClean="0">
              <a:solidFill>
                <a:schemeClr val="accent6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10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563790" y="2632667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7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306370" y="2632119"/>
            <a:ext cx="540000" cy="540000"/>
          </a:xfrm>
          <a:prstGeom prst="roundRect">
            <a:avLst/>
          </a:prstGeom>
          <a:solidFill>
            <a:schemeClr val="bg1"/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0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852474" y="4833227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5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5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10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563790" y="4090548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5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563427" y="1903887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8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10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18432" y="2870635"/>
            <a:ext cx="2966107" cy="2870007"/>
            <a:chOff x="3876940" y="2619531"/>
            <a:chExt cx="2966107" cy="287000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094215" y="2651015"/>
              <a:ext cx="748832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094215" y="2619531"/>
              <a:ext cx="0" cy="15249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605728" y="4118267"/>
              <a:ext cx="149223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635632" y="4118267"/>
              <a:ext cx="0" cy="77227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876940" y="4857591"/>
              <a:ext cx="756505" cy="62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3906024" y="4848626"/>
              <a:ext cx="92" cy="64091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48794" y="2908515"/>
            <a:ext cx="2657576" cy="2665718"/>
            <a:chOff x="3401583" y="2658535"/>
            <a:chExt cx="2657576" cy="2665718"/>
          </a:xfrm>
        </p:grpSpPr>
        <p:cxnSp>
          <p:nvCxnSpPr>
            <p:cNvPr id="34" name="Straight Connector 33"/>
            <p:cNvCxnSpPr>
              <a:stCxn id="29" idx="1"/>
              <a:endCxn id="28" idx="3"/>
            </p:cNvCxnSpPr>
            <p:nvPr/>
          </p:nvCxnSpPr>
          <p:spPr>
            <a:xfrm flipH="1">
              <a:off x="5856579" y="2658535"/>
              <a:ext cx="202580" cy="548"/>
            </a:xfrm>
            <a:prstGeom prst="line">
              <a:avLst/>
            </a:prstGeom>
            <a:ln w="349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0"/>
              <a:endCxn id="28" idx="2"/>
            </p:cNvCxnSpPr>
            <p:nvPr/>
          </p:nvCxnSpPr>
          <p:spPr>
            <a:xfrm flipH="1" flipV="1">
              <a:off x="5586579" y="2929083"/>
              <a:ext cx="2398" cy="199324"/>
            </a:xfrm>
            <a:prstGeom prst="line">
              <a:avLst/>
            </a:prstGeom>
            <a:ln w="349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1" idx="0"/>
              <a:endCxn id="25" idx="2"/>
            </p:cNvCxnSpPr>
            <p:nvPr/>
          </p:nvCxnSpPr>
          <p:spPr>
            <a:xfrm flipV="1">
              <a:off x="5586579" y="3668407"/>
              <a:ext cx="2398" cy="178557"/>
            </a:xfrm>
            <a:prstGeom prst="line">
              <a:avLst/>
            </a:prstGeom>
            <a:ln w="349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3" idx="3"/>
              <a:endCxn id="31" idx="1"/>
            </p:cNvCxnSpPr>
            <p:nvPr/>
          </p:nvCxnSpPr>
          <p:spPr>
            <a:xfrm>
              <a:off x="5145263" y="4116964"/>
              <a:ext cx="171316" cy="0"/>
            </a:xfrm>
            <a:prstGeom prst="line">
              <a:avLst/>
            </a:prstGeom>
            <a:ln w="349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" idx="1"/>
              <a:endCxn id="21" idx="3"/>
            </p:cNvCxnSpPr>
            <p:nvPr/>
          </p:nvCxnSpPr>
          <p:spPr>
            <a:xfrm flipH="1">
              <a:off x="4406689" y="4116964"/>
              <a:ext cx="198574" cy="0"/>
            </a:xfrm>
            <a:prstGeom prst="line">
              <a:avLst/>
            </a:prstGeom>
            <a:ln w="349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0"/>
              <a:endCxn id="21" idx="2"/>
            </p:cNvCxnSpPr>
            <p:nvPr/>
          </p:nvCxnSpPr>
          <p:spPr>
            <a:xfrm flipV="1">
              <a:off x="4136689" y="4386964"/>
              <a:ext cx="0" cy="199950"/>
            </a:xfrm>
            <a:prstGeom prst="line">
              <a:avLst/>
            </a:prstGeom>
            <a:ln w="349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1" idx="3"/>
              <a:endCxn id="12" idx="1"/>
            </p:cNvCxnSpPr>
            <p:nvPr/>
          </p:nvCxnSpPr>
          <p:spPr>
            <a:xfrm flipV="1">
              <a:off x="3671583" y="4856914"/>
              <a:ext cx="195106" cy="1"/>
            </a:xfrm>
            <a:prstGeom prst="line">
              <a:avLst/>
            </a:prstGeom>
            <a:ln w="349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1" idx="2"/>
              <a:endCxn id="7" idx="0"/>
            </p:cNvCxnSpPr>
            <p:nvPr/>
          </p:nvCxnSpPr>
          <p:spPr>
            <a:xfrm>
              <a:off x="3401583" y="5126915"/>
              <a:ext cx="3469" cy="197338"/>
            </a:xfrm>
            <a:prstGeom prst="line">
              <a:avLst/>
            </a:prstGeom>
            <a:ln w="3492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ounded Rectangle 84"/>
          <p:cNvSpPr/>
          <p:nvPr/>
        </p:nvSpPr>
        <p:spPr>
          <a:xfrm>
            <a:off x="9563427" y="4824774"/>
            <a:ext cx="540000" cy="5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6</a:t>
            </a:r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US" sz="130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4</a:t>
            </a:r>
          </a:p>
          <a:p>
            <a:pPr algn="ctr"/>
            <a:r>
              <a:rPr lang="en-US" sz="130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en-US" sz="130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10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6953" y="106250"/>
            <a:ext cx="365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4. Global planning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9" name="Shape 61"/>
          <p:cNvSpPr txBox="1">
            <a:spLocks/>
          </p:cNvSpPr>
          <p:nvPr/>
        </p:nvSpPr>
        <p:spPr>
          <a:xfrm>
            <a:off x="264273" y="128063"/>
            <a:ext cx="11453441" cy="169896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Global planner:</a:t>
            </a:r>
          </a:p>
          <a:p>
            <a:pPr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1. Find a path from </a:t>
            </a:r>
            <a:r>
              <a:rPr lang="en-GB" sz="54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S </a:t>
            </a: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en-GB" sz="54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5400" dirty="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G</a:t>
            </a:r>
            <a:r>
              <a:rPr lang="en-US" sz="5400" dirty="0" smtClean="0">
                <a:latin typeface="CMU Serif Roman" charset="0"/>
                <a:ea typeface="CMU Serif Roman" charset="0"/>
                <a:cs typeface="CMU Serif Roman" charset="0"/>
              </a:rPr>
              <a:t> with A*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18432" y="2870635"/>
            <a:ext cx="2966107" cy="2870006"/>
            <a:chOff x="7618432" y="2729954"/>
            <a:chExt cx="2966107" cy="2870006"/>
          </a:xfrm>
        </p:grpSpPr>
        <p:grpSp>
          <p:nvGrpSpPr>
            <p:cNvPr id="131" name="Group 130"/>
            <p:cNvGrpSpPr/>
            <p:nvPr/>
          </p:nvGrpSpPr>
          <p:grpSpPr>
            <a:xfrm>
              <a:off x="7618432" y="2729954"/>
              <a:ext cx="2966107" cy="2870006"/>
              <a:chOff x="3876940" y="2619532"/>
              <a:chExt cx="2966107" cy="2870006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094215" y="2651015"/>
                <a:ext cx="748832" cy="0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091935" y="2619532"/>
                <a:ext cx="2280" cy="771356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605728" y="4118267"/>
                <a:ext cx="775254" cy="0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635632" y="4118267"/>
                <a:ext cx="0" cy="772274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3876940" y="4857591"/>
                <a:ext cx="756505" cy="626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3906024" y="4848626"/>
                <a:ext cx="92" cy="640912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/>
            <p:cNvCxnSpPr/>
            <p:nvPr/>
          </p:nvCxnSpPr>
          <p:spPr>
            <a:xfrm>
              <a:off x="9123652" y="3485139"/>
              <a:ext cx="0" cy="77227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9093337" y="3492440"/>
              <a:ext cx="775254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Shape 62"/>
          <p:cNvSpPr txBox="1">
            <a:spLocks/>
          </p:cNvSpPr>
          <p:nvPr/>
        </p:nvSpPr>
        <p:spPr>
          <a:xfrm>
            <a:off x="505331" y="2097789"/>
            <a:ext cx="5822086" cy="431427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Expand cost from </a:t>
            </a:r>
            <a:r>
              <a:rPr lang="en-GB" sz="40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:</a:t>
            </a:r>
          </a:p>
          <a:p>
            <a:pPr marL="635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i="1" dirty="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r>
              <a:rPr lang="en-GB" sz="4000" dirty="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  </a:t>
            </a:r>
            <a:r>
              <a:rPr lang="en-GB" sz="4000" dirty="0" smtClean="0">
                <a:latin typeface="CMU Serif Roman" charset="0"/>
                <a:ea typeface="CMU Serif Roman" charset="0"/>
                <a:cs typeface="CMU Serif Roman" charset="0"/>
              </a:rPr>
              <a:t>=</a:t>
            </a:r>
            <a:r>
              <a:rPr lang="en-GB" sz="4000" dirty="0" smtClean="0">
                <a:solidFill>
                  <a:srgbClr val="0070C0"/>
                </a:solidFill>
                <a:latin typeface="CMU Serif Roman" charset="0"/>
                <a:ea typeface="CMU Serif Roman" charset="0"/>
                <a:cs typeface="CMU Serif Roman" charset="0"/>
              </a:rPr>
              <a:t>  </a:t>
            </a:r>
            <a:r>
              <a:rPr lang="en-GB" sz="4000" i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g</a:t>
            </a:r>
            <a:r>
              <a:rPr lang="en-GB" sz="40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 </a:t>
            </a:r>
            <a:r>
              <a:rPr lang="en-GB" sz="4000" dirty="0" smtClean="0">
                <a:latin typeface="CMU Serif Roman" charset="0"/>
                <a:ea typeface="CMU Serif Roman" charset="0"/>
                <a:cs typeface="CMU Serif Roman" charset="0"/>
              </a:rPr>
              <a:t>+</a:t>
            </a:r>
            <a:r>
              <a:rPr lang="en-GB" sz="40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 </a:t>
            </a:r>
            <a:r>
              <a:rPr lang="en-GB" sz="4000" i="1" dirty="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h</a:t>
            </a:r>
            <a:endParaRPr lang="en-GB" sz="4000" dirty="0" smtClean="0">
              <a:solidFill>
                <a:schemeClr val="accent6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635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GB" sz="2400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635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i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g </a:t>
            </a:r>
            <a:r>
              <a:rPr lang="en-GB" sz="4000" dirty="0" smtClean="0">
                <a:latin typeface="CMU Serif Roman" charset="0"/>
                <a:ea typeface="CMU Serif Roman" charset="0"/>
                <a:cs typeface="CMU Serif Roman" charset="0"/>
              </a:rPr>
              <a:t>move cost from</a:t>
            </a:r>
            <a:r>
              <a:rPr lang="en-GB" sz="40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S</a:t>
            </a:r>
            <a:br>
              <a:rPr lang="en-GB" sz="40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GB" sz="4000" i="1" dirty="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h </a:t>
            </a:r>
            <a:r>
              <a:rPr lang="en-GB" sz="4000" dirty="0" smtClean="0">
                <a:latin typeface="CMU Serif Roman" charset="0"/>
                <a:ea typeface="CMU Serif Roman" charset="0"/>
                <a:cs typeface="CMU Serif Roman" charset="0"/>
              </a:rPr>
              <a:t>Manhattan dist. to</a:t>
            </a:r>
            <a:r>
              <a:rPr lang="en-GB" sz="4000" dirty="0" smtClean="0">
                <a:solidFill>
                  <a:schemeClr val="accent6"/>
                </a:solidFill>
                <a:latin typeface="CMU Serif Roman" charset="0"/>
                <a:ea typeface="CMU Serif Roman" charset="0"/>
                <a:cs typeface="CMU Serif Roman" charset="0"/>
              </a:rPr>
              <a:t> G</a:t>
            </a:r>
          </a:p>
          <a:p>
            <a:pPr marL="635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GB" sz="4000" dirty="0" smtClean="0">
              <a:solidFill>
                <a:schemeClr val="accent6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635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Can dis/encourage turns/lines by tuning </a:t>
            </a:r>
            <a:r>
              <a:rPr lang="en-GB" sz="4000" i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g</a:t>
            </a:r>
            <a:endParaRPr lang="en-GB" sz="4000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216953" y="106250"/>
            <a:ext cx="365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4. Global planning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9" name="Shape 61"/>
          <p:cNvSpPr txBox="1">
            <a:spLocks/>
          </p:cNvSpPr>
          <p:nvPr/>
        </p:nvSpPr>
        <p:spPr>
          <a:xfrm>
            <a:off x="-37601" y="840006"/>
            <a:ext cx="3781811" cy="169896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Global planner:</a:t>
            </a:r>
          </a:p>
          <a:p>
            <a:pPr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2. Smooth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0" name="Shape 62"/>
          <p:cNvSpPr txBox="1">
            <a:spLocks/>
          </p:cNvSpPr>
          <p:nvPr/>
        </p:nvSpPr>
        <p:spPr>
          <a:xfrm>
            <a:off x="157797" y="3462587"/>
            <a:ext cx="3391014" cy="18933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Minimise </a:t>
            </a:r>
            <a:r>
              <a:rPr lang="en-GB" sz="4000" i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J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with 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4" y="462405"/>
            <a:ext cx="3754315" cy="4505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89" y="337082"/>
            <a:ext cx="3833446" cy="4557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96" y="5433647"/>
            <a:ext cx="9283203" cy="12309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216953" y="106250"/>
            <a:ext cx="365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4. Global planning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9" name="Shape 61"/>
          <p:cNvSpPr txBox="1">
            <a:spLocks/>
          </p:cNvSpPr>
          <p:nvPr/>
        </p:nvSpPr>
        <p:spPr>
          <a:xfrm>
            <a:off x="0" y="662671"/>
            <a:ext cx="12192000" cy="9886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Known or unknown environment</a:t>
            </a:r>
            <a:r>
              <a:rPr lang="en-GB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? 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0" name="Shape 62"/>
          <p:cNvSpPr txBox="1">
            <a:spLocks/>
          </p:cNvSpPr>
          <p:nvPr/>
        </p:nvSpPr>
        <p:spPr>
          <a:xfrm>
            <a:off x="216953" y="2155701"/>
            <a:ext cx="4460555" cy="385823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If no map prior: 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600" dirty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A</a:t>
            </a: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ssume there are no walls (1)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Add some as you discover them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Update the path if necessary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49" y="1995497"/>
            <a:ext cx="3269486" cy="3269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76" y="3069341"/>
            <a:ext cx="3262371" cy="3262371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5400000">
            <a:off x="8666619" y="2022690"/>
            <a:ext cx="638237" cy="1125417"/>
          </a:xfrm>
          <a:prstGeom prst="bentArrow">
            <a:avLst>
              <a:gd name="adj1" fmla="val 19490"/>
              <a:gd name="adj2" fmla="val 26378"/>
              <a:gd name="adj3" fmla="val 25000"/>
              <a:gd name="adj4" fmla="val 299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Shape 62"/>
          <p:cNvSpPr txBox="1">
            <a:spLocks/>
          </p:cNvSpPr>
          <p:nvPr/>
        </p:nvSpPr>
        <p:spPr>
          <a:xfrm>
            <a:off x="8259535" y="1654353"/>
            <a:ext cx="831711" cy="60208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(1)</a:t>
            </a:r>
          </a:p>
        </p:txBody>
      </p:sp>
      <p:sp>
        <p:nvSpPr>
          <p:cNvPr id="12" name="Shape 62"/>
          <p:cNvSpPr txBox="1">
            <a:spLocks/>
          </p:cNvSpPr>
          <p:nvPr/>
        </p:nvSpPr>
        <p:spPr>
          <a:xfrm>
            <a:off x="9568225" y="2453402"/>
            <a:ext cx="831711" cy="60208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216953" y="106250"/>
            <a:ext cx="365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5. Local planning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9" name="Shape 61"/>
          <p:cNvSpPr txBox="1">
            <a:spLocks/>
          </p:cNvSpPr>
          <p:nvPr/>
        </p:nvSpPr>
        <p:spPr>
          <a:xfrm>
            <a:off x="0" y="718884"/>
            <a:ext cx="12192000" cy="9886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Local planner:</a:t>
            </a:r>
            <a:r>
              <a:rPr lang="en-GB" sz="54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following the path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0" name="Shape 62"/>
          <p:cNvSpPr txBox="1">
            <a:spLocks/>
          </p:cNvSpPr>
          <p:nvPr/>
        </p:nvSpPr>
        <p:spPr>
          <a:xfrm>
            <a:off x="216953" y="1858536"/>
            <a:ext cx="11600974" cy="12587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571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PI controller for linear and angular velocities</a:t>
            </a:r>
            <a:endParaRPr lang="en-GB" sz="3600" dirty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635000" indent="-571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Weighted average of the errors on the next </a:t>
            </a:r>
            <a:r>
              <a:rPr lang="en-GB" sz="3600" i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k</a:t>
            </a: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points:</a:t>
            </a:r>
            <a:endParaRPr lang="en-GB" sz="3600" dirty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0"/>
          <a:stretch/>
        </p:blipFill>
        <p:spPr>
          <a:xfrm>
            <a:off x="1343895" y="3115839"/>
            <a:ext cx="4322619" cy="1409266"/>
          </a:xfrm>
          <a:prstGeom prst="rect">
            <a:avLst/>
          </a:prstGeom>
        </p:spPr>
      </p:pic>
      <p:sp>
        <p:nvSpPr>
          <p:cNvPr id="6" name="Shape 62"/>
          <p:cNvSpPr txBox="1">
            <a:spLocks/>
          </p:cNvSpPr>
          <p:nvPr/>
        </p:nvSpPr>
        <p:spPr>
          <a:xfrm>
            <a:off x="8229135" y="5212102"/>
            <a:ext cx="3722305" cy="107252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 algn="just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i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j</a:t>
            </a:r>
            <a:r>
              <a:rPr lang="en-GB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	current point</a:t>
            </a:r>
          </a:p>
          <a:p>
            <a:pPr marL="63500" indent="0" algn="just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i="1" dirty="0" err="1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w</a:t>
            </a:r>
            <a:r>
              <a:rPr lang="en-GB" i="1" baseline="-25000" dirty="0" err="1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	weights</a:t>
            </a:r>
            <a:endParaRPr lang="en-GB" dirty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Shape 62"/>
          <p:cNvSpPr txBox="1">
            <a:spLocks/>
          </p:cNvSpPr>
          <p:nvPr/>
        </p:nvSpPr>
        <p:spPr>
          <a:xfrm>
            <a:off x="540333" y="4080094"/>
            <a:ext cx="2230582" cy="79670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2200" i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Orientation error</a:t>
            </a:r>
            <a:endParaRPr lang="en-GB" sz="2200" dirty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Shape 62"/>
          <p:cNvSpPr txBox="1">
            <a:spLocks/>
          </p:cNvSpPr>
          <p:nvPr/>
        </p:nvSpPr>
        <p:spPr>
          <a:xfrm>
            <a:off x="6190313" y="4139574"/>
            <a:ext cx="1759527" cy="107252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2200" i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Distance error</a:t>
            </a:r>
            <a:endParaRPr lang="en-GB" sz="2200" dirty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Shape 62"/>
          <p:cNvSpPr txBox="1">
            <a:spLocks/>
          </p:cNvSpPr>
          <p:nvPr/>
        </p:nvSpPr>
        <p:spPr>
          <a:xfrm>
            <a:off x="216953" y="5212501"/>
            <a:ext cx="6553199" cy="7074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571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Act as a </a:t>
            </a:r>
            <a:r>
              <a:rPr lang="en-GB" sz="36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local smoothing</a:t>
            </a:r>
          </a:p>
          <a:p>
            <a:pPr marL="635000" indent="-571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Limit speed + anti wind-up</a:t>
            </a:r>
            <a:endParaRPr lang="en-GB" sz="3600" dirty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4"/>
          <a:stretch/>
        </p:blipFill>
        <p:spPr>
          <a:xfrm>
            <a:off x="6682728" y="3177153"/>
            <a:ext cx="3537088" cy="14092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216953" y="106250"/>
            <a:ext cx="365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5. Local planning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9" name="Shape 61"/>
          <p:cNvSpPr txBox="1">
            <a:spLocks/>
          </p:cNvSpPr>
          <p:nvPr/>
        </p:nvSpPr>
        <p:spPr>
          <a:xfrm>
            <a:off x="0" y="718884"/>
            <a:ext cx="12192000" cy="9886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Local planner:</a:t>
            </a:r>
            <a:r>
              <a:rPr lang="en-GB" sz="54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choosing the next point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0" name="Shape 62"/>
          <p:cNvSpPr txBox="1">
            <a:spLocks/>
          </p:cNvSpPr>
          <p:nvPr/>
        </p:nvSpPr>
        <p:spPr>
          <a:xfrm>
            <a:off x="216952" y="1858536"/>
            <a:ext cx="11878065" cy="2151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Find the closest point to the current position (here </a:t>
            </a:r>
            <a:r>
              <a:rPr lang="en-GB" sz="3600" i="1" dirty="0" err="1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)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Compute the angle 𝛼 :</a:t>
            </a:r>
          </a:p>
          <a:p>
            <a:pPr marL="1263650" lvl="1" indent="-74295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f smaller than 90° then </a:t>
            </a:r>
            <a:r>
              <a:rPr lang="en-GB" sz="3600" i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+1 is the next</a:t>
            </a:r>
          </a:p>
          <a:p>
            <a:pPr marL="1263650" lvl="1" indent="-74295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Otherwise </a:t>
            </a:r>
            <a:r>
              <a:rPr lang="en-GB" sz="3600" i="1" dirty="0" err="1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i</a:t>
            </a:r>
            <a:endParaRPr lang="en-GB" sz="3600" i="1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GB" sz="3600" dirty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75" y="3954316"/>
            <a:ext cx="7902930" cy="28482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216953" y="106250"/>
            <a:ext cx="365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6. Demonstration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9" name="Shape 61"/>
          <p:cNvSpPr txBox="1">
            <a:spLocks/>
          </p:cNvSpPr>
          <p:nvPr/>
        </p:nvSpPr>
        <p:spPr>
          <a:xfrm>
            <a:off x="0" y="718884"/>
            <a:ext cx="12192000" cy="9886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Show time!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98" y="2092725"/>
            <a:ext cx="6896004" cy="41695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595826"/>
            <a:ext cx="12192000" cy="102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What will be discussed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Shape 62"/>
          <p:cNvSpPr txBox="1">
            <a:spLocks/>
          </p:cNvSpPr>
          <p:nvPr/>
        </p:nvSpPr>
        <p:spPr>
          <a:xfrm>
            <a:off x="311700" y="2271189"/>
            <a:ext cx="6560155" cy="363450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Problem statement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Overview of the solution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Information gathering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Global planning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Local planning</a:t>
            </a:r>
          </a:p>
          <a:p>
            <a:pPr marL="806450" indent="-74295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Demonstration</a:t>
            </a:r>
            <a:endParaRPr lang="en-GB" sz="4000" dirty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6" name="Shape 63" descr="path_planning_01.600h.png"/>
          <p:cNvPicPr preferRelativeResize="0"/>
          <p:nvPr/>
        </p:nvPicPr>
        <p:blipFill rotWithShape="1">
          <a:blip r:embed="rId2">
            <a:alphaModFix/>
          </a:blip>
          <a:srcRect t="7995"/>
          <a:stretch/>
        </p:blipFill>
        <p:spPr>
          <a:xfrm>
            <a:off x="7265528" y="1782254"/>
            <a:ext cx="4486857" cy="4612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68" descr="bb680dd5df51181ec2503c8e49340f74"/>
          <p:cNvPicPr preferRelativeResize="0"/>
          <p:nvPr/>
        </p:nvPicPr>
        <p:blipFill rotWithShape="1">
          <a:blip r:embed="rId3">
            <a:alphaModFix/>
          </a:blip>
          <a:srcRect l="18158" r="20334"/>
          <a:stretch/>
        </p:blipFill>
        <p:spPr>
          <a:xfrm>
            <a:off x="10181583" y="1555231"/>
            <a:ext cx="1676400" cy="2044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582084"/>
            <a:ext cx="12192000" cy="102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What is to be achieved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Shape 62"/>
          <p:cNvSpPr txBox="1">
            <a:spLocks/>
          </p:cNvSpPr>
          <p:nvPr/>
        </p:nvSpPr>
        <p:spPr>
          <a:xfrm>
            <a:off x="216953" y="1913918"/>
            <a:ext cx="10394620" cy="228782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Design a </a:t>
            </a:r>
            <a:r>
              <a:rPr lang="en-GB" sz="36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navigation system</a:t>
            </a: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 for a mobile robot</a:t>
            </a:r>
          </a:p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Autonomously navigate from start to goal</a:t>
            </a:r>
          </a:p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Environment is </a:t>
            </a:r>
            <a:r>
              <a:rPr lang="en-GB" sz="36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not necessarily known</a:t>
            </a:r>
          </a:p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36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Realistic simulation</a:t>
            </a:r>
            <a:endParaRPr lang="en-GB" sz="3600" dirty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Shape 62"/>
          <p:cNvSpPr txBox="1">
            <a:spLocks/>
          </p:cNvSpPr>
          <p:nvPr/>
        </p:nvSpPr>
        <p:spPr>
          <a:xfrm>
            <a:off x="454667" y="4560427"/>
            <a:ext cx="8453806" cy="188193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Easy task for a human,</a:t>
            </a:r>
          </a:p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but complex for a robot</a:t>
            </a:r>
            <a:r>
              <a:rPr lang="mr-IN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…</a:t>
            </a:r>
            <a:endParaRPr lang="en-GB" sz="4000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  <a:p>
            <a:pPr marL="63500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→ need to </a:t>
            </a:r>
            <a:r>
              <a:rPr lang="en-GB" sz="40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divide in sub-problems</a:t>
            </a:r>
          </a:p>
        </p:txBody>
      </p:sp>
      <p:pic>
        <p:nvPicPr>
          <p:cNvPr id="12" name="Shape 71" descr="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1316" y="3924583"/>
            <a:ext cx="2598622" cy="25342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16953" y="106250"/>
            <a:ext cx="3135847" cy="47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1. Problem statement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081809"/>
            <a:ext cx="8089900" cy="4140200"/>
          </a:xfrm>
          <a:prstGeom prst="rect">
            <a:avLst/>
          </a:prstGeom>
        </p:spPr>
      </p:pic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353930"/>
            <a:ext cx="12192000" cy="102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Sub-systems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953" y="106250"/>
            <a:ext cx="3135847" cy="47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2. Overview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216954" y="5349599"/>
            <a:ext cx="9479940" cy="117879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40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Map prior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: what is known beforehand (</a:t>
            </a:r>
            <a:r>
              <a:rPr lang="en-GB" sz="4000" i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a priori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) of the environment</a:t>
            </a:r>
          </a:p>
        </p:txBody>
      </p:sp>
      <p:sp>
        <p:nvSpPr>
          <p:cNvPr id="14" name="Shape 96"/>
          <p:cNvSpPr/>
          <p:nvPr/>
        </p:nvSpPr>
        <p:spPr>
          <a:xfrm>
            <a:off x="2516482" y="1339849"/>
            <a:ext cx="1099553" cy="58409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081809"/>
            <a:ext cx="8089900" cy="4140200"/>
          </a:xfrm>
          <a:prstGeom prst="rect">
            <a:avLst/>
          </a:prstGeom>
        </p:spPr>
      </p:pic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353930"/>
            <a:ext cx="12192000" cy="102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Sub-systems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953" y="106250"/>
            <a:ext cx="3135847" cy="47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2. Overview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216953" y="5306674"/>
            <a:ext cx="9231847" cy="128239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40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Kinect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: a depth camera, returns a </a:t>
            </a:r>
            <a:r>
              <a:rPr lang="en-GB" sz="400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point cloud (PC)</a:t>
            </a:r>
            <a:endParaRPr lang="en-GB" sz="4000" dirty="0" smtClean="0">
              <a:solidFill>
                <a:srgbClr val="00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Shape 96"/>
          <p:cNvSpPr/>
          <p:nvPr/>
        </p:nvSpPr>
        <p:spPr>
          <a:xfrm>
            <a:off x="2493108" y="2658285"/>
            <a:ext cx="1170068" cy="45848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081809"/>
            <a:ext cx="8089900" cy="4140200"/>
          </a:xfrm>
          <a:prstGeom prst="rect">
            <a:avLst/>
          </a:prstGeom>
        </p:spPr>
      </p:pic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353930"/>
            <a:ext cx="12192000" cy="102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Sub-systems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953" y="106250"/>
            <a:ext cx="3135847" cy="47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2. Overview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216953" y="5679209"/>
            <a:ext cx="11761687" cy="82791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4000" b="1" dirty="0" err="1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Odometry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: the position of the robot in the maze</a:t>
            </a:r>
          </a:p>
        </p:txBody>
      </p:sp>
      <p:sp>
        <p:nvSpPr>
          <p:cNvPr id="14" name="Shape 96"/>
          <p:cNvSpPr/>
          <p:nvPr/>
        </p:nvSpPr>
        <p:spPr>
          <a:xfrm>
            <a:off x="2493108" y="3432006"/>
            <a:ext cx="1170068" cy="45848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081809"/>
            <a:ext cx="8089900" cy="4140200"/>
          </a:xfrm>
          <a:prstGeom prst="rect">
            <a:avLst/>
          </a:prstGeom>
        </p:spPr>
      </p:pic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353930"/>
            <a:ext cx="12192000" cy="102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Sub-systems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953" y="106250"/>
            <a:ext cx="3135847" cy="47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2. Overview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216953" y="5307775"/>
            <a:ext cx="11761687" cy="82791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40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Map updater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: process the data to build and update an internal map of the environment</a:t>
            </a:r>
          </a:p>
        </p:txBody>
      </p:sp>
      <p:sp>
        <p:nvSpPr>
          <p:cNvPr id="14" name="Shape 96"/>
          <p:cNvSpPr/>
          <p:nvPr/>
        </p:nvSpPr>
        <p:spPr>
          <a:xfrm>
            <a:off x="4813788" y="2602524"/>
            <a:ext cx="1010011" cy="56609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081809"/>
            <a:ext cx="8089900" cy="4140200"/>
          </a:xfrm>
          <a:prstGeom prst="rect">
            <a:avLst/>
          </a:prstGeom>
        </p:spPr>
      </p:pic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353930"/>
            <a:ext cx="12192000" cy="102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5400" dirty="0" smtClean="0">
                <a:latin typeface="CMU Serif Roman" charset="0"/>
                <a:ea typeface="CMU Serif Roman" charset="0"/>
                <a:cs typeface="CMU Serif Roman" charset="0"/>
              </a:rPr>
              <a:t>Sub-systems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953" y="106250"/>
            <a:ext cx="3135847" cy="47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2. Overview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216954" y="5307775"/>
            <a:ext cx="11755306" cy="82791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40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Global planner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: compute a path from start to goal using the map</a:t>
            </a:r>
          </a:p>
        </p:txBody>
      </p:sp>
      <p:sp>
        <p:nvSpPr>
          <p:cNvPr id="14" name="Shape 96"/>
          <p:cNvSpPr/>
          <p:nvPr/>
        </p:nvSpPr>
        <p:spPr>
          <a:xfrm>
            <a:off x="6733703" y="2602524"/>
            <a:ext cx="1010011" cy="56609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081809"/>
            <a:ext cx="8089900" cy="4140200"/>
          </a:xfrm>
          <a:prstGeom prst="rect">
            <a:avLst/>
          </a:prstGeom>
        </p:spPr>
      </p:pic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xfrm>
            <a:off x="0" y="353930"/>
            <a:ext cx="12192000" cy="102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5400" smtClean="0">
                <a:latin typeface="CMU Serif Roman" charset="0"/>
                <a:ea typeface="CMU Serif Roman" charset="0"/>
                <a:cs typeface="CMU Serif Roman" charset="0"/>
              </a:rPr>
              <a:t>Sub-systems</a:t>
            </a:r>
            <a:endParaRPr lang="en-GB" sz="5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953" y="106250"/>
            <a:ext cx="3135847" cy="47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2. Overview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Shape 62"/>
          <p:cNvSpPr txBox="1">
            <a:spLocks/>
          </p:cNvSpPr>
          <p:nvPr/>
        </p:nvSpPr>
        <p:spPr>
          <a:xfrm>
            <a:off x="216953" y="5307775"/>
            <a:ext cx="11975047" cy="155022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937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4000" b="1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Local planner</a:t>
            </a:r>
            <a:r>
              <a:rPr lang="en-GB" sz="4000" dirty="0" smtClean="0">
                <a:solidFill>
                  <a:srgbClr val="000000"/>
                </a:solidFill>
                <a:latin typeface="CMU Serif Roman" charset="0"/>
                <a:ea typeface="CMU Serif Roman" charset="0"/>
                <a:cs typeface="CMU Serif Roman" charset="0"/>
              </a:rPr>
              <a:t>: ensure that the robot actually follows the path, computes the velocity commands</a:t>
            </a:r>
          </a:p>
        </p:txBody>
      </p:sp>
      <p:sp>
        <p:nvSpPr>
          <p:cNvPr id="14" name="Shape 96"/>
          <p:cNvSpPr/>
          <p:nvPr/>
        </p:nvSpPr>
        <p:spPr>
          <a:xfrm>
            <a:off x="8193387" y="3391089"/>
            <a:ext cx="1010011" cy="56609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0F15-D3A1-2D48-A1AA-9CEF56BBF96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559</Words>
  <Application>Microsoft Macintosh PowerPoint</Application>
  <PresentationFormat>Widescreen</PresentationFormat>
  <Paragraphs>188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CMU Serif Roman</vt:lpstr>
      <vt:lpstr>Office Theme</vt:lpstr>
      <vt:lpstr>PowerPoint Presentation</vt:lpstr>
      <vt:lpstr>What will be discussed</vt:lpstr>
      <vt:lpstr>What is to be achieved</vt:lpstr>
      <vt:lpstr>Sub-systems</vt:lpstr>
      <vt:lpstr>Sub-systems</vt:lpstr>
      <vt:lpstr>Sub-systems</vt:lpstr>
      <vt:lpstr>Sub-systems</vt:lpstr>
      <vt:lpstr>Sub-systems</vt:lpstr>
      <vt:lpstr>Sub-systems</vt:lpstr>
      <vt:lpstr>Implementation</vt:lpstr>
      <vt:lpstr>How to efficiently store information about the environment ?</vt:lpstr>
      <vt:lpstr>How to extract walls from the Kinect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Paul-Edouard Sarlin</dc:creator>
  <cp:lastModifiedBy>Paul-Edouard Sarlin</cp:lastModifiedBy>
  <cp:revision>36</cp:revision>
  <cp:lastPrinted>2017-03-08T04:33:43Z</cp:lastPrinted>
  <dcterms:created xsi:type="dcterms:W3CDTF">2017-03-06T14:44:09Z</dcterms:created>
  <dcterms:modified xsi:type="dcterms:W3CDTF">2017-03-08T04:34:47Z</dcterms:modified>
</cp:coreProperties>
</file>