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96" r:id="rId7"/>
    <p:sldId id="297" r:id="rId8"/>
    <p:sldId id="263" r:id="rId9"/>
    <p:sldId id="266" r:id="rId10"/>
    <p:sldId id="265" r:id="rId11"/>
    <p:sldId id="262" r:id="rId12"/>
    <p:sldId id="287" r:id="rId13"/>
    <p:sldId id="288" r:id="rId14"/>
    <p:sldId id="289" r:id="rId15"/>
    <p:sldId id="290" r:id="rId16"/>
    <p:sldId id="295" r:id="rId17"/>
    <p:sldId id="268" r:id="rId18"/>
    <p:sldId id="269" r:id="rId19"/>
    <p:sldId id="270" r:id="rId20"/>
    <p:sldId id="271" r:id="rId21"/>
    <p:sldId id="282" r:id="rId22"/>
    <p:sldId id="283" r:id="rId23"/>
    <p:sldId id="302" r:id="rId24"/>
    <p:sldId id="305" r:id="rId25"/>
    <p:sldId id="306" r:id="rId26"/>
    <p:sldId id="284" r:id="rId27"/>
    <p:sldId id="285" r:id="rId28"/>
    <p:sldId id="286" r:id="rId29"/>
    <p:sldId id="279" r:id="rId30"/>
    <p:sldId id="303" r:id="rId31"/>
    <p:sldId id="281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B350"/>
    <a:srgbClr val="C37FBE"/>
    <a:srgbClr val="45A730"/>
    <a:srgbClr val="EB6752"/>
    <a:srgbClr val="9F6B9F"/>
    <a:srgbClr val="B3564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6" autoAdjust="0"/>
    <p:restoredTop sz="95244" autoAdjust="0"/>
  </p:normalViewPr>
  <p:slideViewPr>
    <p:cSldViewPr snapToGrid="0">
      <p:cViewPr varScale="1">
        <p:scale>
          <a:sx n="63" d="100"/>
          <a:sy n="63" d="100"/>
        </p:scale>
        <p:origin x="57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noFill/>
            <a:ln w="19050">
              <a:solidFill>
                <a:srgbClr val="EBB350"/>
              </a:solidFill>
              <a:prstDash val="sysDash"/>
            </a:ln>
          </c:spPr>
          <c:dPt>
            <c:idx val="0"/>
            <c:bubble3D val="0"/>
            <c:spPr>
              <a:noFill/>
              <a:ln w="19050">
                <a:solidFill>
                  <a:srgbClr val="EB6752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1-5878-43E3-AFA8-7931E27312B7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rgbClr val="9F6B9F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3-5878-43E3-AFA8-7931E27312B7}"/>
              </c:ext>
            </c:extLst>
          </c:dPt>
          <c:dLbls>
            <c:dLbl>
              <c:idx val="0"/>
              <c:layout>
                <c:manualLayout>
                  <c:x val="0.20283020850407499"/>
                  <c:y val="-0.33052394826129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 defTabSz="914400">
                      <a:defRPr lang="zh-CN" sz="1195" b="0" i="0" u="none" strike="noStrike" kern="1200" baseline="0">
                        <a:solidFill>
                          <a:srgbClr val="EB675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/>
                      <a:t> 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 defTabSz="914400">
                    <a:defRPr lang="zh-CN" sz="1195" b="0" i="0" u="none" strike="noStrike" kern="1200" baseline="0">
                      <a:solidFill>
                        <a:srgbClr val="EB675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5878-43E3-AFA8-7931E27312B7}"/>
                </c:ext>
              </c:extLst>
            </c:dLbl>
            <c:dLbl>
              <c:idx val="1"/>
              <c:layout>
                <c:manualLayout>
                  <c:x val="-0.167245961398097"/>
                  <c:y val="0.3073292852254109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 defTabSz="914400">
                      <a:defRPr lang="zh-CN" sz="2800" b="0" i="0" u="none" strike="noStrike" kern="1200" baseline="0">
                        <a:solidFill>
                          <a:srgbClr val="9F6B9F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/>
                      <a:t> 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 defTabSz="914400">
                    <a:defRPr lang="zh-CN" sz="2800" b="0" i="0" u="none" strike="noStrike" kern="1200" baseline="0">
                      <a:solidFill>
                        <a:srgbClr val="9F6B9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5878-43E3-AFA8-7931E27312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rgbClr val="9F6B9F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0.45</c:v>
                </c:pt>
                <c:pt idx="1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878-43E3-AFA8-7931E27312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71932-B1A7-4882-AFFC-803EB91E93A1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ECC7D-9C72-4299-81B4-64261D1954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合理的：合理的为用户安排计划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友好的：友好的人机交互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人性的：监督用户的完成情况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高效的使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用户工作更加高效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ECC7D-9C72-4299-81B4-64261D1954A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918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MainActivity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该状态为打开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后即进入的状态，整个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的大部分功能接口都在这个状态中存在接口。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子状态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event_listing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当前主状态下不同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的排列顺序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Permute_list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方法：可将现存的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按照规定的顺序重新排列，例如时间序或者任务的优先级顺序排列，排序后得到新的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序列，即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new_listing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状态。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Finish_event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(event)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方法：将某一选定的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标记为已完成状态，即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event_finished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状态，将某一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完成后，该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就会排在靠后的位置，故返回的仍为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new_listing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子状态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event_wait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：某一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被设定为需要提醒时，就会进入该状态，当到了提醒时间后，即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Reach_setted_time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，就会进入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event_warning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状态，该状态表示闹钟响起，提醒某一任务需要被完成。</a:t>
            </a:r>
          </a:p>
          <a:p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AddEventActivity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该状态由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MainActivity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addEvent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函数进入，目的为创建一个新的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。在刚进入此状态时，新建的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处于没有任何属性的状态，即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none_attributes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，然后利用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Fill_attributes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方法，将所有需要的属性传入将要新建的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类，即进入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new_attributes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状态，但是此时并没有真正创建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，还需要调用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Open_database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打开，然后使用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插入数据库。</a:t>
            </a:r>
          </a:p>
          <a:p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DeleteEventActivity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该状态由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MainActivity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ShowEventActivity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状态调用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deletEvent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函数进入，进入此状态后先进入子状态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waiting_confirm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，此时需要用户确定是否真的需要将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删除，如确认即将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删除，否则直接回到主界面。</a:t>
            </a:r>
          </a:p>
          <a:p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ModifyEventActivity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该状态由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MainActivity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ShowEventActivity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状态调用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modifyEvent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函数进入，进入该状态后首先显示的为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的原本属性，即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event_old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状态，通过修改属性，利用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Modify_attributes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属性改为修改后的，即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event_new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状态，之后打开数据库并利用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更新。</a:t>
            </a:r>
          </a:p>
          <a:p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ShowEventActivity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该状态由主状态调用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showEvent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函数进入，进入后将选择的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的信息打印出来，并且该状态拥有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ModifyEventActivity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DeleteEventActivity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的接口。</a:t>
            </a:r>
          </a:p>
          <a:p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ShowAchievement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该状态为查看虚拟奖章，进入时一般首先进入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none_achievement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子状态，该状态表示此时该用户没有任何奖章，用户可通过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Apply()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方法进行申请，然后进入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状态，该状态下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会根据用户任务的完成度评估用户是否可以获得某一虚拟奖章，若成功则进入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get_achievement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状态，否则返回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none_achievement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ECC7D-9C72-4299-81B4-64261D1954A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524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5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bg>
      <p:bgPr>
        <a:gradFill>
          <a:gsLst>
            <a:gs pos="0">
              <a:schemeClr val="bg1">
                <a:lumMod val="5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7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5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5" y="2505077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987428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765"/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765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765"/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5543581" y="1426900"/>
            <a:ext cx="1048148" cy="903577"/>
          </a:xfrm>
          <a:prstGeom prst="triangle">
            <a:avLst/>
          </a:prstGeom>
          <a:noFill/>
          <a:ln>
            <a:solidFill>
              <a:srgbClr val="FF9F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等腰三角形 2"/>
          <p:cNvSpPr/>
          <p:nvPr/>
        </p:nvSpPr>
        <p:spPr>
          <a:xfrm rot="3603673">
            <a:off x="5672558" y="1518669"/>
            <a:ext cx="1048150" cy="90357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09266" y="1839317"/>
            <a:ext cx="72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/>
            <a:r>
              <a:rPr lang="en-US" altLang="zh-CN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DDD</a:t>
            </a:r>
            <a:endParaRPr lang="zh-CN" alt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61588" y="3159433"/>
            <a:ext cx="527008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/>
            <a:r>
              <a:rPr lang="en-US" altLang="zh-CN" sz="3735" dirty="0">
                <a:solidFill>
                  <a:prstClr val="white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L&amp;AC</a:t>
            </a:r>
            <a:endParaRPr lang="zh-CN" altLang="en-US" sz="3735" dirty="0">
              <a:solidFill>
                <a:prstClr val="white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890684" y="3857059"/>
            <a:ext cx="6410632" cy="0"/>
          </a:xfrm>
          <a:prstGeom prst="line">
            <a:avLst/>
          </a:prstGeom>
          <a:ln>
            <a:solidFill>
              <a:srgbClr val="FF9F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865666" y="3987026"/>
            <a:ext cx="440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/>
            <a:r>
              <a:rPr lang="zh-CN" alt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顾志祥、郝天琪、虎文博、周泽华、吴洋</a:t>
            </a:r>
            <a:endParaRPr lang="en-US" altLang="zh-CN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 rot="5400000">
            <a:off x="1992824" y="3706744"/>
            <a:ext cx="426064" cy="726697"/>
            <a:chOff x="1101213" y="3274809"/>
            <a:chExt cx="319548" cy="545023"/>
          </a:xfrm>
        </p:grpSpPr>
        <p:sp>
          <p:nvSpPr>
            <p:cNvPr id="21" name="直角三角形 20"/>
            <p:cNvSpPr/>
            <p:nvPr/>
          </p:nvSpPr>
          <p:spPr>
            <a:xfrm>
              <a:off x="1101213" y="3274809"/>
              <a:ext cx="167148" cy="392623"/>
            </a:xfrm>
            <a:prstGeom prst="rtTriangle">
              <a:avLst/>
            </a:prstGeom>
            <a:solidFill>
              <a:srgbClr val="9F6B9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直角三角形 21"/>
            <p:cNvSpPr/>
            <p:nvPr/>
          </p:nvSpPr>
          <p:spPr>
            <a:xfrm rot="2483513">
              <a:off x="1253613" y="3427209"/>
              <a:ext cx="167148" cy="392623"/>
            </a:xfrm>
            <a:prstGeom prst="rtTriangle">
              <a:avLst/>
            </a:prstGeom>
            <a:solidFill>
              <a:srgbClr val="45A73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16200000">
            <a:off x="9717317" y="3305208"/>
            <a:ext cx="426064" cy="726697"/>
            <a:chOff x="1101213" y="3274809"/>
            <a:chExt cx="319548" cy="545023"/>
          </a:xfrm>
        </p:grpSpPr>
        <p:sp>
          <p:nvSpPr>
            <p:cNvPr id="27" name="直角三角形 26"/>
            <p:cNvSpPr/>
            <p:nvPr/>
          </p:nvSpPr>
          <p:spPr>
            <a:xfrm>
              <a:off x="1101213" y="3274809"/>
              <a:ext cx="167148" cy="392623"/>
            </a:xfrm>
            <a:prstGeom prst="rtTriangle">
              <a:avLst/>
            </a:prstGeom>
            <a:solidFill>
              <a:srgbClr val="EB6752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直角三角形 27"/>
            <p:cNvSpPr/>
            <p:nvPr/>
          </p:nvSpPr>
          <p:spPr>
            <a:xfrm rot="2483513">
              <a:off x="1253613" y="3427209"/>
              <a:ext cx="167148" cy="392623"/>
            </a:xfrm>
            <a:prstGeom prst="rtTriangle">
              <a:avLst/>
            </a:prstGeom>
            <a:solidFill>
              <a:srgbClr val="FF9F03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>
          <a:xfrm flipH="1">
            <a:off x="1834212" y="1970459"/>
            <a:ext cx="1056473" cy="1799696"/>
          </a:xfrm>
          <a:prstGeom prst="line">
            <a:avLst/>
          </a:prstGeom>
          <a:ln>
            <a:solidFill>
              <a:srgbClr val="9F6B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2797678" y="666308"/>
            <a:ext cx="1181065" cy="2011939"/>
          </a:xfrm>
          <a:prstGeom prst="line">
            <a:avLst/>
          </a:prstGeom>
          <a:ln>
            <a:solidFill>
              <a:srgbClr val="45A7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8223650" y="4079924"/>
            <a:ext cx="1056473" cy="1799696"/>
          </a:xfrm>
          <a:prstGeom prst="line">
            <a:avLst/>
          </a:prstGeom>
          <a:ln>
            <a:solidFill>
              <a:srgbClr val="EB67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9301318" y="2239428"/>
            <a:ext cx="1409229" cy="2400616"/>
          </a:xfrm>
          <a:prstGeom prst="line">
            <a:avLst/>
          </a:prstGeom>
          <a:ln>
            <a:solidFill>
              <a:srgbClr val="EBB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868913" y="62947"/>
            <a:ext cx="6091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项目分析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活动图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EB67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889EBD-A13D-4B38-BC0E-16E1B597AF35}"/>
              </a:ext>
            </a:extLst>
          </p:cNvPr>
          <p:cNvSpPr txBox="1"/>
          <p:nvPr/>
        </p:nvSpPr>
        <p:spPr>
          <a:xfrm>
            <a:off x="79897" y="61737"/>
            <a:ext cx="680485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34A93B-BC97-4569-BA12-EF6A22857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372" y="12192"/>
            <a:ext cx="5325403" cy="684580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265138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70890" y="934085"/>
            <a:ext cx="519557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defTabSz="913765"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rgbClr val="EB6752"/>
                </a:solidFill>
                <a:latin typeface="Calibri"/>
                <a:ea typeface="宋体" panose="02010600030101010101" pitchFamily="2" charset="-122"/>
              </a:rPr>
              <a:t>说明：</a:t>
            </a:r>
            <a:r>
              <a:rPr lang="zh-CN" altLang="en-US" sz="2000" dirty="0">
                <a:solidFill>
                  <a:prstClr val="white"/>
                </a:solidFill>
              </a:rPr>
              <a:t>本子系统具有登录和注册两个功能，注册成功后，会将用户账户信息存入后台数据库。</a:t>
            </a:r>
            <a:endParaRPr lang="zh-CN" altLang="en-US" sz="20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70890" y="2270125"/>
            <a:ext cx="519557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marR="0" lvl="0" indent="-34290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dirty="0">
                <a:solidFill>
                  <a:srgbClr val="EB6752"/>
                </a:solidFill>
                <a:latin typeface="Calibri"/>
                <a:ea typeface="宋体" panose="02010600030101010101" pitchFamily="2" charset="-122"/>
              </a:rPr>
              <a:t>诱发事件：</a:t>
            </a:r>
            <a:r>
              <a:rPr lang="zh-CN" altLang="en-US" sz="20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用户需要登录</a:t>
            </a:r>
            <a:endParaRPr lang="en-US" altLang="zh-CN" sz="20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2160" y="2881630"/>
            <a:ext cx="5194300" cy="420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marR="0" lvl="0" indent="-34290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dirty="0">
                <a:solidFill>
                  <a:srgbClr val="EB6752"/>
                </a:solidFill>
                <a:latin typeface="Calibri"/>
                <a:ea typeface="宋体" panose="02010600030101010101" pitchFamily="2" charset="-122"/>
              </a:rPr>
              <a:t>参与者：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所有</a:t>
            </a: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用户</a:t>
            </a:r>
            <a:r>
              <a:rPr kumimoji="0" lang="en-US" altLang="zh-CN" sz="2135" b="0" i="0" u="none" strike="noStrike" kern="1200" cap="none" spc="0" normalizeH="0" baseline="0" noProof="0" dirty="0">
                <a:ln>
                  <a:noFill/>
                </a:ln>
                <a:solidFill>
                  <a:srgbClr val="EB6752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1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21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9F6B9F"/>
          </a:solidFill>
          <a:ln>
            <a:solidFill>
              <a:srgbClr val="C37F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0484" y="4411"/>
            <a:ext cx="541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项目分析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功能需求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登录注册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71525" y="3536950"/>
            <a:ext cx="519557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marR="0" lvl="0" indent="-342900" defTabSz="91376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752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前件：</a:t>
            </a:r>
            <a:r>
              <a:rPr lang="zh-CN" altLang="en-US" sz="20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用户必须存在，且软件正常运行</a:t>
            </a:r>
            <a:endParaRPr sz="20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2160" y="4587875"/>
            <a:ext cx="519557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marR="0" lvl="0" indent="-34290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dirty="0">
                <a:solidFill>
                  <a:srgbClr val="EB6752"/>
                </a:solidFill>
                <a:latin typeface="Calibri"/>
                <a:ea typeface="宋体" panose="02010600030101010101" pitchFamily="2" charset="-122"/>
              </a:rPr>
              <a:t>后件：</a:t>
            </a:r>
            <a:r>
              <a:rPr lang="zh-CN" altLang="en-US" sz="20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页面显示所有控制按钮</a:t>
            </a:r>
            <a:endParaRPr kumimoji="0" lang="zh-CN" altLang="en-US" sz="21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9734654-6376-400A-98AF-96C442F37091}"/>
              </a:ext>
            </a:extLst>
          </p:cNvPr>
          <p:cNvSpPr txBox="1"/>
          <p:nvPr/>
        </p:nvSpPr>
        <p:spPr>
          <a:xfrm>
            <a:off x="0" y="3805"/>
            <a:ext cx="680485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DF6103-E61D-4A5E-9FC3-8C31607AF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272" y="195072"/>
            <a:ext cx="5858000" cy="64129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917670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E3236F9-8C22-4306-B222-5768C1D2E35A}"/>
              </a:ext>
            </a:extLst>
          </p:cNvPr>
          <p:cNvSpPr txBox="1"/>
          <p:nvPr/>
        </p:nvSpPr>
        <p:spPr>
          <a:xfrm>
            <a:off x="7522464" y="400375"/>
            <a:ext cx="3549802" cy="60572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71525" y="833755"/>
            <a:ext cx="5255895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lvl="0" indent="-342900" defTabSz="913765"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752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说明：</a:t>
            </a:r>
            <a:r>
              <a:rPr lang="zh-CN" altLang="en-US" sz="2000" dirty="0">
                <a:solidFill>
                  <a:prstClr val="white"/>
                </a:solidFill>
              </a:rPr>
              <a:t>本子系统具有开关灯，色光调节和亮度调节三个功能，在用户点击相应按钮后，</a:t>
            </a:r>
            <a:r>
              <a:rPr lang="en-US" altLang="zh-CN" sz="2000" dirty="0">
                <a:solidFill>
                  <a:prstClr val="white"/>
                </a:solidFill>
              </a:rPr>
              <a:t>APP</a:t>
            </a:r>
            <a:r>
              <a:rPr lang="zh-CN" altLang="en-US" sz="2000" dirty="0">
                <a:solidFill>
                  <a:prstClr val="white"/>
                </a:solidFill>
              </a:rPr>
              <a:t>会与后台物联网平台通信，物联网平台向</a:t>
            </a:r>
            <a:r>
              <a:rPr lang="en-US" altLang="zh-CN" sz="2000" dirty="0">
                <a:solidFill>
                  <a:prstClr val="white"/>
                </a:solidFill>
              </a:rPr>
              <a:t>ESP8266</a:t>
            </a:r>
            <a:r>
              <a:rPr lang="zh-CN" altLang="en-US" sz="2000" dirty="0">
                <a:solidFill>
                  <a:prstClr val="white"/>
                </a:solidFill>
              </a:rPr>
              <a:t>下发控制命令，以达到灯具的控制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67715" y="2864236"/>
            <a:ext cx="525589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marR="0" lvl="0" indent="-34290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dirty="0">
                <a:solidFill>
                  <a:srgbClr val="EB6752"/>
                </a:solidFill>
                <a:latin typeface="Calibri"/>
                <a:ea typeface="宋体" panose="02010600030101010101" pitchFamily="2" charset="-122"/>
              </a:rPr>
              <a:t>诱发事件：</a:t>
            </a:r>
            <a:r>
              <a:rPr lang="zh-CN" altLang="en-US" sz="20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用户想要对灯具进行调节改变</a:t>
            </a:r>
            <a:endParaRPr lang="en-US" altLang="zh-CN" sz="20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67715" y="3669209"/>
            <a:ext cx="525843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marR="0" lvl="0" indent="-34290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dirty="0">
                <a:solidFill>
                  <a:srgbClr val="EB6752"/>
                </a:solidFill>
                <a:latin typeface="Calibri"/>
                <a:ea typeface="宋体" panose="02010600030101010101" pitchFamily="2" charset="-122"/>
              </a:rPr>
              <a:t>参与者：</a:t>
            </a:r>
            <a:r>
              <a:rPr lang="zh-CN" altLang="en-US" sz="20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所有用户</a:t>
            </a:r>
            <a:r>
              <a:rPr lang="en-US" altLang="zh-CN" sz="20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  </a:t>
            </a:r>
            <a:endParaRPr lang="zh-CN" altLang="en-US" sz="20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9F6B9F"/>
          </a:solidFill>
          <a:ln>
            <a:solidFill>
              <a:srgbClr val="C37F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0484" y="4411"/>
            <a:ext cx="5702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项目分析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功能需求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灯具控制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96671" y="4468584"/>
            <a:ext cx="52578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marR="0" lvl="0" indent="-34290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dirty="0">
                <a:solidFill>
                  <a:srgbClr val="EB6752"/>
                </a:solidFill>
                <a:latin typeface="Calibri"/>
                <a:ea typeface="宋体" panose="02010600030101010101" pitchFamily="2" charset="-122"/>
              </a:rPr>
              <a:t>前件：</a:t>
            </a:r>
            <a:r>
              <a:rPr lang="zh-CN" altLang="en-US" sz="20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用户登录成功</a:t>
            </a:r>
            <a:endParaRPr lang="en-US" altLang="zh-CN" sz="20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2795" y="5267960"/>
            <a:ext cx="525716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defTabSz="913765"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rgbClr val="EB6752"/>
                </a:solidFill>
                <a:latin typeface="Calibri"/>
                <a:ea typeface="宋体" panose="02010600030101010101" pitchFamily="2" charset="-122"/>
              </a:rPr>
              <a:t>后件：</a:t>
            </a:r>
            <a:r>
              <a:rPr lang="zh-CN" altLang="en-US" sz="20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灯具的状态、色光、亮度根据用户的设置而发生相对应改变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32583A-FCDD-4DFD-A6D3-36C8127CE807}"/>
              </a:ext>
            </a:extLst>
          </p:cNvPr>
          <p:cNvSpPr txBox="1"/>
          <p:nvPr/>
        </p:nvSpPr>
        <p:spPr>
          <a:xfrm>
            <a:off x="-1" y="3805"/>
            <a:ext cx="680485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86EFF7-6E2B-40E5-8E14-16C686839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016" y="-5179"/>
            <a:ext cx="6729984" cy="679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03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9F6B9F"/>
          </a:solidFill>
          <a:ln>
            <a:solidFill>
              <a:srgbClr val="C37F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0484" y="4411"/>
            <a:ext cx="5667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项目分析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功能需求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空调控制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89DB8AE-7B04-4954-869E-E1608D8EB842}"/>
              </a:ext>
            </a:extLst>
          </p:cNvPr>
          <p:cNvSpPr txBox="1"/>
          <p:nvPr/>
        </p:nvSpPr>
        <p:spPr>
          <a:xfrm>
            <a:off x="0" y="3805"/>
            <a:ext cx="680485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60818B-FCB1-4F45-888D-1F9BD5053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814" y="368682"/>
            <a:ext cx="4237289" cy="621207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414D26D-CBB6-4B7E-9887-CC49F50FF47A}"/>
              </a:ext>
            </a:extLst>
          </p:cNvPr>
          <p:cNvSpPr txBox="1"/>
          <p:nvPr/>
        </p:nvSpPr>
        <p:spPr>
          <a:xfrm>
            <a:off x="771525" y="833755"/>
            <a:ext cx="5255895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lvl="0" indent="-342900" defTabSz="913765"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752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说明：</a:t>
            </a:r>
            <a:r>
              <a:rPr lang="zh-CN" altLang="en-US" sz="2000" dirty="0">
                <a:solidFill>
                  <a:prstClr val="white"/>
                </a:solidFill>
              </a:rPr>
              <a:t>本子系统具有空调开关，模式调节，风力调节和温度调节四个功能，在用户点击相应按钮后，</a:t>
            </a:r>
            <a:r>
              <a:rPr lang="en-US" altLang="zh-CN" sz="2000" dirty="0">
                <a:solidFill>
                  <a:prstClr val="white"/>
                </a:solidFill>
              </a:rPr>
              <a:t>APP</a:t>
            </a:r>
            <a:r>
              <a:rPr lang="zh-CN" altLang="en-US" sz="2000" dirty="0">
                <a:solidFill>
                  <a:prstClr val="white"/>
                </a:solidFill>
              </a:rPr>
              <a:t>会与后台物联网平台通信，物联网平台向</a:t>
            </a:r>
            <a:r>
              <a:rPr lang="en-US" altLang="zh-CN" sz="2000" dirty="0">
                <a:solidFill>
                  <a:prstClr val="white"/>
                </a:solidFill>
              </a:rPr>
              <a:t>ESP8266</a:t>
            </a:r>
            <a:r>
              <a:rPr lang="zh-CN" altLang="en-US" sz="2000" dirty="0">
                <a:solidFill>
                  <a:prstClr val="white"/>
                </a:solidFill>
              </a:rPr>
              <a:t>下发控制命令，以达到空调的控制，同时会在</a:t>
            </a:r>
            <a:r>
              <a:rPr lang="en-US" altLang="zh-CN" sz="2000" dirty="0">
                <a:solidFill>
                  <a:prstClr val="white"/>
                </a:solidFill>
              </a:rPr>
              <a:t>APP</a:t>
            </a:r>
            <a:r>
              <a:rPr lang="zh-CN" altLang="en-US" sz="2000" dirty="0">
                <a:solidFill>
                  <a:prstClr val="white"/>
                </a:solidFill>
              </a:rPr>
              <a:t>相应位置显示空调状态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3EE2211-6D61-4F39-96F6-87CFCFC712BE}"/>
              </a:ext>
            </a:extLst>
          </p:cNvPr>
          <p:cNvSpPr txBox="1"/>
          <p:nvPr/>
        </p:nvSpPr>
        <p:spPr>
          <a:xfrm>
            <a:off x="800480" y="3166125"/>
            <a:ext cx="525589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marR="0" lvl="0" indent="-34290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dirty="0">
                <a:solidFill>
                  <a:srgbClr val="EB6752"/>
                </a:solidFill>
                <a:latin typeface="Calibri"/>
                <a:ea typeface="宋体" panose="02010600030101010101" pitchFamily="2" charset="-122"/>
              </a:rPr>
              <a:t>诱发事件：</a:t>
            </a:r>
            <a:r>
              <a:rPr lang="zh-CN" altLang="en-US" sz="20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用户想要对空调进行调节改变</a:t>
            </a:r>
            <a:endParaRPr lang="en-US" altLang="zh-CN" sz="20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3891524-418F-4C52-AB85-136C9F75D550}"/>
              </a:ext>
            </a:extLst>
          </p:cNvPr>
          <p:cNvSpPr txBox="1"/>
          <p:nvPr/>
        </p:nvSpPr>
        <p:spPr>
          <a:xfrm>
            <a:off x="771525" y="4033280"/>
            <a:ext cx="525843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marR="0" lvl="0" indent="-34290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dirty="0">
                <a:solidFill>
                  <a:srgbClr val="EB6752"/>
                </a:solidFill>
                <a:latin typeface="Calibri"/>
                <a:ea typeface="宋体" panose="02010600030101010101" pitchFamily="2" charset="-122"/>
              </a:rPr>
              <a:t>参与者：</a:t>
            </a:r>
            <a:r>
              <a:rPr lang="zh-CN" altLang="en-US" sz="20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所有用户</a:t>
            </a:r>
            <a:r>
              <a:rPr lang="en-US" altLang="zh-CN" sz="20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  </a:t>
            </a:r>
            <a:endParaRPr lang="zh-CN" altLang="en-US" sz="20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4D57B5D-9176-49FC-91CD-1502AF36AC52}"/>
              </a:ext>
            </a:extLst>
          </p:cNvPr>
          <p:cNvSpPr txBox="1"/>
          <p:nvPr/>
        </p:nvSpPr>
        <p:spPr>
          <a:xfrm>
            <a:off x="800480" y="4827695"/>
            <a:ext cx="52578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marR="0" lvl="0" indent="-34290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dirty="0">
                <a:solidFill>
                  <a:srgbClr val="EB6752"/>
                </a:solidFill>
                <a:latin typeface="Calibri"/>
                <a:ea typeface="宋体" panose="02010600030101010101" pitchFamily="2" charset="-122"/>
              </a:rPr>
              <a:t>前件：</a:t>
            </a:r>
            <a:r>
              <a:rPr lang="zh-CN" altLang="en-US" sz="20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用户登录成功</a:t>
            </a:r>
            <a:endParaRPr lang="en-US" altLang="zh-CN" sz="20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7F66EDB-3E1B-4BBA-B133-C39FD931933D}"/>
              </a:ext>
            </a:extLst>
          </p:cNvPr>
          <p:cNvSpPr txBox="1"/>
          <p:nvPr/>
        </p:nvSpPr>
        <p:spPr>
          <a:xfrm>
            <a:off x="776604" y="5627071"/>
            <a:ext cx="525716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defTabSz="913765"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rgbClr val="EB6752"/>
                </a:solidFill>
                <a:latin typeface="Calibri"/>
                <a:ea typeface="宋体" panose="02010600030101010101" pitchFamily="2" charset="-122"/>
              </a:rPr>
              <a:t>后件：</a:t>
            </a:r>
            <a:r>
              <a:rPr lang="zh-CN" altLang="en-US" sz="2000" dirty="0">
                <a:solidFill>
                  <a:prstClr val="white"/>
                </a:solidFill>
              </a:rPr>
              <a:t>空调的开关、模式、风力和温度根据</a:t>
            </a:r>
            <a:r>
              <a:rPr lang="zh-CN" altLang="en-US" sz="20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用户的设置而发生相对应改变</a:t>
            </a:r>
          </a:p>
        </p:txBody>
      </p:sp>
    </p:spTree>
    <p:extLst>
      <p:ext uri="{BB962C8B-B14F-4D97-AF65-F5344CB8AC3E}">
        <p14:creationId xmlns:p14="http://schemas.microsoft.com/office/powerpoint/2010/main" val="1856355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9F6B9F"/>
          </a:solidFill>
          <a:ln>
            <a:solidFill>
              <a:srgbClr val="C37F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70890" y="61736"/>
            <a:ext cx="5985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项目分析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功能需求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天气预报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D7312F-8B59-4B17-ADEB-82001B8DAB60}"/>
              </a:ext>
            </a:extLst>
          </p:cNvPr>
          <p:cNvSpPr txBox="1"/>
          <p:nvPr/>
        </p:nvSpPr>
        <p:spPr>
          <a:xfrm>
            <a:off x="79897" y="61737"/>
            <a:ext cx="680485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2A3514-60BA-4D49-866F-3169434E9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932" y="1102121"/>
            <a:ext cx="5247619" cy="461337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95D3AD9-7C2F-4484-8800-83BED6FA99AE}"/>
              </a:ext>
            </a:extLst>
          </p:cNvPr>
          <p:cNvSpPr txBox="1"/>
          <p:nvPr/>
        </p:nvSpPr>
        <p:spPr>
          <a:xfrm>
            <a:off x="760382" y="1501281"/>
            <a:ext cx="5255895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lvl="0" indent="-342900" defTabSz="913765"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752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说明：</a:t>
            </a:r>
            <a:r>
              <a:rPr lang="zh-CN" altLang="en-US" sz="2000" dirty="0">
                <a:solidFill>
                  <a:prstClr val="white"/>
                </a:solidFill>
              </a:rPr>
              <a:t>本子系统具有天气预报功能，用户可设置不同地区，查看该地区当日天气情况和未来天气趋势，本子系统依托和风天气为用户提供天气预报服务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0585EC2-C2E7-4453-A9B7-886069B9506B}"/>
              </a:ext>
            </a:extLst>
          </p:cNvPr>
          <p:cNvSpPr txBox="1"/>
          <p:nvPr/>
        </p:nvSpPr>
        <p:spPr>
          <a:xfrm>
            <a:off x="800480" y="3166125"/>
            <a:ext cx="525589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marR="0" lvl="0" indent="-34290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dirty="0">
                <a:solidFill>
                  <a:srgbClr val="EB6752"/>
                </a:solidFill>
                <a:latin typeface="Calibri"/>
                <a:ea typeface="宋体" panose="02010600030101010101" pitchFamily="2" charset="-122"/>
              </a:rPr>
              <a:t>诱发事件：</a:t>
            </a:r>
            <a:r>
              <a:rPr lang="zh-CN" altLang="en-US" sz="20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用户想要对当地天气进行查看</a:t>
            </a:r>
            <a:endParaRPr lang="en-US" altLang="zh-CN" sz="20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3663297-9F86-408E-908B-A19E14D456B2}"/>
              </a:ext>
            </a:extLst>
          </p:cNvPr>
          <p:cNvSpPr txBox="1"/>
          <p:nvPr/>
        </p:nvSpPr>
        <p:spPr>
          <a:xfrm>
            <a:off x="837565" y="3906266"/>
            <a:ext cx="525843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marR="0" lvl="0" indent="-34290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dirty="0">
                <a:solidFill>
                  <a:srgbClr val="EB6752"/>
                </a:solidFill>
                <a:latin typeface="Calibri"/>
                <a:ea typeface="宋体" panose="02010600030101010101" pitchFamily="2" charset="-122"/>
              </a:rPr>
              <a:t>参与者：</a:t>
            </a:r>
            <a:r>
              <a:rPr lang="zh-CN" altLang="en-US" sz="20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所有用户</a:t>
            </a:r>
            <a:r>
              <a:rPr lang="en-US" altLang="zh-CN" sz="20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  </a:t>
            </a:r>
            <a:endParaRPr lang="zh-CN" altLang="en-US" sz="20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8C774C1-F9EA-4358-B7CE-C25574B905BA}"/>
              </a:ext>
            </a:extLst>
          </p:cNvPr>
          <p:cNvSpPr txBox="1"/>
          <p:nvPr/>
        </p:nvSpPr>
        <p:spPr>
          <a:xfrm>
            <a:off x="838200" y="4641976"/>
            <a:ext cx="52578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marR="0" lvl="0" indent="-34290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dirty="0">
                <a:solidFill>
                  <a:srgbClr val="EB6752"/>
                </a:solidFill>
                <a:latin typeface="Calibri"/>
                <a:ea typeface="宋体" panose="02010600030101010101" pitchFamily="2" charset="-122"/>
              </a:rPr>
              <a:t>前件：</a:t>
            </a:r>
            <a:r>
              <a:rPr lang="zh-CN" altLang="en-US" sz="20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用户登录成功</a:t>
            </a:r>
            <a:endParaRPr lang="en-US" altLang="zh-CN" sz="20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3B9F903-E468-45DA-8315-9FC22098E1EE}"/>
              </a:ext>
            </a:extLst>
          </p:cNvPr>
          <p:cNvSpPr txBox="1"/>
          <p:nvPr/>
        </p:nvSpPr>
        <p:spPr>
          <a:xfrm>
            <a:off x="800480" y="5387922"/>
            <a:ext cx="525716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defTabSz="913765"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rgbClr val="EB6752"/>
                </a:solidFill>
                <a:latin typeface="Calibri"/>
                <a:ea typeface="宋体" panose="02010600030101010101" pitchFamily="2" charset="-122"/>
              </a:rPr>
              <a:t>后件：</a:t>
            </a:r>
            <a:r>
              <a:rPr lang="zh-CN" altLang="en-US" sz="2000" dirty="0">
                <a:solidFill>
                  <a:prstClr val="white"/>
                </a:solidFill>
              </a:rPr>
              <a:t>显示相对应地区的天气进行展示</a:t>
            </a:r>
            <a:endParaRPr lang="zh-CN" altLang="en-US" sz="20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9454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9F6B9F"/>
          </a:solidFill>
          <a:ln>
            <a:solidFill>
              <a:srgbClr val="C37F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0484" y="4411"/>
            <a:ext cx="6128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项目分析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功能需求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新闻浏览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CE6867-7F4A-4B5E-A77B-B98D4110F069}"/>
              </a:ext>
            </a:extLst>
          </p:cNvPr>
          <p:cNvSpPr txBox="1"/>
          <p:nvPr/>
        </p:nvSpPr>
        <p:spPr>
          <a:xfrm>
            <a:off x="90405" y="60608"/>
            <a:ext cx="680485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F02F44-E226-456C-B79B-D58C34BEB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301" y="1394272"/>
            <a:ext cx="5886323" cy="426736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29A89E6-229D-4751-A314-0029A1DA8047}"/>
              </a:ext>
            </a:extLst>
          </p:cNvPr>
          <p:cNvSpPr txBox="1"/>
          <p:nvPr/>
        </p:nvSpPr>
        <p:spPr>
          <a:xfrm>
            <a:off x="772160" y="1185714"/>
            <a:ext cx="5255895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lvl="0" indent="-342900" defTabSz="913765"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752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说明：</a:t>
            </a:r>
            <a:r>
              <a:rPr lang="zh-CN" altLang="en-US" sz="2000" dirty="0">
                <a:solidFill>
                  <a:prstClr val="white"/>
                </a:solidFill>
              </a:rPr>
              <a:t>本子系统是新闻浏览模块，主要功能是新闻类型的选择与新闻浏览，用户在新闻列表选择新闻后可点击新闻进入详情查看，本子系统依托聚合数据为用户提供新闻服务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55892DC-75C0-445C-A911-9B2D340244BD}"/>
              </a:ext>
            </a:extLst>
          </p:cNvPr>
          <p:cNvSpPr txBox="1"/>
          <p:nvPr/>
        </p:nvSpPr>
        <p:spPr>
          <a:xfrm>
            <a:off x="772160" y="3079322"/>
            <a:ext cx="525589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marR="0" lvl="0" indent="-34290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dirty="0">
                <a:solidFill>
                  <a:srgbClr val="EB6752"/>
                </a:solidFill>
                <a:latin typeface="Calibri"/>
                <a:ea typeface="宋体" panose="02010600030101010101" pitchFamily="2" charset="-122"/>
              </a:rPr>
              <a:t>诱发事件：</a:t>
            </a:r>
            <a:r>
              <a:rPr lang="zh-CN" altLang="en-US" sz="20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用户想要浏览新闻</a:t>
            </a:r>
            <a:endParaRPr lang="en-US" altLang="zh-CN" sz="20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1F4FE56-4CF5-4A41-B57C-535A84CD9138}"/>
              </a:ext>
            </a:extLst>
          </p:cNvPr>
          <p:cNvSpPr txBox="1"/>
          <p:nvPr/>
        </p:nvSpPr>
        <p:spPr>
          <a:xfrm>
            <a:off x="770890" y="3745066"/>
            <a:ext cx="525843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marR="0" lvl="0" indent="-34290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dirty="0">
                <a:solidFill>
                  <a:srgbClr val="EB6752"/>
                </a:solidFill>
                <a:latin typeface="Calibri"/>
                <a:ea typeface="宋体" panose="02010600030101010101" pitchFamily="2" charset="-122"/>
              </a:rPr>
              <a:t>参与者：</a:t>
            </a:r>
            <a:r>
              <a:rPr lang="zh-CN" altLang="en-US" sz="20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所有用户</a:t>
            </a:r>
            <a:r>
              <a:rPr lang="en-US" altLang="zh-CN" sz="20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  </a:t>
            </a:r>
            <a:endParaRPr lang="zh-CN" altLang="en-US" sz="20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0F4C659-7358-462A-BB8E-43586890F6B0}"/>
              </a:ext>
            </a:extLst>
          </p:cNvPr>
          <p:cNvSpPr txBox="1"/>
          <p:nvPr/>
        </p:nvSpPr>
        <p:spPr>
          <a:xfrm>
            <a:off x="770890" y="4410810"/>
            <a:ext cx="52578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marR="0" lvl="0" indent="-34290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dirty="0">
                <a:solidFill>
                  <a:srgbClr val="EB6752"/>
                </a:solidFill>
                <a:latin typeface="Calibri"/>
                <a:ea typeface="宋体" panose="02010600030101010101" pitchFamily="2" charset="-122"/>
              </a:rPr>
              <a:t>前件：</a:t>
            </a:r>
            <a:r>
              <a:rPr lang="zh-CN" altLang="en-US" sz="20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用户登录成功</a:t>
            </a:r>
            <a:endParaRPr lang="en-US" altLang="zh-CN" sz="20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20C025E-79A9-4C6A-AFF9-827983E4C4F1}"/>
              </a:ext>
            </a:extLst>
          </p:cNvPr>
          <p:cNvSpPr txBox="1"/>
          <p:nvPr/>
        </p:nvSpPr>
        <p:spPr>
          <a:xfrm>
            <a:off x="770890" y="5076554"/>
            <a:ext cx="525716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defTabSz="913765"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rgbClr val="EB6752"/>
                </a:solidFill>
                <a:latin typeface="Calibri"/>
                <a:ea typeface="宋体" panose="02010600030101010101" pitchFamily="2" charset="-122"/>
              </a:rPr>
              <a:t>后件：</a:t>
            </a:r>
            <a:r>
              <a:rPr lang="zh-CN" altLang="en-US" sz="2000" dirty="0">
                <a:solidFill>
                  <a:prstClr val="white"/>
                </a:solidFill>
              </a:rPr>
              <a:t>展示新闻，并存储浏览记录</a:t>
            </a:r>
            <a:endParaRPr lang="zh-CN" altLang="en-US" sz="20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8951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778327" y="2172929"/>
            <a:ext cx="2958291" cy="2819985"/>
            <a:chOff x="3583745" y="1629697"/>
            <a:chExt cx="1976511" cy="1884106"/>
          </a:xfrm>
        </p:grpSpPr>
        <p:grpSp>
          <p:nvGrpSpPr>
            <p:cNvPr id="5" name="组合 4"/>
            <p:cNvGrpSpPr/>
            <p:nvPr/>
          </p:nvGrpSpPr>
          <p:grpSpPr>
            <a:xfrm>
              <a:off x="3583745" y="1629697"/>
              <a:ext cx="1976511" cy="1884106"/>
              <a:chOff x="3583745" y="1629697"/>
              <a:chExt cx="1976511" cy="1884106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3583745" y="2235648"/>
                <a:ext cx="1976511" cy="672204"/>
                <a:chOff x="2806994" y="2179674"/>
                <a:chExt cx="3668234" cy="1247553"/>
              </a:xfrm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p:grpSpPr>
            <p:cxnSp>
              <p:nvCxnSpPr>
                <p:cNvPr id="30" name="直接连接符 29"/>
                <p:cNvCxnSpPr/>
                <p:nvPr/>
              </p:nvCxnSpPr>
              <p:spPr>
                <a:xfrm>
                  <a:off x="2806995" y="2179674"/>
                  <a:ext cx="3668233" cy="0"/>
                </a:xfrm>
                <a:prstGeom prst="line">
                  <a:avLst/>
                </a:prstGeom>
                <a:ln>
                  <a:solidFill>
                    <a:srgbClr val="EBB3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/>
                <p:nvPr/>
              </p:nvCxnSpPr>
              <p:spPr>
                <a:xfrm>
                  <a:off x="2806994" y="3427227"/>
                  <a:ext cx="3668233" cy="0"/>
                </a:xfrm>
                <a:prstGeom prst="line">
                  <a:avLst/>
                </a:prstGeom>
                <a:ln>
                  <a:solidFill>
                    <a:srgbClr val="EBB3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组合 35"/>
              <p:cNvGrpSpPr/>
              <p:nvPr/>
            </p:nvGrpSpPr>
            <p:grpSpPr>
              <a:xfrm>
                <a:off x="4152827" y="1629697"/>
                <a:ext cx="838346" cy="1884106"/>
                <a:chOff x="3838353" y="1022102"/>
                <a:chExt cx="1555897" cy="3496735"/>
              </a:xfrm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p:grpSpPr>
            <p:cxnSp>
              <p:nvCxnSpPr>
                <p:cNvPr id="33" name="直接连接符 32"/>
                <p:cNvCxnSpPr/>
                <p:nvPr/>
              </p:nvCxnSpPr>
              <p:spPr>
                <a:xfrm>
                  <a:off x="3838353" y="1022102"/>
                  <a:ext cx="0" cy="3496735"/>
                </a:xfrm>
                <a:prstGeom prst="line">
                  <a:avLst/>
                </a:prstGeom>
                <a:ln>
                  <a:solidFill>
                    <a:srgbClr val="EBB3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/>
                <p:nvPr/>
              </p:nvCxnSpPr>
              <p:spPr>
                <a:xfrm>
                  <a:off x="5394250" y="1022102"/>
                  <a:ext cx="0" cy="3496735"/>
                </a:xfrm>
                <a:prstGeom prst="line">
                  <a:avLst/>
                </a:prstGeom>
                <a:ln>
                  <a:solidFill>
                    <a:srgbClr val="EBB3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3577" y="1727638"/>
              <a:ext cx="384274" cy="384274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1144" y="3071725"/>
              <a:ext cx="384274" cy="384274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6149" y="1707410"/>
              <a:ext cx="384274" cy="384274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5981" y="3071725"/>
              <a:ext cx="384274" cy="384274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2032001" y="2864474"/>
            <a:ext cx="20077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EB6752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可用性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08355" y="1875790"/>
            <a:ext cx="4314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3765"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37FB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1.</a:t>
            </a:r>
            <a:r>
              <a:rPr lang="zh-CN" altLang="en-US" dirty="0">
                <a:solidFill>
                  <a:srgbClr val="C37FBE"/>
                </a:solidFill>
              </a:rPr>
              <a:t>能实现软件其基本功能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C37FB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37FB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2.界面简洁，与用户良好交互</a:t>
            </a:r>
          </a:p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37FBE"/>
                </a:solidFill>
                <a:latin typeface="Calibri"/>
                <a:ea typeface="宋体" panose="02010600030101010101" pitchFamily="2" charset="-122"/>
              </a:rPr>
              <a:t>3.</a:t>
            </a:r>
            <a:r>
              <a:rPr lang="zh-CN" altLang="en-US" dirty="0">
                <a:solidFill>
                  <a:srgbClr val="C37FBE"/>
                </a:solidFill>
                <a:latin typeface="Calibri"/>
                <a:ea typeface="宋体" panose="02010600030101010101" pitchFamily="2" charset="-122"/>
              </a:rPr>
              <a:t>第一次使用的用户提供使用说明。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C37FB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255743" y="2864474"/>
            <a:ext cx="202037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rgbClr val="EBB350"/>
                </a:solidFill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EB6752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可维护性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255635" y="1875790"/>
            <a:ext cx="34588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37FB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1.软件各个部分接口定义可读</a:t>
            </a:r>
          </a:p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37FB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2.可通过安装补丁方式修改bug和提供系统的更新 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032000" y="3891249"/>
            <a:ext cx="2040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rgbClr val="EBB350"/>
                </a:solidFill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EB6752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可靠性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98500" y="4422775"/>
            <a:ext cx="44246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37FB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1.对用户误操作（如打错命令等）有耐受力</a:t>
            </a:r>
          </a:p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37FB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2.可承受用户大数量次的统一操作</a:t>
            </a:r>
          </a:p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37FB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3.在软件突然终止（如手机没电）时保证已存数据不丢失</a:t>
            </a:r>
          </a:p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37FB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4.可长时间使用该软件不出现bug</a:t>
            </a:r>
          </a:p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37FBE"/>
                </a:solidFill>
                <a:latin typeface="Calibri"/>
                <a:ea typeface="宋体" panose="02010600030101010101" pitchFamily="2" charset="-122"/>
              </a:rPr>
              <a:t>5.</a:t>
            </a:r>
            <a:r>
              <a:rPr lang="zh-CN" altLang="en-US" dirty="0">
                <a:solidFill>
                  <a:srgbClr val="C37FBE"/>
                </a:solidFill>
                <a:latin typeface="Calibri"/>
                <a:ea typeface="宋体" panose="02010600030101010101" pitchFamily="2" charset="-122"/>
              </a:rPr>
              <a:t>开机不自启动刷存在感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C37FB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255742" y="3891249"/>
            <a:ext cx="202037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rgbClr val="EBB350"/>
                </a:solidFill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EB6752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安全性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8255635" y="4422775"/>
            <a:ext cx="3728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37FB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1.安装软件时不夹带任何其他软件</a:t>
            </a:r>
          </a:p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37FB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2.不在用户不许可的情况下读取用户数据</a:t>
            </a:r>
          </a:p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37FB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3.不收集用户的日程以及其他信息</a:t>
            </a:r>
          </a:p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37FB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4.卸载软件后不保留任何多余文件</a:t>
            </a:r>
          </a:p>
          <a:p>
            <a:pPr lvl="0" defTabSz="913765">
              <a:defRPr/>
            </a:pPr>
            <a:r>
              <a:rPr lang="en-US" altLang="zh-CN" dirty="0">
                <a:solidFill>
                  <a:srgbClr val="C37FBE"/>
                </a:solidFill>
                <a:latin typeface="Calibri"/>
                <a:ea typeface="宋体" panose="02010600030101010101" pitchFamily="2" charset="-122"/>
              </a:rPr>
              <a:t>5.</a:t>
            </a:r>
            <a:r>
              <a:rPr lang="zh-CN" altLang="en-US" dirty="0">
                <a:solidFill>
                  <a:srgbClr val="C37FBE"/>
                </a:solidFill>
              </a:rPr>
              <a:t>使用产生的一切数据都不会在用户不知情的情况下牟取商业利益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C37FB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EBB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80484" y="4411"/>
            <a:ext cx="5223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项目分析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非功能性需求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04F7A13-6630-4F97-A485-886C9CEAE50B}"/>
              </a:ext>
            </a:extLst>
          </p:cNvPr>
          <p:cNvSpPr txBox="1"/>
          <p:nvPr/>
        </p:nvSpPr>
        <p:spPr>
          <a:xfrm>
            <a:off x="79897" y="61737"/>
            <a:ext cx="680485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5354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5001214" y="2159047"/>
            <a:ext cx="2189573" cy="2539905"/>
            <a:chOff x="3750910" y="1619285"/>
            <a:chExt cx="1642180" cy="1904929"/>
          </a:xfrm>
        </p:grpSpPr>
        <p:grpSp>
          <p:nvGrpSpPr>
            <p:cNvPr id="13" name="组合 12"/>
            <p:cNvGrpSpPr/>
            <p:nvPr/>
          </p:nvGrpSpPr>
          <p:grpSpPr>
            <a:xfrm>
              <a:off x="3750910" y="1619285"/>
              <a:ext cx="1642180" cy="1904929"/>
              <a:chOff x="3822955" y="1429528"/>
              <a:chExt cx="1402397" cy="1626781"/>
            </a:xfrm>
          </p:grpSpPr>
          <p:sp>
            <p:nvSpPr>
              <p:cNvPr id="3" name="六边形 2"/>
              <p:cNvSpPr/>
              <p:nvPr/>
            </p:nvSpPr>
            <p:spPr>
              <a:xfrm rot="16200000">
                <a:off x="3710763" y="1541720"/>
                <a:ext cx="1626781" cy="1402397"/>
              </a:xfrm>
              <a:prstGeom prst="hexagon">
                <a:avLst/>
              </a:prstGeom>
              <a:noFill/>
              <a:ln>
                <a:solidFill>
                  <a:srgbClr val="EBB3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" name="直接连接符 6"/>
              <p:cNvCxnSpPr>
                <a:stCxn id="3" idx="0"/>
                <a:endCxn id="3" idx="4"/>
              </p:cNvCxnSpPr>
              <p:nvPr/>
            </p:nvCxnSpPr>
            <p:spPr>
              <a:xfrm flipH="1">
                <a:off x="3822955" y="1429528"/>
                <a:ext cx="701199" cy="1276182"/>
              </a:xfrm>
              <a:prstGeom prst="line">
                <a:avLst/>
              </a:prstGeom>
              <a:ln>
                <a:solidFill>
                  <a:srgbClr val="EBB3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>
                <a:stCxn id="3" idx="4"/>
                <a:endCxn id="3" idx="2"/>
              </p:cNvCxnSpPr>
              <p:nvPr/>
            </p:nvCxnSpPr>
            <p:spPr>
              <a:xfrm>
                <a:off x="3822955" y="2705710"/>
                <a:ext cx="1402397" cy="0"/>
              </a:xfrm>
              <a:prstGeom prst="line">
                <a:avLst/>
              </a:prstGeom>
              <a:ln>
                <a:solidFill>
                  <a:srgbClr val="EBB3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stCxn id="3" idx="2"/>
                <a:endCxn id="3" idx="0"/>
              </p:cNvCxnSpPr>
              <p:nvPr/>
            </p:nvCxnSpPr>
            <p:spPr>
              <a:xfrm flipH="1" flipV="1">
                <a:off x="4524154" y="1429528"/>
                <a:ext cx="701198" cy="1276182"/>
              </a:xfrm>
              <a:prstGeom prst="line">
                <a:avLst/>
              </a:prstGeom>
              <a:ln>
                <a:solidFill>
                  <a:srgbClr val="EBB3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文本框 19"/>
            <p:cNvSpPr txBox="1"/>
            <p:nvPr/>
          </p:nvSpPr>
          <p:spPr>
            <a:xfrm>
              <a:off x="4045107" y="2156252"/>
              <a:ext cx="1053786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765"/>
              <a:r>
                <a:rPr lang="en-US" altLang="zh-CN" sz="3200" dirty="0">
                  <a:solidFill>
                    <a:srgbClr val="EBB350"/>
                  </a:solidFill>
                </a:rPr>
                <a:t>PART THREE</a:t>
              </a:r>
              <a:endParaRPr lang="zh-CN" altLang="en-US" sz="3200" dirty="0">
                <a:solidFill>
                  <a:srgbClr val="EBB35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524001" y="3200205"/>
            <a:ext cx="9144001" cy="406400"/>
            <a:chOff x="1295399" y="2400154"/>
            <a:chExt cx="6858001" cy="304800"/>
          </a:xfrm>
        </p:grpSpPr>
        <p:grpSp>
          <p:nvGrpSpPr>
            <p:cNvPr id="23" name="组合 22"/>
            <p:cNvGrpSpPr/>
            <p:nvPr/>
          </p:nvGrpSpPr>
          <p:grpSpPr>
            <a:xfrm>
              <a:off x="1295399" y="2400154"/>
              <a:ext cx="6553201" cy="0"/>
              <a:chOff x="1545265" y="1041990"/>
              <a:chExt cx="6553201" cy="0"/>
            </a:xfrm>
          </p:grpSpPr>
          <p:cxnSp>
            <p:nvCxnSpPr>
              <p:cNvPr id="31" name="直接连接符 30"/>
              <p:cNvCxnSpPr/>
              <p:nvPr/>
            </p:nvCxnSpPr>
            <p:spPr>
              <a:xfrm>
                <a:off x="1545265" y="1041990"/>
                <a:ext cx="1722474" cy="0"/>
              </a:xfrm>
              <a:prstGeom prst="line">
                <a:avLst/>
              </a:prstGeom>
              <a:ln>
                <a:solidFill>
                  <a:srgbClr val="EBB3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6375992" y="1041990"/>
                <a:ext cx="1722474" cy="0"/>
              </a:xfrm>
              <a:prstGeom prst="line">
                <a:avLst/>
              </a:prstGeom>
              <a:ln>
                <a:solidFill>
                  <a:srgbClr val="EBB3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/>
            <p:cNvGrpSpPr/>
            <p:nvPr/>
          </p:nvGrpSpPr>
          <p:grpSpPr>
            <a:xfrm>
              <a:off x="1447799" y="2552554"/>
              <a:ext cx="6553201" cy="0"/>
              <a:chOff x="1545265" y="1041990"/>
              <a:chExt cx="6553201" cy="0"/>
            </a:xfrm>
          </p:grpSpPr>
          <p:cxnSp>
            <p:nvCxnSpPr>
              <p:cNvPr id="29" name="直接连接符 28"/>
              <p:cNvCxnSpPr/>
              <p:nvPr/>
            </p:nvCxnSpPr>
            <p:spPr>
              <a:xfrm>
                <a:off x="1545265" y="1041990"/>
                <a:ext cx="1722474" cy="0"/>
              </a:xfrm>
              <a:prstGeom prst="line">
                <a:avLst/>
              </a:prstGeom>
              <a:ln>
                <a:solidFill>
                  <a:srgbClr val="EBB3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6375992" y="1041990"/>
                <a:ext cx="1722474" cy="0"/>
              </a:xfrm>
              <a:prstGeom prst="line">
                <a:avLst/>
              </a:prstGeom>
              <a:ln>
                <a:solidFill>
                  <a:srgbClr val="EBB3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/>
          </p:nvGrpSpPr>
          <p:grpSpPr>
            <a:xfrm>
              <a:off x="1600199" y="2704954"/>
              <a:ext cx="6553201" cy="0"/>
              <a:chOff x="1545265" y="1041990"/>
              <a:chExt cx="6553201" cy="0"/>
            </a:xfrm>
          </p:grpSpPr>
          <p:cxnSp>
            <p:nvCxnSpPr>
              <p:cNvPr id="27" name="直接连接符 26"/>
              <p:cNvCxnSpPr/>
              <p:nvPr/>
            </p:nvCxnSpPr>
            <p:spPr>
              <a:xfrm>
                <a:off x="1545265" y="1041990"/>
                <a:ext cx="1722474" cy="0"/>
              </a:xfrm>
              <a:prstGeom prst="line">
                <a:avLst/>
              </a:prstGeom>
              <a:ln>
                <a:solidFill>
                  <a:srgbClr val="EBB3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6375992" y="1041990"/>
                <a:ext cx="1722474" cy="0"/>
              </a:xfrm>
              <a:prstGeom prst="line">
                <a:avLst/>
              </a:prstGeom>
              <a:ln>
                <a:solidFill>
                  <a:srgbClr val="EBB3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文本框 32"/>
          <p:cNvSpPr txBox="1"/>
          <p:nvPr/>
        </p:nvSpPr>
        <p:spPr>
          <a:xfrm>
            <a:off x="3769832" y="4998865"/>
            <a:ext cx="4652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/>
            <a:r>
              <a:rPr lang="zh-CN" altLang="en-US" sz="3200" dirty="0">
                <a:solidFill>
                  <a:srgbClr val="EBB350"/>
                </a:solidFill>
              </a:rPr>
              <a:t>项目设计</a:t>
            </a:r>
            <a:endParaRPr lang="en-US" altLang="zh-CN" sz="3200" dirty="0">
              <a:solidFill>
                <a:srgbClr val="EBB350"/>
              </a:solidFill>
            </a:endParaRPr>
          </a:p>
          <a:p>
            <a:pPr algn="ctr" defTabSz="913765"/>
            <a:r>
              <a:rPr lang="zh-CN" altLang="en-US" sz="3200" dirty="0">
                <a:solidFill>
                  <a:srgbClr val="EBB350"/>
                </a:solidFill>
              </a:rPr>
              <a:t>概要设计 </a:t>
            </a:r>
            <a:r>
              <a:rPr lang="en-US" altLang="zh-CN" sz="3200" dirty="0">
                <a:solidFill>
                  <a:srgbClr val="EBB350"/>
                </a:solidFill>
              </a:rPr>
              <a:t>+ </a:t>
            </a:r>
            <a:r>
              <a:rPr lang="zh-CN" altLang="en-US" sz="3200" dirty="0">
                <a:solidFill>
                  <a:srgbClr val="EBB350"/>
                </a:solidFill>
              </a:rPr>
              <a:t>详细设计</a:t>
            </a:r>
            <a:endParaRPr lang="en-US" altLang="zh-CN" sz="3200" dirty="0">
              <a:solidFill>
                <a:srgbClr val="EBB350"/>
              </a:solidFill>
            </a:endParaRPr>
          </a:p>
        </p:txBody>
      </p:sp>
      <p:sp>
        <p:nvSpPr>
          <p:cNvPr id="34" name="半闭框 33"/>
          <p:cNvSpPr/>
          <p:nvPr/>
        </p:nvSpPr>
        <p:spPr>
          <a:xfrm rot="13425323">
            <a:off x="5952768" y="6227428"/>
            <a:ext cx="286462" cy="286462"/>
          </a:xfrm>
          <a:prstGeom prst="halfFrame">
            <a:avLst>
              <a:gd name="adj1" fmla="val 8774"/>
              <a:gd name="adj2" fmla="val 6884"/>
            </a:avLst>
          </a:prstGeom>
          <a:solidFill>
            <a:srgbClr val="EBB350"/>
          </a:solidFill>
          <a:ln>
            <a:solidFill>
              <a:srgbClr val="EBB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036164" y="1642837"/>
            <a:ext cx="6711517" cy="1766189"/>
            <a:chOff x="2413232" y="1073252"/>
            <a:chExt cx="4453594" cy="1295167"/>
          </a:xfrm>
        </p:grpSpPr>
        <p:cxnSp>
          <p:nvCxnSpPr>
            <p:cNvPr id="31" name="直接连接符 30"/>
            <p:cNvCxnSpPr>
              <a:cxnSpLocks/>
            </p:cNvCxnSpPr>
            <p:nvPr/>
          </p:nvCxnSpPr>
          <p:spPr>
            <a:xfrm>
              <a:off x="2413232" y="2368418"/>
              <a:ext cx="4453594" cy="1"/>
            </a:xfrm>
            <a:prstGeom prst="line">
              <a:avLst/>
            </a:prstGeom>
            <a:ln>
              <a:solidFill>
                <a:srgbClr val="EBB3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cxnSpLocks/>
            </p:cNvCxnSpPr>
            <p:nvPr/>
          </p:nvCxnSpPr>
          <p:spPr>
            <a:xfrm>
              <a:off x="4632745" y="1073252"/>
              <a:ext cx="0" cy="1295166"/>
            </a:xfrm>
            <a:prstGeom prst="line">
              <a:avLst/>
            </a:prstGeom>
            <a:ln>
              <a:solidFill>
                <a:srgbClr val="EBB3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3981206" y="1993407"/>
            <a:ext cx="2007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/>
            <a:r>
              <a:rPr lang="zh-CN" altLang="en-US" sz="2400" dirty="0">
                <a:solidFill>
                  <a:srgbClr val="EBB350"/>
                </a:solidFill>
              </a:rPr>
              <a:t>总体设计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981206" y="2486616"/>
            <a:ext cx="200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/>
            <a:r>
              <a:rPr lang="en-US" altLang="zh-CN" dirty="0">
                <a:solidFill>
                  <a:prstClr val="white"/>
                </a:solidFill>
              </a:rPr>
              <a:t>1</a:t>
            </a:r>
            <a:r>
              <a:rPr lang="zh-CN" altLang="en-US" dirty="0">
                <a:solidFill>
                  <a:prstClr val="white"/>
                </a:solidFill>
              </a:rPr>
              <a:t>、层次结构设计</a:t>
            </a:r>
            <a:endParaRPr lang="en-US" altLang="zh-CN" dirty="0">
              <a:solidFill>
                <a:prstClr val="white"/>
              </a:solidFill>
            </a:endParaRPr>
          </a:p>
          <a:p>
            <a:pPr defTabSz="913765"/>
            <a:r>
              <a:rPr lang="en-US" altLang="zh-CN" dirty="0">
                <a:solidFill>
                  <a:prstClr val="white"/>
                </a:solidFill>
              </a:rPr>
              <a:t>2</a:t>
            </a:r>
            <a:r>
              <a:rPr lang="zh-CN" altLang="en-US" dirty="0">
                <a:solidFill>
                  <a:prstClr val="white"/>
                </a:solidFill>
              </a:rPr>
              <a:t>、功能模块设计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681375" y="1993406"/>
            <a:ext cx="202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rgbClr val="EBB350"/>
                </a:solidFill>
              </a:defRPr>
            </a:lvl1pPr>
          </a:lstStyle>
          <a:p>
            <a:pPr defTabSz="913765"/>
            <a:r>
              <a:rPr lang="zh-CN" altLang="en-US" sz="2400" dirty="0"/>
              <a:t>接口设计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681375" y="2472039"/>
            <a:ext cx="2729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/>
            <a:r>
              <a:rPr lang="en-US" altLang="zh-CN" dirty="0">
                <a:solidFill>
                  <a:prstClr val="white"/>
                </a:solidFill>
              </a:rPr>
              <a:t>1</a:t>
            </a:r>
            <a:r>
              <a:rPr lang="zh-CN" altLang="en-US" dirty="0">
                <a:solidFill>
                  <a:prstClr val="white"/>
                </a:solidFill>
              </a:rPr>
              <a:t>、子系统接口设计</a:t>
            </a:r>
            <a:endParaRPr lang="en-US" altLang="zh-CN" dirty="0">
              <a:solidFill>
                <a:prstClr val="white"/>
              </a:solidFill>
            </a:endParaRPr>
          </a:p>
          <a:p>
            <a:pPr defTabSz="913765"/>
            <a:r>
              <a:rPr lang="en-US" altLang="zh-CN" dirty="0">
                <a:solidFill>
                  <a:prstClr val="white"/>
                </a:solidFill>
              </a:rPr>
              <a:t>2</a:t>
            </a:r>
            <a:r>
              <a:rPr lang="zh-CN" altLang="en-US" dirty="0">
                <a:solidFill>
                  <a:prstClr val="white"/>
                </a:solidFill>
              </a:rPr>
              <a:t>、数据库接口设计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5640183" y="3493585"/>
            <a:ext cx="148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rgbClr val="EBB350"/>
                </a:solidFill>
              </a:defRPr>
            </a:lvl1pPr>
          </a:lstStyle>
          <a:p>
            <a:pPr defTabSz="913765"/>
            <a:r>
              <a:rPr lang="zh-CN" altLang="en-US" sz="2400" dirty="0"/>
              <a:t>全局说明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651156" y="3955250"/>
            <a:ext cx="148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/>
            <a:r>
              <a:rPr lang="en-US" altLang="zh-CN" dirty="0">
                <a:solidFill>
                  <a:prstClr val="white"/>
                </a:solidFill>
              </a:rPr>
              <a:t>1</a:t>
            </a:r>
            <a:r>
              <a:rPr lang="zh-CN" altLang="en-US" dirty="0">
                <a:solidFill>
                  <a:prstClr val="white"/>
                </a:solidFill>
              </a:rPr>
              <a:t>、数据说明</a:t>
            </a:r>
            <a:endParaRPr lang="en-US" altLang="zh-CN" dirty="0">
              <a:solidFill>
                <a:prstClr val="white"/>
              </a:solidFill>
            </a:endParaRPr>
          </a:p>
          <a:p>
            <a:pPr defTabSz="913765"/>
            <a:r>
              <a:rPr lang="en-US" altLang="zh-CN" dirty="0">
                <a:solidFill>
                  <a:prstClr val="white"/>
                </a:solidFill>
              </a:rPr>
              <a:t>2</a:t>
            </a:r>
            <a:r>
              <a:rPr lang="zh-CN" altLang="en-US" dirty="0">
                <a:solidFill>
                  <a:prstClr val="white"/>
                </a:solidFill>
              </a:rPr>
              <a:t>、部件说明</a:t>
            </a:r>
          </a:p>
        </p:txBody>
      </p:sp>
      <p:sp>
        <p:nvSpPr>
          <p:cNvPr id="39" name="矩形 38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EBB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80484" y="4411"/>
            <a:ext cx="448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/>
            <a:r>
              <a:rPr lang="zh-CN" altLang="en-US" sz="3200" dirty="0">
                <a:solidFill>
                  <a:prstClr val="white"/>
                </a:solidFill>
              </a:rPr>
              <a:t>项目设计</a:t>
            </a:r>
            <a:r>
              <a:rPr lang="en-US" altLang="zh-CN" sz="3200" dirty="0">
                <a:solidFill>
                  <a:prstClr val="white"/>
                </a:solidFill>
              </a:rPr>
              <a:t>/</a:t>
            </a:r>
            <a:r>
              <a:rPr lang="zh-CN" altLang="en-US" sz="3200" dirty="0">
                <a:solidFill>
                  <a:prstClr val="white"/>
                </a:solidFill>
              </a:rPr>
              <a:t>概要设计</a:t>
            </a:r>
          </a:p>
        </p:txBody>
      </p:sp>
      <p:sp>
        <p:nvSpPr>
          <p:cNvPr id="41" name="矩形 40"/>
          <p:cNvSpPr/>
          <p:nvPr/>
        </p:nvSpPr>
        <p:spPr>
          <a:xfrm>
            <a:off x="17585" y="17585"/>
            <a:ext cx="680484" cy="528563"/>
          </a:xfrm>
          <a:prstGeom prst="rect">
            <a:avLst/>
          </a:prstGeom>
          <a:noFill/>
          <a:ln>
            <a:solidFill>
              <a:srgbClr val="EB67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-2" y="-12462"/>
            <a:ext cx="680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/>
            <a:r>
              <a:rPr lang="en-US" altLang="zh-CN" sz="3200" dirty="0">
                <a:solidFill>
                  <a:prstClr val="white"/>
                </a:solidFill>
              </a:rPr>
              <a:t>03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53712" y="1299253"/>
            <a:ext cx="4199136" cy="2259150"/>
          </a:xfrm>
          <a:prstGeom prst="rect">
            <a:avLst/>
          </a:prstGeom>
          <a:noFill/>
          <a:ln>
            <a:solidFill>
              <a:srgbClr val="EBB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24190" y="1409002"/>
            <a:ext cx="36533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/>
            <a:r>
              <a:rPr lang="zh-CN" altLang="en-US" dirty="0">
                <a:solidFill>
                  <a:srgbClr val="EBB350"/>
                </a:solidFill>
              </a:rPr>
              <a:t>本系统主要有用户注册及登录、空调控制、灯具控制、天气预报和新闻浏览五大功能模块，其中空调控制、灯具控制、天气预报和新闻浏览四个功能模块互相平行，用户登录后进入四个主要功能界面，进行相应的功能选择和操作。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直角三角形 8"/>
          <p:cNvSpPr/>
          <p:nvPr/>
        </p:nvSpPr>
        <p:spPr>
          <a:xfrm>
            <a:off x="1548887" y="3279141"/>
            <a:ext cx="275303" cy="275303"/>
          </a:xfrm>
          <a:prstGeom prst="rtTriangle">
            <a:avLst/>
          </a:prstGeom>
          <a:noFill/>
          <a:ln>
            <a:solidFill>
              <a:srgbClr val="EBB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直角三角形 11"/>
          <p:cNvSpPr/>
          <p:nvPr/>
        </p:nvSpPr>
        <p:spPr>
          <a:xfrm rot="16200000">
            <a:off x="5477545" y="3279141"/>
            <a:ext cx="275303" cy="275303"/>
          </a:xfrm>
          <a:prstGeom prst="rtTriangle">
            <a:avLst/>
          </a:prstGeom>
          <a:noFill/>
          <a:ln>
            <a:solidFill>
              <a:srgbClr val="EBB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EBB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80484" y="4411"/>
            <a:ext cx="7921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/>
            <a:r>
              <a:rPr lang="zh-CN" altLang="en-US" sz="3200" dirty="0">
                <a:solidFill>
                  <a:prstClr val="white"/>
                </a:solidFill>
              </a:rPr>
              <a:t>项目设计</a:t>
            </a:r>
            <a:r>
              <a:rPr lang="en-US" altLang="zh-CN" sz="3200" dirty="0">
                <a:solidFill>
                  <a:prstClr val="white"/>
                </a:solidFill>
              </a:rPr>
              <a:t>/</a:t>
            </a:r>
            <a:r>
              <a:rPr lang="zh-CN" altLang="en-US" sz="3200" dirty="0">
                <a:solidFill>
                  <a:prstClr val="white"/>
                </a:solidFill>
              </a:rPr>
              <a:t>概要设计</a:t>
            </a:r>
            <a:r>
              <a:rPr lang="en-US" altLang="zh-CN" sz="3200" dirty="0">
                <a:solidFill>
                  <a:prstClr val="white"/>
                </a:solidFill>
              </a:rPr>
              <a:t>/</a:t>
            </a:r>
            <a:r>
              <a:rPr lang="zh-CN" altLang="en-US" sz="3200" dirty="0">
                <a:solidFill>
                  <a:prstClr val="white"/>
                </a:solidFill>
              </a:rPr>
              <a:t>总体结构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17585" y="17585"/>
            <a:ext cx="680484" cy="528563"/>
          </a:xfrm>
          <a:prstGeom prst="rect">
            <a:avLst/>
          </a:prstGeom>
          <a:noFill/>
          <a:ln>
            <a:solidFill>
              <a:srgbClr val="EBB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-2" y="-12462"/>
            <a:ext cx="680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/>
            <a:r>
              <a:rPr lang="en-US" altLang="zh-CN" sz="3200">
                <a:solidFill>
                  <a:prstClr val="white"/>
                </a:solidFill>
              </a:rPr>
              <a:t>03</a:t>
            </a:r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C1F8A70-A349-4607-B885-9CFC15E65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328" y="15862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428F3BA-78C6-4D72-B24F-BCAD4686C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098" y="4028973"/>
            <a:ext cx="7387726" cy="18269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98066" y="1190837"/>
            <a:ext cx="2395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/>
            <a:r>
              <a:rPr lang="en-US" altLang="zh-CN" sz="4800">
                <a:solidFill>
                  <a:srgbClr val="FF9F03"/>
                </a:solidFill>
              </a:rPr>
              <a:t>content</a:t>
            </a:r>
            <a:endParaRPr lang="zh-CN" altLang="en-US" sz="4800">
              <a:solidFill>
                <a:srgbClr val="FF9F03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420219" y="2833578"/>
            <a:ext cx="878957" cy="878957"/>
            <a:chOff x="2910664" y="2833578"/>
            <a:chExt cx="878957" cy="878957"/>
          </a:xfrm>
        </p:grpSpPr>
        <p:sp>
          <p:nvSpPr>
            <p:cNvPr id="6" name="菱形 5"/>
            <p:cNvSpPr/>
            <p:nvPr/>
          </p:nvSpPr>
          <p:spPr>
            <a:xfrm>
              <a:off x="2910664" y="2833578"/>
              <a:ext cx="878957" cy="878957"/>
            </a:xfrm>
            <a:prstGeom prst="diamond">
              <a:avLst/>
            </a:prstGeom>
            <a:noFill/>
            <a:ln w="25400">
              <a:solidFill>
                <a:srgbClr val="9F6B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941232" y="2924243"/>
              <a:ext cx="817820" cy="666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765"/>
              <a:r>
                <a:rPr lang="en-US" altLang="zh-CN" sz="3735">
                  <a:solidFill>
                    <a:prstClr val="white"/>
                  </a:solidFill>
                </a:rPr>
                <a:t>01</a:t>
              </a:r>
              <a:endParaRPr lang="zh-CN" altLang="en-US" sz="3735">
                <a:solidFill>
                  <a:prstClr val="white"/>
                </a:solidFill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757454" y="4061349"/>
            <a:ext cx="220448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/>
            <a:r>
              <a:rPr lang="zh-CN" altLang="en-US" sz="2135" dirty="0">
                <a:solidFill>
                  <a:srgbClr val="9F6B9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项目计划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577755" y="2833578"/>
            <a:ext cx="878957" cy="878957"/>
            <a:chOff x="4741236" y="2833578"/>
            <a:chExt cx="878957" cy="878957"/>
          </a:xfrm>
        </p:grpSpPr>
        <p:sp>
          <p:nvSpPr>
            <p:cNvPr id="7" name="菱形 6"/>
            <p:cNvSpPr/>
            <p:nvPr/>
          </p:nvSpPr>
          <p:spPr>
            <a:xfrm>
              <a:off x="4741236" y="2833578"/>
              <a:ext cx="878957" cy="878957"/>
            </a:xfrm>
            <a:prstGeom prst="diamond">
              <a:avLst/>
            </a:prstGeom>
            <a:noFill/>
            <a:ln w="25400">
              <a:solidFill>
                <a:srgbClr val="EB67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771804" y="2924243"/>
              <a:ext cx="817820" cy="666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765"/>
              <a:r>
                <a:rPr lang="en-US" altLang="zh-CN" sz="3735">
                  <a:solidFill>
                    <a:prstClr val="white"/>
                  </a:solidFill>
                </a:rPr>
                <a:t>02</a:t>
              </a:r>
              <a:endParaRPr lang="zh-CN" altLang="en-US" sz="3735">
                <a:solidFill>
                  <a:prstClr val="white"/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914990" y="4061349"/>
            <a:ext cx="220448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/>
            <a:r>
              <a:rPr lang="zh-CN" altLang="en-US" sz="2135" dirty="0">
                <a:solidFill>
                  <a:srgbClr val="EB675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项目分析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6735291" y="2833578"/>
            <a:ext cx="878957" cy="878957"/>
            <a:chOff x="6571808" y="2833578"/>
            <a:chExt cx="878957" cy="878957"/>
          </a:xfrm>
        </p:grpSpPr>
        <p:sp>
          <p:nvSpPr>
            <p:cNvPr id="8" name="菱形 7"/>
            <p:cNvSpPr/>
            <p:nvPr/>
          </p:nvSpPr>
          <p:spPr>
            <a:xfrm>
              <a:off x="6571808" y="2833578"/>
              <a:ext cx="878957" cy="878957"/>
            </a:xfrm>
            <a:prstGeom prst="diamond">
              <a:avLst/>
            </a:prstGeom>
            <a:noFill/>
            <a:ln w="25400">
              <a:solidFill>
                <a:srgbClr val="EBB3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602376" y="2924243"/>
              <a:ext cx="817820" cy="666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765"/>
              <a:r>
                <a:rPr lang="en-US" altLang="zh-CN" sz="3735" dirty="0">
                  <a:solidFill>
                    <a:prstClr val="white"/>
                  </a:solidFill>
                </a:rPr>
                <a:t>03</a:t>
              </a:r>
              <a:endParaRPr lang="zh-CN" altLang="en-US" sz="3735" dirty="0">
                <a:solidFill>
                  <a:prstClr val="white"/>
                </a:solidFill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6072526" y="4061349"/>
            <a:ext cx="220448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/>
            <a:r>
              <a:rPr lang="zh-CN" altLang="en-US" sz="2135" dirty="0">
                <a:solidFill>
                  <a:srgbClr val="EBB3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项目设计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8892826" y="2833578"/>
            <a:ext cx="878957" cy="878957"/>
            <a:chOff x="8402379" y="2833578"/>
            <a:chExt cx="878957" cy="878957"/>
          </a:xfrm>
        </p:grpSpPr>
        <p:sp>
          <p:nvSpPr>
            <p:cNvPr id="9" name="菱形 8"/>
            <p:cNvSpPr/>
            <p:nvPr/>
          </p:nvSpPr>
          <p:spPr>
            <a:xfrm>
              <a:off x="8402379" y="2833578"/>
              <a:ext cx="878957" cy="878957"/>
            </a:xfrm>
            <a:prstGeom prst="diamond">
              <a:avLst/>
            </a:prstGeom>
            <a:noFill/>
            <a:ln w="25400">
              <a:solidFill>
                <a:srgbClr val="45A7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432949" y="2924243"/>
              <a:ext cx="817820" cy="666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765"/>
              <a:r>
                <a:rPr lang="en-US" altLang="zh-CN" sz="3735" dirty="0">
                  <a:solidFill>
                    <a:prstClr val="white"/>
                  </a:solidFill>
                </a:rPr>
                <a:t>04</a:t>
              </a:r>
              <a:endParaRPr lang="zh-CN" altLang="en-US" sz="3735" dirty="0">
                <a:solidFill>
                  <a:prstClr val="white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8230062" y="4061349"/>
            <a:ext cx="220448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/>
            <a:r>
              <a:rPr lang="zh-CN" altLang="en-US" sz="2135" dirty="0">
                <a:solidFill>
                  <a:srgbClr val="45A73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项目实现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6743544" y="986216"/>
            <a:ext cx="3541708" cy="2381819"/>
          </a:xfrm>
          <a:prstGeom prst="rect">
            <a:avLst/>
          </a:prstGeom>
          <a:noFill/>
          <a:ln>
            <a:solidFill>
              <a:srgbClr val="EBB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EBB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80484" y="4411"/>
            <a:ext cx="5675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/>
            <a:r>
              <a:rPr lang="zh-CN" altLang="en-US" sz="3200" dirty="0">
                <a:solidFill>
                  <a:prstClr val="white"/>
                </a:solidFill>
              </a:rPr>
              <a:t>项目设计</a:t>
            </a:r>
            <a:r>
              <a:rPr lang="en-US" altLang="zh-CN" sz="3200" dirty="0">
                <a:solidFill>
                  <a:prstClr val="white"/>
                </a:solidFill>
              </a:rPr>
              <a:t>/</a:t>
            </a:r>
            <a:r>
              <a:rPr lang="zh-CN" altLang="en-US" sz="3200" dirty="0">
                <a:solidFill>
                  <a:prstClr val="white"/>
                </a:solidFill>
              </a:rPr>
              <a:t>概要设计</a:t>
            </a:r>
            <a:r>
              <a:rPr lang="en-US" altLang="zh-CN" sz="3200" dirty="0">
                <a:solidFill>
                  <a:prstClr val="white"/>
                </a:solidFill>
              </a:rPr>
              <a:t>/</a:t>
            </a:r>
            <a:r>
              <a:rPr lang="zh-CN" altLang="en-US" sz="3200" dirty="0">
                <a:solidFill>
                  <a:prstClr val="white"/>
                </a:solidFill>
              </a:rPr>
              <a:t>总体设计</a:t>
            </a:r>
          </a:p>
        </p:txBody>
      </p:sp>
      <p:sp>
        <p:nvSpPr>
          <p:cNvPr id="27" name="矩形 26"/>
          <p:cNvSpPr/>
          <p:nvPr/>
        </p:nvSpPr>
        <p:spPr>
          <a:xfrm>
            <a:off x="17585" y="17585"/>
            <a:ext cx="680484" cy="528563"/>
          </a:xfrm>
          <a:prstGeom prst="rect">
            <a:avLst/>
          </a:prstGeom>
          <a:noFill/>
          <a:ln>
            <a:solidFill>
              <a:srgbClr val="EBB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-2" y="-12462"/>
            <a:ext cx="680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/>
            <a:r>
              <a:rPr lang="en-US" altLang="zh-CN" sz="3200">
                <a:solidFill>
                  <a:prstClr val="white"/>
                </a:solidFill>
              </a:rPr>
              <a:t>03</a:t>
            </a:r>
            <a:endParaRPr lang="zh-CN" altLang="en-US" sz="3200">
              <a:solidFill>
                <a:prstClr val="white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725958" y="1138124"/>
            <a:ext cx="3541708" cy="2082470"/>
            <a:chOff x="5922031" y="-816364"/>
            <a:chExt cx="3541708" cy="1601417"/>
          </a:xfrm>
        </p:grpSpPr>
        <p:sp>
          <p:nvSpPr>
            <p:cNvPr id="33" name="文本框 32"/>
            <p:cNvSpPr txBox="1"/>
            <p:nvPr/>
          </p:nvSpPr>
          <p:spPr>
            <a:xfrm>
              <a:off x="5922031" y="-816364"/>
              <a:ext cx="2840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765"/>
              <a:r>
                <a:rPr lang="zh-CN" altLang="zh-CN" dirty="0">
                  <a:solidFill>
                    <a:srgbClr val="EBB350"/>
                  </a:solidFill>
                </a:rPr>
                <a:t>主要功能</a:t>
              </a:r>
              <a:r>
                <a:rPr lang="zh-CN" altLang="en-US" dirty="0">
                  <a:solidFill>
                    <a:srgbClr val="EBB350"/>
                  </a:solidFill>
                </a:rPr>
                <a:t>：</a:t>
              </a:r>
              <a:endParaRPr lang="zh-CN" altLang="en-US" sz="2135" dirty="0">
                <a:solidFill>
                  <a:srgbClr val="EBB350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922031" y="-509586"/>
              <a:ext cx="3541708" cy="1294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765"/>
              <a:r>
                <a:rPr lang="zh-CN" altLang="en-US" sz="2135" dirty="0">
                  <a:solidFill>
                    <a:srgbClr val="EBB350"/>
                  </a:solidFill>
                </a:rPr>
                <a:t>登录注册</a:t>
              </a:r>
              <a:endParaRPr lang="en-US" altLang="zh-CN" sz="2135" dirty="0">
                <a:solidFill>
                  <a:srgbClr val="EBB350"/>
                </a:solidFill>
              </a:endParaRPr>
            </a:p>
            <a:p>
              <a:pPr defTabSz="913765"/>
              <a:r>
                <a:rPr lang="zh-CN" altLang="en-US" sz="2135" dirty="0">
                  <a:solidFill>
                    <a:srgbClr val="EBB350"/>
                  </a:solidFill>
                </a:rPr>
                <a:t>灯具控制</a:t>
              </a:r>
              <a:endParaRPr lang="en-US" altLang="zh-CN" sz="2135" dirty="0">
                <a:solidFill>
                  <a:srgbClr val="EBB350"/>
                </a:solidFill>
              </a:endParaRPr>
            </a:p>
            <a:p>
              <a:pPr defTabSz="913765"/>
              <a:r>
                <a:rPr lang="zh-CN" altLang="en-US" sz="2135" dirty="0">
                  <a:solidFill>
                    <a:srgbClr val="EBB350"/>
                  </a:solidFill>
                </a:rPr>
                <a:t>空调控制</a:t>
              </a:r>
              <a:endParaRPr lang="en-US" altLang="zh-CN" sz="2135" dirty="0">
                <a:solidFill>
                  <a:srgbClr val="EBB350"/>
                </a:solidFill>
              </a:endParaRPr>
            </a:p>
            <a:p>
              <a:pPr defTabSz="913765"/>
              <a:r>
                <a:rPr lang="zh-CN" altLang="en-US" sz="2135" dirty="0">
                  <a:solidFill>
                    <a:srgbClr val="EBB350"/>
                  </a:solidFill>
                </a:rPr>
                <a:t>天气预报</a:t>
              </a:r>
              <a:endParaRPr lang="en-US" altLang="zh-CN" sz="2135" dirty="0">
                <a:solidFill>
                  <a:srgbClr val="EBB350"/>
                </a:solidFill>
              </a:endParaRPr>
            </a:p>
            <a:p>
              <a:pPr defTabSz="913765"/>
              <a:r>
                <a:rPr lang="zh-CN" altLang="en-US" dirty="0">
                  <a:solidFill>
                    <a:srgbClr val="EBB350"/>
                  </a:solidFill>
                </a:rPr>
                <a:t>新闻预览</a:t>
              </a:r>
            </a:p>
          </p:txBody>
        </p: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101763DF-54AA-436C-9463-F88351003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0EE58AA-A2A1-49CD-B248-2AD325348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66" y="639461"/>
            <a:ext cx="5419814" cy="609043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036164" y="1642837"/>
            <a:ext cx="6711517" cy="1766189"/>
            <a:chOff x="2413232" y="1073252"/>
            <a:chExt cx="4453594" cy="1295167"/>
          </a:xfrm>
        </p:grpSpPr>
        <p:cxnSp>
          <p:nvCxnSpPr>
            <p:cNvPr id="31" name="直接连接符 30"/>
            <p:cNvCxnSpPr>
              <a:cxnSpLocks/>
            </p:cNvCxnSpPr>
            <p:nvPr/>
          </p:nvCxnSpPr>
          <p:spPr>
            <a:xfrm>
              <a:off x="2413232" y="2368418"/>
              <a:ext cx="4453594" cy="1"/>
            </a:xfrm>
            <a:prstGeom prst="line">
              <a:avLst/>
            </a:prstGeom>
            <a:ln>
              <a:solidFill>
                <a:srgbClr val="EBB3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cxnSpLocks/>
            </p:cNvCxnSpPr>
            <p:nvPr/>
          </p:nvCxnSpPr>
          <p:spPr>
            <a:xfrm>
              <a:off x="4632745" y="1073252"/>
              <a:ext cx="0" cy="1295166"/>
            </a:xfrm>
            <a:prstGeom prst="line">
              <a:avLst/>
            </a:prstGeom>
            <a:ln>
              <a:solidFill>
                <a:srgbClr val="EBB3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3981206" y="1993407"/>
            <a:ext cx="2007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B35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类设计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981206" y="2486616"/>
            <a:ext cx="200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、类图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、类说明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681375" y="1993406"/>
            <a:ext cx="202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rgbClr val="EBB350"/>
                </a:solidFill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latin typeface="Calibri"/>
                <a:ea typeface="宋体" panose="02010600030101010101" pitchFamily="2" charset="-122"/>
              </a:rPr>
              <a:t>运行状态设计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EBB35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681375" y="2472039"/>
            <a:ext cx="2729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、状态图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、状态说明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5354666" y="3523603"/>
            <a:ext cx="207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rgbClr val="EBB350"/>
                </a:solidFill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latin typeface="Calibri"/>
                <a:ea typeface="宋体" panose="02010600030101010101" pitchFamily="2" charset="-122"/>
              </a:rPr>
              <a:t>功能详细设计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EBB35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651156" y="3955250"/>
            <a:ext cx="148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、功能说明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、顺序图</a:t>
            </a:r>
          </a:p>
        </p:txBody>
      </p:sp>
      <p:sp>
        <p:nvSpPr>
          <p:cNvPr id="39" name="矩形 38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EBB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80484" y="4411"/>
            <a:ext cx="448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项目设计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详细设计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20084" y="4411"/>
            <a:ext cx="680485" cy="58477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9628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2" y="6812282"/>
            <a:ext cx="12192002" cy="45719"/>
          </a:xfrm>
          <a:prstGeom prst="rect">
            <a:avLst/>
          </a:prstGeom>
          <a:solidFill>
            <a:srgbClr val="EBB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80484" y="4411"/>
            <a:ext cx="7921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项目设计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详细设计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</a:t>
            </a:r>
            <a:r>
              <a:rPr lang="zh-CN" altLang="en-US" sz="32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类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设计</a:t>
            </a:r>
          </a:p>
        </p:txBody>
      </p:sp>
      <p:sp>
        <p:nvSpPr>
          <p:cNvPr id="15" name="矩形 14"/>
          <p:cNvSpPr/>
          <p:nvPr/>
        </p:nvSpPr>
        <p:spPr>
          <a:xfrm>
            <a:off x="17585" y="17585"/>
            <a:ext cx="680484" cy="528563"/>
          </a:xfrm>
          <a:prstGeom prst="rect">
            <a:avLst/>
          </a:prstGeom>
          <a:noFill/>
          <a:ln>
            <a:solidFill>
              <a:srgbClr val="EBB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-2" y="-12462"/>
            <a:ext cx="680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03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C1F8A70-A349-4607-B885-9CFC15E65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328" y="15862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9012C52-5808-4C89-8326-5847546DAC1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64" y="690896"/>
            <a:ext cx="10670269" cy="597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58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94ECE08-8AC0-4AC8-B8D9-FAE90E294142}"/>
              </a:ext>
            </a:extLst>
          </p:cNvPr>
          <p:cNvSpPr txBox="1"/>
          <p:nvPr/>
        </p:nvSpPr>
        <p:spPr>
          <a:xfrm>
            <a:off x="17585" y="774258"/>
            <a:ext cx="6364224" cy="2663920"/>
          </a:xfrm>
          <a:prstGeom prst="rect">
            <a:avLst/>
          </a:prstGeom>
          <a:noFill/>
          <a:ln>
            <a:solidFill>
              <a:srgbClr val="EBB35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-2" y="6812282"/>
            <a:ext cx="12192002" cy="45719"/>
          </a:xfrm>
          <a:prstGeom prst="rect">
            <a:avLst/>
          </a:prstGeom>
          <a:solidFill>
            <a:srgbClr val="EBB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80484" y="4411"/>
            <a:ext cx="7921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项目设计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详细设计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</a:t>
            </a:r>
            <a:r>
              <a:rPr lang="zh-CN" altLang="en-US" sz="32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类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设计</a:t>
            </a:r>
          </a:p>
        </p:txBody>
      </p:sp>
      <p:sp>
        <p:nvSpPr>
          <p:cNvPr id="15" name="矩形 14"/>
          <p:cNvSpPr/>
          <p:nvPr/>
        </p:nvSpPr>
        <p:spPr>
          <a:xfrm>
            <a:off x="17585" y="17585"/>
            <a:ext cx="680484" cy="528563"/>
          </a:xfrm>
          <a:prstGeom prst="rect">
            <a:avLst/>
          </a:prstGeom>
          <a:noFill/>
          <a:ln>
            <a:solidFill>
              <a:srgbClr val="EBB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-2" y="-12462"/>
            <a:ext cx="680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03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C1F8A70-A349-4607-B885-9CFC15E65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328" y="15862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ECF5E1-1975-422A-BA67-D19646937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27" y="1080876"/>
            <a:ext cx="5273497" cy="207891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8FD7E6C-6C6A-4B6C-BB88-9BBCF78D7177}"/>
              </a:ext>
            </a:extLst>
          </p:cNvPr>
          <p:cNvSpPr txBox="1"/>
          <p:nvPr/>
        </p:nvSpPr>
        <p:spPr>
          <a:xfrm>
            <a:off x="265461" y="1216884"/>
            <a:ext cx="432608" cy="1754326"/>
          </a:xfrm>
          <a:prstGeom prst="rect">
            <a:avLst/>
          </a:prstGeom>
          <a:noFill/>
          <a:ln>
            <a:solidFill>
              <a:srgbClr val="EBB3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37FBE"/>
                </a:solidFill>
              </a:rPr>
              <a:t>灯具控制类图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145A53F-9B8A-414D-8EEA-3D6563C7D3CE}"/>
              </a:ext>
            </a:extLst>
          </p:cNvPr>
          <p:cNvSpPr txBox="1"/>
          <p:nvPr/>
        </p:nvSpPr>
        <p:spPr>
          <a:xfrm>
            <a:off x="5022400" y="3677390"/>
            <a:ext cx="6499039" cy="2856506"/>
          </a:xfrm>
          <a:prstGeom prst="rect">
            <a:avLst/>
          </a:prstGeom>
          <a:noFill/>
          <a:ln>
            <a:solidFill>
              <a:srgbClr val="EBB35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DD6A6B7-3ABC-4EBE-B942-FD1082D26A27}"/>
              </a:ext>
            </a:extLst>
          </p:cNvPr>
          <p:cNvSpPr txBox="1"/>
          <p:nvPr/>
        </p:nvSpPr>
        <p:spPr>
          <a:xfrm>
            <a:off x="5285440" y="4213995"/>
            <a:ext cx="432608" cy="1754326"/>
          </a:xfrm>
          <a:prstGeom prst="rect">
            <a:avLst/>
          </a:prstGeom>
          <a:noFill/>
          <a:ln>
            <a:solidFill>
              <a:srgbClr val="EBB3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37FBE"/>
                </a:solidFill>
              </a:rPr>
              <a:t>空调控制类图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7987F50-6892-4D99-B721-FD868B3BB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950" y="3842332"/>
            <a:ext cx="5195968" cy="257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20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2" y="6812282"/>
            <a:ext cx="12192002" cy="45719"/>
          </a:xfrm>
          <a:prstGeom prst="rect">
            <a:avLst/>
          </a:prstGeom>
          <a:solidFill>
            <a:srgbClr val="EBB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80484" y="4411"/>
            <a:ext cx="7921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项目设计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详细设计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</a:t>
            </a:r>
            <a:r>
              <a:rPr lang="zh-CN" altLang="en-US" sz="32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类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设计</a:t>
            </a:r>
          </a:p>
        </p:txBody>
      </p:sp>
      <p:sp>
        <p:nvSpPr>
          <p:cNvPr id="15" name="矩形 14"/>
          <p:cNvSpPr/>
          <p:nvPr/>
        </p:nvSpPr>
        <p:spPr>
          <a:xfrm>
            <a:off x="17585" y="17585"/>
            <a:ext cx="680484" cy="528563"/>
          </a:xfrm>
          <a:prstGeom prst="rect">
            <a:avLst/>
          </a:prstGeom>
          <a:noFill/>
          <a:ln>
            <a:solidFill>
              <a:srgbClr val="EBB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-2" y="-12462"/>
            <a:ext cx="680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03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C1F8A70-A349-4607-B885-9CFC15E65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328" y="15862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FD7E6C-6C6A-4B6C-BB88-9BBCF78D7177}"/>
              </a:ext>
            </a:extLst>
          </p:cNvPr>
          <p:cNvSpPr txBox="1"/>
          <p:nvPr/>
        </p:nvSpPr>
        <p:spPr>
          <a:xfrm>
            <a:off x="265461" y="1216884"/>
            <a:ext cx="432608" cy="1754326"/>
          </a:xfrm>
          <a:prstGeom prst="rect">
            <a:avLst/>
          </a:prstGeom>
          <a:noFill/>
          <a:ln>
            <a:solidFill>
              <a:srgbClr val="EBB3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37FBE"/>
                </a:solidFill>
              </a:rPr>
              <a:t>天气预报类图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1345F7A-7BFA-41BD-ABB9-2A1C46AF3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86" y="741359"/>
            <a:ext cx="5273497" cy="280440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ABB1CA2-36C7-4201-8B5A-00C273156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714072"/>
            <a:ext cx="5379948" cy="382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87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2" y="6812282"/>
            <a:ext cx="12192002" cy="45719"/>
          </a:xfrm>
          <a:prstGeom prst="rect">
            <a:avLst/>
          </a:prstGeom>
          <a:solidFill>
            <a:srgbClr val="EBB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80484" y="4411"/>
            <a:ext cx="7921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项目设计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详细设计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</a:t>
            </a:r>
            <a:r>
              <a:rPr lang="zh-CN" altLang="en-US" sz="32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类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设计</a:t>
            </a:r>
          </a:p>
        </p:txBody>
      </p:sp>
      <p:sp>
        <p:nvSpPr>
          <p:cNvPr id="15" name="矩形 14"/>
          <p:cNvSpPr/>
          <p:nvPr/>
        </p:nvSpPr>
        <p:spPr>
          <a:xfrm>
            <a:off x="17585" y="17585"/>
            <a:ext cx="680484" cy="528563"/>
          </a:xfrm>
          <a:prstGeom prst="rect">
            <a:avLst/>
          </a:prstGeom>
          <a:noFill/>
          <a:ln>
            <a:solidFill>
              <a:srgbClr val="EBB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-2" y="-12462"/>
            <a:ext cx="680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03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FD7E6C-6C6A-4B6C-BB88-9BBCF78D7177}"/>
              </a:ext>
            </a:extLst>
          </p:cNvPr>
          <p:cNvSpPr txBox="1"/>
          <p:nvPr/>
        </p:nvSpPr>
        <p:spPr>
          <a:xfrm>
            <a:off x="948213" y="1497653"/>
            <a:ext cx="432608" cy="1754326"/>
          </a:xfrm>
          <a:prstGeom prst="rect">
            <a:avLst/>
          </a:prstGeom>
          <a:noFill/>
          <a:ln>
            <a:solidFill>
              <a:srgbClr val="EBB3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37FBE"/>
                </a:solidFill>
              </a:rPr>
              <a:t>新闻浏览类图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789047-12CC-4DF7-8200-8754E341F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88" y="2178722"/>
            <a:ext cx="8517799" cy="316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58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2" y="6812282"/>
            <a:ext cx="12192002" cy="45719"/>
          </a:xfrm>
          <a:prstGeom prst="rect">
            <a:avLst/>
          </a:prstGeom>
          <a:solidFill>
            <a:srgbClr val="EBB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80484" y="4411"/>
            <a:ext cx="7921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项目设计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详细设计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运行状态设计</a:t>
            </a:r>
          </a:p>
        </p:txBody>
      </p:sp>
      <p:sp>
        <p:nvSpPr>
          <p:cNvPr id="15" name="矩形 14"/>
          <p:cNvSpPr/>
          <p:nvPr/>
        </p:nvSpPr>
        <p:spPr>
          <a:xfrm>
            <a:off x="17585" y="17585"/>
            <a:ext cx="680484" cy="528563"/>
          </a:xfrm>
          <a:prstGeom prst="rect">
            <a:avLst/>
          </a:prstGeom>
          <a:noFill/>
          <a:ln>
            <a:solidFill>
              <a:srgbClr val="EBB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-2" y="-12462"/>
            <a:ext cx="680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03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C1F8A70-A349-4607-B885-9CFC15E65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328" y="15862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9AE341E-5D83-42C3-A73E-DC7980866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606059"/>
            <a:ext cx="6864096" cy="591263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8B962D8-4D8D-466C-B685-F080190450CA}"/>
              </a:ext>
            </a:extLst>
          </p:cNvPr>
          <p:cNvSpPr txBox="1"/>
          <p:nvPr/>
        </p:nvSpPr>
        <p:spPr>
          <a:xfrm>
            <a:off x="2133600" y="546147"/>
            <a:ext cx="7522464" cy="599482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15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057082" y="897365"/>
            <a:ext cx="1559608" cy="1056721"/>
            <a:chOff x="1723269" y="2173347"/>
            <a:chExt cx="1169706" cy="792541"/>
          </a:xfrm>
        </p:grpSpPr>
        <p:sp>
          <p:nvSpPr>
            <p:cNvPr id="7" name="下箭头 6"/>
            <p:cNvSpPr/>
            <p:nvPr/>
          </p:nvSpPr>
          <p:spPr>
            <a:xfrm>
              <a:off x="1787860" y="2177612"/>
              <a:ext cx="1040524" cy="788276"/>
            </a:xfrm>
            <a:prstGeom prst="downArrow">
              <a:avLst>
                <a:gd name="adj1" fmla="val 100000"/>
                <a:gd name="adj2" fmla="val 51333"/>
              </a:avLst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23269" y="2173347"/>
              <a:ext cx="1169706" cy="276999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solidFill>
                      <a:srgbClr val="45A730"/>
                    </a:solidFill>
                  </a:ln>
                  <a:solidFill>
                    <a:schemeClr val="accent4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rPr>
                <a:t>灯具控制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723668" y="5694213"/>
            <a:ext cx="1559608" cy="1051035"/>
            <a:chOff x="6251024" y="2177612"/>
            <a:chExt cx="1169706" cy="788276"/>
          </a:xfrm>
        </p:grpSpPr>
        <p:sp>
          <p:nvSpPr>
            <p:cNvPr id="9" name="下箭头 8"/>
            <p:cNvSpPr/>
            <p:nvPr/>
          </p:nvSpPr>
          <p:spPr>
            <a:xfrm rot="10800000">
              <a:off x="6315616" y="2177612"/>
              <a:ext cx="1040524" cy="788276"/>
            </a:xfrm>
            <a:prstGeom prst="downArrow">
              <a:avLst>
                <a:gd name="adj1" fmla="val 100000"/>
                <a:gd name="adj2" fmla="val 51333"/>
              </a:avLst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251024" y="2665806"/>
              <a:ext cx="1169706" cy="276999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solidFill>
                      <a:srgbClr val="45A730"/>
                    </a:solidFill>
                  </a:ln>
                  <a:solidFill>
                    <a:srgbClr val="45A73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空调控制</a:t>
              </a:r>
            </a:p>
          </p:txBody>
        </p:sp>
      </p:grpSp>
      <p:sp>
        <p:nvSpPr>
          <p:cNvPr id="35" name="矩形 34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45A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80484" y="4411"/>
            <a:ext cx="10099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3765">
              <a:defRPr/>
            </a:pPr>
            <a:r>
              <a:rPr lang="zh-CN" altLang="en-US" sz="3200" dirty="0">
                <a:solidFill>
                  <a:prstClr val="white"/>
                </a:solidFill>
              </a:rPr>
              <a:t>项目设计</a:t>
            </a:r>
            <a:r>
              <a:rPr lang="en-US" altLang="zh-CN" sz="3200" dirty="0">
                <a:solidFill>
                  <a:prstClr val="white"/>
                </a:solidFill>
              </a:rPr>
              <a:t>/</a:t>
            </a:r>
            <a:r>
              <a:rPr lang="zh-CN" altLang="en-US" sz="3200" dirty="0">
                <a:solidFill>
                  <a:prstClr val="white"/>
                </a:solidFill>
              </a:rPr>
              <a:t>详细设计</a:t>
            </a:r>
            <a:r>
              <a:rPr lang="en-US" altLang="zh-CN" sz="3200" dirty="0">
                <a:solidFill>
                  <a:prstClr val="white"/>
                </a:solidFill>
              </a:rPr>
              <a:t>/</a:t>
            </a:r>
            <a:r>
              <a:rPr lang="zh-CN" altLang="en-US" sz="3200" dirty="0">
                <a:solidFill>
                  <a:prstClr val="white"/>
                </a:solidFill>
              </a:rPr>
              <a:t>功能详细设计</a:t>
            </a:r>
            <a:r>
              <a:rPr lang="en-US" altLang="zh-CN" sz="3200" dirty="0">
                <a:solidFill>
                  <a:prstClr val="white"/>
                </a:solidFill>
              </a:rPr>
              <a:t>/</a:t>
            </a:r>
            <a:r>
              <a:rPr lang="zh-CN" altLang="en-US" sz="3200" dirty="0">
                <a:solidFill>
                  <a:prstClr val="white"/>
                </a:solidFill>
              </a:rPr>
              <a:t>（部分）功能说明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0" y="22205"/>
            <a:ext cx="680485" cy="58477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C053C3-D89D-4A5A-82E3-72CAD7B91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60" y="1945391"/>
            <a:ext cx="4465450" cy="485165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8B7C886-A376-4B7B-B50B-897C1A079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392" y="520190"/>
            <a:ext cx="4762160" cy="517402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64656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218382" y="1483360"/>
            <a:ext cx="1559608" cy="1056721"/>
            <a:chOff x="1723269" y="2173347"/>
            <a:chExt cx="1169706" cy="792541"/>
          </a:xfrm>
        </p:grpSpPr>
        <p:sp>
          <p:nvSpPr>
            <p:cNvPr id="7" name="下箭头 6"/>
            <p:cNvSpPr/>
            <p:nvPr/>
          </p:nvSpPr>
          <p:spPr>
            <a:xfrm>
              <a:off x="1787860" y="2177612"/>
              <a:ext cx="1040524" cy="788276"/>
            </a:xfrm>
            <a:prstGeom prst="downArrow">
              <a:avLst>
                <a:gd name="adj1" fmla="val 100000"/>
                <a:gd name="adj2" fmla="val 51333"/>
              </a:avLst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23269" y="2173347"/>
              <a:ext cx="1169706" cy="276999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ln>
                    <a:solidFill>
                      <a:srgbClr val="45A730"/>
                    </a:solidFill>
                  </a:ln>
                  <a:solidFill>
                    <a:srgbClr val="FFC000"/>
                  </a:solidFill>
                  <a:latin typeface="Calibri"/>
                  <a:ea typeface="宋体" panose="02010600030101010101" pitchFamily="2" charset="-122"/>
                </a:rPr>
                <a:t>天气预报</a:t>
              </a:r>
              <a:endParaRPr kumimoji="0" lang="zh-CN" altLang="en-US" sz="1800" b="0" i="0" u="none" strike="noStrike" kern="1200" cap="none" spc="0" normalizeH="0" baseline="0" noProof="0" dirty="0">
                <a:ln>
                  <a:solidFill>
                    <a:srgbClr val="45A730"/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769339" y="5688161"/>
            <a:ext cx="1559608" cy="1051035"/>
            <a:chOff x="6251024" y="2177612"/>
            <a:chExt cx="1169706" cy="788276"/>
          </a:xfrm>
        </p:grpSpPr>
        <p:sp>
          <p:nvSpPr>
            <p:cNvPr id="9" name="下箭头 8"/>
            <p:cNvSpPr/>
            <p:nvPr/>
          </p:nvSpPr>
          <p:spPr>
            <a:xfrm rot="10800000">
              <a:off x="6315616" y="2177612"/>
              <a:ext cx="1040524" cy="788276"/>
            </a:xfrm>
            <a:prstGeom prst="downArrow">
              <a:avLst>
                <a:gd name="adj1" fmla="val 100000"/>
                <a:gd name="adj2" fmla="val 51333"/>
              </a:avLst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251024" y="2665806"/>
              <a:ext cx="1169706" cy="276999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ln>
                    <a:solidFill>
                      <a:srgbClr val="45A730"/>
                    </a:solidFill>
                  </a:ln>
                  <a:solidFill>
                    <a:srgbClr val="45A730"/>
                  </a:solidFill>
                  <a:latin typeface="Calibri"/>
                  <a:ea typeface="宋体" panose="02010600030101010101" pitchFamily="2" charset="-122"/>
                </a:rPr>
                <a:t>新闻浏览</a:t>
              </a:r>
              <a:endParaRPr kumimoji="0" lang="zh-CN" altLang="en-US" sz="1800" b="0" i="0" u="none" strike="noStrike" kern="1200" cap="none" spc="0" normalizeH="0" baseline="0" noProof="0" dirty="0">
                <a:ln>
                  <a:solidFill>
                    <a:srgbClr val="45A730"/>
                  </a:solidFill>
                </a:ln>
                <a:solidFill>
                  <a:srgbClr val="45A73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45A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80484" y="4411"/>
            <a:ext cx="10099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项目设计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详细设计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功能详细设计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（部分）功能说明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0" y="22205"/>
            <a:ext cx="680485" cy="58477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3261C0F-11FF-4BBF-B8F6-20CE8C716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41" y="2549710"/>
            <a:ext cx="5752088" cy="417674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380EBDD-FB9C-494D-B300-A86F3A445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6286" y="606980"/>
            <a:ext cx="5285714" cy="506843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91628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45A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80484" y="4411"/>
            <a:ext cx="3838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遇到的问题及不足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585" y="17585"/>
            <a:ext cx="680484" cy="528563"/>
          </a:xfrm>
          <a:prstGeom prst="rect">
            <a:avLst/>
          </a:prstGeom>
          <a:noFill/>
          <a:ln>
            <a:solidFill>
              <a:srgbClr val="45A7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-2" y="-12462"/>
            <a:ext cx="680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04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2D26EC31-6ED6-4E27-97FB-623A020B6D57}"/>
              </a:ext>
            </a:extLst>
          </p:cNvPr>
          <p:cNvGrpSpPr/>
          <p:nvPr/>
        </p:nvGrpSpPr>
        <p:grpSpPr>
          <a:xfrm>
            <a:off x="2714410" y="1649641"/>
            <a:ext cx="6354804" cy="1441160"/>
            <a:chOff x="1608815" y="1750820"/>
            <a:chExt cx="4766103" cy="1080870"/>
          </a:xfrm>
        </p:grpSpPr>
        <p:sp>
          <p:nvSpPr>
            <p:cNvPr id="159" name="菱形 158">
              <a:extLst>
                <a:ext uri="{FF2B5EF4-FFF2-40B4-BE49-F238E27FC236}">
                  <a16:creationId xmlns:a16="http://schemas.microsoft.com/office/drawing/2014/main" id="{2FC3B2AD-E363-4915-849C-8E35B8B8A0E0}"/>
                </a:ext>
              </a:extLst>
            </p:cNvPr>
            <p:cNvSpPr/>
            <p:nvPr/>
          </p:nvSpPr>
          <p:spPr>
            <a:xfrm>
              <a:off x="1608815" y="1750820"/>
              <a:ext cx="823367" cy="823367"/>
            </a:xfrm>
            <a:prstGeom prst="diamond">
              <a:avLst/>
            </a:prstGeom>
            <a:noFill/>
            <a:ln>
              <a:solidFill>
                <a:srgbClr val="45A730"/>
              </a:solidFill>
            </a:ln>
            <a:effectLst>
              <a:outerShdw blurRad="50800" dist="38100" dir="16200000" rotWithShape="0">
                <a:srgbClr val="45A73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60" name="菱形 159">
              <a:extLst>
                <a:ext uri="{FF2B5EF4-FFF2-40B4-BE49-F238E27FC236}">
                  <a16:creationId xmlns:a16="http://schemas.microsoft.com/office/drawing/2014/main" id="{D224E6B9-2529-41E6-9273-EE3B70DA84E5}"/>
                </a:ext>
              </a:extLst>
            </p:cNvPr>
            <p:cNvSpPr/>
            <p:nvPr/>
          </p:nvSpPr>
          <p:spPr>
            <a:xfrm>
              <a:off x="1608815" y="2008323"/>
              <a:ext cx="823367" cy="823367"/>
            </a:xfrm>
            <a:prstGeom prst="diamond">
              <a:avLst/>
            </a:prstGeom>
            <a:noFill/>
            <a:ln>
              <a:solidFill>
                <a:srgbClr val="45A730"/>
              </a:solidFill>
            </a:ln>
            <a:effectLst>
              <a:outerShdw blurRad="50800" dist="38100" dir="16200000" rotWithShape="0">
                <a:srgbClr val="45A73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61" name="菱形 160">
              <a:extLst>
                <a:ext uri="{FF2B5EF4-FFF2-40B4-BE49-F238E27FC236}">
                  <a16:creationId xmlns:a16="http://schemas.microsoft.com/office/drawing/2014/main" id="{5EF67E16-4C0C-44E2-A758-8FCCCFB02689}"/>
                </a:ext>
              </a:extLst>
            </p:cNvPr>
            <p:cNvSpPr/>
            <p:nvPr/>
          </p:nvSpPr>
          <p:spPr>
            <a:xfrm>
              <a:off x="3580183" y="1750820"/>
              <a:ext cx="823367" cy="823367"/>
            </a:xfrm>
            <a:prstGeom prst="diamond">
              <a:avLst/>
            </a:prstGeom>
            <a:noFill/>
            <a:ln>
              <a:solidFill>
                <a:srgbClr val="45A730"/>
              </a:solidFill>
            </a:ln>
            <a:effectLst>
              <a:outerShdw blurRad="50800" dist="38100" dir="16200000" rotWithShape="0">
                <a:srgbClr val="45A73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62" name="菱形 161">
              <a:extLst>
                <a:ext uri="{FF2B5EF4-FFF2-40B4-BE49-F238E27FC236}">
                  <a16:creationId xmlns:a16="http://schemas.microsoft.com/office/drawing/2014/main" id="{97C35752-4174-478C-9A47-D7AF1C89A34A}"/>
                </a:ext>
              </a:extLst>
            </p:cNvPr>
            <p:cNvSpPr/>
            <p:nvPr/>
          </p:nvSpPr>
          <p:spPr>
            <a:xfrm>
              <a:off x="3580183" y="2008323"/>
              <a:ext cx="823367" cy="823367"/>
            </a:xfrm>
            <a:prstGeom prst="diamond">
              <a:avLst/>
            </a:prstGeom>
            <a:noFill/>
            <a:ln>
              <a:solidFill>
                <a:srgbClr val="45A730"/>
              </a:solidFill>
            </a:ln>
            <a:effectLst>
              <a:outerShdw blurRad="50800" dist="38100" dir="16200000" rotWithShape="0">
                <a:srgbClr val="45A73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63" name="菱形 162">
              <a:extLst>
                <a:ext uri="{FF2B5EF4-FFF2-40B4-BE49-F238E27FC236}">
                  <a16:creationId xmlns:a16="http://schemas.microsoft.com/office/drawing/2014/main" id="{13D08E56-1D94-424C-BE41-EC50448D5D70}"/>
                </a:ext>
              </a:extLst>
            </p:cNvPr>
            <p:cNvSpPr/>
            <p:nvPr/>
          </p:nvSpPr>
          <p:spPr>
            <a:xfrm>
              <a:off x="5551551" y="1750820"/>
              <a:ext cx="823367" cy="823367"/>
            </a:xfrm>
            <a:prstGeom prst="diamond">
              <a:avLst/>
            </a:prstGeom>
            <a:noFill/>
            <a:ln>
              <a:solidFill>
                <a:srgbClr val="45A730"/>
              </a:solidFill>
            </a:ln>
            <a:effectLst>
              <a:outerShdw blurRad="50800" dist="38100" dir="16200000" rotWithShape="0">
                <a:srgbClr val="45A73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64" name="菱形 163">
              <a:extLst>
                <a:ext uri="{FF2B5EF4-FFF2-40B4-BE49-F238E27FC236}">
                  <a16:creationId xmlns:a16="http://schemas.microsoft.com/office/drawing/2014/main" id="{9A2A4467-80EA-4CA0-98B3-2A9F0E784311}"/>
                </a:ext>
              </a:extLst>
            </p:cNvPr>
            <p:cNvSpPr/>
            <p:nvPr/>
          </p:nvSpPr>
          <p:spPr>
            <a:xfrm>
              <a:off x="5551551" y="2008323"/>
              <a:ext cx="823367" cy="823367"/>
            </a:xfrm>
            <a:prstGeom prst="diamond">
              <a:avLst/>
            </a:prstGeom>
            <a:noFill/>
            <a:ln>
              <a:solidFill>
                <a:srgbClr val="45A730"/>
              </a:solidFill>
            </a:ln>
            <a:effectLst>
              <a:outerShdw blurRad="50800" dist="38100" dir="16200000" rotWithShape="0">
                <a:srgbClr val="45A73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70" name="文本框 169">
            <a:extLst>
              <a:ext uri="{FF2B5EF4-FFF2-40B4-BE49-F238E27FC236}">
                <a16:creationId xmlns:a16="http://schemas.microsoft.com/office/drawing/2014/main" id="{1D4FB4C5-897B-460D-9C6B-7A96B77DE306}"/>
              </a:ext>
            </a:extLst>
          </p:cNvPr>
          <p:cNvSpPr txBox="1"/>
          <p:nvPr/>
        </p:nvSpPr>
        <p:spPr>
          <a:xfrm>
            <a:off x="2879071" y="2078405"/>
            <a:ext cx="768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/>
            <a:r>
              <a:rPr lang="en-US" altLang="zh-CN" sz="3200">
                <a:solidFill>
                  <a:prstClr val="white"/>
                </a:solidFill>
              </a:rPr>
              <a:t>01</a:t>
            </a:r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C4F5338F-8078-4016-9E0F-057E3E1006AD}"/>
              </a:ext>
            </a:extLst>
          </p:cNvPr>
          <p:cNvSpPr txBox="1"/>
          <p:nvPr/>
        </p:nvSpPr>
        <p:spPr>
          <a:xfrm>
            <a:off x="5507561" y="2078405"/>
            <a:ext cx="768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/>
            <a:r>
              <a:rPr lang="en-US" altLang="zh-CN" sz="3200" dirty="0">
                <a:solidFill>
                  <a:prstClr val="white"/>
                </a:solidFill>
              </a:rPr>
              <a:t>02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42EE2D5F-B7E9-4E8F-A151-CE80FD375CD4}"/>
              </a:ext>
            </a:extLst>
          </p:cNvPr>
          <p:cNvSpPr txBox="1"/>
          <p:nvPr/>
        </p:nvSpPr>
        <p:spPr>
          <a:xfrm>
            <a:off x="8136052" y="2078405"/>
            <a:ext cx="768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/>
            <a:r>
              <a:rPr lang="en-US" altLang="zh-CN" sz="3200" dirty="0">
                <a:solidFill>
                  <a:prstClr val="white"/>
                </a:solidFill>
              </a:rPr>
              <a:t>03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5D27126C-FF64-4D5A-9BAA-8052D0DE2596}"/>
              </a:ext>
            </a:extLst>
          </p:cNvPr>
          <p:cNvGrpSpPr/>
          <p:nvPr/>
        </p:nvGrpSpPr>
        <p:grpSpPr>
          <a:xfrm>
            <a:off x="2035926" y="3434139"/>
            <a:ext cx="2454788" cy="2302447"/>
            <a:chOff x="694402" y="3089193"/>
            <a:chExt cx="1841091" cy="1726835"/>
          </a:xfrm>
        </p:grpSpPr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E3CF45CA-936E-4173-A7AD-F6037CAF936F}"/>
                </a:ext>
              </a:extLst>
            </p:cNvPr>
            <p:cNvSpPr txBox="1"/>
            <p:nvPr/>
          </p:nvSpPr>
          <p:spPr>
            <a:xfrm>
              <a:off x="694402" y="3089193"/>
              <a:ext cx="1841091" cy="3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765"/>
              <a:r>
                <a:rPr lang="zh-CN" altLang="en-US" sz="2135" dirty="0">
                  <a:solidFill>
                    <a:srgbClr val="45A730"/>
                  </a:solidFill>
                </a:rPr>
                <a:t>缺乏软件开发经验</a:t>
              </a:r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3EE0C995-C22A-4E24-8CE6-C3FD73DFA100}"/>
                </a:ext>
              </a:extLst>
            </p:cNvPr>
            <p:cNvSpPr txBox="1"/>
            <p:nvPr/>
          </p:nvSpPr>
          <p:spPr>
            <a:xfrm>
              <a:off x="694402" y="3500284"/>
              <a:ext cx="1738468" cy="1315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765"/>
              <a:r>
                <a:rPr lang="zh-CN" altLang="en-US" dirty="0">
                  <a:solidFill>
                    <a:prstClr val="white"/>
                  </a:solidFill>
                </a:rPr>
                <a:t>组内成员均缺乏开发经验，</a:t>
              </a:r>
              <a:r>
                <a:rPr lang="zh-CN" altLang="en-US" dirty="0">
                  <a:solidFill>
                    <a:schemeClr val="bg1"/>
                  </a:solidFill>
                </a:rPr>
                <a:t>对开发各阶段的认知来自于课堂讲授以及自我探索</a:t>
              </a:r>
              <a:r>
                <a:rPr lang="zh-CN" altLang="en-US" dirty="0">
                  <a:solidFill>
                    <a:prstClr val="white"/>
                  </a:solidFill>
                </a:rPr>
                <a:t>，难以达到实际工程的开发效率</a:t>
              </a:r>
            </a:p>
          </p:txBody>
        </p:sp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4A52C834-2984-4C3E-BEAB-04CF52136DA1}"/>
              </a:ext>
            </a:extLst>
          </p:cNvPr>
          <p:cNvGrpSpPr/>
          <p:nvPr/>
        </p:nvGrpSpPr>
        <p:grpSpPr>
          <a:xfrm>
            <a:off x="4852717" y="3434139"/>
            <a:ext cx="2454788" cy="1748451"/>
            <a:chOff x="694402" y="3089193"/>
            <a:chExt cx="1841091" cy="1311338"/>
          </a:xfrm>
        </p:grpSpPr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3F48F8F8-05E7-4D63-A427-BA06761F5F53}"/>
                </a:ext>
              </a:extLst>
            </p:cNvPr>
            <p:cNvSpPr txBox="1"/>
            <p:nvPr/>
          </p:nvSpPr>
          <p:spPr>
            <a:xfrm>
              <a:off x="694402" y="3089193"/>
              <a:ext cx="1841091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765"/>
              <a:r>
                <a:rPr lang="zh-CN" altLang="en-US" sz="2135" dirty="0">
                  <a:solidFill>
                    <a:srgbClr val="45A730"/>
                  </a:solidFill>
                </a:rPr>
                <a:t>知识储备不足</a:t>
              </a:r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2B77F883-4D9D-48EE-B92C-6F1B1F363AD5}"/>
                </a:ext>
              </a:extLst>
            </p:cNvPr>
            <p:cNvSpPr txBox="1"/>
            <p:nvPr/>
          </p:nvSpPr>
          <p:spPr>
            <a:xfrm>
              <a:off x="694402" y="3500284"/>
              <a:ext cx="1738468" cy="900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765"/>
              <a:r>
                <a:rPr lang="zh-CN" altLang="en-US" dirty="0">
                  <a:solidFill>
                    <a:prstClr val="white"/>
                  </a:solidFill>
                </a:rPr>
                <a:t>对软件工程与软件实现相关知识储备不够，需要花费额外的时间学习，延误开发进度</a:t>
              </a:r>
            </a:p>
          </p:txBody>
        </p: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8EB783BD-6443-4CDD-B9F4-8A0A4F0A9071}"/>
              </a:ext>
            </a:extLst>
          </p:cNvPr>
          <p:cNvGrpSpPr/>
          <p:nvPr/>
        </p:nvGrpSpPr>
        <p:grpSpPr>
          <a:xfrm>
            <a:off x="7669507" y="3434139"/>
            <a:ext cx="2454788" cy="1748451"/>
            <a:chOff x="694402" y="3089193"/>
            <a:chExt cx="1841091" cy="1311338"/>
          </a:xfrm>
        </p:grpSpPr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4B14C2A6-BF47-4E5E-A084-00ECB2867A1F}"/>
                </a:ext>
              </a:extLst>
            </p:cNvPr>
            <p:cNvSpPr txBox="1"/>
            <p:nvPr/>
          </p:nvSpPr>
          <p:spPr>
            <a:xfrm>
              <a:off x="694402" y="3089193"/>
              <a:ext cx="1841091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765"/>
              <a:r>
                <a:rPr lang="zh-CN" altLang="en-US" sz="2135" dirty="0">
                  <a:solidFill>
                    <a:srgbClr val="45A730"/>
                  </a:solidFill>
                </a:rPr>
                <a:t>执行效率不高</a:t>
              </a:r>
            </a:p>
          </p:txBody>
        </p: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FE7621C9-5635-4188-8910-10B3D2487C77}"/>
                </a:ext>
              </a:extLst>
            </p:cNvPr>
            <p:cNvSpPr txBox="1"/>
            <p:nvPr/>
          </p:nvSpPr>
          <p:spPr>
            <a:xfrm>
              <a:off x="694402" y="3500284"/>
              <a:ext cx="1738468" cy="900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765"/>
              <a:r>
                <a:rPr lang="zh-CN" altLang="en-US" dirty="0">
                  <a:solidFill>
                    <a:prstClr val="white"/>
                  </a:solidFill>
                </a:rPr>
                <a:t>在任务分配后，会出现任务未能及时完成的问题，使开发周期延长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727200" y="3200205"/>
            <a:ext cx="8737601" cy="0"/>
            <a:chOff x="1545265" y="1041990"/>
            <a:chExt cx="6553201" cy="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1545265" y="1041990"/>
              <a:ext cx="1722474" cy="0"/>
            </a:xfrm>
            <a:prstGeom prst="line">
              <a:avLst/>
            </a:prstGeom>
            <a:ln>
              <a:solidFill>
                <a:srgbClr val="C37F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6375992" y="1041990"/>
              <a:ext cx="1722474" cy="0"/>
            </a:xfrm>
            <a:prstGeom prst="line">
              <a:avLst/>
            </a:prstGeom>
            <a:ln>
              <a:solidFill>
                <a:srgbClr val="C37F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4888909" y="1877077"/>
            <a:ext cx="2414183" cy="2694923"/>
            <a:chOff x="3666682" y="1407808"/>
            <a:chExt cx="1810637" cy="2021192"/>
          </a:xfrm>
        </p:grpSpPr>
        <p:sp>
          <p:nvSpPr>
            <p:cNvPr id="30" name="等腰三角形 29"/>
            <p:cNvSpPr/>
            <p:nvPr/>
          </p:nvSpPr>
          <p:spPr>
            <a:xfrm>
              <a:off x="3666682" y="1407808"/>
              <a:ext cx="1810637" cy="1560894"/>
            </a:xfrm>
            <a:prstGeom prst="triangle">
              <a:avLst/>
            </a:prstGeom>
            <a:noFill/>
            <a:ln w="12700">
              <a:solidFill>
                <a:srgbClr val="C37F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10800000">
              <a:off x="3666682" y="1868106"/>
              <a:ext cx="1810637" cy="1560894"/>
            </a:xfrm>
            <a:prstGeom prst="triangle">
              <a:avLst/>
            </a:prstGeom>
            <a:noFill/>
            <a:ln w="12700">
              <a:solidFill>
                <a:srgbClr val="C37F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098851" y="1997556"/>
              <a:ext cx="946297" cy="807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C37FB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PART ONE</a:t>
              </a: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C37FB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3769832" y="4998865"/>
            <a:ext cx="4652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37FB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项目计划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C37FB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930400" y="3403405"/>
            <a:ext cx="8737601" cy="0"/>
            <a:chOff x="1545265" y="1041990"/>
            <a:chExt cx="6553201" cy="0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1545265" y="1041990"/>
              <a:ext cx="1722474" cy="0"/>
            </a:xfrm>
            <a:prstGeom prst="line">
              <a:avLst/>
            </a:prstGeom>
            <a:ln>
              <a:solidFill>
                <a:srgbClr val="C37F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6375992" y="1041990"/>
              <a:ext cx="1722474" cy="0"/>
            </a:xfrm>
            <a:prstGeom prst="line">
              <a:avLst/>
            </a:prstGeom>
            <a:ln>
              <a:solidFill>
                <a:srgbClr val="C37F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2133600" y="3606605"/>
            <a:ext cx="8737601" cy="0"/>
            <a:chOff x="1545265" y="1041990"/>
            <a:chExt cx="6553201" cy="0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1545265" y="1041990"/>
              <a:ext cx="1722474" cy="0"/>
            </a:xfrm>
            <a:prstGeom prst="line">
              <a:avLst/>
            </a:prstGeom>
            <a:ln>
              <a:solidFill>
                <a:srgbClr val="C37F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375992" y="1041990"/>
              <a:ext cx="1722474" cy="0"/>
            </a:xfrm>
            <a:prstGeom prst="line">
              <a:avLst/>
            </a:prstGeom>
            <a:ln>
              <a:solidFill>
                <a:srgbClr val="C37F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9F6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半闭框 16"/>
          <p:cNvSpPr/>
          <p:nvPr/>
        </p:nvSpPr>
        <p:spPr>
          <a:xfrm rot="13425323">
            <a:off x="5952768" y="6227428"/>
            <a:ext cx="286462" cy="286462"/>
          </a:xfrm>
          <a:prstGeom prst="halfFrame">
            <a:avLst>
              <a:gd name="adj1" fmla="val 8774"/>
              <a:gd name="adj2" fmla="val 6884"/>
            </a:avLst>
          </a:prstGeom>
          <a:solidFill>
            <a:srgbClr val="C37FBE"/>
          </a:solidFill>
          <a:ln>
            <a:solidFill>
              <a:srgbClr val="C37F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6886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45A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80484" y="4411"/>
            <a:ext cx="3838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感触</a:t>
            </a:r>
          </a:p>
        </p:txBody>
      </p:sp>
      <p:sp>
        <p:nvSpPr>
          <p:cNvPr id="37" name="矩形 36"/>
          <p:cNvSpPr/>
          <p:nvPr/>
        </p:nvSpPr>
        <p:spPr>
          <a:xfrm>
            <a:off x="17585" y="17585"/>
            <a:ext cx="680484" cy="528563"/>
          </a:xfrm>
          <a:prstGeom prst="rect">
            <a:avLst/>
          </a:prstGeom>
          <a:noFill/>
          <a:ln>
            <a:solidFill>
              <a:srgbClr val="45A7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-2" y="-12462"/>
            <a:ext cx="680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04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114DF85-6220-44BA-B18C-FD6FAFF7497C}"/>
              </a:ext>
            </a:extLst>
          </p:cNvPr>
          <p:cNvSpPr txBox="1"/>
          <p:nvPr/>
        </p:nvSpPr>
        <p:spPr>
          <a:xfrm>
            <a:off x="5175682" y="2115017"/>
            <a:ext cx="51297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软件工程是一门经验性与实践性很强的课程，要通过不断地实践才能真正了解到软件开发各阶段的作用及细节。在本次小组实践开发的过程中，我们收获很多。首先，我们很好地在实践中对理论知识进行巩固，并且学到了书本上没有的知识。在整个过程中，我们以小组的形式模拟实际工程的开发团队，深刻地体会到团队中沟通的重要性，这是我们工作中最基本也是最重要的技能。其次，我们也学到了开发移动端应用程序的基础框架，开拓了我们的视野。同时，在开发过程中，我们的团队协作能力也得到了一定的提升。最后，向我的组员们说一句，大家辛苦啦！</a:t>
            </a:r>
          </a:p>
        </p:txBody>
      </p:sp>
    </p:spTree>
    <p:extLst>
      <p:ext uri="{BB962C8B-B14F-4D97-AF65-F5344CB8AC3E}">
        <p14:creationId xmlns:p14="http://schemas.microsoft.com/office/powerpoint/2010/main" val="2704682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24001" y="3200205"/>
            <a:ext cx="9144001" cy="406400"/>
            <a:chOff x="1295399" y="2400154"/>
            <a:chExt cx="6858001" cy="304800"/>
          </a:xfrm>
        </p:grpSpPr>
        <p:grpSp>
          <p:nvGrpSpPr>
            <p:cNvPr id="15" name="组合 14"/>
            <p:cNvGrpSpPr/>
            <p:nvPr/>
          </p:nvGrpSpPr>
          <p:grpSpPr>
            <a:xfrm>
              <a:off x="1295399" y="2400154"/>
              <a:ext cx="6553201" cy="0"/>
              <a:chOff x="1545265" y="1041990"/>
              <a:chExt cx="6553201" cy="0"/>
            </a:xfrm>
          </p:grpSpPr>
          <p:cxnSp>
            <p:nvCxnSpPr>
              <p:cNvPr id="22" name="直接连接符 21"/>
              <p:cNvCxnSpPr/>
              <p:nvPr/>
            </p:nvCxnSpPr>
            <p:spPr>
              <a:xfrm>
                <a:off x="1545265" y="1041990"/>
                <a:ext cx="1722474" cy="0"/>
              </a:xfrm>
              <a:prstGeom prst="line">
                <a:avLst/>
              </a:prstGeom>
              <a:ln w="12700">
                <a:solidFill>
                  <a:srgbClr val="EB675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6375992" y="1041990"/>
                <a:ext cx="1722474" cy="0"/>
              </a:xfrm>
              <a:prstGeom prst="line">
                <a:avLst/>
              </a:prstGeom>
              <a:ln w="12700">
                <a:solidFill>
                  <a:srgbClr val="EB675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/>
            <p:nvPr/>
          </p:nvGrpSpPr>
          <p:grpSpPr>
            <a:xfrm>
              <a:off x="1447799" y="2552554"/>
              <a:ext cx="6553201" cy="0"/>
              <a:chOff x="1545265" y="1041990"/>
              <a:chExt cx="6553201" cy="0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1545265" y="1041990"/>
                <a:ext cx="1722474" cy="0"/>
              </a:xfrm>
              <a:prstGeom prst="line">
                <a:avLst/>
              </a:prstGeom>
              <a:ln w="12700">
                <a:solidFill>
                  <a:srgbClr val="45A7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6375992" y="1041990"/>
                <a:ext cx="1722474" cy="0"/>
              </a:xfrm>
              <a:prstGeom prst="line">
                <a:avLst/>
              </a:prstGeom>
              <a:ln w="12700">
                <a:solidFill>
                  <a:srgbClr val="45A7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/>
            <p:cNvGrpSpPr/>
            <p:nvPr/>
          </p:nvGrpSpPr>
          <p:grpSpPr>
            <a:xfrm>
              <a:off x="1600199" y="2704954"/>
              <a:ext cx="6553201" cy="0"/>
              <a:chOff x="1545265" y="1041990"/>
              <a:chExt cx="6553201" cy="0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1545265" y="1041990"/>
                <a:ext cx="1722474" cy="0"/>
              </a:xfrm>
              <a:prstGeom prst="line">
                <a:avLst/>
              </a:prstGeom>
              <a:ln w="12700">
                <a:solidFill>
                  <a:srgbClr val="EBB3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6375992" y="1041990"/>
                <a:ext cx="1722474" cy="0"/>
              </a:xfrm>
              <a:prstGeom prst="line">
                <a:avLst/>
              </a:prstGeom>
              <a:ln w="12700">
                <a:solidFill>
                  <a:srgbClr val="9F6B9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文本框 6"/>
          <p:cNvSpPr txBox="1"/>
          <p:nvPr/>
        </p:nvSpPr>
        <p:spPr>
          <a:xfrm>
            <a:off x="3860382" y="2890445"/>
            <a:ext cx="4471239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/>
            <a:r>
              <a:rPr lang="en-US" altLang="zh-CN" sz="5865" dirty="0">
                <a:ln>
                  <a:solidFill>
                    <a:srgbClr val="EBB350"/>
                  </a:solidFill>
                </a:ln>
                <a:noFill/>
                <a:latin typeface="汉仪菱心体简" panose="02010609000101010101" pitchFamily="49" charset="-122"/>
                <a:ea typeface="汉仪菱心体简" panose="02010609000101010101" pitchFamily="49" charset="-122"/>
              </a:rPr>
              <a:t>THANKS</a:t>
            </a:r>
            <a:endParaRPr lang="zh-CN" altLang="en-US" sz="5865" dirty="0">
              <a:ln>
                <a:solidFill>
                  <a:srgbClr val="EBB350"/>
                </a:solidFill>
              </a:ln>
              <a:noFill/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80483" y="-10522"/>
            <a:ext cx="3062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项目背景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31586" y="1811959"/>
            <a:ext cx="3236870" cy="379335"/>
          </a:xfrm>
          <a:prstGeom prst="rect">
            <a:avLst/>
          </a:prstGeom>
          <a:noFill/>
          <a:ln>
            <a:solidFill>
              <a:srgbClr val="C37FBE"/>
            </a:solidFill>
          </a:ln>
        </p:spPr>
        <p:txBody>
          <a:bodyPr wrap="square" rtlCol="0">
            <a:spAutoFit/>
          </a:bodyPr>
          <a:lstStyle/>
          <a:p>
            <a:pPr marL="381000" marR="0" lvl="0" indent="-38100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186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用户群体：学生，上班族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31586" y="3577531"/>
            <a:ext cx="7673222" cy="400110"/>
          </a:xfrm>
          <a:prstGeom prst="rect">
            <a:avLst/>
          </a:prstGeom>
          <a:noFill/>
          <a:ln>
            <a:solidFill>
              <a:srgbClr val="C37FBE"/>
            </a:solidFill>
          </a:ln>
        </p:spPr>
        <p:txBody>
          <a:bodyPr wrap="square" rtlCol="0">
            <a:spAutoFit/>
          </a:bodyPr>
          <a:lstStyle/>
          <a:p>
            <a:pPr marL="381000" indent="-381000" defTabSz="913765"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prstClr val="white"/>
                </a:solidFill>
              </a:rPr>
              <a:t>群体特征：生活节奏快；工作量大；时间琐碎；</a:t>
            </a:r>
            <a:r>
              <a:rPr lang="zh-CN" altLang="zh-CN" sz="2000" dirty="0">
                <a:solidFill>
                  <a:prstClr val="white"/>
                </a:solidFill>
              </a:rPr>
              <a:t>日常事务多、杂、小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9F6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585" y="17585"/>
            <a:ext cx="680484" cy="528563"/>
          </a:xfrm>
          <a:prstGeom prst="rect">
            <a:avLst/>
          </a:prstGeom>
          <a:noFill/>
          <a:ln>
            <a:solidFill>
              <a:srgbClr val="9F6B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-2" y="-12462"/>
            <a:ext cx="680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01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32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9F6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80483" y="17585"/>
            <a:ext cx="6592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什么是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L&amp;AC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？</a:t>
            </a:r>
          </a:p>
        </p:txBody>
      </p:sp>
      <p:sp>
        <p:nvSpPr>
          <p:cNvPr id="26" name="矩形 25"/>
          <p:cNvSpPr/>
          <p:nvPr/>
        </p:nvSpPr>
        <p:spPr>
          <a:xfrm>
            <a:off x="17585" y="17585"/>
            <a:ext cx="680484" cy="528563"/>
          </a:xfrm>
          <a:prstGeom prst="rect">
            <a:avLst/>
          </a:prstGeom>
          <a:noFill/>
          <a:ln>
            <a:solidFill>
              <a:srgbClr val="9F6B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-2" y="-12462"/>
            <a:ext cx="680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01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36429" y="1749380"/>
            <a:ext cx="643624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marR="0" lvl="0" indent="-38100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186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家电智能管理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36429" y="3113627"/>
            <a:ext cx="643624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marR="0" lvl="0" indent="-38100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186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天气实时监测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836429" y="4477874"/>
            <a:ext cx="643624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marR="0" lvl="0" indent="-38100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186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新闻随心掌握</a:t>
            </a:r>
          </a:p>
        </p:txBody>
      </p:sp>
      <p:sp>
        <p:nvSpPr>
          <p:cNvPr id="3" name="右箭头 2"/>
          <p:cNvSpPr/>
          <p:nvPr/>
        </p:nvSpPr>
        <p:spPr>
          <a:xfrm>
            <a:off x="3742656" y="2722407"/>
            <a:ext cx="2360430" cy="11620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60777" y="2976792"/>
            <a:ext cx="3768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智能居家小帮手</a:t>
            </a:r>
          </a:p>
        </p:txBody>
      </p:sp>
    </p:spTree>
    <p:extLst>
      <p:ext uri="{BB962C8B-B14F-4D97-AF65-F5344CB8AC3E}">
        <p14:creationId xmlns:p14="http://schemas.microsoft.com/office/powerpoint/2010/main" val="391806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447264" y="1447984"/>
            <a:ext cx="1695431" cy="420884"/>
          </a:xfrm>
          <a:prstGeom prst="rect">
            <a:avLst/>
          </a:prstGeom>
          <a:noFill/>
          <a:ln>
            <a:solidFill>
              <a:srgbClr val="C37FBE"/>
            </a:solidFill>
          </a:ln>
        </p:spPr>
        <p:txBody>
          <a:bodyPr wrap="square" rtlCol="0">
            <a:spAutoFit/>
          </a:bodyPr>
          <a:lstStyle/>
          <a:p>
            <a:pPr marL="381000" marR="0" lvl="0" indent="-38100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合理的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727740" y="5854992"/>
            <a:ext cx="10736520" cy="0"/>
          </a:xfrm>
          <a:prstGeom prst="line">
            <a:avLst/>
          </a:prstGeom>
          <a:ln>
            <a:solidFill>
              <a:srgbClr val="C37F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211571" y="5937346"/>
            <a:ext cx="387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In the past few weeks, we worked  hard.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096000" y="6202607"/>
            <a:ext cx="426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In the next few weeks , we will work  harder.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9F6B9F"/>
          </a:solidFill>
          <a:ln>
            <a:solidFill>
              <a:srgbClr val="C37F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0482" y="131602"/>
            <a:ext cx="3062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我们的目标</a:t>
            </a:r>
          </a:p>
        </p:txBody>
      </p:sp>
      <p:sp>
        <p:nvSpPr>
          <p:cNvPr id="19" name="矩形 18"/>
          <p:cNvSpPr/>
          <p:nvPr/>
        </p:nvSpPr>
        <p:spPr>
          <a:xfrm>
            <a:off x="17585" y="17585"/>
            <a:ext cx="680484" cy="528563"/>
          </a:xfrm>
          <a:prstGeom prst="rect">
            <a:avLst/>
          </a:prstGeom>
          <a:noFill/>
          <a:ln>
            <a:solidFill>
              <a:srgbClr val="9F6B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-2" y="-12462"/>
            <a:ext cx="680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42695" y="2288555"/>
            <a:ext cx="1695430" cy="420884"/>
          </a:xfrm>
          <a:prstGeom prst="rect">
            <a:avLst/>
          </a:prstGeom>
          <a:noFill/>
          <a:ln>
            <a:solidFill>
              <a:srgbClr val="C37FBE"/>
            </a:solidFill>
          </a:ln>
        </p:spPr>
        <p:txBody>
          <a:bodyPr wrap="square" rtlCol="0">
            <a:spAutoFit/>
          </a:bodyPr>
          <a:lstStyle/>
          <a:p>
            <a:pPr marL="381000" marR="0" lvl="0" indent="-38100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友好的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838125" y="3264114"/>
            <a:ext cx="1695431" cy="420564"/>
          </a:xfrm>
          <a:prstGeom prst="rect">
            <a:avLst/>
          </a:prstGeom>
          <a:noFill/>
          <a:ln>
            <a:solidFill>
              <a:srgbClr val="C37FBE"/>
            </a:solidFill>
          </a:ln>
        </p:spPr>
        <p:txBody>
          <a:bodyPr wrap="square" rtlCol="0">
            <a:spAutoFit/>
          </a:bodyPr>
          <a:lstStyle/>
          <a:p>
            <a:pPr marL="381000" marR="0" lvl="0" indent="-38100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人性的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530625" y="4206163"/>
            <a:ext cx="1695431" cy="420564"/>
          </a:xfrm>
          <a:prstGeom prst="rect">
            <a:avLst/>
          </a:prstGeom>
          <a:noFill/>
          <a:ln>
            <a:solidFill>
              <a:srgbClr val="C37FBE"/>
            </a:solidFill>
          </a:ln>
        </p:spPr>
        <p:txBody>
          <a:bodyPr wrap="square" rtlCol="0">
            <a:spAutoFit/>
          </a:bodyPr>
          <a:lstStyle/>
          <a:p>
            <a:pPr marL="381000" marR="0" lvl="0" indent="-38100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高效的</a:t>
            </a:r>
          </a:p>
        </p:txBody>
      </p:sp>
    </p:spTree>
    <p:extLst>
      <p:ext uri="{BB962C8B-B14F-4D97-AF65-F5344CB8AC3E}">
        <p14:creationId xmlns:p14="http://schemas.microsoft.com/office/powerpoint/2010/main" val="2064799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C9F39C5A-8E04-4C26-BAC9-6BF5755DDCE5}"/>
              </a:ext>
            </a:extLst>
          </p:cNvPr>
          <p:cNvSpPr txBox="1"/>
          <p:nvPr/>
        </p:nvSpPr>
        <p:spPr>
          <a:xfrm>
            <a:off x="6096000" y="3712236"/>
            <a:ext cx="5182734" cy="2774626"/>
          </a:xfrm>
          <a:prstGeom prst="rect">
            <a:avLst/>
          </a:prstGeom>
          <a:noFill/>
          <a:ln>
            <a:solidFill>
              <a:srgbClr val="C37FBE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C4BBBC-959F-485D-9BAE-093EA90765F8}"/>
              </a:ext>
            </a:extLst>
          </p:cNvPr>
          <p:cNvSpPr txBox="1"/>
          <p:nvPr/>
        </p:nvSpPr>
        <p:spPr>
          <a:xfrm>
            <a:off x="181747" y="3609700"/>
            <a:ext cx="5182734" cy="2889401"/>
          </a:xfrm>
          <a:prstGeom prst="rect">
            <a:avLst/>
          </a:prstGeom>
          <a:noFill/>
          <a:ln>
            <a:solidFill>
              <a:srgbClr val="C37FBE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7F70A55-C02E-4967-B7CB-8B4830CD2601}"/>
              </a:ext>
            </a:extLst>
          </p:cNvPr>
          <p:cNvSpPr txBox="1"/>
          <p:nvPr/>
        </p:nvSpPr>
        <p:spPr>
          <a:xfrm>
            <a:off x="181745" y="736275"/>
            <a:ext cx="5182736" cy="2310844"/>
          </a:xfrm>
          <a:prstGeom prst="rect">
            <a:avLst/>
          </a:prstGeom>
          <a:noFill/>
          <a:ln>
            <a:solidFill>
              <a:srgbClr val="C37FBE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9F6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585" y="17585"/>
            <a:ext cx="680484" cy="528563"/>
          </a:xfrm>
          <a:prstGeom prst="rect">
            <a:avLst/>
          </a:prstGeom>
          <a:noFill/>
          <a:ln>
            <a:solidFill>
              <a:srgbClr val="9F6B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-2" y="-12462"/>
            <a:ext cx="680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01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7740" y="0"/>
            <a:ext cx="3062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功能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416762" y="931575"/>
            <a:ext cx="3558363" cy="420564"/>
          </a:xfrm>
          <a:prstGeom prst="rect">
            <a:avLst/>
          </a:prstGeom>
          <a:noFill/>
          <a:ln>
            <a:solidFill>
              <a:srgbClr val="C37FBE"/>
            </a:solidFill>
          </a:ln>
        </p:spPr>
        <p:txBody>
          <a:bodyPr wrap="square" rtlCol="0">
            <a:spAutoFit/>
          </a:bodyPr>
          <a:lstStyle/>
          <a:p>
            <a:pPr marL="381000" marR="0" lvl="0" indent="-38100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灯具开关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67383" y="3717338"/>
            <a:ext cx="3558363" cy="420564"/>
          </a:xfrm>
          <a:prstGeom prst="rect">
            <a:avLst/>
          </a:prstGeom>
          <a:noFill/>
          <a:ln>
            <a:solidFill>
              <a:srgbClr val="C37FBE"/>
            </a:solidFill>
          </a:ln>
        </p:spPr>
        <p:txBody>
          <a:bodyPr wrap="square" rtlCol="0">
            <a:spAutoFit/>
          </a:bodyPr>
          <a:lstStyle/>
          <a:p>
            <a:pPr marL="381000" marR="0" lvl="0" indent="-38100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空调开关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416761" y="1654191"/>
            <a:ext cx="3558363" cy="420564"/>
          </a:xfrm>
          <a:prstGeom prst="rect">
            <a:avLst/>
          </a:prstGeom>
          <a:noFill/>
          <a:ln>
            <a:solidFill>
              <a:srgbClr val="C37FBE"/>
            </a:solidFill>
          </a:ln>
        </p:spPr>
        <p:txBody>
          <a:bodyPr wrap="square" rtlCol="0">
            <a:spAutoFit/>
          </a:bodyPr>
          <a:lstStyle/>
          <a:p>
            <a:pPr marL="381000" marR="0" lvl="0" indent="-38100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色光调节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67386" y="4439977"/>
            <a:ext cx="3558363" cy="420564"/>
          </a:xfrm>
          <a:prstGeom prst="rect">
            <a:avLst/>
          </a:prstGeom>
          <a:noFill/>
          <a:ln>
            <a:solidFill>
              <a:srgbClr val="C37FBE"/>
            </a:solidFill>
          </a:ln>
        </p:spPr>
        <p:txBody>
          <a:bodyPr wrap="square" rtlCol="0">
            <a:spAutoFit/>
          </a:bodyPr>
          <a:lstStyle/>
          <a:p>
            <a:pPr marL="381000" marR="0" lvl="0" indent="-38100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模式调节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416761" y="2376807"/>
            <a:ext cx="3558363" cy="420564"/>
          </a:xfrm>
          <a:prstGeom prst="rect">
            <a:avLst/>
          </a:prstGeom>
          <a:noFill/>
          <a:ln>
            <a:solidFill>
              <a:srgbClr val="C37FBE"/>
            </a:solidFill>
          </a:ln>
        </p:spPr>
        <p:txBody>
          <a:bodyPr wrap="square" rtlCol="0">
            <a:spAutoFit/>
          </a:bodyPr>
          <a:lstStyle/>
          <a:p>
            <a:pPr marL="381000" marR="0" lvl="0" indent="-38100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sz="2135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  亮度调节</a:t>
            </a:r>
            <a:endParaRPr kumimoji="0" lang="zh-CN" altLang="en-US" sz="21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67384" y="5166256"/>
            <a:ext cx="3558363" cy="420564"/>
          </a:xfrm>
          <a:prstGeom prst="rect">
            <a:avLst/>
          </a:prstGeom>
          <a:noFill/>
          <a:ln>
            <a:solidFill>
              <a:srgbClr val="C37FBE"/>
            </a:solidFill>
          </a:ln>
        </p:spPr>
        <p:txBody>
          <a:bodyPr wrap="square" rtlCol="0">
            <a:spAutoFit/>
          </a:bodyPr>
          <a:lstStyle/>
          <a:p>
            <a:pPr marL="381000" marR="0" lvl="0" indent="-38100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风力调节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381634" y="3947621"/>
            <a:ext cx="3558363" cy="420564"/>
          </a:xfrm>
          <a:prstGeom prst="rect">
            <a:avLst/>
          </a:prstGeom>
          <a:noFill/>
          <a:ln>
            <a:solidFill>
              <a:srgbClr val="C37FBE"/>
            </a:solidFill>
          </a:ln>
        </p:spPr>
        <p:txBody>
          <a:bodyPr wrap="square" rtlCol="0">
            <a:spAutoFit/>
          </a:bodyPr>
          <a:lstStyle/>
          <a:p>
            <a:pPr marL="381000" marR="0" lvl="0" indent="-38100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天气预报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67383" y="5898180"/>
            <a:ext cx="3558363" cy="420564"/>
          </a:xfrm>
          <a:prstGeom prst="rect">
            <a:avLst/>
          </a:prstGeom>
          <a:noFill/>
          <a:ln>
            <a:solidFill>
              <a:srgbClr val="C37FBE"/>
            </a:solidFill>
          </a:ln>
        </p:spPr>
        <p:txBody>
          <a:bodyPr wrap="square" rtlCol="0">
            <a:spAutoFit/>
          </a:bodyPr>
          <a:lstStyle/>
          <a:p>
            <a:pPr marL="381000" marR="0" lvl="0" indent="-38100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温度调节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3D1BA55-7295-4AEC-9F5D-71D28C8BE8E4}"/>
              </a:ext>
            </a:extLst>
          </p:cNvPr>
          <p:cNvSpPr txBox="1"/>
          <p:nvPr/>
        </p:nvSpPr>
        <p:spPr>
          <a:xfrm>
            <a:off x="6381633" y="4666736"/>
            <a:ext cx="3558363" cy="420564"/>
          </a:xfrm>
          <a:prstGeom prst="rect">
            <a:avLst/>
          </a:prstGeom>
          <a:noFill/>
          <a:ln>
            <a:solidFill>
              <a:srgbClr val="C37FBE"/>
            </a:solidFill>
          </a:ln>
        </p:spPr>
        <p:txBody>
          <a:bodyPr wrap="square" rtlCol="0">
            <a:spAutoFit/>
          </a:bodyPr>
          <a:lstStyle/>
          <a:p>
            <a:pPr marL="381000" marR="0" lvl="0" indent="-38100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穿衣推荐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2CFD472-8717-48CB-BF3A-F33006E3C355}"/>
              </a:ext>
            </a:extLst>
          </p:cNvPr>
          <p:cNvSpPr txBox="1"/>
          <p:nvPr/>
        </p:nvSpPr>
        <p:spPr>
          <a:xfrm>
            <a:off x="6381633" y="5858074"/>
            <a:ext cx="3558363" cy="420564"/>
          </a:xfrm>
          <a:prstGeom prst="rect">
            <a:avLst/>
          </a:prstGeom>
          <a:noFill/>
          <a:ln>
            <a:solidFill>
              <a:srgbClr val="C37FBE"/>
            </a:solidFill>
          </a:ln>
        </p:spPr>
        <p:txBody>
          <a:bodyPr wrap="square" rtlCol="0">
            <a:spAutoFit/>
          </a:bodyPr>
          <a:lstStyle/>
          <a:p>
            <a:pPr marL="381000" marR="0" lvl="0" indent="-38100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新闻浏览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B79B8CB-8512-4045-9DA0-B733240FFC44}"/>
              </a:ext>
            </a:extLst>
          </p:cNvPr>
          <p:cNvSpPr txBox="1"/>
          <p:nvPr/>
        </p:nvSpPr>
        <p:spPr>
          <a:xfrm>
            <a:off x="1539401" y="973923"/>
            <a:ext cx="3558363" cy="420564"/>
          </a:xfrm>
          <a:prstGeom prst="rect">
            <a:avLst/>
          </a:prstGeom>
          <a:noFill/>
          <a:ln>
            <a:solidFill>
              <a:srgbClr val="C37FBE"/>
            </a:solidFill>
          </a:ln>
        </p:spPr>
        <p:txBody>
          <a:bodyPr wrap="square" rtlCol="0">
            <a:spAutoFit/>
          </a:bodyPr>
          <a:lstStyle/>
          <a:p>
            <a:pPr marL="381000" marR="0" lvl="0" indent="-38100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用户登录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DFF63D9-31C7-4AAD-B3EE-57ED5D2AD48C}"/>
              </a:ext>
            </a:extLst>
          </p:cNvPr>
          <p:cNvSpPr txBox="1"/>
          <p:nvPr/>
        </p:nvSpPr>
        <p:spPr>
          <a:xfrm>
            <a:off x="1539400" y="1696539"/>
            <a:ext cx="3558363" cy="420564"/>
          </a:xfrm>
          <a:prstGeom prst="rect">
            <a:avLst/>
          </a:prstGeom>
          <a:noFill/>
          <a:ln>
            <a:solidFill>
              <a:srgbClr val="C37FBE"/>
            </a:solidFill>
          </a:ln>
        </p:spPr>
        <p:txBody>
          <a:bodyPr wrap="square" rtlCol="0">
            <a:spAutoFit/>
          </a:bodyPr>
          <a:lstStyle/>
          <a:p>
            <a:pPr marL="381000" marR="0" lvl="0" indent="-38100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信息编辑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0F54FB4-E9BE-4D31-BE23-FEBE2797AF89}"/>
              </a:ext>
            </a:extLst>
          </p:cNvPr>
          <p:cNvSpPr txBox="1"/>
          <p:nvPr/>
        </p:nvSpPr>
        <p:spPr>
          <a:xfrm>
            <a:off x="1539400" y="2419155"/>
            <a:ext cx="3558363" cy="420564"/>
          </a:xfrm>
          <a:prstGeom prst="rect">
            <a:avLst/>
          </a:prstGeom>
          <a:noFill/>
          <a:ln>
            <a:solidFill>
              <a:srgbClr val="C37FBE"/>
            </a:solidFill>
          </a:ln>
        </p:spPr>
        <p:txBody>
          <a:bodyPr wrap="square" rtlCol="0">
            <a:spAutoFit/>
          </a:bodyPr>
          <a:lstStyle/>
          <a:p>
            <a:pPr marL="381000" marR="0" lvl="0" indent="-38100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sz="2135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  用户注销</a:t>
            </a:r>
            <a:endParaRPr kumimoji="0" lang="zh-CN" altLang="en-US" sz="21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4DED23-FBCB-42F5-A2F0-ECE4C930EE15}"/>
              </a:ext>
            </a:extLst>
          </p:cNvPr>
          <p:cNvSpPr txBox="1"/>
          <p:nvPr/>
        </p:nvSpPr>
        <p:spPr>
          <a:xfrm>
            <a:off x="403372" y="1171261"/>
            <a:ext cx="914400" cy="1569660"/>
          </a:xfrm>
          <a:prstGeom prst="rect">
            <a:avLst/>
          </a:prstGeom>
          <a:noFill/>
          <a:ln>
            <a:solidFill>
              <a:srgbClr val="C37FBE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登录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8290D20-4476-4F3F-BECE-845F04D84188}"/>
              </a:ext>
            </a:extLst>
          </p:cNvPr>
          <p:cNvSpPr txBox="1"/>
          <p:nvPr/>
        </p:nvSpPr>
        <p:spPr>
          <a:xfrm>
            <a:off x="6095998" y="711762"/>
            <a:ext cx="5182736" cy="2310844"/>
          </a:xfrm>
          <a:prstGeom prst="rect">
            <a:avLst/>
          </a:prstGeom>
          <a:noFill/>
          <a:ln>
            <a:solidFill>
              <a:srgbClr val="C37FBE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78AD7EA-82D2-4548-991E-2328A5163D47}"/>
              </a:ext>
            </a:extLst>
          </p:cNvPr>
          <p:cNvSpPr txBox="1"/>
          <p:nvPr/>
        </p:nvSpPr>
        <p:spPr>
          <a:xfrm>
            <a:off x="6299179" y="1111404"/>
            <a:ext cx="914400" cy="1569660"/>
          </a:xfrm>
          <a:prstGeom prst="rect">
            <a:avLst/>
          </a:prstGeom>
          <a:noFill/>
          <a:ln>
            <a:solidFill>
              <a:srgbClr val="C37FBE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灯具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5A4145E-C8FD-401E-94C6-1609C86A4377}"/>
              </a:ext>
            </a:extLst>
          </p:cNvPr>
          <p:cNvSpPr txBox="1"/>
          <p:nvPr/>
        </p:nvSpPr>
        <p:spPr>
          <a:xfrm>
            <a:off x="4241107" y="4241099"/>
            <a:ext cx="914400" cy="1569660"/>
          </a:xfrm>
          <a:prstGeom prst="rect">
            <a:avLst/>
          </a:prstGeom>
          <a:noFill/>
          <a:ln>
            <a:solidFill>
              <a:srgbClr val="C37FBE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空调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9C8C115-5244-4AA1-BD8E-566B9BCF2A90}"/>
              </a:ext>
            </a:extLst>
          </p:cNvPr>
          <p:cNvSpPr txBox="1"/>
          <p:nvPr/>
        </p:nvSpPr>
        <p:spPr>
          <a:xfrm>
            <a:off x="10204982" y="4364814"/>
            <a:ext cx="914400" cy="1569660"/>
          </a:xfrm>
          <a:prstGeom prst="rect">
            <a:avLst/>
          </a:prstGeom>
          <a:noFill/>
          <a:ln>
            <a:solidFill>
              <a:srgbClr val="C37FBE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附加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A061026-41B6-417B-8C85-339830BF76EA}"/>
              </a:ext>
            </a:extLst>
          </p:cNvPr>
          <p:cNvCxnSpPr/>
          <p:nvPr/>
        </p:nvCxnSpPr>
        <p:spPr>
          <a:xfrm>
            <a:off x="10045632" y="3734612"/>
            <a:ext cx="0" cy="2774626"/>
          </a:xfrm>
          <a:prstGeom prst="line">
            <a:avLst/>
          </a:prstGeom>
          <a:ln>
            <a:solidFill>
              <a:srgbClr val="C37F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53BEAD-2555-4E7F-9E31-75B66FDF1AF1}"/>
              </a:ext>
            </a:extLst>
          </p:cNvPr>
          <p:cNvCxnSpPr/>
          <p:nvPr/>
        </p:nvCxnSpPr>
        <p:spPr>
          <a:xfrm>
            <a:off x="6096000" y="5463467"/>
            <a:ext cx="3949632" cy="0"/>
          </a:xfrm>
          <a:prstGeom prst="line">
            <a:avLst/>
          </a:prstGeom>
          <a:ln>
            <a:solidFill>
              <a:srgbClr val="C37F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60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4451499" y="2091071"/>
            <a:ext cx="3225755" cy="2480931"/>
            <a:chOff x="3338624" y="1568303"/>
            <a:chExt cx="2419316" cy="1860698"/>
          </a:xfrm>
        </p:grpSpPr>
        <p:grpSp>
          <p:nvGrpSpPr>
            <p:cNvPr id="13" name="组合 12"/>
            <p:cNvGrpSpPr/>
            <p:nvPr/>
          </p:nvGrpSpPr>
          <p:grpSpPr>
            <a:xfrm>
              <a:off x="3338624" y="1568303"/>
              <a:ext cx="2419316" cy="1860698"/>
              <a:chOff x="3179135" y="1839432"/>
              <a:chExt cx="2087526" cy="1605518"/>
            </a:xfrm>
            <a:noFill/>
          </p:grpSpPr>
          <p:sp>
            <p:nvSpPr>
              <p:cNvPr id="7" name="菱形 6"/>
              <p:cNvSpPr/>
              <p:nvPr/>
            </p:nvSpPr>
            <p:spPr>
              <a:xfrm>
                <a:off x="3179135" y="1839433"/>
                <a:ext cx="1605517" cy="1605517"/>
              </a:xfrm>
              <a:prstGeom prst="diamond">
                <a:avLst/>
              </a:prstGeom>
              <a:grpFill/>
              <a:ln>
                <a:solidFill>
                  <a:srgbClr val="EB67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菱形 7"/>
              <p:cNvSpPr/>
              <p:nvPr/>
            </p:nvSpPr>
            <p:spPr>
              <a:xfrm>
                <a:off x="3661144" y="1839432"/>
                <a:ext cx="1605517" cy="1605517"/>
              </a:xfrm>
              <a:prstGeom prst="diamond">
                <a:avLst/>
              </a:prstGeom>
              <a:grpFill/>
              <a:ln>
                <a:solidFill>
                  <a:srgbClr val="EB67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4075134" y="2083154"/>
              <a:ext cx="946297" cy="807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EB6752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PART TWO</a:t>
              </a: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EB6752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3769831" y="5159118"/>
            <a:ext cx="4652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752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项目分析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EB6752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752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功能需求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EB6752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+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752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非功能需求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1524001" y="3200205"/>
            <a:ext cx="9144001" cy="406400"/>
            <a:chOff x="1295399" y="2400154"/>
            <a:chExt cx="6858001" cy="304800"/>
          </a:xfrm>
        </p:grpSpPr>
        <p:grpSp>
          <p:nvGrpSpPr>
            <p:cNvPr id="16" name="组合 15"/>
            <p:cNvGrpSpPr/>
            <p:nvPr/>
          </p:nvGrpSpPr>
          <p:grpSpPr>
            <a:xfrm>
              <a:off x="1295399" y="2400154"/>
              <a:ext cx="6553201" cy="0"/>
              <a:chOff x="1545265" y="1041990"/>
              <a:chExt cx="6553201" cy="0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1545265" y="1041990"/>
                <a:ext cx="1722474" cy="0"/>
              </a:xfrm>
              <a:prstGeom prst="line">
                <a:avLst/>
              </a:prstGeom>
              <a:ln>
                <a:solidFill>
                  <a:srgbClr val="EB675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6375992" y="1041990"/>
                <a:ext cx="1722474" cy="0"/>
              </a:xfrm>
              <a:prstGeom prst="line">
                <a:avLst/>
              </a:prstGeom>
              <a:ln>
                <a:solidFill>
                  <a:srgbClr val="EB675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1447799" y="2552554"/>
              <a:ext cx="6553201" cy="0"/>
              <a:chOff x="1545265" y="1041990"/>
              <a:chExt cx="6553201" cy="0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1545265" y="1041990"/>
                <a:ext cx="1722474" cy="0"/>
              </a:xfrm>
              <a:prstGeom prst="line">
                <a:avLst/>
              </a:prstGeom>
              <a:ln>
                <a:solidFill>
                  <a:srgbClr val="EB675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6375992" y="1041990"/>
                <a:ext cx="1722474" cy="0"/>
              </a:xfrm>
              <a:prstGeom prst="line">
                <a:avLst/>
              </a:prstGeom>
              <a:ln>
                <a:solidFill>
                  <a:srgbClr val="EB675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/>
            <p:cNvGrpSpPr/>
            <p:nvPr/>
          </p:nvGrpSpPr>
          <p:grpSpPr>
            <a:xfrm>
              <a:off x="1600199" y="2704954"/>
              <a:ext cx="6553201" cy="0"/>
              <a:chOff x="1545265" y="1041990"/>
              <a:chExt cx="6553201" cy="0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1545265" y="1041990"/>
                <a:ext cx="1722474" cy="0"/>
              </a:xfrm>
              <a:prstGeom prst="line">
                <a:avLst/>
              </a:prstGeom>
              <a:ln>
                <a:solidFill>
                  <a:srgbClr val="EB675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6375992" y="1041990"/>
                <a:ext cx="1722474" cy="0"/>
              </a:xfrm>
              <a:prstGeom prst="line">
                <a:avLst/>
              </a:prstGeom>
              <a:ln>
                <a:solidFill>
                  <a:srgbClr val="EB675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半闭框 1"/>
          <p:cNvSpPr/>
          <p:nvPr/>
        </p:nvSpPr>
        <p:spPr>
          <a:xfrm rot="13425323">
            <a:off x="5952768" y="6227428"/>
            <a:ext cx="286462" cy="286462"/>
          </a:xfrm>
          <a:prstGeom prst="halfFrame">
            <a:avLst>
              <a:gd name="adj1" fmla="val 8774"/>
              <a:gd name="adj2" fmla="val 6884"/>
            </a:avLst>
          </a:prstGeom>
          <a:solidFill>
            <a:schemeClr val="accent2"/>
          </a:solidFill>
          <a:ln>
            <a:solidFill>
              <a:srgbClr val="EB67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26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/>
        </p:nvGraphicFramePr>
        <p:xfrm>
          <a:off x="3716671" y="2183218"/>
          <a:ext cx="4758660" cy="2920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475345" y="2239927"/>
            <a:ext cx="245257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EB6752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非功能需求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475345" y="2967748"/>
            <a:ext cx="300546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752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ea"/>
              </a:rPr>
              <a:t>首先考虑软件基本的性能指标如响应时间、能耗等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B6752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475345" y="3850109"/>
            <a:ext cx="300546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752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ea"/>
              </a:rPr>
              <a:t>其次是软件的质量要求如安全性、可靠性、可维护性等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B6752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475345" y="4652461"/>
            <a:ext cx="300546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752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ea"/>
              </a:rPr>
              <a:t>最后满足软件运行的环境要求、设计实现的条件需求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B6752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64168" y="4822430"/>
            <a:ext cx="245257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F6B9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功能需求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564167" y="1366282"/>
            <a:ext cx="3005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3765"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37FB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首先</a:t>
            </a:r>
            <a:r>
              <a:rPr lang="zh-CN" altLang="en-US" dirty="0">
                <a:solidFill>
                  <a:srgbClr val="C37FBE"/>
                </a:solidFill>
                <a:sym typeface="+mn-ea"/>
              </a:rPr>
              <a:t>满足用户登录、编辑、注销、灯具与空调的开关控制这些基本功能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37FB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64154" y="2326413"/>
            <a:ext cx="3005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3765"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37FB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再考虑一些辅助功能</a:t>
            </a:r>
            <a:r>
              <a:rPr lang="zh-CN" altLang="en-US" dirty="0">
                <a:solidFill>
                  <a:srgbClr val="C37FBE"/>
                </a:solidFill>
                <a:sym typeface="+mn-ea"/>
              </a:rPr>
              <a:t>如改变空调温度和模式，改变灯亮度和色光保证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37FB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更好地实现基本功能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564154" y="3563543"/>
            <a:ext cx="3005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37FB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其次通过一些亮点功能，如天气预报、穿衣推荐、新闻预览等来扩大服务群体，吸引到更多的用户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EB67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80484" y="4411"/>
            <a:ext cx="3980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项目分析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总体需求</a:t>
            </a:r>
          </a:p>
        </p:txBody>
      </p:sp>
      <p:sp>
        <p:nvSpPr>
          <p:cNvPr id="23" name="矩形 22"/>
          <p:cNvSpPr/>
          <p:nvPr/>
        </p:nvSpPr>
        <p:spPr>
          <a:xfrm>
            <a:off x="17585" y="17585"/>
            <a:ext cx="680484" cy="528563"/>
          </a:xfrm>
          <a:prstGeom prst="rect">
            <a:avLst/>
          </a:prstGeom>
          <a:noFill/>
          <a:ln>
            <a:solidFill>
              <a:srgbClr val="EB67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-2" y="-12462"/>
            <a:ext cx="680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256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</TotalTime>
  <Words>1840</Words>
  <Application>Microsoft Office PowerPoint</Application>
  <PresentationFormat>宽屏</PresentationFormat>
  <Paragraphs>219</Paragraphs>
  <Slides>31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汉仪菱心体简</vt:lpstr>
      <vt:lpstr>Arial</vt:lpstr>
      <vt:lpstr>Calibri</vt:lpstr>
      <vt:lpstr>Calibri Light</vt:lpstr>
      <vt:lpstr>Wingdings</vt:lpstr>
      <vt:lpstr>Office Theme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 liu</dc:creator>
  <cp:lastModifiedBy>洋 吴</cp:lastModifiedBy>
  <cp:revision>100</cp:revision>
  <dcterms:created xsi:type="dcterms:W3CDTF">2015-05-28T03:50:00Z</dcterms:created>
  <dcterms:modified xsi:type="dcterms:W3CDTF">2020-05-11T06:55:11Z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