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1"/>
  </p:notesMasterIdLst>
  <p:sldIdLst>
    <p:sldId id="257" r:id="rId2"/>
    <p:sldId id="261" r:id="rId3"/>
    <p:sldId id="260" r:id="rId4"/>
    <p:sldId id="263" r:id="rId5"/>
    <p:sldId id="272" r:id="rId6"/>
    <p:sldId id="273" r:id="rId7"/>
    <p:sldId id="262" r:id="rId8"/>
    <p:sldId id="266" r:id="rId9"/>
    <p:sldId id="271"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4" pos="240" userDrawn="1">
          <p15:clr>
            <a:srgbClr val="A4A3A4"/>
          </p15:clr>
        </p15:guide>
        <p15:guide id="6" orient="horz" pos="144" userDrawn="1">
          <p15:clr>
            <a:srgbClr val="A4A3A4"/>
          </p15:clr>
        </p15:guide>
        <p15:guide id="7" orient="horz" pos="4104" userDrawn="1">
          <p15:clr>
            <a:srgbClr val="A4A3A4"/>
          </p15:clr>
        </p15:guide>
        <p15:guide id="8" pos="7440" userDrawn="1">
          <p15:clr>
            <a:srgbClr val="A4A3A4"/>
          </p15:clr>
        </p15:guide>
        <p15:guide id="13" orient="horz" pos="1512" userDrawn="1">
          <p15:clr>
            <a:srgbClr val="A4A3A4"/>
          </p15:clr>
        </p15:guide>
        <p15:guide id="17" orient="horz" pos="2376" userDrawn="1">
          <p15:clr>
            <a:srgbClr val="A4A3A4"/>
          </p15:clr>
        </p15:guide>
        <p15:guide id="18" pos="4824" userDrawn="1">
          <p15:clr>
            <a:srgbClr val="A4A3A4"/>
          </p15:clr>
        </p15:guide>
        <p15:guide id="20" pos="2016" userDrawn="1">
          <p15:clr>
            <a:srgbClr val="A4A3A4"/>
          </p15:clr>
        </p15:guide>
        <p15:guide id="21" orient="horz" pos="1680" userDrawn="1">
          <p15:clr>
            <a:srgbClr val="A4A3A4"/>
          </p15:clr>
        </p15:guide>
        <p15:guide id="22" orient="horz" pos="1008" userDrawn="1">
          <p15:clr>
            <a:srgbClr val="A4A3A4"/>
          </p15:clr>
        </p15:guide>
        <p15:guide id="23" pos="408" userDrawn="1">
          <p15:clr>
            <a:srgbClr val="A4A3A4"/>
          </p15:clr>
        </p15:guide>
        <p15:guide id="24" orient="horz" pos="792" userDrawn="1">
          <p15:clr>
            <a:srgbClr val="A4A3A4"/>
          </p15:clr>
        </p15:guide>
        <p15:guide id="25" orient="horz" pos="2760" userDrawn="1">
          <p15:clr>
            <a:srgbClr val="A4A3A4"/>
          </p15:clr>
        </p15:guide>
        <p15:guide id="26" orient="horz" pos="3024" userDrawn="1">
          <p15:clr>
            <a:srgbClr val="A4A3A4"/>
          </p15:clr>
        </p15:guide>
        <p15:guide id="27" pos="3840" userDrawn="1">
          <p15:clr>
            <a:srgbClr val="A4A3A4"/>
          </p15:clr>
        </p15:guide>
        <p15:guide id="28" orient="horz" pos="22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0353F"/>
    <a:srgbClr val="43CDD9"/>
    <a:srgbClr val="667181"/>
    <a:srgbClr val="BABABA"/>
    <a:srgbClr val="DBDBDB"/>
    <a:srgbClr val="85E0E7"/>
    <a:srgbClr val="515A6B"/>
    <a:srgbClr val="AFBBBD"/>
    <a:srgbClr val="8FA0A3"/>
    <a:srgbClr val="5FD6D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80296BB-64F0-49E4-8542-612331CE806E}" v="78" dt="2023-02-07T21:41:47.28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52" autoAdjust="0"/>
  </p:normalViewPr>
  <p:slideViewPr>
    <p:cSldViewPr snapToGrid="0" showGuides="1">
      <p:cViewPr>
        <p:scale>
          <a:sx n="63" d="100"/>
          <a:sy n="63" d="100"/>
        </p:scale>
        <p:origin x="804" y="56"/>
      </p:cViewPr>
      <p:guideLst>
        <p:guide pos="240"/>
        <p:guide orient="horz" pos="144"/>
        <p:guide orient="horz" pos="4104"/>
        <p:guide pos="7440"/>
        <p:guide orient="horz" pos="1512"/>
        <p:guide orient="horz" pos="2376"/>
        <p:guide pos="4824"/>
        <p:guide pos="2016"/>
        <p:guide orient="horz" pos="1680"/>
        <p:guide orient="horz" pos="1008"/>
        <p:guide pos="408"/>
        <p:guide orient="horz" pos="792"/>
        <p:guide orient="horz" pos="2760"/>
        <p:guide orient="horz" pos="3024"/>
        <p:guide pos="3840"/>
        <p:guide orient="horz" pos="22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kyler Harmon" userId="bd143c69f05c3bd0" providerId="LiveId" clId="{580296BB-64F0-49E4-8542-612331CE806E}"/>
    <pc:docChg chg="undo custSel modSld">
      <pc:chgData name="Skyler Harmon" userId="bd143c69f05c3bd0" providerId="LiveId" clId="{580296BB-64F0-49E4-8542-612331CE806E}" dt="2023-02-07T21:42:05.717" v="937" actId="20577"/>
      <pc:docMkLst>
        <pc:docMk/>
      </pc:docMkLst>
      <pc:sldChg chg="addSp modSp mod">
        <pc:chgData name="Skyler Harmon" userId="bd143c69f05c3bd0" providerId="LiveId" clId="{580296BB-64F0-49E4-8542-612331CE806E}" dt="2023-02-07T21:33:57.060" v="616" actId="1076"/>
        <pc:sldMkLst>
          <pc:docMk/>
          <pc:sldMk cId="1727237839" sldId="263"/>
        </pc:sldMkLst>
        <pc:spChg chg="mod">
          <ac:chgData name="Skyler Harmon" userId="bd143c69f05c3bd0" providerId="LiveId" clId="{580296BB-64F0-49E4-8542-612331CE806E}" dt="2023-02-07T21:33:05.438" v="556" actId="20577"/>
          <ac:spMkLst>
            <pc:docMk/>
            <pc:sldMk cId="1727237839" sldId="263"/>
            <ac:spMk id="6" creationId="{413DBE15-E556-3924-77DF-F50559059569}"/>
          </ac:spMkLst>
        </pc:spChg>
        <pc:spChg chg="mod">
          <ac:chgData name="Skyler Harmon" userId="bd143c69f05c3bd0" providerId="LiveId" clId="{580296BB-64F0-49E4-8542-612331CE806E}" dt="2023-02-07T21:33:24.125" v="610" actId="20577"/>
          <ac:spMkLst>
            <pc:docMk/>
            <pc:sldMk cId="1727237839" sldId="263"/>
            <ac:spMk id="9" creationId="{23EB0377-9188-0A61-E137-C69D98016B4E}"/>
          </ac:spMkLst>
        </pc:spChg>
        <pc:spChg chg="mod">
          <ac:chgData name="Skyler Harmon" userId="bd143c69f05c3bd0" providerId="LiveId" clId="{580296BB-64F0-49E4-8542-612331CE806E}" dt="2023-02-07T21:33:57.060" v="616" actId="1076"/>
          <ac:spMkLst>
            <pc:docMk/>
            <pc:sldMk cId="1727237839" sldId="263"/>
            <ac:spMk id="140" creationId="{00000000-0000-0000-0000-000000000000}"/>
          </ac:spMkLst>
        </pc:spChg>
        <pc:spChg chg="mod">
          <ac:chgData name="Skyler Harmon" userId="bd143c69f05c3bd0" providerId="LiveId" clId="{580296BB-64F0-49E4-8542-612331CE806E}" dt="2023-02-07T21:33:35.093" v="611" actId="20578"/>
          <ac:spMkLst>
            <pc:docMk/>
            <pc:sldMk cId="1727237839" sldId="263"/>
            <ac:spMk id="145" creationId="{00000000-0000-0000-0000-000000000000}"/>
          </ac:spMkLst>
        </pc:spChg>
        <pc:grpChg chg="add mod">
          <ac:chgData name="Skyler Harmon" userId="bd143c69f05c3bd0" providerId="LiveId" clId="{580296BB-64F0-49E4-8542-612331CE806E}" dt="2023-02-07T21:26:08.980" v="321" actId="1076"/>
          <ac:grpSpMkLst>
            <pc:docMk/>
            <pc:sldMk cId="1727237839" sldId="263"/>
            <ac:grpSpMk id="3" creationId="{EF092DE7-003C-54D5-0DBA-195724BD8381}"/>
          </ac:grpSpMkLst>
        </pc:grpChg>
        <pc:graphicFrameChg chg="mod">
          <ac:chgData name="Skyler Harmon" userId="bd143c69f05c3bd0" providerId="LiveId" clId="{580296BB-64F0-49E4-8542-612331CE806E}" dt="2023-02-07T21:21:37.889" v="36" actId="20577"/>
          <ac:graphicFrameMkLst>
            <pc:docMk/>
            <pc:sldMk cId="1727237839" sldId="263"/>
            <ac:graphicFrameMk id="5" creationId="{D4661D7F-4BFD-D6F2-6C02-B6838540AB36}"/>
          </ac:graphicFrameMkLst>
        </pc:graphicFrameChg>
        <pc:cxnChg chg="mod">
          <ac:chgData name="Skyler Harmon" userId="bd143c69f05c3bd0" providerId="LiveId" clId="{580296BB-64F0-49E4-8542-612331CE806E}" dt="2023-02-07T21:25:58.564" v="319" actId="1076"/>
          <ac:cxnSpMkLst>
            <pc:docMk/>
            <pc:sldMk cId="1727237839" sldId="263"/>
            <ac:cxnSpMk id="7" creationId="{0EE2F2DC-A846-7158-7DCE-2E4BC2DBBA75}"/>
          </ac:cxnSpMkLst>
        </pc:cxnChg>
      </pc:sldChg>
      <pc:sldChg chg="modSp mod">
        <pc:chgData name="Skyler Harmon" userId="bd143c69f05c3bd0" providerId="LiveId" clId="{580296BB-64F0-49E4-8542-612331CE806E}" dt="2023-02-07T21:42:05.717" v="937" actId="20577"/>
        <pc:sldMkLst>
          <pc:docMk/>
          <pc:sldMk cId="3994358870" sldId="271"/>
        </pc:sldMkLst>
        <pc:spChg chg="mod">
          <ac:chgData name="Skyler Harmon" userId="bd143c69f05c3bd0" providerId="LiveId" clId="{580296BB-64F0-49E4-8542-612331CE806E}" dt="2023-02-07T21:42:05.717" v="937" actId="20577"/>
          <ac:spMkLst>
            <pc:docMk/>
            <pc:sldMk cId="3994358870" sldId="271"/>
            <ac:spMk id="4" creationId="{5C2F121B-69FC-7EEB-0777-0BB1EF446393}"/>
          </ac:spMkLst>
        </pc:spChg>
      </pc:sldChg>
      <pc:sldChg chg="addSp delSp modSp mod">
        <pc:chgData name="Skyler Harmon" userId="bd143c69f05c3bd0" providerId="LiveId" clId="{580296BB-64F0-49E4-8542-612331CE806E}" dt="2023-02-07T21:32:47.197" v="546" actId="20577"/>
        <pc:sldMkLst>
          <pc:docMk/>
          <pc:sldMk cId="3568158877" sldId="272"/>
        </pc:sldMkLst>
        <pc:spChg chg="mod">
          <ac:chgData name="Skyler Harmon" userId="bd143c69f05c3bd0" providerId="LiveId" clId="{580296BB-64F0-49E4-8542-612331CE806E}" dt="2023-02-07T21:32:47.197" v="546" actId="20577"/>
          <ac:spMkLst>
            <pc:docMk/>
            <pc:sldMk cId="3568158877" sldId="272"/>
            <ac:spMk id="10" creationId="{93A65EA4-8D17-6860-904D-615437DD2231}"/>
          </ac:spMkLst>
        </pc:spChg>
        <pc:spChg chg="mod">
          <ac:chgData name="Skyler Harmon" userId="bd143c69f05c3bd0" providerId="LiveId" clId="{580296BB-64F0-49E4-8542-612331CE806E}" dt="2023-02-07T21:27:35.790" v="382"/>
          <ac:spMkLst>
            <pc:docMk/>
            <pc:sldMk cId="3568158877" sldId="272"/>
            <ac:spMk id="13" creationId="{4F2D6701-0F4D-C74D-9E1A-437380D8E724}"/>
          </ac:spMkLst>
        </pc:spChg>
        <pc:grpChg chg="del">
          <ac:chgData name="Skyler Harmon" userId="bd143c69f05c3bd0" providerId="LiveId" clId="{580296BB-64F0-49E4-8542-612331CE806E}" dt="2023-02-07T21:27:28.660" v="381" actId="478"/>
          <ac:grpSpMkLst>
            <pc:docMk/>
            <pc:sldMk cId="3568158877" sldId="272"/>
            <ac:grpSpMk id="6" creationId="{D467FDE6-7866-2ABC-19EE-B00DDFD4FC75}"/>
          </ac:grpSpMkLst>
        </pc:grpChg>
        <pc:grpChg chg="add mod">
          <ac:chgData name="Skyler Harmon" userId="bd143c69f05c3bd0" providerId="LiveId" clId="{580296BB-64F0-49E4-8542-612331CE806E}" dt="2023-02-07T21:27:26.623" v="380"/>
          <ac:grpSpMkLst>
            <pc:docMk/>
            <pc:sldMk cId="3568158877" sldId="272"/>
            <ac:grpSpMk id="9" creationId="{1F1FE07A-645F-019A-8211-0E0AEC7B030B}"/>
          </ac:grpSpMkLst>
        </pc:grpChg>
        <pc:grpChg chg="add mod">
          <ac:chgData name="Skyler Harmon" userId="bd143c69f05c3bd0" providerId="LiveId" clId="{580296BB-64F0-49E4-8542-612331CE806E}" dt="2023-02-07T21:31:28.591" v="468" actId="1036"/>
          <ac:grpSpMkLst>
            <pc:docMk/>
            <pc:sldMk cId="3568158877" sldId="272"/>
            <ac:grpSpMk id="12" creationId="{23EE5703-9BA7-292B-E7D9-BA7B9294E6CA}"/>
          </ac:grpSpMkLst>
        </pc:grpChg>
        <pc:graphicFrameChg chg="mod">
          <ac:chgData name="Skyler Harmon" userId="bd143c69f05c3bd0" providerId="LiveId" clId="{580296BB-64F0-49E4-8542-612331CE806E}" dt="2023-02-07T21:21:57.270" v="64" actId="20577"/>
          <ac:graphicFrameMkLst>
            <pc:docMk/>
            <pc:sldMk cId="3568158877" sldId="272"/>
            <ac:graphicFrameMk id="5" creationId="{99CEDED0-92D3-66AF-F653-63172E1ACE48}"/>
          </ac:graphicFrameMkLst>
        </pc:graphicFrameChg>
        <pc:cxnChg chg="mod">
          <ac:chgData name="Skyler Harmon" userId="bd143c69f05c3bd0" providerId="LiveId" clId="{580296BB-64F0-49E4-8542-612331CE806E}" dt="2023-02-07T21:27:26.623" v="380"/>
          <ac:cxnSpMkLst>
            <pc:docMk/>
            <pc:sldMk cId="3568158877" sldId="272"/>
            <ac:cxnSpMk id="11" creationId="{7C1165A8-E18A-05D7-14C0-65AE23554B32}"/>
          </ac:cxnSpMkLst>
        </pc:cxnChg>
        <pc:cxnChg chg="mod">
          <ac:chgData name="Skyler Harmon" userId="bd143c69f05c3bd0" providerId="LiveId" clId="{580296BB-64F0-49E4-8542-612331CE806E}" dt="2023-02-07T21:27:35.790" v="382"/>
          <ac:cxnSpMkLst>
            <pc:docMk/>
            <pc:sldMk cId="3568158877" sldId="272"/>
            <ac:cxnSpMk id="14" creationId="{8AA6B029-080D-0ED4-E4B3-6C8FEAF92D35}"/>
          </ac:cxnSpMkLst>
        </pc:cxnChg>
      </pc:sldChg>
      <pc:sldChg chg="addSp delSp modSp mod">
        <pc:chgData name="Skyler Harmon" userId="bd143c69f05c3bd0" providerId="LiveId" clId="{580296BB-64F0-49E4-8542-612331CE806E}" dt="2023-02-07T21:35:51.566" v="660" actId="1037"/>
        <pc:sldMkLst>
          <pc:docMk/>
          <pc:sldMk cId="3263629274" sldId="273"/>
        </pc:sldMkLst>
        <pc:spChg chg="mod">
          <ac:chgData name="Skyler Harmon" userId="bd143c69f05c3bd0" providerId="LiveId" clId="{580296BB-64F0-49E4-8542-612331CE806E}" dt="2023-02-07T21:27:45.014" v="384" actId="6549"/>
          <ac:spMkLst>
            <pc:docMk/>
            <pc:sldMk cId="3263629274" sldId="273"/>
            <ac:spMk id="7" creationId="{C2387BFD-30A4-10E1-2AA4-2EEC068A51B7}"/>
          </ac:spMkLst>
        </pc:spChg>
        <pc:spChg chg="mod">
          <ac:chgData name="Skyler Harmon" userId="bd143c69f05c3bd0" providerId="LiveId" clId="{580296BB-64F0-49E4-8542-612331CE806E}" dt="2023-02-07T21:34:31.215" v="652" actId="20577"/>
          <ac:spMkLst>
            <pc:docMk/>
            <pc:sldMk cId="3263629274" sldId="273"/>
            <ac:spMk id="10" creationId="{08FCFBB2-B932-292F-2CBD-671C48E9EE5E}"/>
          </ac:spMkLst>
        </pc:spChg>
        <pc:spChg chg="mod">
          <ac:chgData name="Skyler Harmon" userId="bd143c69f05c3bd0" providerId="LiveId" clId="{580296BB-64F0-49E4-8542-612331CE806E}" dt="2023-02-07T21:27:57.120" v="386"/>
          <ac:spMkLst>
            <pc:docMk/>
            <pc:sldMk cId="3263629274" sldId="273"/>
            <ac:spMk id="13" creationId="{4CB8E353-EF86-D3FA-A209-EC47B2E74801}"/>
          </ac:spMkLst>
        </pc:spChg>
        <pc:spChg chg="mod">
          <ac:chgData name="Skyler Harmon" userId="bd143c69f05c3bd0" providerId="LiveId" clId="{580296BB-64F0-49E4-8542-612331CE806E}" dt="2023-02-07T21:35:29.935" v="654" actId="1076"/>
          <ac:spMkLst>
            <pc:docMk/>
            <pc:sldMk cId="3263629274" sldId="273"/>
            <ac:spMk id="145" creationId="{00000000-0000-0000-0000-000000000000}"/>
          </ac:spMkLst>
        </pc:spChg>
        <pc:grpChg chg="del">
          <ac:chgData name="Skyler Harmon" userId="bd143c69f05c3bd0" providerId="LiveId" clId="{580296BB-64F0-49E4-8542-612331CE806E}" dt="2023-02-07T21:27:46.744" v="385" actId="478"/>
          <ac:grpSpMkLst>
            <pc:docMk/>
            <pc:sldMk cId="3263629274" sldId="273"/>
            <ac:grpSpMk id="6" creationId="{DE7B9367-1BE4-BD43-5065-3E03592FFE91}"/>
          </ac:grpSpMkLst>
        </pc:grpChg>
        <pc:grpChg chg="add mod">
          <ac:chgData name="Skyler Harmon" userId="bd143c69f05c3bd0" providerId="LiveId" clId="{580296BB-64F0-49E4-8542-612331CE806E}" dt="2023-02-07T21:27:42.259" v="383"/>
          <ac:grpSpMkLst>
            <pc:docMk/>
            <pc:sldMk cId="3263629274" sldId="273"/>
            <ac:grpSpMk id="9" creationId="{ADF78E60-7EAA-DB5E-1FA1-7D5676FCF87C}"/>
          </ac:grpSpMkLst>
        </pc:grpChg>
        <pc:grpChg chg="add mod">
          <ac:chgData name="Skyler Harmon" userId="bd143c69f05c3bd0" providerId="LiveId" clId="{580296BB-64F0-49E4-8542-612331CE806E}" dt="2023-02-07T21:27:57.120" v="386"/>
          <ac:grpSpMkLst>
            <pc:docMk/>
            <pc:sldMk cId="3263629274" sldId="273"/>
            <ac:grpSpMk id="12" creationId="{74E4A325-DA96-9702-6F40-8A95606693F7}"/>
          </ac:grpSpMkLst>
        </pc:grpChg>
        <pc:cxnChg chg="mod">
          <ac:chgData name="Skyler Harmon" userId="bd143c69f05c3bd0" providerId="LiveId" clId="{580296BB-64F0-49E4-8542-612331CE806E}" dt="2023-02-07T21:27:42.259" v="383"/>
          <ac:cxnSpMkLst>
            <pc:docMk/>
            <pc:sldMk cId="3263629274" sldId="273"/>
            <ac:cxnSpMk id="11" creationId="{86002128-E514-5A4C-E51C-15CBD152D36A}"/>
          </ac:cxnSpMkLst>
        </pc:cxnChg>
        <pc:cxnChg chg="mod">
          <ac:chgData name="Skyler Harmon" userId="bd143c69f05c3bd0" providerId="LiveId" clId="{580296BB-64F0-49E4-8542-612331CE806E}" dt="2023-02-07T21:27:57.120" v="386"/>
          <ac:cxnSpMkLst>
            <pc:docMk/>
            <pc:sldMk cId="3263629274" sldId="273"/>
            <ac:cxnSpMk id="14" creationId="{9E2793AE-BB0B-1BAA-CEE8-152571330FE1}"/>
          </ac:cxnSpMkLst>
        </pc:cxnChg>
        <pc:cxnChg chg="mod">
          <ac:chgData name="Skyler Harmon" userId="bd143c69f05c3bd0" providerId="LiveId" clId="{580296BB-64F0-49E4-8542-612331CE806E}" dt="2023-02-07T21:35:34.516" v="655" actId="1076"/>
          <ac:cxnSpMkLst>
            <pc:docMk/>
            <pc:sldMk cId="3263629274" sldId="273"/>
            <ac:cxnSpMk id="151" creationId="{00000000-0000-0000-0000-000000000000}"/>
          </ac:cxnSpMkLst>
        </pc:cxnChg>
        <pc:cxnChg chg="mod">
          <ac:chgData name="Skyler Harmon" userId="bd143c69f05c3bd0" providerId="LiveId" clId="{580296BB-64F0-49E4-8542-612331CE806E}" dt="2023-02-07T21:35:51.566" v="660" actId="1037"/>
          <ac:cxnSpMkLst>
            <pc:docMk/>
            <pc:sldMk cId="3263629274" sldId="273"/>
            <ac:cxnSpMk id="152" creationId="{00000000-0000-0000-0000-000000000000}"/>
          </ac:cxnSpMkLst>
        </pc:cxn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C:\Users\skyle\OneDrive\Documents\Thinkful\Capstone_2_HarmonS.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skyle\OneDrive\Documents\Thinkful\Capstone_2_HarmonS.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skyle\OneDrive\Documents\Thinkful\Capstone_2_HarmonS.xlsx"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6"/>
    </mc:Choice>
    <mc:Fallback>
      <c:style val="6"/>
    </mc:Fallback>
  </mc:AlternateContent>
  <c:chart>
    <c:title>
      <c:tx>
        <c:rich>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dirty="0"/>
              <a:t>Selling</a:t>
            </a:r>
            <a:r>
              <a:rPr lang="en-US" baseline="0" dirty="0"/>
              <a:t> Price</a:t>
            </a:r>
          </a:p>
        </c:rich>
      </c:tx>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col"/>
        <c:grouping val="clustered"/>
        <c:varyColors val="0"/>
        <c:ser>
          <c:idx val="0"/>
          <c:order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errBars>
            <c:errBarType val="both"/>
            <c:errValType val="cust"/>
            <c:noEndCap val="0"/>
            <c:plus>
              <c:numRef>
                <c:f>'T-Test_Garage'!$L$20:$M$20</c:f>
                <c:numCache>
                  <c:formatCode>General</c:formatCode>
                  <c:ptCount val="2"/>
                  <c:pt idx="0">
                    <c:v>4994.7381706611195</c:v>
                  </c:pt>
                  <c:pt idx="1">
                    <c:v>2983.3902570486007</c:v>
                  </c:pt>
                </c:numCache>
              </c:numRef>
            </c:plus>
            <c:minus>
              <c:numRef>
                <c:f>'T-Test_Garage'!$L$20:$M$20</c:f>
                <c:numCache>
                  <c:formatCode>General</c:formatCode>
                  <c:ptCount val="2"/>
                  <c:pt idx="0">
                    <c:v>4994.7381706611195</c:v>
                  </c:pt>
                  <c:pt idx="1">
                    <c:v>2983.3902570486007</c:v>
                  </c:pt>
                </c:numCache>
              </c:numRef>
            </c:minus>
            <c:spPr>
              <a:noFill/>
              <a:ln w="9525" cap="flat" cmpd="sng" algn="ctr">
                <a:solidFill>
                  <a:schemeClr val="lt1">
                    <a:lumMod val="95000"/>
                  </a:schemeClr>
                </a:solidFill>
                <a:round/>
              </a:ln>
              <a:effectLst/>
            </c:spPr>
          </c:errBars>
          <c:cat>
            <c:strRef>
              <c:f>'T-Test_Garage'!$L$15:$M$15</c:f>
              <c:strCache>
                <c:ptCount val="2"/>
                <c:pt idx="0">
                  <c:v>2+ Car Garage</c:v>
                </c:pt>
                <c:pt idx="1">
                  <c:v>1 Car or No Garage</c:v>
                </c:pt>
              </c:strCache>
            </c:strRef>
          </c:cat>
          <c:val>
            <c:numRef>
              <c:f>'T-Test_Garage'!$L$16:$M$16</c:f>
              <c:numCache>
                <c:formatCode>General</c:formatCode>
                <c:ptCount val="2"/>
                <c:pt idx="0">
                  <c:v>206436.81980198019</c:v>
                </c:pt>
                <c:pt idx="1">
                  <c:v>123652.79555555555</c:v>
                </c:pt>
              </c:numCache>
            </c:numRef>
          </c:val>
          <c:extLst>
            <c:ext xmlns:c16="http://schemas.microsoft.com/office/drawing/2014/chart" uri="{C3380CC4-5D6E-409C-BE32-E72D297353CC}">
              <c16:uniqueId val="{00000000-094C-44DF-8DF7-D9B74816EB52}"/>
            </c:ext>
          </c:extLst>
        </c:ser>
        <c:dLbls>
          <c:showLegendKey val="0"/>
          <c:showVal val="0"/>
          <c:showCatName val="0"/>
          <c:showSerName val="0"/>
          <c:showPercent val="0"/>
          <c:showBubbleSize val="0"/>
        </c:dLbls>
        <c:gapWidth val="100"/>
        <c:overlap val="-24"/>
        <c:axId val="1528681216"/>
        <c:axId val="1528677472"/>
      </c:barChart>
      <c:catAx>
        <c:axId val="1528681216"/>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1528677472"/>
        <c:crosses val="autoZero"/>
        <c:auto val="1"/>
        <c:lblAlgn val="ctr"/>
        <c:lblOffset val="100"/>
        <c:noMultiLvlLbl val="0"/>
      </c:catAx>
      <c:valAx>
        <c:axId val="1528677472"/>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152868121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6"/>
    </mc:Choice>
    <mc:Fallback>
      <c:style val="6"/>
    </mc:Fallback>
  </mc:AlternateContent>
  <c:chart>
    <c:title>
      <c:tx>
        <c:rich>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dirty="0"/>
              <a:t>Selling</a:t>
            </a:r>
            <a:r>
              <a:rPr lang="en-US" baseline="0" dirty="0"/>
              <a:t> Price</a:t>
            </a:r>
          </a:p>
        </c:rich>
      </c:tx>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col"/>
        <c:grouping val="clustered"/>
        <c:varyColors val="0"/>
        <c:ser>
          <c:idx val="0"/>
          <c:order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errBars>
            <c:errBarType val="both"/>
            <c:errValType val="cust"/>
            <c:noEndCap val="0"/>
            <c:plus>
              <c:numRef>
                <c:f>'T-Test_SqFt'!$L$20:$M$20</c:f>
                <c:numCache>
                  <c:formatCode>General</c:formatCode>
                  <c:ptCount val="2"/>
                  <c:pt idx="0">
                    <c:v>6530.8545675574178</c:v>
                  </c:pt>
                  <c:pt idx="1">
                    <c:v>2718.9724197593755</c:v>
                  </c:pt>
                </c:numCache>
              </c:numRef>
            </c:plus>
            <c:minus>
              <c:numRef>
                <c:f>'T-Test_SqFt'!$L$20:$M$20</c:f>
                <c:numCache>
                  <c:formatCode>General</c:formatCode>
                  <c:ptCount val="2"/>
                  <c:pt idx="0">
                    <c:v>6530.8545675574178</c:v>
                  </c:pt>
                  <c:pt idx="1">
                    <c:v>2718.9724197593755</c:v>
                  </c:pt>
                </c:numCache>
              </c:numRef>
            </c:minus>
            <c:spPr>
              <a:noFill/>
              <a:ln w="9525" cap="flat" cmpd="sng" algn="ctr">
                <a:solidFill>
                  <a:schemeClr val="lt1">
                    <a:lumMod val="95000"/>
                  </a:schemeClr>
                </a:solidFill>
                <a:round/>
              </a:ln>
              <a:effectLst/>
            </c:spPr>
          </c:errBars>
          <c:cat>
            <c:strRef>
              <c:f>'T-Test_SqFt'!$L$15:$M$15</c:f>
              <c:strCache>
                <c:ptCount val="2"/>
                <c:pt idx="0">
                  <c:v>1500+ SqFt</c:v>
                </c:pt>
                <c:pt idx="1">
                  <c:v>Under 1500 SqFt</c:v>
                </c:pt>
              </c:strCache>
            </c:strRef>
          </c:cat>
          <c:val>
            <c:numRef>
              <c:f>'T-Test_SqFt'!$L$16:$M$16</c:f>
              <c:numCache>
                <c:formatCode>General</c:formatCode>
                <c:ptCount val="2"/>
                <c:pt idx="0">
                  <c:v>229219.80383480826</c:v>
                </c:pt>
                <c:pt idx="1">
                  <c:v>139045.93222506394</c:v>
                </c:pt>
              </c:numCache>
            </c:numRef>
          </c:val>
          <c:extLst>
            <c:ext xmlns:c16="http://schemas.microsoft.com/office/drawing/2014/chart" uri="{C3380CC4-5D6E-409C-BE32-E72D297353CC}">
              <c16:uniqueId val="{00000000-8594-4BFD-8761-0DAA1C102E03}"/>
            </c:ext>
          </c:extLst>
        </c:ser>
        <c:dLbls>
          <c:showLegendKey val="0"/>
          <c:showVal val="0"/>
          <c:showCatName val="0"/>
          <c:showSerName val="0"/>
          <c:showPercent val="0"/>
          <c:showBubbleSize val="0"/>
        </c:dLbls>
        <c:gapWidth val="100"/>
        <c:overlap val="-24"/>
        <c:axId val="728832944"/>
        <c:axId val="725697776"/>
      </c:barChart>
      <c:catAx>
        <c:axId val="728832944"/>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725697776"/>
        <c:crosses val="autoZero"/>
        <c:auto val="1"/>
        <c:lblAlgn val="ctr"/>
        <c:lblOffset val="100"/>
        <c:noMultiLvlLbl val="0"/>
      </c:catAx>
      <c:valAx>
        <c:axId val="725697776"/>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72883294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6"/>
    </mc:Choice>
    <mc:Fallback>
      <c:style val="6"/>
    </mc:Fallback>
  </mc:AlternateContent>
  <c:chart>
    <c:autoTitleDeleted val="1"/>
    <c:plotArea>
      <c:layout/>
      <c:barChart>
        <c:barDir val="col"/>
        <c:grouping val="clustered"/>
        <c:varyColors val="0"/>
        <c:ser>
          <c:idx val="0"/>
          <c:order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errBars>
            <c:errBarType val="both"/>
            <c:errValType val="cust"/>
            <c:noEndCap val="0"/>
            <c:plus>
              <c:numRef>
                <c:f>'T-Test_Remodel'!$L$20:$M$20</c:f>
                <c:numCache>
                  <c:formatCode>General</c:formatCode>
                  <c:ptCount val="2"/>
                  <c:pt idx="0">
                    <c:v>5997.808677166644</c:v>
                  </c:pt>
                  <c:pt idx="1">
                    <c:v>3337.8064430222385</c:v>
                  </c:pt>
                </c:numCache>
              </c:numRef>
            </c:plus>
            <c:minus>
              <c:numRef>
                <c:f>'T-Test_Remodel'!$L$20:$M$20</c:f>
                <c:numCache>
                  <c:formatCode>General</c:formatCode>
                  <c:ptCount val="2"/>
                  <c:pt idx="0">
                    <c:v>5997.808677166644</c:v>
                  </c:pt>
                  <c:pt idx="1">
                    <c:v>3337.8064430222385</c:v>
                  </c:pt>
                </c:numCache>
              </c:numRef>
            </c:minus>
            <c:spPr>
              <a:noFill/>
              <a:ln w="9525" cap="flat" cmpd="sng" algn="ctr">
                <a:solidFill>
                  <a:schemeClr val="lt1">
                    <a:lumMod val="95000"/>
                  </a:schemeClr>
                </a:solidFill>
                <a:round/>
              </a:ln>
              <a:effectLst/>
            </c:spPr>
          </c:errBars>
          <c:cat>
            <c:strRef>
              <c:f>'T-Test_Remodel'!$L$15:$M$15</c:f>
              <c:strCache>
                <c:ptCount val="2"/>
                <c:pt idx="0">
                  <c:v>Last 20 Years</c:v>
                </c:pt>
                <c:pt idx="1">
                  <c:v>Over 20 Years</c:v>
                </c:pt>
              </c:strCache>
            </c:strRef>
          </c:cat>
          <c:val>
            <c:numRef>
              <c:f>'T-Test_Remodel'!$L$16:$M$16</c:f>
              <c:numCache>
                <c:formatCode>General</c:formatCode>
                <c:ptCount val="2"/>
                <c:pt idx="0">
                  <c:v>214747.92471769135</c:v>
                </c:pt>
                <c:pt idx="1">
                  <c:v>140257.69230769231</c:v>
                </c:pt>
              </c:numCache>
            </c:numRef>
          </c:val>
          <c:extLst>
            <c:ext xmlns:c16="http://schemas.microsoft.com/office/drawing/2014/chart" uri="{C3380CC4-5D6E-409C-BE32-E72D297353CC}">
              <c16:uniqueId val="{00000000-E450-47ED-8DC8-8BA45AB4679A}"/>
            </c:ext>
          </c:extLst>
        </c:ser>
        <c:dLbls>
          <c:showLegendKey val="0"/>
          <c:showVal val="0"/>
          <c:showCatName val="0"/>
          <c:showSerName val="0"/>
          <c:showPercent val="0"/>
          <c:showBubbleSize val="0"/>
        </c:dLbls>
        <c:gapWidth val="100"/>
        <c:overlap val="-24"/>
        <c:axId val="1153921696"/>
        <c:axId val="1153923776"/>
      </c:barChart>
      <c:catAx>
        <c:axId val="1153921696"/>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1153923776"/>
        <c:crosses val="autoZero"/>
        <c:auto val="1"/>
        <c:lblAlgn val="ctr"/>
        <c:lblOffset val="100"/>
        <c:noMultiLvlLbl val="0"/>
      </c:catAx>
      <c:valAx>
        <c:axId val="1153923776"/>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115392169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withinLinear" id="17">
  <a:schemeClr val="accent4"/>
</cs:colorStyle>
</file>

<file path=ppt/charts/colors2.xml><?xml version="1.0" encoding="utf-8"?>
<cs:colorStyle xmlns:cs="http://schemas.microsoft.com/office/drawing/2012/chartStyle" xmlns:a="http://schemas.openxmlformats.org/drawingml/2006/main" meth="withinLinear" id="17">
  <a:schemeClr val="accent4"/>
</cs:colorStyle>
</file>

<file path=ppt/charts/colors3.xml><?xml version="1.0" encoding="utf-8"?>
<cs:colorStyle xmlns:cs="http://schemas.microsoft.com/office/drawing/2012/chartStyle" xmlns:a="http://schemas.openxmlformats.org/drawingml/2006/main" meth="withinLinear" id="17">
  <a:schemeClr val="accent4"/>
</cs:colorStyle>
</file>

<file path=ppt/charts/style1.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lt1"/>
    </cs:fontRef>
  </cs:wall>
</cs:chartStyle>
</file>

<file path=ppt/charts/style2.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lt1"/>
    </cs:fontRef>
  </cs:wall>
</cs:chartStyle>
</file>

<file path=ppt/charts/style3.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lt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1C655F-54C7-4D03-AD26-E0C40F01563A}" type="datetimeFigureOut">
              <a:rPr lang="id-ID" smtClean="0"/>
              <a:t>07/02/2023</a:t>
            </a:fld>
            <a:endParaRPr lang="id-ID"/>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d-ID"/>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d-ID"/>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FD34AC2-3728-4A8B-B58F-6888FAEC3D20}" type="slidenum">
              <a:rPr lang="id-ID" smtClean="0"/>
              <a:t>‹#›</a:t>
            </a:fld>
            <a:endParaRPr lang="id-ID"/>
          </a:p>
        </p:txBody>
      </p:sp>
    </p:spTree>
    <p:extLst>
      <p:ext uri="{BB962C8B-B14F-4D97-AF65-F5344CB8AC3E}">
        <p14:creationId xmlns:p14="http://schemas.microsoft.com/office/powerpoint/2010/main" val="10861781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4F96FE2-9E77-4834-9C6B-212E1056298F}" type="datetimeFigureOut">
              <a:rPr lang="en-US" smtClean="0"/>
              <a:t>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428E537-E56B-49CA-B596-52598082FBE8}" type="slidenum">
              <a:rPr lang="en-US" smtClean="0"/>
              <a:t>‹#›</a:t>
            </a:fld>
            <a:endParaRPr lang="en-US" dirty="0"/>
          </a:p>
        </p:txBody>
      </p:sp>
    </p:spTree>
    <p:extLst>
      <p:ext uri="{BB962C8B-B14F-4D97-AF65-F5344CB8AC3E}">
        <p14:creationId xmlns:p14="http://schemas.microsoft.com/office/powerpoint/2010/main" val="26350581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4F96FE2-9E77-4834-9C6B-212E1056298F}" type="datetimeFigureOut">
              <a:rPr lang="en-US" smtClean="0"/>
              <a:t>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428E537-E56B-49CA-B596-52598082FBE8}" type="slidenum">
              <a:rPr lang="en-US" smtClean="0"/>
              <a:t>‹#›</a:t>
            </a:fld>
            <a:endParaRPr lang="en-US" dirty="0"/>
          </a:p>
        </p:txBody>
      </p:sp>
    </p:spTree>
    <p:extLst>
      <p:ext uri="{BB962C8B-B14F-4D97-AF65-F5344CB8AC3E}">
        <p14:creationId xmlns:p14="http://schemas.microsoft.com/office/powerpoint/2010/main" val="27795470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4F96FE2-9E77-4834-9C6B-212E1056298F}" type="datetimeFigureOut">
              <a:rPr lang="en-US" smtClean="0"/>
              <a:t>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428E537-E56B-49CA-B596-52598082FBE8}" type="slidenum">
              <a:rPr lang="en-US" smtClean="0"/>
              <a:t>‹#›</a:t>
            </a:fld>
            <a:endParaRPr lang="en-US" dirty="0"/>
          </a:p>
        </p:txBody>
      </p:sp>
    </p:spTree>
    <p:extLst>
      <p:ext uri="{BB962C8B-B14F-4D97-AF65-F5344CB8AC3E}">
        <p14:creationId xmlns:p14="http://schemas.microsoft.com/office/powerpoint/2010/main" val="4394202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4F96FE2-9E77-4834-9C6B-212E1056298F}" type="datetimeFigureOut">
              <a:rPr lang="en-US" smtClean="0"/>
              <a:t>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428E537-E56B-49CA-B596-52598082FBE8}" type="slidenum">
              <a:rPr lang="en-US" smtClean="0"/>
              <a:t>‹#›</a:t>
            </a:fld>
            <a:endParaRPr lang="en-US" dirty="0"/>
          </a:p>
        </p:txBody>
      </p:sp>
    </p:spTree>
    <p:extLst>
      <p:ext uri="{BB962C8B-B14F-4D97-AF65-F5344CB8AC3E}">
        <p14:creationId xmlns:p14="http://schemas.microsoft.com/office/powerpoint/2010/main" val="30321315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4F96FE2-9E77-4834-9C6B-212E1056298F}" type="datetimeFigureOut">
              <a:rPr lang="en-US" smtClean="0"/>
              <a:t>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428E537-E56B-49CA-B596-52598082FBE8}" type="slidenum">
              <a:rPr lang="en-US" smtClean="0"/>
              <a:t>‹#›</a:t>
            </a:fld>
            <a:endParaRPr lang="en-US" dirty="0"/>
          </a:p>
        </p:txBody>
      </p:sp>
    </p:spTree>
    <p:extLst>
      <p:ext uri="{BB962C8B-B14F-4D97-AF65-F5344CB8AC3E}">
        <p14:creationId xmlns:p14="http://schemas.microsoft.com/office/powerpoint/2010/main" val="33023978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4F96FE2-9E77-4834-9C6B-212E1056298F}" type="datetimeFigureOut">
              <a:rPr lang="en-US" smtClean="0"/>
              <a:t>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428E537-E56B-49CA-B596-52598082FBE8}" type="slidenum">
              <a:rPr lang="en-US" smtClean="0"/>
              <a:t>‹#›</a:t>
            </a:fld>
            <a:endParaRPr lang="en-US" dirty="0"/>
          </a:p>
        </p:txBody>
      </p:sp>
    </p:spTree>
    <p:extLst>
      <p:ext uri="{BB962C8B-B14F-4D97-AF65-F5344CB8AC3E}">
        <p14:creationId xmlns:p14="http://schemas.microsoft.com/office/powerpoint/2010/main" val="16620680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4F96FE2-9E77-4834-9C6B-212E1056298F}" type="datetimeFigureOut">
              <a:rPr lang="en-US" smtClean="0"/>
              <a:t>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428E537-E56B-49CA-B596-52598082FBE8}" type="slidenum">
              <a:rPr lang="en-US" smtClean="0"/>
              <a:t>‹#›</a:t>
            </a:fld>
            <a:endParaRPr lang="en-US" dirty="0"/>
          </a:p>
        </p:txBody>
      </p:sp>
    </p:spTree>
    <p:extLst>
      <p:ext uri="{BB962C8B-B14F-4D97-AF65-F5344CB8AC3E}">
        <p14:creationId xmlns:p14="http://schemas.microsoft.com/office/powerpoint/2010/main" val="20348359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4F96FE2-9E77-4834-9C6B-212E1056298F}" type="datetimeFigureOut">
              <a:rPr lang="en-US" smtClean="0"/>
              <a:t>2/7/2023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A428E537-E56B-49CA-B596-52598082FBE8}" type="slidenum">
              <a:rPr lang="en-US" smtClean="0"/>
              <a:t>‹#›</a:t>
            </a:fld>
            <a:endParaRPr lang="en-US" dirty="0"/>
          </a:p>
        </p:txBody>
      </p:sp>
    </p:spTree>
    <p:extLst>
      <p:ext uri="{BB962C8B-B14F-4D97-AF65-F5344CB8AC3E}">
        <p14:creationId xmlns:p14="http://schemas.microsoft.com/office/powerpoint/2010/main" val="16456189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4F96FE2-9E77-4834-9C6B-212E1056298F}" type="datetimeFigureOut">
              <a:rPr lang="en-US" smtClean="0"/>
              <a:t>2/7/2023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A428E537-E56B-49CA-B596-52598082FBE8}" type="slidenum">
              <a:rPr lang="en-US" smtClean="0"/>
              <a:t>‹#›</a:t>
            </a:fld>
            <a:endParaRPr lang="en-US" dirty="0"/>
          </a:p>
        </p:txBody>
      </p:sp>
    </p:spTree>
    <p:extLst>
      <p:ext uri="{BB962C8B-B14F-4D97-AF65-F5344CB8AC3E}">
        <p14:creationId xmlns:p14="http://schemas.microsoft.com/office/powerpoint/2010/main" val="14326417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4F96FE2-9E77-4834-9C6B-212E1056298F}" type="datetimeFigureOut">
              <a:rPr lang="en-US" smtClean="0"/>
              <a:t>2/7/2023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A428E537-E56B-49CA-B596-52598082FBE8}" type="slidenum">
              <a:rPr lang="en-US" smtClean="0"/>
              <a:t>‹#›</a:t>
            </a:fld>
            <a:endParaRPr lang="en-US" dirty="0"/>
          </a:p>
        </p:txBody>
      </p:sp>
    </p:spTree>
    <p:extLst>
      <p:ext uri="{BB962C8B-B14F-4D97-AF65-F5344CB8AC3E}">
        <p14:creationId xmlns:p14="http://schemas.microsoft.com/office/powerpoint/2010/main" val="7533288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23B832CC-E04A-47A7-966D-475AEA6409AB}"/>
              </a:ext>
            </a:extLst>
          </p:cNvPr>
          <p:cNvSpPr>
            <a:spLocks noGrp="1"/>
          </p:cNvSpPr>
          <p:nvPr>
            <p:ph type="pic" sz="quarter" idx="13"/>
          </p:nvPr>
        </p:nvSpPr>
        <p:spPr>
          <a:xfrm>
            <a:off x="4689139" y="2491272"/>
            <a:ext cx="2807036" cy="2804628"/>
          </a:xfrm>
          <a:custGeom>
            <a:avLst/>
            <a:gdLst>
              <a:gd name="connsiteX0" fmla="*/ 1406866 w 2807036"/>
              <a:gd name="connsiteY0" fmla="*/ 0 h 2804628"/>
              <a:gd name="connsiteX1" fmla="*/ 2061159 w 2807036"/>
              <a:gd name="connsiteY1" fmla="*/ 271017 h 2804628"/>
              <a:gd name="connsiteX2" fmla="*/ 2542705 w 2807036"/>
              <a:gd name="connsiteY2" fmla="*/ 752562 h 2804628"/>
              <a:gd name="connsiteX3" fmla="*/ 2796783 w 2807036"/>
              <a:gd name="connsiteY3" fmla="*/ 1230127 h 2804628"/>
              <a:gd name="connsiteX4" fmla="*/ 2807036 w 2807036"/>
              <a:gd name="connsiteY4" fmla="*/ 1301178 h 2804628"/>
              <a:gd name="connsiteX5" fmla="*/ 2807036 w 2807036"/>
              <a:gd name="connsiteY5" fmla="*/ 1512532 h 2804628"/>
              <a:gd name="connsiteX6" fmla="*/ 2796783 w 2807036"/>
              <a:gd name="connsiteY6" fmla="*/ 1583584 h 2804628"/>
              <a:gd name="connsiteX7" fmla="*/ 2542705 w 2807036"/>
              <a:gd name="connsiteY7" fmla="*/ 2061148 h 2804628"/>
              <a:gd name="connsiteX8" fmla="*/ 2061149 w 2807036"/>
              <a:gd name="connsiteY8" fmla="*/ 2542704 h 2804628"/>
              <a:gd name="connsiteX9" fmla="*/ 1583585 w 2807036"/>
              <a:gd name="connsiteY9" fmla="*/ 2796782 h 2804628"/>
              <a:gd name="connsiteX10" fmla="*/ 1529213 w 2807036"/>
              <a:gd name="connsiteY10" fmla="*/ 2804628 h 2804628"/>
              <a:gd name="connsiteX11" fmla="*/ 1284499 w 2807036"/>
              <a:gd name="connsiteY11" fmla="*/ 2804628 h 2804628"/>
              <a:gd name="connsiteX12" fmla="*/ 1230128 w 2807036"/>
              <a:gd name="connsiteY12" fmla="*/ 2796782 h 2804628"/>
              <a:gd name="connsiteX13" fmla="*/ 752563 w 2807036"/>
              <a:gd name="connsiteY13" fmla="*/ 2542704 h 2804628"/>
              <a:gd name="connsiteX14" fmla="*/ 271018 w 2807036"/>
              <a:gd name="connsiteY14" fmla="*/ 2061158 h 2804628"/>
              <a:gd name="connsiteX15" fmla="*/ 271018 w 2807036"/>
              <a:gd name="connsiteY15" fmla="*/ 752572 h 2804628"/>
              <a:gd name="connsiteX16" fmla="*/ 752573 w 2807036"/>
              <a:gd name="connsiteY16" fmla="*/ 271017 h 2804628"/>
              <a:gd name="connsiteX17" fmla="*/ 1406866 w 2807036"/>
              <a:gd name="connsiteY17" fmla="*/ 0 h 2804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807036" h="2804628">
                <a:moveTo>
                  <a:pt x="1406866" y="0"/>
                </a:moveTo>
                <a:cubicBezTo>
                  <a:pt x="1643674" y="0"/>
                  <a:pt x="1880481" y="90339"/>
                  <a:pt x="2061159" y="271017"/>
                </a:cubicBezTo>
                <a:lnTo>
                  <a:pt x="2542705" y="752562"/>
                </a:lnTo>
                <a:cubicBezTo>
                  <a:pt x="2678213" y="888071"/>
                  <a:pt x="2762906" y="1055152"/>
                  <a:pt x="2796783" y="1230127"/>
                </a:cubicBezTo>
                <a:lnTo>
                  <a:pt x="2807036" y="1301178"/>
                </a:lnTo>
                <a:lnTo>
                  <a:pt x="2807036" y="1512532"/>
                </a:lnTo>
                <a:lnTo>
                  <a:pt x="2796783" y="1583584"/>
                </a:lnTo>
                <a:cubicBezTo>
                  <a:pt x="2762906" y="1758558"/>
                  <a:pt x="2678213" y="1925640"/>
                  <a:pt x="2542705" y="2061148"/>
                </a:cubicBezTo>
                <a:lnTo>
                  <a:pt x="2061149" y="2542704"/>
                </a:lnTo>
                <a:cubicBezTo>
                  <a:pt x="1925641" y="2678212"/>
                  <a:pt x="1758559" y="2762905"/>
                  <a:pt x="1583585" y="2796782"/>
                </a:cubicBezTo>
                <a:lnTo>
                  <a:pt x="1529213" y="2804628"/>
                </a:lnTo>
                <a:lnTo>
                  <a:pt x="1284499" y="2804628"/>
                </a:lnTo>
                <a:lnTo>
                  <a:pt x="1230128" y="2796782"/>
                </a:lnTo>
                <a:cubicBezTo>
                  <a:pt x="1055153" y="2762905"/>
                  <a:pt x="888072" y="2678212"/>
                  <a:pt x="752563" y="2542704"/>
                </a:cubicBezTo>
                <a:lnTo>
                  <a:pt x="271018" y="2061158"/>
                </a:lnTo>
                <a:cubicBezTo>
                  <a:pt x="-90339" y="1699802"/>
                  <a:pt x="-90339" y="1113928"/>
                  <a:pt x="271018" y="752572"/>
                </a:cubicBezTo>
                <a:lnTo>
                  <a:pt x="752573" y="271017"/>
                </a:lnTo>
                <a:cubicBezTo>
                  <a:pt x="933252" y="90339"/>
                  <a:pt x="1170059" y="0"/>
                  <a:pt x="1406866" y="0"/>
                </a:cubicBezTo>
                <a:close/>
              </a:path>
            </a:pathLst>
          </a:custGeom>
        </p:spPr>
        <p:txBody>
          <a:bodyPr wrap="square">
            <a:noAutofit/>
          </a:bodyPr>
          <a:lstStyle/>
          <a:p>
            <a:r>
              <a:rPr lang="en-US"/>
              <a:t>Click icon to add picture</a:t>
            </a:r>
            <a:endParaRPr lang="en-US" dirty="0"/>
          </a:p>
        </p:txBody>
      </p:sp>
      <p:sp>
        <p:nvSpPr>
          <p:cNvPr id="2" name="Date Placeholder 1"/>
          <p:cNvSpPr>
            <a:spLocks noGrp="1"/>
          </p:cNvSpPr>
          <p:nvPr>
            <p:ph type="dt" sz="half" idx="10"/>
          </p:nvPr>
        </p:nvSpPr>
        <p:spPr/>
        <p:txBody>
          <a:bodyPr/>
          <a:lstStyle/>
          <a:p>
            <a:fld id="{14F96FE2-9E77-4834-9C6B-212E1056298F}" type="datetimeFigureOut">
              <a:rPr lang="en-US" smtClean="0"/>
              <a:t>2/7/2023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A428E537-E56B-49CA-B596-52598082FBE8}" type="slidenum">
              <a:rPr lang="en-US" smtClean="0"/>
              <a:t>‹#›</a:t>
            </a:fld>
            <a:endParaRPr lang="en-US" dirty="0"/>
          </a:p>
        </p:txBody>
      </p:sp>
      <p:sp>
        <p:nvSpPr>
          <p:cNvPr id="6" name="Freeform: Shape 7">
            <a:extLst>
              <a:ext uri="{FF2B5EF4-FFF2-40B4-BE49-F238E27FC236}">
                <a16:creationId xmlns:a16="http://schemas.microsoft.com/office/drawing/2014/main" id="{23B832CC-E04A-47A7-966D-475AEA6409AB}"/>
              </a:ext>
            </a:extLst>
          </p:cNvPr>
          <p:cNvSpPr>
            <a:spLocks noGrp="1"/>
          </p:cNvSpPr>
          <p:nvPr>
            <p:ph type="pic" sz="quarter" idx="14"/>
          </p:nvPr>
        </p:nvSpPr>
        <p:spPr>
          <a:xfrm>
            <a:off x="1125882" y="2491272"/>
            <a:ext cx="2807036" cy="2804628"/>
          </a:xfrm>
          <a:custGeom>
            <a:avLst/>
            <a:gdLst>
              <a:gd name="connsiteX0" fmla="*/ 1406866 w 2807036"/>
              <a:gd name="connsiteY0" fmla="*/ 0 h 2804628"/>
              <a:gd name="connsiteX1" fmla="*/ 2061159 w 2807036"/>
              <a:gd name="connsiteY1" fmla="*/ 271017 h 2804628"/>
              <a:gd name="connsiteX2" fmla="*/ 2542705 w 2807036"/>
              <a:gd name="connsiteY2" fmla="*/ 752562 h 2804628"/>
              <a:gd name="connsiteX3" fmla="*/ 2796783 w 2807036"/>
              <a:gd name="connsiteY3" fmla="*/ 1230127 h 2804628"/>
              <a:gd name="connsiteX4" fmla="*/ 2807036 w 2807036"/>
              <a:gd name="connsiteY4" fmla="*/ 1301178 h 2804628"/>
              <a:gd name="connsiteX5" fmla="*/ 2807036 w 2807036"/>
              <a:gd name="connsiteY5" fmla="*/ 1512532 h 2804628"/>
              <a:gd name="connsiteX6" fmla="*/ 2796783 w 2807036"/>
              <a:gd name="connsiteY6" fmla="*/ 1583584 h 2804628"/>
              <a:gd name="connsiteX7" fmla="*/ 2542705 w 2807036"/>
              <a:gd name="connsiteY7" fmla="*/ 2061148 h 2804628"/>
              <a:gd name="connsiteX8" fmla="*/ 2061149 w 2807036"/>
              <a:gd name="connsiteY8" fmla="*/ 2542704 h 2804628"/>
              <a:gd name="connsiteX9" fmla="*/ 1583585 w 2807036"/>
              <a:gd name="connsiteY9" fmla="*/ 2796782 h 2804628"/>
              <a:gd name="connsiteX10" fmla="*/ 1529213 w 2807036"/>
              <a:gd name="connsiteY10" fmla="*/ 2804628 h 2804628"/>
              <a:gd name="connsiteX11" fmla="*/ 1284499 w 2807036"/>
              <a:gd name="connsiteY11" fmla="*/ 2804628 h 2804628"/>
              <a:gd name="connsiteX12" fmla="*/ 1230128 w 2807036"/>
              <a:gd name="connsiteY12" fmla="*/ 2796782 h 2804628"/>
              <a:gd name="connsiteX13" fmla="*/ 752563 w 2807036"/>
              <a:gd name="connsiteY13" fmla="*/ 2542704 h 2804628"/>
              <a:gd name="connsiteX14" fmla="*/ 271018 w 2807036"/>
              <a:gd name="connsiteY14" fmla="*/ 2061158 h 2804628"/>
              <a:gd name="connsiteX15" fmla="*/ 271018 w 2807036"/>
              <a:gd name="connsiteY15" fmla="*/ 752572 h 2804628"/>
              <a:gd name="connsiteX16" fmla="*/ 752573 w 2807036"/>
              <a:gd name="connsiteY16" fmla="*/ 271017 h 2804628"/>
              <a:gd name="connsiteX17" fmla="*/ 1406866 w 2807036"/>
              <a:gd name="connsiteY17" fmla="*/ 0 h 2804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807036" h="2804628">
                <a:moveTo>
                  <a:pt x="1406866" y="0"/>
                </a:moveTo>
                <a:cubicBezTo>
                  <a:pt x="1643674" y="0"/>
                  <a:pt x="1880481" y="90339"/>
                  <a:pt x="2061159" y="271017"/>
                </a:cubicBezTo>
                <a:lnTo>
                  <a:pt x="2542705" y="752562"/>
                </a:lnTo>
                <a:cubicBezTo>
                  <a:pt x="2678213" y="888071"/>
                  <a:pt x="2762906" y="1055152"/>
                  <a:pt x="2796783" y="1230127"/>
                </a:cubicBezTo>
                <a:lnTo>
                  <a:pt x="2807036" y="1301178"/>
                </a:lnTo>
                <a:lnTo>
                  <a:pt x="2807036" y="1512532"/>
                </a:lnTo>
                <a:lnTo>
                  <a:pt x="2796783" y="1583584"/>
                </a:lnTo>
                <a:cubicBezTo>
                  <a:pt x="2762906" y="1758558"/>
                  <a:pt x="2678213" y="1925640"/>
                  <a:pt x="2542705" y="2061148"/>
                </a:cubicBezTo>
                <a:lnTo>
                  <a:pt x="2061149" y="2542704"/>
                </a:lnTo>
                <a:cubicBezTo>
                  <a:pt x="1925641" y="2678212"/>
                  <a:pt x="1758559" y="2762905"/>
                  <a:pt x="1583585" y="2796782"/>
                </a:cubicBezTo>
                <a:lnTo>
                  <a:pt x="1529213" y="2804628"/>
                </a:lnTo>
                <a:lnTo>
                  <a:pt x="1284499" y="2804628"/>
                </a:lnTo>
                <a:lnTo>
                  <a:pt x="1230128" y="2796782"/>
                </a:lnTo>
                <a:cubicBezTo>
                  <a:pt x="1055153" y="2762905"/>
                  <a:pt x="888072" y="2678212"/>
                  <a:pt x="752563" y="2542704"/>
                </a:cubicBezTo>
                <a:lnTo>
                  <a:pt x="271018" y="2061158"/>
                </a:lnTo>
                <a:cubicBezTo>
                  <a:pt x="-90339" y="1699802"/>
                  <a:pt x="-90339" y="1113928"/>
                  <a:pt x="271018" y="752572"/>
                </a:cubicBezTo>
                <a:lnTo>
                  <a:pt x="752573" y="271017"/>
                </a:lnTo>
                <a:cubicBezTo>
                  <a:pt x="933252" y="90339"/>
                  <a:pt x="1170059" y="0"/>
                  <a:pt x="1406866" y="0"/>
                </a:cubicBezTo>
                <a:close/>
              </a:path>
            </a:pathLst>
          </a:custGeom>
        </p:spPr>
        <p:txBody>
          <a:bodyPr wrap="square">
            <a:noAutofit/>
          </a:bodyPr>
          <a:lstStyle/>
          <a:p>
            <a:r>
              <a:rPr lang="en-US"/>
              <a:t>Click icon to add picture</a:t>
            </a:r>
            <a:endParaRPr lang="en-US" dirty="0"/>
          </a:p>
        </p:txBody>
      </p:sp>
      <p:sp>
        <p:nvSpPr>
          <p:cNvPr id="7" name="Freeform: Shape 7">
            <a:extLst>
              <a:ext uri="{FF2B5EF4-FFF2-40B4-BE49-F238E27FC236}">
                <a16:creationId xmlns:a16="http://schemas.microsoft.com/office/drawing/2014/main" id="{23B832CC-E04A-47A7-966D-475AEA6409AB}"/>
              </a:ext>
            </a:extLst>
          </p:cNvPr>
          <p:cNvSpPr>
            <a:spLocks noGrp="1"/>
          </p:cNvSpPr>
          <p:nvPr>
            <p:ph type="pic" sz="quarter" idx="15"/>
          </p:nvPr>
        </p:nvSpPr>
        <p:spPr>
          <a:xfrm>
            <a:off x="8252396" y="2491272"/>
            <a:ext cx="2807036" cy="2804628"/>
          </a:xfrm>
          <a:custGeom>
            <a:avLst/>
            <a:gdLst>
              <a:gd name="connsiteX0" fmla="*/ 1406866 w 2807036"/>
              <a:gd name="connsiteY0" fmla="*/ 0 h 2804628"/>
              <a:gd name="connsiteX1" fmla="*/ 2061159 w 2807036"/>
              <a:gd name="connsiteY1" fmla="*/ 271017 h 2804628"/>
              <a:gd name="connsiteX2" fmla="*/ 2542705 w 2807036"/>
              <a:gd name="connsiteY2" fmla="*/ 752562 h 2804628"/>
              <a:gd name="connsiteX3" fmla="*/ 2796783 w 2807036"/>
              <a:gd name="connsiteY3" fmla="*/ 1230127 h 2804628"/>
              <a:gd name="connsiteX4" fmla="*/ 2807036 w 2807036"/>
              <a:gd name="connsiteY4" fmla="*/ 1301178 h 2804628"/>
              <a:gd name="connsiteX5" fmla="*/ 2807036 w 2807036"/>
              <a:gd name="connsiteY5" fmla="*/ 1512532 h 2804628"/>
              <a:gd name="connsiteX6" fmla="*/ 2796783 w 2807036"/>
              <a:gd name="connsiteY6" fmla="*/ 1583584 h 2804628"/>
              <a:gd name="connsiteX7" fmla="*/ 2542705 w 2807036"/>
              <a:gd name="connsiteY7" fmla="*/ 2061148 h 2804628"/>
              <a:gd name="connsiteX8" fmla="*/ 2061149 w 2807036"/>
              <a:gd name="connsiteY8" fmla="*/ 2542704 h 2804628"/>
              <a:gd name="connsiteX9" fmla="*/ 1583585 w 2807036"/>
              <a:gd name="connsiteY9" fmla="*/ 2796782 h 2804628"/>
              <a:gd name="connsiteX10" fmla="*/ 1529213 w 2807036"/>
              <a:gd name="connsiteY10" fmla="*/ 2804628 h 2804628"/>
              <a:gd name="connsiteX11" fmla="*/ 1284499 w 2807036"/>
              <a:gd name="connsiteY11" fmla="*/ 2804628 h 2804628"/>
              <a:gd name="connsiteX12" fmla="*/ 1230128 w 2807036"/>
              <a:gd name="connsiteY12" fmla="*/ 2796782 h 2804628"/>
              <a:gd name="connsiteX13" fmla="*/ 752563 w 2807036"/>
              <a:gd name="connsiteY13" fmla="*/ 2542704 h 2804628"/>
              <a:gd name="connsiteX14" fmla="*/ 271018 w 2807036"/>
              <a:gd name="connsiteY14" fmla="*/ 2061158 h 2804628"/>
              <a:gd name="connsiteX15" fmla="*/ 271018 w 2807036"/>
              <a:gd name="connsiteY15" fmla="*/ 752572 h 2804628"/>
              <a:gd name="connsiteX16" fmla="*/ 752573 w 2807036"/>
              <a:gd name="connsiteY16" fmla="*/ 271017 h 2804628"/>
              <a:gd name="connsiteX17" fmla="*/ 1406866 w 2807036"/>
              <a:gd name="connsiteY17" fmla="*/ 0 h 2804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807036" h="2804628">
                <a:moveTo>
                  <a:pt x="1406866" y="0"/>
                </a:moveTo>
                <a:cubicBezTo>
                  <a:pt x="1643674" y="0"/>
                  <a:pt x="1880481" y="90339"/>
                  <a:pt x="2061159" y="271017"/>
                </a:cubicBezTo>
                <a:lnTo>
                  <a:pt x="2542705" y="752562"/>
                </a:lnTo>
                <a:cubicBezTo>
                  <a:pt x="2678213" y="888071"/>
                  <a:pt x="2762906" y="1055152"/>
                  <a:pt x="2796783" y="1230127"/>
                </a:cubicBezTo>
                <a:lnTo>
                  <a:pt x="2807036" y="1301178"/>
                </a:lnTo>
                <a:lnTo>
                  <a:pt x="2807036" y="1512532"/>
                </a:lnTo>
                <a:lnTo>
                  <a:pt x="2796783" y="1583584"/>
                </a:lnTo>
                <a:cubicBezTo>
                  <a:pt x="2762906" y="1758558"/>
                  <a:pt x="2678213" y="1925640"/>
                  <a:pt x="2542705" y="2061148"/>
                </a:cubicBezTo>
                <a:lnTo>
                  <a:pt x="2061149" y="2542704"/>
                </a:lnTo>
                <a:cubicBezTo>
                  <a:pt x="1925641" y="2678212"/>
                  <a:pt x="1758559" y="2762905"/>
                  <a:pt x="1583585" y="2796782"/>
                </a:cubicBezTo>
                <a:lnTo>
                  <a:pt x="1529213" y="2804628"/>
                </a:lnTo>
                <a:lnTo>
                  <a:pt x="1284499" y="2804628"/>
                </a:lnTo>
                <a:lnTo>
                  <a:pt x="1230128" y="2796782"/>
                </a:lnTo>
                <a:cubicBezTo>
                  <a:pt x="1055153" y="2762905"/>
                  <a:pt x="888072" y="2678212"/>
                  <a:pt x="752563" y="2542704"/>
                </a:cubicBezTo>
                <a:lnTo>
                  <a:pt x="271018" y="2061158"/>
                </a:lnTo>
                <a:cubicBezTo>
                  <a:pt x="-90339" y="1699802"/>
                  <a:pt x="-90339" y="1113928"/>
                  <a:pt x="271018" y="752572"/>
                </a:cubicBezTo>
                <a:lnTo>
                  <a:pt x="752573" y="271017"/>
                </a:lnTo>
                <a:cubicBezTo>
                  <a:pt x="933252" y="90339"/>
                  <a:pt x="1170059" y="0"/>
                  <a:pt x="1406866" y="0"/>
                </a:cubicBezTo>
                <a:close/>
              </a:path>
            </a:pathLst>
          </a:custGeom>
        </p:spPr>
        <p:txBody>
          <a:bodyPr wrap="square">
            <a:noAutofit/>
          </a:bodyPr>
          <a:lstStyle/>
          <a:p>
            <a:r>
              <a:rPr lang="en-US"/>
              <a:t>Click icon to add picture</a:t>
            </a:r>
            <a:endParaRPr lang="en-US" dirty="0"/>
          </a:p>
        </p:txBody>
      </p:sp>
    </p:spTree>
    <p:extLst>
      <p:ext uri="{BB962C8B-B14F-4D97-AF65-F5344CB8AC3E}">
        <p14:creationId xmlns:p14="http://schemas.microsoft.com/office/powerpoint/2010/main" val="15969959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4F96FE2-9E77-4834-9C6B-212E1056298F}" type="datetimeFigureOut">
              <a:rPr lang="en-US" smtClean="0"/>
              <a:t>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428E537-E56B-49CA-B596-52598082FBE8}" type="slidenum">
              <a:rPr lang="en-US" smtClean="0"/>
              <a:t>‹#›</a:t>
            </a:fld>
            <a:endParaRPr lang="en-US" dirty="0"/>
          </a:p>
        </p:txBody>
      </p:sp>
    </p:spTree>
    <p:extLst>
      <p:ext uri="{BB962C8B-B14F-4D97-AF65-F5344CB8AC3E}">
        <p14:creationId xmlns:p14="http://schemas.microsoft.com/office/powerpoint/2010/main" val="40015944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F96FE2-9E77-4834-9C6B-212E1056298F}" type="datetimeFigureOut">
              <a:rPr lang="en-US" smtClean="0"/>
              <a:t>2/7/2023</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28E537-E56B-49CA-B596-52598082FBE8}" type="slidenum">
              <a:rPr lang="en-US" smtClean="0"/>
              <a:t>‹#›</a:t>
            </a:fld>
            <a:endParaRPr lang="en-US" dirty="0"/>
          </a:p>
        </p:txBody>
      </p:sp>
    </p:spTree>
    <p:extLst>
      <p:ext uri="{BB962C8B-B14F-4D97-AF65-F5344CB8AC3E}">
        <p14:creationId xmlns:p14="http://schemas.microsoft.com/office/powerpoint/2010/main" val="284475933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4" r:id="rId8"/>
    <p:sldLayoutId id="2147483680" r:id="rId9"/>
    <p:sldLayoutId id="2147483681" r:id="rId10"/>
    <p:sldLayoutId id="2147483682" r:id="rId11"/>
    <p:sldLayoutId id="214748368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hyperlink" Target="https://www.bts.gov/archive/publications/highlights_of_the_2001_national_household_travel_survey/section_01" TargetMode="Externa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hyperlink" Target="https://www.opendoor.com/w/blog/factors-that-influence-home-value" TargetMode="Externa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hyperlink" Target="https://24slides.com/?utm_campaign=mp&amp;utm_medium=ppt&amp;utm_source=pptlink&amp;utm_content=&amp;utm_term=" TargetMode="External"/><Relationship Id="rId1" Type="http://schemas.openxmlformats.org/officeDocument/2006/relationships/slideLayout" Target="../slideLayouts/slideLayout2.xml"/><Relationship Id="rId5" Type="http://schemas.openxmlformats.org/officeDocument/2006/relationships/hyperlink" Target="https://www.opendoor.com/w/blog/factors-that-influence-home-value" TargetMode="External"/><Relationship Id="rId4" Type="http://schemas.openxmlformats.org/officeDocument/2006/relationships/hyperlink" Target="https://www.bts.gov/archive/publications/highlights_of_the_2001_national_household_travel_survey/section_01"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A8D61A5-C4F7-D145-7E35-63C9574A1C89}"/>
              </a:ext>
            </a:extLst>
          </p:cNvPr>
          <p:cNvPicPr>
            <a:picLocks noChangeAspect="1"/>
          </p:cNvPicPr>
          <p:nvPr/>
        </p:nvPicPr>
        <p:blipFill>
          <a:blip r:embed="rId2">
            <a:extLst>
              <a:ext uri="{BEBA8EAE-BF5A-486C-A8C5-ECC9F3942E4B}">
                <a14:imgProps xmlns:a14="http://schemas.microsoft.com/office/drawing/2010/main">
                  <a14:imgLayer r:embed="rId3">
                    <a14:imgEffect>
                      <a14:saturation sat="0"/>
                    </a14:imgEffect>
                  </a14:imgLayer>
                </a14:imgProps>
              </a:ext>
            </a:extLst>
          </a:blip>
          <a:stretch>
            <a:fillRect/>
          </a:stretch>
        </p:blipFill>
        <p:spPr>
          <a:xfrm>
            <a:off x="0" y="1"/>
            <a:ext cx="12232629" cy="6858000"/>
          </a:xfrm>
          <a:prstGeom prst="rect">
            <a:avLst/>
          </a:prstGeom>
        </p:spPr>
      </p:pic>
      <p:sp>
        <p:nvSpPr>
          <p:cNvPr id="19" name="Rectangle 18">
            <a:extLst>
              <a:ext uri="{C183D7F6-B498-43B3-948B-1728B52AA6E4}">
                <adec:decorative xmlns:adec="http://schemas.microsoft.com/office/drawing/2017/decorative" val="1"/>
              </a:ext>
            </a:extLst>
          </p:cNvPr>
          <p:cNvSpPr/>
          <p:nvPr/>
        </p:nvSpPr>
        <p:spPr>
          <a:xfrm>
            <a:off x="-1" y="-1"/>
            <a:ext cx="12232629" cy="6858000"/>
          </a:xfrm>
          <a:prstGeom prst="rect">
            <a:avLst/>
          </a:prstGeom>
          <a:gradFill flip="none" rotWithShape="0">
            <a:gsLst>
              <a:gs pos="100000">
                <a:srgbClr val="1F2229">
                  <a:alpha val="60000"/>
                </a:srgbClr>
              </a:gs>
              <a:gs pos="20000">
                <a:srgbClr val="1F2229">
                  <a:alpha val="91765"/>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 name="Group 4">
            <a:extLst>
              <a:ext uri="{FF2B5EF4-FFF2-40B4-BE49-F238E27FC236}">
                <a16:creationId xmlns:a16="http://schemas.microsoft.com/office/drawing/2014/main" id="{A52FDE41-2942-EE5B-BF04-69A6E80A9ACD}"/>
              </a:ext>
            </a:extLst>
          </p:cNvPr>
          <p:cNvGrpSpPr/>
          <p:nvPr/>
        </p:nvGrpSpPr>
        <p:grpSpPr>
          <a:xfrm>
            <a:off x="1532527" y="2627533"/>
            <a:ext cx="9167574" cy="1157066"/>
            <a:chOff x="1532529" y="2271933"/>
            <a:chExt cx="9167574" cy="1157066"/>
          </a:xfrm>
        </p:grpSpPr>
        <p:sp>
          <p:nvSpPr>
            <p:cNvPr id="7" name="TextBox 6"/>
            <p:cNvSpPr txBox="1"/>
            <p:nvPr/>
          </p:nvSpPr>
          <p:spPr>
            <a:xfrm>
              <a:off x="1532529" y="2271933"/>
              <a:ext cx="9167574" cy="677108"/>
            </a:xfrm>
            <a:prstGeom prst="rect">
              <a:avLst/>
            </a:prstGeom>
            <a:noFill/>
          </p:spPr>
          <p:txBody>
            <a:bodyPr wrap="none" lIns="0" tIns="0" rIns="0" bIns="0" rtlCol="0">
              <a:spAutoFit/>
            </a:bodyPr>
            <a:lstStyle/>
            <a:p>
              <a:pPr algn="ctr">
                <a:tabLst>
                  <a:tab pos="347663" algn="l"/>
                </a:tabLst>
              </a:pPr>
              <a:r>
                <a:rPr lang="en-US" sz="4400" b="1" dirty="0">
                  <a:solidFill>
                    <a:schemeClr val="bg1"/>
                  </a:solidFill>
                  <a:latin typeface="+mj-lt"/>
                </a:rPr>
                <a:t>Data Driven Property Investments </a:t>
              </a:r>
            </a:p>
          </p:txBody>
        </p:sp>
        <p:sp>
          <p:nvSpPr>
            <p:cNvPr id="21" name="TextBox 20"/>
            <p:cNvSpPr txBox="1"/>
            <p:nvPr/>
          </p:nvSpPr>
          <p:spPr>
            <a:xfrm>
              <a:off x="4545639" y="3121222"/>
              <a:ext cx="3100721" cy="307777"/>
            </a:xfrm>
            <a:prstGeom prst="rect">
              <a:avLst/>
            </a:prstGeom>
            <a:noFill/>
          </p:spPr>
          <p:txBody>
            <a:bodyPr wrap="none" lIns="0" tIns="0" rIns="0" bIns="0" rtlCol="0">
              <a:spAutoFit/>
            </a:bodyPr>
            <a:lstStyle/>
            <a:p>
              <a:pPr algn="ctr">
                <a:tabLst>
                  <a:tab pos="347663" algn="l"/>
                </a:tabLst>
              </a:pPr>
              <a:r>
                <a:rPr lang="en-US" sz="2000" dirty="0">
                  <a:solidFill>
                    <a:schemeClr val="bg1"/>
                  </a:solidFill>
                </a:rPr>
                <a:t>Presented by: Skyler Harmon</a:t>
              </a:r>
            </a:p>
          </p:txBody>
        </p:sp>
      </p:grpSp>
      <p:sp>
        <p:nvSpPr>
          <p:cNvPr id="3" name="Title 2" hidden="1">
            <a:extLst>
              <a:ext uri="{FF2B5EF4-FFF2-40B4-BE49-F238E27FC236}">
                <a16:creationId xmlns:a16="http://schemas.microsoft.com/office/drawing/2014/main" id="{80AA5C56-EC57-4914-8118-68854697E0F3}"/>
              </a:ext>
            </a:extLst>
          </p:cNvPr>
          <p:cNvSpPr>
            <a:spLocks noGrp="1"/>
          </p:cNvSpPr>
          <p:nvPr>
            <p:ph type="title"/>
          </p:nvPr>
        </p:nvSpPr>
        <p:spPr/>
        <p:txBody>
          <a:bodyPr/>
          <a:lstStyle/>
          <a:p>
            <a:r>
              <a:rPr lang="en-US" dirty="0"/>
              <a:t>Slide 1</a:t>
            </a:r>
          </a:p>
        </p:txBody>
      </p:sp>
    </p:spTree>
    <p:extLst>
      <p:ext uri="{BB962C8B-B14F-4D97-AF65-F5344CB8AC3E}">
        <p14:creationId xmlns:p14="http://schemas.microsoft.com/office/powerpoint/2010/main" val="7350828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3" name="TextBox 82">
            <a:extLst>
              <a:ext uri="{FF2B5EF4-FFF2-40B4-BE49-F238E27FC236}">
                <a16:creationId xmlns:a16="http://schemas.microsoft.com/office/drawing/2014/main" id="{DCD843C5-0DBD-4721-ACAD-288CC256EF82}"/>
              </a:ext>
            </a:extLst>
          </p:cNvPr>
          <p:cNvSpPr txBox="1"/>
          <p:nvPr/>
        </p:nvSpPr>
        <p:spPr>
          <a:xfrm>
            <a:off x="762001" y="803325"/>
            <a:ext cx="5314536" cy="1325563"/>
          </a:xfrm>
          <a:prstGeom prst="rect">
            <a:avLst/>
          </a:prstGeom>
        </p:spPr>
        <p:txBody>
          <a:bodyPr vert="horz" lIns="91440" tIns="45720" rIns="91440" bIns="45720" rtlCol="0" anchor="ctr">
            <a:normAutofit/>
          </a:bodyPr>
          <a:lstStyle/>
          <a:p>
            <a:pPr>
              <a:lnSpc>
                <a:spcPct val="90000"/>
              </a:lnSpc>
              <a:spcBef>
                <a:spcPct val="0"/>
              </a:spcBef>
              <a:spcAft>
                <a:spcPts val="600"/>
              </a:spcAft>
              <a:tabLst>
                <a:tab pos="347663" algn="l"/>
              </a:tabLst>
            </a:pPr>
            <a:r>
              <a:rPr lang="en-US" sz="4400" b="1" kern="1200">
                <a:solidFill>
                  <a:schemeClr val="tx1"/>
                </a:solidFill>
                <a:latin typeface="+mj-lt"/>
                <a:ea typeface="+mj-ea"/>
                <a:cs typeface="+mj-cs"/>
              </a:rPr>
              <a:t>Introduction</a:t>
            </a:r>
          </a:p>
        </p:txBody>
      </p:sp>
      <p:sp>
        <p:nvSpPr>
          <p:cNvPr id="6" name="Content Placeholder 5">
            <a:extLst>
              <a:ext uri="{FF2B5EF4-FFF2-40B4-BE49-F238E27FC236}">
                <a16:creationId xmlns:a16="http://schemas.microsoft.com/office/drawing/2014/main" id="{2C3F6865-654E-85DC-6A7E-E38A8F96E786}"/>
              </a:ext>
            </a:extLst>
          </p:cNvPr>
          <p:cNvSpPr>
            <a:spLocks noGrp="1"/>
          </p:cNvSpPr>
          <p:nvPr>
            <p:ph idx="1"/>
          </p:nvPr>
        </p:nvSpPr>
        <p:spPr>
          <a:xfrm>
            <a:off x="762000" y="2279018"/>
            <a:ext cx="5314543" cy="3375920"/>
          </a:xfrm>
        </p:spPr>
        <p:txBody>
          <a:bodyPr vert="horz" lIns="91440" tIns="45720" rIns="91440" bIns="45720" rtlCol="0" anchor="t">
            <a:normAutofit/>
          </a:bodyPr>
          <a:lstStyle/>
          <a:p>
            <a:r>
              <a:rPr lang="en-US" sz="2000" dirty="0"/>
              <a:t>Goals for Presentation: </a:t>
            </a:r>
          </a:p>
          <a:p>
            <a:pPr lvl="1"/>
            <a:r>
              <a:rPr lang="en-US" sz="2000" dirty="0"/>
              <a:t>Establish driving forces in home sales</a:t>
            </a:r>
          </a:p>
          <a:p>
            <a:pPr lvl="1"/>
            <a:r>
              <a:rPr lang="en-US" sz="2000" dirty="0"/>
              <a:t>Recommendations for investment allocations</a:t>
            </a:r>
          </a:p>
          <a:p>
            <a:pPr marL="457200" lvl="1" indent="0">
              <a:buNone/>
            </a:pPr>
            <a:endParaRPr lang="en-US" sz="2000" dirty="0"/>
          </a:p>
          <a:p>
            <a:r>
              <a:rPr lang="en-US" sz="2000" dirty="0"/>
              <a:t>3 Hypothesis:</a:t>
            </a:r>
          </a:p>
          <a:p>
            <a:pPr marL="800100" lvl="1" indent="-342900">
              <a:buFont typeface="+mj-lt"/>
              <a:buAutoNum type="arabicPeriod"/>
            </a:pPr>
            <a:r>
              <a:rPr lang="en-US" sz="2000" dirty="0"/>
              <a:t>Garage size</a:t>
            </a:r>
          </a:p>
          <a:p>
            <a:pPr marL="800100" lvl="1" indent="-342900">
              <a:buFont typeface="+mj-lt"/>
              <a:buAutoNum type="arabicPeriod"/>
            </a:pPr>
            <a:r>
              <a:rPr lang="en-US" sz="2000" dirty="0"/>
              <a:t>Square footage</a:t>
            </a:r>
          </a:p>
          <a:p>
            <a:pPr marL="800100" lvl="1" indent="-342900">
              <a:buFont typeface="+mj-lt"/>
              <a:buAutoNum type="arabicPeriod"/>
            </a:pPr>
            <a:r>
              <a:rPr lang="en-US" sz="2000" dirty="0"/>
              <a:t>Remodeled/new homes</a:t>
            </a:r>
          </a:p>
          <a:p>
            <a:pPr lvl="1"/>
            <a:endParaRPr lang="en-US" sz="1800" dirty="0"/>
          </a:p>
        </p:txBody>
      </p:sp>
      <p:sp>
        <p:nvSpPr>
          <p:cNvPr id="90" name="Freeform: Shape 89">
            <a:extLst>
              <a:ext uri="{FF2B5EF4-FFF2-40B4-BE49-F238E27FC236}">
                <a16:creationId xmlns:a16="http://schemas.microsoft.com/office/drawing/2014/main" id="{CF62D2A7-8207-488C-9F46-316BA81A16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82780" y="-2008"/>
            <a:ext cx="5609220" cy="5840278"/>
          </a:xfrm>
          <a:custGeom>
            <a:avLst/>
            <a:gdLst>
              <a:gd name="connsiteX0" fmla="*/ 0 w 5609220"/>
              <a:gd name="connsiteY0" fmla="*/ 0 h 5840278"/>
              <a:gd name="connsiteX1" fmla="*/ 4637091 w 5609220"/>
              <a:gd name="connsiteY1" fmla="*/ 0 h 5840278"/>
              <a:gd name="connsiteX2" fmla="*/ 4822569 w 5609220"/>
              <a:gd name="connsiteY2" fmla="*/ 204077 h 5840278"/>
              <a:gd name="connsiteX3" fmla="*/ 5609220 w 5609220"/>
              <a:gd name="connsiteY3" fmla="*/ 2395363 h 5840278"/>
              <a:gd name="connsiteX4" fmla="*/ 2164305 w 5609220"/>
              <a:gd name="connsiteY4" fmla="*/ 5840278 h 5840278"/>
              <a:gd name="connsiteX5" fmla="*/ 238220 w 5609220"/>
              <a:gd name="connsiteY5" fmla="*/ 5251941 h 5840278"/>
              <a:gd name="connsiteX6" fmla="*/ 0 w 5609220"/>
              <a:gd name="connsiteY6" fmla="*/ 5073803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09220" h="5840278">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2" name="Freeform: Shape 91">
            <a:extLst>
              <a:ext uri="{FF2B5EF4-FFF2-40B4-BE49-F238E27FC236}">
                <a16:creationId xmlns:a16="http://schemas.microsoft.com/office/drawing/2014/main" id="{52AC6D7F-F068-4E11-BB06-F601D89BB9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50141" y="-2"/>
            <a:ext cx="5441859" cy="5654940"/>
          </a:xfrm>
          <a:custGeom>
            <a:avLst/>
            <a:gdLst>
              <a:gd name="connsiteX0" fmla="*/ 1041368 w 5441859"/>
              <a:gd name="connsiteY0" fmla="*/ 0 h 5654940"/>
              <a:gd name="connsiteX1" fmla="*/ 5441859 w 5441859"/>
              <a:gd name="connsiteY1" fmla="*/ 0 h 5654940"/>
              <a:gd name="connsiteX2" fmla="*/ 5441859 w 5441859"/>
              <a:gd name="connsiteY2" fmla="*/ 4820612 h 5654940"/>
              <a:gd name="connsiteX3" fmla="*/ 5285166 w 5441859"/>
              <a:gd name="connsiteY3" fmla="*/ 4957981 h 5654940"/>
              <a:gd name="connsiteX4" fmla="*/ 3267719 w 5441859"/>
              <a:gd name="connsiteY4" fmla="*/ 5654940 h 5654940"/>
              <a:gd name="connsiteX5" fmla="*/ 0 w 5441859"/>
              <a:gd name="connsiteY5" fmla="*/ 2387221 h 5654940"/>
              <a:gd name="connsiteX6" fmla="*/ 957093 w 5441859"/>
              <a:gd name="connsiteY6" fmla="*/ 76595 h 565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41859" h="5654940">
                <a:moveTo>
                  <a:pt x="1041368" y="0"/>
                </a:moveTo>
                <a:lnTo>
                  <a:pt x="5441859" y="0"/>
                </a:lnTo>
                <a:lnTo>
                  <a:pt x="5441859" y="4820612"/>
                </a:lnTo>
                <a:lnTo>
                  <a:pt x="5285166" y="4957981"/>
                </a:lnTo>
                <a:cubicBezTo>
                  <a:pt x="4729628" y="5394557"/>
                  <a:pt x="4029081" y="5654940"/>
                  <a:pt x="3267719" y="5654940"/>
                </a:cubicBezTo>
                <a:cubicBezTo>
                  <a:pt x="1463008" y="5654940"/>
                  <a:pt x="0" y="4191932"/>
                  <a:pt x="0" y="2387221"/>
                </a:cubicBezTo>
                <a:cubicBezTo>
                  <a:pt x="0" y="1484866"/>
                  <a:pt x="365752" y="667936"/>
                  <a:pt x="957093" y="76595"/>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87" name="Graphic 86" descr="House">
            <a:extLst>
              <a:ext uri="{FF2B5EF4-FFF2-40B4-BE49-F238E27FC236}">
                <a16:creationId xmlns:a16="http://schemas.microsoft.com/office/drawing/2014/main" id="{D9D611C8-4307-2A11-CDBC-B738B9FF0D3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884057" y="643002"/>
            <a:ext cx="3796790" cy="3796790"/>
          </a:xfrm>
          <a:prstGeom prst="rect">
            <a:avLst/>
          </a:prstGeom>
        </p:spPr>
      </p:pic>
      <p:sp>
        <p:nvSpPr>
          <p:cNvPr id="4" name="Title 3" hidden="1">
            <a:extLst>
              <a:ext uri="{FF2B5EF4-FFF2-40B4-BE49-F238E27FC236}">
                <a16:creationId xmlns:a16="http://schemas.microsoft.com/office/drawing/2014/main" id="{19D7E498-2D9B-4F60-93FF-25DEC5873336}"/>
              </a:ext>
            </a:extLst>
          </p:cNvPr>
          <p:cNvSpPr>
            <a:spLocks noGrp="1"/>
          </p:cNvSpPr>
          <p:nvPr>
            <p:ph type="title"/>
          </p:nvPr>
        </p:nvSpPr>
        <p:spPr/>
        <p:txBody>
          <a:bodyPr/>
          <a:lstStyle/>
          <a:p>
            <a:r>
              <a:rPr lang="en-US" dirty="0"/>
              <a:t>Slide 3</a:t>
            </a:r>
          </a:p>
        </p:txBody>
      </p:sp>
    </p:spTree>
    <p:extLst>
      <p:ext uri="{BB962C8B-B14F-4D97-AF65-F5344CB8AC3E}">
        <p14:creationId xmlns:p14="http://schemas.microsoft.com/office/powerpoint/2010/main" val="1519777200"/>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TextBox 121"/>
          <p:cNvSpPr txBox="1"/>
          <p:nvPr/>
        </p:nvSpPr>
        <p:spPr>
          <a:xfrm>
            <a:off x="4687361" y="1365077"/>
            <a:ext cx="2765181" cy="738664"/>
          </a:xfrm>
          <a:prstGeom prst="rect">
            <a:avLst/>
          </a:prstGeom>
          <a:noFill/>
        </p:spPr>
        <p:txBody>
          <a:bodyPr wrap="none" lIns="0" tIns="0" rIns="0" bIns="0" rtlCol="0">
            <a:spAutoFit/>
          </a:bodyPr>
          <a:lstStyle/>
          <a:p>
            <a:pPr algn="ctr">
              <a:tabLst>
                <a:tab pos="347663" algn="l"/>
              </a:tabLst>
            </a:pPr>
            <a:r>
              <a:rPr lang="en-US" sz="2400" dirty="0">
                <a:solidFill>
                  <a:srgbClr val="30353F"/>
                </a:solidFill>
                <a:latin typeface="+mj-lt"/>
              </a:rPr>
              <a:t>SQUARE FOOTAGE</a:t>
            </a:r>
          </a:p>
          <a:p>
            <a:pPr algn="ctr">
              <a:tabLst>
                <a:tab pos="347663" algn="l"/>
              </a:tabLst>
            </a:pPr>
            <a:r>
              <a:rPr lang="en-US" sz="2400" dirty="0">
                <a:solidFill>
                  <a:srgbClr val="30353F"/>
                </a:solidFill>
                <a:latin typeface="+mj-lt"/>
              </a:rPr>
              <a:t>OF HOME</a:t>
            </a:r>
          </a:p>
        </p:txBody>
      </p:sp>
      <p:sp>
        <p:nvSpPr>
          <p:cNvPr id="121" name="TextBox 120"/>
          <p:cNvSpPr txBox="1"/>
          <p:nvPr/>
        </p:nvSpPr>
        <p:spPr>
          <a:xfrm>
            <a:off x="986235" y="1549743"/>
            <a:ext cx="2505911" cy="369332"/>
          </a:xfrm>
          <a:prstGeom prst="rect">
            <a:avLst/>
          </a:prstGeom>
          <a:noFill/>
        </p:spPr>
        <p:txBody>
          <a:bodyPr wrap="square" lIns="0" tIns="0" rIns="0" bIns="0" rtlCol="0">
            <a:spAutoFit/>
          </a:bodyPr>
          <a:lstStyle/>
          <a:p>
            <a:pPr algn="ctr">
              <a:tabLst>
                <a:tab pos="347663" algn="l"/>
              </a:tabLst>
            </a:pPr>
            <a:r>
              <a:rPr lang="en-US" sz="2400" dirty="0">
                <a:solidFill>
                  <a:srgbClr val="30353F"/>
                </a:solidFill>
                <a:latin typeface="+mj-lt"/>
              </a:rPr>
              <a:t>GARAGE SIZE</a:t>
            </a:r>
          </a:p>
        </p:txBody>
      </p:sp>
      <p:sp>
        <p:nvSpPr>
          <p:cNvPr id="123" name="TextBox 122"/>
          <p:cNvSpPr txBox="1"/>
          <p:nvPr/>
        </p:nvSpPr>
        <p:spPr>
          <a:xfrm>
            <a:off x="9044588" y="1365077"/>
            <a:ext cx="1851469" cy="738664"/>
          </a:xfrm>
          <a:prstGeom prst="rect">
            <a:avLst/>
          </a:prstGeom>
          <a:noFill/>
        </p:spPr>
        <p:txBody>
          <a:bodyPr wrap="none" lIns="0" tIns="0" rIns="0" bIns="0" rtlCol="0">
            <a:spAutoFit/>
          </a:bodyPr>
          <a:lstStyle/>
          <a:p>
            <a:pPr algn="ctr">
              <a:tabLst>
                <a:tab pos="347663" algn="l"/>
              </a:tabLst>
            </a:pPr>
            <a:r>
              <a:rPr lang="en-US" sz="2400" dirty="0">
                <a:solidFill>
                  <a:srgbClr val="30353F"/>
                </a:solidFill>
                <a:latin typeface="+mj-lt"/>
              </a:rPr>
              <a:t>REMODELS/</a:t>
            </a:r>
          </a:p>
          <a:p>
            <a:pPr algn="ctr">
              <a:tabLst>
                <a:tab pos="347663" algn="l"/>
              </a:tabLst>
            </a:pPr>
            <a:r>
              <a:rPr lang="en-US" sz="2400" dirty="0">
                <a:solidFill>
                  <a:srgbClr val="30353F"/>
                </a:solidFill>
                <a:latin typeface="+mj-lt"/>
              </a:rPr>
              <a:t>NEW HOMES</a:t>
            </a:r>
          </a:p>
        </p:txBody>
      </p:sp>
      <p:sp>
        <p:nvSpPr>
          <p:cNvPr id="138" name="Rectangle 137">
            <a:extLst>
              <a:ext uri="{C183D7F6-B498-43B3-948B-1728B52AA6E4}">
                <adec:decorative xmlns:adec="http://schemas.microsoft.com/office/drawing/2017/decorative" val="1"/>
              </a:ext>
            </a:extLst>
          </p:cNvPr>
          <p:cNvSpPr/>
          <p:nvPr/>
        </p:nvSpPr>
        <p:spPr>
          <a:xfrm>
            <a:off x="4679557" y="2811468"/>
            <a:ext cx="2809590" cy="4046532"/>
          </a:xfrm>
          <a:prstGeom prst="rect">
            <a:avLst/>
          </a:prstGeom>
          <a:gradFill flip="none" rotWithShape="1">
            <a:gsLst>
              <a:gs pos="100000">
                <a:srgbClr val="98A3AD">
                  <a:alpha val="0"/>
                </a:srgbClr>
              </a:gs>
              <a:gs pos="0">
                <a:srgbClr val="98A3AD"/>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5" name="TextBox 124"/>
          <p:cNvSpPr txBox="1"/>
          <p:nvPr/>
        </p:nvSpPr>
        <p:spPr>
          <a:xfrm>
            <a:off x="4679556" y="2857634"/>
            <a:ext cx="2780792" cy="2954655"/>
          </a:xfrm>
          <a:prstGeom prst="rect">
            <a:avLst/>
          </a:prstGeom>
          <a:noFill/>
        </p:spPr>
        <p:txBody>
          <a:bodyPr wrap="square" lIns="0" tIns="0" rIns="0" bIns="0" rtlCol="0">
            <a:spAutoFit/>
          </a:bodyPr>
          <a:lstStyle>
            <a:defPPr>
              <a:defRPr lang="en-US"/>
            </a:defPPr>
            <a:lvl1pPr algn="ctr">
              <a:defRPr sz="1600">
                <a:solidFill>
                  <a:schemeClr val="bg1"/>
                </a:solidFill>
              </a:defRPr>
            </a:lvl1pPr>
          </a:lstStyle>
          <a:p>
            <a:r>
              <a:rPr lang="en-US" sz="1600" dirty="0">
                <a:solidFill>
                  <a:schemeClr val="dk1"/>
                </a:solidFill>
                <a:effectLst/>
                <a:latin typeface="+mn-lt"/>
                <a:ea typeface="+mn-ea"/>
                <a:cs typeface="+mn-cs"/>
              </a:rPr>
              <a:t>Ho: </a:t>
            </a:r>
            <a:r>
              <a:rPr lang="el-GR" sz="1600" dirty="0">
                <a:solidFill>
                  <a:schemeClr val="dk1"/>
                </a:solidFill>
                <a:effectLst/>
                <a:latin typeface="+mn-lt"/>
                <a:ea typeface="+mn-ea"/>
                <a:cs typeface="+mn-cs"/>
              </a:rPr>
              <a:t>μ1 - μ2 = 0</a:t>
            </a:r>
            <a:endParaRPr lang="en-US" dirty="0">
              <a:effectLst/>
            </a:endParaRPr>
          </a:p>
          <a:p>
            <a:r>
              <a:rPr lang="en-US" sz="1600" dirty="0">
                <a:solidFill>
                  <a:schemeClr val="dk1"/>
                </a:solidFill>
                <a:effectLst/>
                <a:latin typeface="+mn-lt"/>
                <a:ea typeface="+mn-ea"/>
                <a:cs typeface="+mn-cs"/>
              </a:rPr>
              <a:t>Null: There is no difference between selling prices for homes 1500</a:t>
            </a:r>
            <a:r>
              <a:rPr lang="en-US" sz="1600" baseline="0" dirty="0">
                <a:solidFill>
                  <a:schemeClr val="dk1"/>
                </a:solidFill>
                <a:effectLst/>
                <a:latin typeface="+mn-lt"/>
                <a:ea typeface="+mn-ea"/>
                <a:cs typeface="+mn-cs"/>
              </a:rPr>
              <a:t> SqFt or larger and homes under 1500 SqFt.</a:t>
            </a:r>
          </a:p>
          <a:p>
            <a:endParaRPr lang="en-US" dirty="0">
              <a:effectLst/>
            </a:endParaRPr>
          </a:p>
          <a:p>
            <a:r>
              <a:rPr lang="en-US" sz="1600" dirty="0">
                <a:solidFill>
                  <a:schemeClr val="dk1"/>
                </a:solidFill>
                <a:effectLst/>
                <a:latin typeface="+mn-lt"/>
                <a:ea typeface="+mn-ea"/>
                <a:cs typeface="+mn-cs"/>
              </a:rPr>
              <a:t>Ha: </a:t>
            </a:r>
            <a:r>
              <a:rPr lang="el-GR" sz="1600" dirty="0">
                <a:solidFill>
                  <a:schemeClr val="dk1"/>
                </a:solidFill>
                <a:effectLst/>
                <a:latin typeface="+mn-lt"/>
                <a:ea typeface="+mn-ea"/>
                <a:cs typeface="+mn-cs"/>
              </a:rPr>
              <a:t>μ1 - μ2 ≠ 0</a:t>
            </a:r>
            <a:endParaRPr lang="en-US" dirty="0">
              <a:effectLst/>
            </a:endParaRPr>
          </a:p>
          <a:p>
            <a:r>
              <a:rPr lang="en-US" sz="1600" dirty="0">
                <a:solidFill>
                  <a:schemeClr val="dk1"/>
                </a:solidFill>
                <a:effectLst/>
                <a:latin typeface="+mn-lt"/>
                <a:ea typeface="+mn-ea"/>
                <a:cs typeface="+mn-cs"/>
              </a:rPr>
              <a:t>Alternate:</a:t>
            </a:r>
            <a:r>
              <a:rPr lang="en-US" sz="1600" baseline="0" dirty="0">
                <a:solidFill>
                  <a:schemeClr val="dk1"/>
                </a:solidFill>
                <a:effectLst/>
                <a:latin typeface="+mn-lt"/>
                <a:ea typeface="+mn-ea"/>
                <a:cs typeface="+mn-cs"/>
              </a:rPr>
              <a:t> There is a difference between selling prices for homes </a:t>
            </a:r>
            <a:r>
              <a:rPr lang="en-US" sz="1600" dirty="0">
                <a:solidFill>
                  <a:schemeClr val="dk1"/>
                </a:solidFill>
                <a:effectLst/>
                <a:latin typeface="+mn-lt"/>
                <a:ea typeface="+mn-ea"/>
                <a:cs typeface="+mn-cs"/>
              </a:rPr>
              <a:t>1500</a:t>
            </a:r>
            <a:r>
              <a:rPr lang="en-US" sz="1600" baseline="0" dirty="0">
                <a:solidFill>
                  <a:schemeClr val="dk1"/>
                </a:solidFill>
                <a:effectLst/>
                <a:latin typeface="+mn-lt"/>
                <a:ea typeface="+mn-ea"/>
                <a:cs typeface="+mn-cs"/>
              </a:rPr>
              <a:t> SqFt or larger and homes under 1500 SqFt.</a:t>
            </a:r>
            <a:endParaRPr lang="en-US" dirty="0">
              <a:effectLst/>
            </a:endParaRPr>
          </a:p>
          <a:p>
            <a:endParaRPr lang="en-US" dirty="0">
              <a:solidFill>
                <a:schemeClr val="tx1"/>
              </a:solidFill>
            </a:endParaRPr>
          </a:p>
        </p:txBody>
      </p:sp>
      <p:sp>
        <p:nvSpPr>
          <p:cNvPr id="141" name="Rectangle 140">
            <a:extLst>
              <a:ext uri="{C183D7F6-B498-43B3-948B-1728B52AA6E4}">
                <adec:decorative xmlns:adec="http://schemas.microsoft.com/office/drawing/2017/decorative" val="1"/>
              </a:ext>
            </a:extLst>
          </p:cNvPr>
          <p:cNvSpPr/>
          <p:nvPr/>
        </p:nvSpPr>
        <p:spPr>
          <a:xfrm>
            <a:off x="827487" y="2811468"/>
            <a:ext cx="2823408" cy="4046532"/>
          </a:xfrm>
          <a:prstGeom prst="rect">
            <a:avLst/>
          </a:prstGeom>
          <a:gradFill flip="none" rotWithShape="1">
            <a:gsLst>
              <a:gs pos="0">
                <a:schemeClr val="accent4">
                  <a:tint val="66000"/>
                  <a:satMod val="160000"/>
                </a:schemeClr>
              </a:gs>
              <a:gs pos="32000">
                <a:schemeClr val="accent4">
                  <a:tint val="44500"/>
                  <a:satMod val="16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5" name="Rectangle 144">
            <a:extLst>
              <a:ext uri="{C183D7F6-B498-43B3-948B-1728B52AA6E4}">
                <adec:decorative xmlns:adec="http://schemas.microsoft.com/office/drawing/2017/decorative" val="1"/>
              </a:ext>
            </a:extLst>
          </p:cNvPr>
          <p:cNvSpPr/>
          <p:nvPr/>
        </p:nvSpPr>
        <p:spPr>
          <a:xfrm>
            <a:off x="8554923" y="2811468"/>
            <a:ext cx="2809590" cy="4046532"/>
          </a:xfrm>
          <a:prstGeom prst="rect">
            <a:avLst/>
          </a:prstGeom>
          <a:gradFill flip="none" rotWithShape="1">
            <a:gsLst>
              <a:gs pos="100000">
                <a:srgbClr val="BABABA">
                  <a:alpha val="0"/>
                </a:srgbClr>
              </a:gs>
              <a:gs pos="0">
                <a:srgbClr val="BABABA"/>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6" name="TextBox 125"/>
          <p:cNvSpPr txBox="1"/>
          <p:nvPr/>
        </p:nvSpPr>
        <p:spPr>
          <a:xfrm>
            <a:off x="8554923" y="2857634"/>
            <a:ext cx="2809590" cy="2708434"/>
          </a:xfrm>
          <a:prstGeom prst="rect">
            <a:avLst/>
          </a:prstGeom>
          <a:noFill/>
        </p:spPr>
        <p:txBody>
          <a:bodyPr wrap="square" lIns="0" tIns="0" rIns="0" bIns="0" rtlCol="0">
            <a:spAutoFit/>
          </a:bodyPr>
          <a:lstStyle>
            <a:defPPr>
              <a:defRPr lang="en-US"/>
            </a:defPPr>
            <a:lvl1pPr algn="ctr">
              <a:defRPr sz="1600">
                <a:solidFill>
                  <a:schemeClr val="bg1"/>
                </a:solidFill>
              </a:defRPr>
            </a:lvl1pPr>
          </a:lstStyle>
          <a:p>
            <a:r>
              <a:rPr lang="en-US" sz="1600" dirty="0">
                <a:solidFill>
                  <a:schemeClr val="dk1"/>
                </a:solidFill>
                <a:effectLst/>
                <a:latin typeface="+mn-lt"/>
                <a:ea typeface="+mn-ea"/>
                <a:cs typeface="+mn-cs"/>
              </a:rPr>
              <a:t>Ho: </a:t>
            </a:r>
            <a:r>
              <a:rPr lang="el-GR" sz="1600" dirty="0">
                <a:solidFill>
                  <a:schemeClr val="dk1"/>
                </a:solidFill>
                <a:effectLst/>
                <a:latin typeface="+mn-lt"/>
                <a:ea typeface="+mn-ea"/>
                <a:cs typeface="+mn-cs"/>
              </a:rPr>
              <a:t>μ1 - μ2 = 0</a:t>
            </a:r>
            <a:endParaRPr lang="en-US" dirty="0">
              <a:effectLst/>
            </a:endParaRPr>
          </a:p>
          <a:p>
            <a:r>
              <a:rPr lang="en-US" sz="1600" dirty="0">
                <a:solidFill>
                  <a:schemeClr val="dk1"/>
                </a:solidFill>
                <a:effectLst/>
                <a:latin typeface="+mn-lt"/>
                <a:ea typeface="+mn-ea"/>
                <a:cs typeface="+mn-cs"/>
              </a:rPr>
              <a:t>Null: There is no difference between selling prices for homes</a:t>
            </a:r>
            <a:r>
              <a:rPr lang="en-US" sz="1600" baseline="0" dirty="0">
                <a:solidFill>
                  <a:schemeClr val="dk1"/>
                </a:solidFill>
                <a:effectLst/>
                <a:latin typeface="+mn-lt"/>
                <a:ea typeface="+mn-ea"/>
                <a:cs typeface="+mn-cs"/>
              </a:rPr>
              <a:t> built during of after 1990 than homes built before 1990.</a:t>
            </a:r>
          </a:p>
          <a:p>
            <a:endParaRPr lang="en-US" dirty="0">
              <a:effectLst/>
            </a:endParaRPr>
          </a:p>
          <a:p>
            <a:r>
              <a:rPr lang="en-US" sz="1600" dirty="0">
                <a:solidFill>
                  <a:schemeClr val="dk1"/>
                </a:solidFill>
                <a:effectLst/>
                <a:latin typeface="+mn-lt"/>
                <a:ea typeface="+mn-ea"/>
                <a:cs typeface="+mn-cs"/>
              </a:rPr>
              <a:t>Ha: </a:t>
            </a:r>
            <a:r>
              <a:rPr lang="el-GR" sz="1600" dirty="0">
                <a:solidFill>
                  <a:schemeClr val="dk1"/>
                </a:solidFill>
                <a:effectLst/>
                <a:latin typeface="+mn-lt"/>
                <a:ea typeface="+mn-ea"/>
                <a:cs typeface="+mn-cs"/>
              </a:rPr>
              <a:t>μ1 - μ2 ≠ 0</a:t>
            </a:r>
            <a:endParaRPr lang="en-US" dirty="0">
              <a:effectLst/>
            </a:endParaRPr>
          </a:p>
          <a:p>
            <a:r>
              <a:rPr lang="en-US" sz="1600" dirty="0">
                <a:solidFill>
                  <a:schemeClr val="dk1"/>
                </a:solidFill>
                <a:effectLst/>
                <a:latin typeface="+mn-lt"/>
                <a:ea typeface="+mn-ea"/>
                <a:cs typeface="+mn-cs"/>
              </a:rPr>
              <a:t>Alternate:</a:t>
            </a:r>
            <a:r>
              <a:rPr lang="en-US" sz="1600" baseline="0" dirty="0">
                <a:solidFill>
                  <a:schemeClr val="dk1"/>
                </a:solidFill>
                <a:effectLst/>
                <a:latin typeface="+mn-lt"/>
                <a:ea typeface="+mn-ea"/>
                <a:cs typeface="+mn-cs"/>
              </a:rPr>
              <a:t> There is a difference between selling prices for homes built during of after 1990 than homes built before 1990.</a:t>
            </a:r>
            <a:endParaRPr lang="en-US" dirty="0">
              <a:effectLst/>
            </a:endParaRPr>
          </a:p>
        </p:txBody>
      </p:sp>
      <p:sp>
        <p:nvSpPr>
          <p:cNvPr id="35" name="TextBox 34">
            <a:extLst>
              <a:ext uri="{FF2B5EF4-FFF2-40B4-BE49-F238E27FC236}">
                <a16:creationId xmlns:a16="http://schemas.microsoft.com/office/drawing/2014/main" id="{0D497812-EAA0-46B1-8255-6A78E8C11B36}"/>
              </a:ext>
            </a:extLst>
          </p:cNvPr>
          <p:cNvSpPr txBox="1"/>
          <p:nvPr/>
        </p:nvSpPr>
        <p:spPr>
          <a:xfrm>
            <a:off x="4941037" y="165381"/>
            <a:ext cx="2309927" cy="492443"/>
          </a:xfrm>
          <a:prstGeom prst="rect">
            <a:avLst/>
          </a:prstGeom>
          <a:noFill/>
        </p:spPr>
        <p:txBody>
          <a:bodyPr wrap="none" lIns="0" tIns="0" rIns="0" bIns="0" rtlCol="0">
            <a:spAutoFit/>
          </a:bodyPr>
          <a:lstStyle/>
          <a:p>
            <a:pPr algn="ctr">
              <a:tabLst>
                <a:tab pos="347663" algn="l"/>
              </a:tabLst>
            </a:pPr>
            <a:r>
              <a:rPr lang="en-US" sz="3200" b="1" dirty="0">
                <a:solidFill>
                  <a:srgbClr val="30353F"/>
                </a:solidFill>
                <a:latin typeface="+mj-lt"/>
              </a:rPr>
              <a:t>Hypotheses</a:t>
            </a:r>
          </a:p>
        </p:txBody>
      </p:sp>
      <p:sp>
        <p:nvSpPr>
          <p:cNvPr id="3" name="Title 2" hidden="1">
            <a:extLst>
              <a:ext uri="{FF2B5EF4-FFF2-40B4-BE49-F238E27FC236}">
                <a16:creationId xmlns:a16="http://schemas.microsoft.com/office/drawing/2014/main" id="{58A8366B-1D42-43D0-87E4-B7BC3F2C1B4C}"/>
              </a:ext>
            </a:extLst>
          </p:cNvPr>
          <p:cNvSpPr>
            <a:spLocks noGrp="1"/>
          </p:cNvSpPr>
          <p:nvPr>
            <p:ph type="title"/>
          </p:nvPr>
        </p:nvSpPr>
        <p:spPr/>
        <p:txBody>
          <a:bodyPr/>
          <a:lstStyle/>
          <a:p>
            <a:r>
              <a:rPr lang="en-US" dirty="0"/>
              <a:t>Slide 5</a:t>
            </a:r>
          </a:p>
        </p:txBody>
      </p:sp>
      <p:sp>
        <p:nvSpPr>
          <p:cNvPr id="8" name="TextBox 7">
            <a:extLst>
              <a:ext uri="{FF2B5EF4-FFF2-40B4-BE49-F238E27FC236}">
                <a16:creationId xmlns:a16="http://schemas.microsoft.com/office/drawing/2014/main" id="{6BF5B0E5-37FA-1717-42CE-0C7626F7C968}"/>
              </a:ext>
            </a:extLst>
          </p:cNvPr>
          <p:cNvSpPr txBox="1"/>
          <p:nvPr/>
        </p:nvSpPr>
        <p:spPr>
          <a:xfrm>
            <a:off x="827487" y="2811468"/>
            <a:ext cx="2823409" cy="3293209"/>
          </a:xfrm>
          <a:prstGeom prst="rect">
            <a:avLst/>
          </a:prstGeom>
          <a:noFill/>
        </p:spPr>
        <p:txBody>
          <a:bodyPr wrap="square">
            <a:spAutoFit/>
          </a:bodyPr>
          <a:lstStyle/>
          <a:p>
            <a:pPr algn="ctr"/>
            <a:r>
              <a:rPr lang="en-US" sz="1600" dirty="0"/>
              <a:t>Ho: </a:t>
            </a:r>
            <a:r>
              <a:rPr lang="el-GR" sz="1600" dirty="0"/>
              <a:t>μ1 - μ2 = 0</a:t>
            </a:r>
            <a:endParaRPr lang="en-US" sz="1600" dirty="0"/>
          </a:p>
          <a:p>
            <a:pPr algn="ctr"/>
            <a:r>
              <a:rPr lang="en-US" sz="1600" dirty="0"/>
              <a:t>Null: There is no difference between selling prices for homes with two or more car garages and those with a</a:t>
            </a:r>
            <a:r>
              <a:rPr lang="en-US" sz="1600" baseline="0" dirty="0"/>
              <a:t> one car or no garage.</a:t>
            </a:r>
          </a:p>
          <a:p>
            <a:pPr algn="ctr"/>
            <a:endParaRPr lang="en-US" sz="1600" dirty="0"/>
          </a:p>
          <a:p>
            <a:pPr algn="ctr"/>
            <a:r>
              <a:rPr lang="en-US" sz="1600" dirty="0"/>
              <a:t>Ha: </a:t>
            </a:r>
            <a:r>
              <a:rPr lang="el-GR" sz="1600" dirty="0"/>
              <a:t>μ1 - μ2 ≠ 0</a:t>
            </a:r>
            <a:endParaRPr lang="en-US" sz="1600" dirty="0"/>
          </a:p>
          <a:p>
            <a:pPr algn="ctr"/>
            <a:r>
              <a:rPr lang="en-US" sz="1600" dirty="0"/>
              <a:t>Alternate:</a:t>
            </a:r>
            <a:r>
              <a:rPr lang="en-US" sz="1600" baseline="0" dirty="0"/>
              <a:t> There is a difference between selling prices for homes with two or more car garages and those with a one car or no garage. </a:t>
            </a:r>
            <a:endParaRPr lang="en-US" sz="1600" dirty="0"/>
          </a:p>
        </p:txBody>
      </p:sp>
      <p:sp>
        <p:nvSpPr>
          <p:cNvPr id="9" name="Rectangle 8">
            <a:extLst>
              <a:ext uri="{FF2B5EF4-FFF2-40B4-BE49-F238E27FC236}">
                <a16:creationId xmlns:a16="http://schemas.microsoft.com/office/drawing/2014/main" id="{D1AD9950-3508-53D2-5180-795B592668DF}"/>
              </a:ext>
            </a:extLst>
          </p:cNvPr>
          <p:cNvSpPr/>
          <p:nvPr/>
        </p:nvSpPr>
        <p:spPr>
          <a:xfrm>
            <a:off x="827487" y="1180689"/>
            <a:ext cx="2823408" cy="11074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EDA969A-8E08-DC97-606A-47F1F788DCB0}"/>
              </a:ext>
            </a:extLst>
          </p:cNvPr>
          <p:cNvSpPr/>
          <p:nvPr/>
        </p:nvSpPr>
        <p:spPr>
          <a:xfrm>
            <a:off x="8558619" y="1180689"/>
            <a:ext cx="2823408" cy="11074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57B1F90-2537-BAC9-62C4-97A0763D11DD}"/>
              </a:ext>
            </a:extLst>
          </p:cNvPr>
          <p:cNvSpPr/>
          <p:nvPr/>
        </p:nvSpPr>
        <p:spPr>
          <a:xfrm>
            <a:off x="4658248" y="1180689"/>
            <a:ext cx="2823408" cy="11074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6768378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6" name="Group 105" descr="This image is an icon of a clock."/>
          <p:cNvGrpSpPr/>
          <p:nvPr/>
        </p:nvGrpSpPr>
        <p:grpSpPr>
          <a:xfrm>
            <a:off x="796201" y="1166369"/>
            <a:ext cx="261249" cy="261249"/>
            <a:chOff x="1389063" y="3748088"/>
            <a:chExt cx="336550" cy="336550"/>
          </a:xfrm>
          <a:solidFill>
            <a:schemeClr val="bg1"/>
          </a:solidFill>
        </p:grpSpPr>
        <p:sp>
          <p:nvSpPr>
            <p:cNvPr id="107" name="Freeform 5"/>
            <p:cNvSpPr>
              <a:spLocks/>
            </p:cNvSpPr>
            <p:nvPr/>
          </p:nvSpPr>
          <p:spPr bwMode="auto">
            <a:xfrm>
              <a:off x="1547813" y="3787776"/>
              <a:ext cx="58738" cy="60325"/>
            </a:xfrm>
            <a:custGeom>
              <a:avLst/>
              <a:gdLst>
                <a:gd name="T0" fmla="*/ 300 w 360"/>
                <a:gd name="T1" fmla="*/ 244 h 364"/>
                <a:gd name="T2" fmla="*/ 120 w 360"/>
                <a:gd name="T3" fmla="*/ 244 h 364"/>
                <a:gd name="T4" fmla="*/ 120 w 360"/>
                <a:gd name="T5" fmla="*/ 60 h 364"/>
                <a:gd name="T6" fmla="*/ 60 w 360"/>
                <a:gd name="T7" fmla="*/ 0 h 364"/>
                <a:gd name="T8" fmla="*/ 0 w 360"/>
                <a:gd name="T9" fmla="*/ 60 h 364"/>
                <a:gd name="T10" fmla="*/ 0 w 360"/>
                <a:gd name="T11" fmla="*/ 304 h 364"/>
                <a:gd name="T12" fmla="*/ 60 w 360"/>
                <a:gd name="T13" fmla="*/ 364 h 364"/>
                <a:gd name="T14" fmla="*/ 300 w 360"/>
                <a:gd name="T15" fmla="*/ 364 h 364"/>
                <a:gd name="T16" fmla="*/ 360 w 360"/>
                <a:gd name="T17" fmla="*/ 304 h 364"/>
                <a:gd name="T18" fmla="*/ 300 w 360"/>
                <a:gd name="T19" fmla="*/ 244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0" h="364">
                  <a:moveTo>
                    <a:pt x="300" y="244"/>
                  </a:moveTo>
                  <a:cubicBezTo>
                    <a:pt x="120" y="244"/>
                    <a:pt x="120" y="244"/>
                    <a:pt x="120" y="244"/>
                  </a:cubicBezTo>
                  <a:cubicBezTo>
                    <a:pt x="120" y="60"/>
                    <a:pt x="120" y="60"/>
                    <a:pt x="120" y="60"/>
                  </a:cubicBezTo>
                  <a:cubicBezTo>
                    <a:pt x="120" y="27"/>
                    <a:pt x="93" y="0"/>
                    <a:pt x="60" y="0"/>
                  </a:cubicBezTo>
                  <a:cubicBezTo>
                    <a:pt x="27" y="0"/>
                    <a:pt x="0" y="27"/>
                    <a:pt x="0" y="60"/>
                  </a:cubicBezTo>
                  <a:cubicBezTo>
                    <a:pt x="0" y="304"/>
                    <a:pt x="0" y="304"/>
                    <a:pt x="0" y="304"/>
                  </a:cubicBezTo>
                  <a:cubicBezTo>
                    <a:pt x="0" y="337"/>
                    <a:pt x="27" y="364"/>
                    <a:pt x="60" y="364"/>
                  </a:cubicBezTo>
                  <a:cubicBezTo>
                    <a:pt x="300" y="364"/>
                    <a:pt x="300" y="364"/>
                    <a:pt x="300" y="364"/>
                  </a:cubicBezTo>
                  <a:cubicBezTo>
                    <a:pt x="333" y="364"/>
                    <a:pt x="360" y="337"/>
                    <a:pt x="360" y="304"/>
                  </a:cubicBezTo>
                  <a:cubicBezTo>
                    <a:pt x="360" y="271"/>
                    <a:pt x="333" y="244"/>
                    <a:pt x="300" y="2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8" name="Freeform 6"/>
            <p:cNvSpPr>
              <a:spLocks noEditPoints="1"/>
            </p:cNvSpPr>
            <p:nvPr/>
          </p:nvSpPr>
          <p:spPr bwMode="auto">
            <a:xfrm>
              <a:off x="1389063" y="3748088"/>
              <a:ext cx="336550" cy="336550"/>
            </a:xfrm>
            <a:custGeom>
              <a:avLst/>
              <a:gdLst>
                <a:gd name="T0" fmla="*/ 1808 w 2048"/>
                <a:gd name="T1" fmla="*/ 1454 h 2048"/>
                <a:gd name="T2" fmla="*/ 1808 w 2048"/>
                <a:gd name="T3" fmla="*/ 1388 h 2048"/>
                <a:gd name="T4" fmla="*/ 1628 w 2048"/>
                <a:gd name="T5" fmla="*/ 1208 h 2048"/>
                <a:gd name="T6" fmla="*/ 1084 w 2048"/>
                <a:gd name="T7" fmla="*/ 1208 h 2048"/>
                <a:gd name="T8" fmla="*/ 1084 w 2048"/>
                <a:gd name="T9" fmla="*/ 1085 h 2048"/>
                <a:gd name="T10" fmla="*/ 1564 w 2048"/>
                <a:gd name="T11" fmla="*/ 544 h 2048"/>
                <a:gd name="T12" fmla="*/ 1024 w 2048"/>
                <a:gd name="T13" fmla="*/ 0 h 2048"/>
                <a:gd name="T14" fmla="*/ 484 w 2048"/>
                <a:gd name="T15" fmla="*/ 544 h 2048"/>
                <a:gd name="T16" fmla="*/ 964 w 2048"/>
                <a:gd name="T17" fmla="*/ 1085 h 2048"/>
                <a:gd name="T18" fmla="*/ 964 w 2048"/>
                <a:gd name="T19" fmla="*/ 1208 h 2048"/>
                <a:gd name="T20" fmla="*/ 420 w 2048"/>
                <a:gd name="T21" fmla="*/ 1208 h 2048"/>
                <a:gd name="T22" fmla="*/ 240 w 2048"/>
                <a:gd name="T23" fmla="*/ 1388 h 2048"/>
                <a:gd name="T24" fmla="*/ 240 w 2048"/>
                <a:gd name="T25" fmla="*/ 1454 h 2048"/>
                <a:gd name="T26" fmla="*/ 0 w 2048"/>
                <a:gd name="T27" fmla="*/ 1748 h 2048"/>
                <a:gd name="T28" fmla="*/ 300 w 2048"/>
                <a:gd name="T29" fmla="*/ 2048 h 2048"/>
                <a:gd name="T30" fmla="*/ 600 w 2048"/>
                <a:gd name="T31" fmla="*/ 1748 h 2048"/>
                <a:gd name="T32" fmla="*/ 360 w 2048"/>
                <a:gd name="T33" fmla="*/ 1454 h 2048"/>
                <a:gd name="T34" fmla="*/ 360 w 2048"/>
                <a:gd name="T35" fmla="*/ 1388 h 2048"/>
                <a:gd name="T36" fmla="*/ 420 w 2048"/>
                <a:gd name="T37" fmla="*/ 1328 h 2048"/>
                <a:gd name="T38" fmla="*/ 964 w 2048"/>
                <a:gd name="T39" fmla="*/ 1328 h 2048"/>
                <a:gd name="T40" fmla="*/ 964 w 2048"/>
                <a:gd name="T41" fmla="*/ 1454 h 2048"/>
                <a:gd name="T42" fmla="*/ 724 w 2048"/>
                <a:gd name="T43" fmla="*/ 1748 h 2048"/>
                <a:gd name="T44" fmla="*/ 1024 w 2048"/>
                <a:gd name="T45" fmla="*/ 2048 h 2048"/>
                <a:gd name="T46" fmla="*/ 1324 w 2048"/>
                <a:gd name="T47" fmla="*/ 1748 h 2048"/>
                <a:gd name="T48" fmla="*/ 1084 w 2048"/>
                <a:gd name="T49" fmla="*/ 1454 h 2048"/>
                <a:gd name="T50" fmla="*/ 1084 w 2048"/>
                <a:gd name="T51" fmla="*/ 1328 h 2048"/>
                <a:gd name="T52" fmla="*/ 1628 w 2048"/>
                <a:gd name="T53" fmla="*/ 1328 h 2048"/>
                <a:gd name="T54" fmla="*/ 1688 w 2048"/>
                <a:gd name="T55" fmla="*/ 1388 h 2048"/>
                <a:gd name="T56" fmla="*/ 1688 w 2048"/>
                <a:gd name="T57" fmla="*/ 1454 h 2048"/>
                <a:gd name="T58" fmla="*/ 1448 w 2048"/>
                <a:gd name="T59" fmla="*/ 1748 h 2048"/>
                <a:gd name="T60" fmla="*/ 1748 w 2048"/>
                <a:gd name="T61" fmla="*/ 2048 h 2048"/>
                <a:gd name="T62" fmla="*/ 2048 w 2048"/>
                <a:gd name="T63" fmla="*/ 1748 h 2048"/>
                <a:gd name="T64" fmla="*/ 1808 w 2048"/>
                <a:gd name="T65" fmla="*/ 1454 h 2048"/>
                <a:gd name="T66" fmla="*/ 480 w 2048"/>
                <a:gd name="T67" fmla="*/ 1748 h 2048"/>
                <a:gd name="T68" fmla="*/ 300 w 2048"/>
                <a:gd name="T69" fmla="*/ 1928 h 2048"/>
                <a:gd name="T70" fmla="*/ 120 w 2048"/>
                <a:gd name="T71" fmla="*/ 1748 h 2048"/>
                <a:gd name="T72" fmla="*/ 300 w 2048"/>
                <a:gd name="T73" fmla="*/ 1568 h 2048"/>
                <a:gd name="T74" fmla="*/ 480 w 2048"/>
                <a:gd name="T75" fmla="*/ 1748 h 2048"/>
                <a:gd name="T76" fmla="*/ 1204 w 2048"/>
                <a:gd name="T77" fmla="*/ 1748 h 2048"/>
                <a:gd name="T78" fmla="*/ 1024 w 2048"/>
                <a:gd name="T79" fmla="*/ 1928 h 2048"/>
                <a:gd name="T80" fmla="*/ 844 w 2048"/>
                <a:gd name="T81" fmla="*/ 1748 h 2048"/>
                <a:gd name="T82" fmla="*/ 1024 w 2048"/>
                <a:gd name="T83" fmla="*/ 1568 h 2048"/>
                <a:gd name="T84" fmla="*/ 1204 w 2048"/>
                <a:gd name="T85" fmla="*/ 1748 h 2048"/>
                <a:gd name="T86" fmla="*/ 1024 w 2048"/>
                <a:gd name="T87" fmla="*/ 968 h 2048"/>
                <a:gd name="T88" fmla="*/ 604 w 2048"/>
                <a:gd name="T89" fmla="*/ 544 h 2048"/>
                <a:gd name="T90" fmla="*/ 1024 w 2048"/>
                <a:gd name="T91" fmla="*/ 120 h 2048"/>
                <a:gd name="T92" fmla="*/ 1444 w 2048"/>
                <a:gd name="T93" fmla="*/ 544 h 2048"/>
                <a:gd name="T94" fmla="*/ 1024 w 2048"/>
                <a:gd name="T95" fmla="*/ 968 h 2048"/>
                <a:gd name="T96" fmla="*/ 1748 w 2048"/>
                <a:gd name="T97" fmla="*/ 1928 h 2048"/>
                <a:gd name="T98" fmla="*/ 1568 w 2048"/>
                <a:gd name="T99" fmla="*/ 1748 h 2048"/>
                <a:gd name="T100" fmla="*/ 1748 w 2048"/>
                <a:gd name="T101" fmla="*/ 1568 h 2048"/>
                <a:gd name="T102" fmla="*/ 1928 w 2048"/>
                <a:gd name="T103" fmla="*/ 1748 h 2048"/>
                <a:gd name="T104" fmla="*/ 1748 w 2048"/>
                <a:gd name="T105" fmla="*/ 1928 h 20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048" h="2048">
                  <a:moveTo>
                    <a:pt x="1808" y="1454"/>
                  </a:moveTo>
                  <a:cubicBezTo>
                    <a:pt x="1808" y="1388"/>
                    <a:pt x="1808" y="1388"/>
                    <a:pt x="1808" y="1388"/>
                  </a:cubicBezTo>
                  <a:cubicBezTo>
                    <a:pt x="1808" y="1289"/>
                    <a:pt x="1727" y="1208"/>
                    <a:pt x="1628" y="1208"/>
                  </a:cubicBezTo>
                  <a:cubicBezTo>
                    <a:pt x="1084" y="1208"/>
                    <a:pt x="1084" y="1208"/>
                    <a:pt x="1084" y="1208"/>
                  </a:cubicBezTo>
                  <a:cubicBezTo>
                    <a:pt x="1084" y="1085"/>
                    <a:pt x="1084" y="1085"/>
                    <a:pt x="1084" y="1085"/>
                  </a:cubicBezTo>
                  <a:cubicBezTo>
                    <a:pt x="1354" y="1054"/>
                    <a:pt x="1564" y="824"/>
                    <a:pt x="1564" y="544"/>
                  </a:cubicBezTo>
                  <a:cubicBezTo>
                    <a:pt x="1564" y="244"/>
                    <a:pt x="1322" y="0"/>
                    <a:pt x="1024" y="0"/>
                  </a:cubicBezTo>
                  <a:cubicBezTo>
                    <a:pt x="726" y="0"/>
                    <a:pt x="484" y="244"/>
                    <a:pt x="484" y="544"/>
                  </a:cubicBezTo>
                  <a:cubicBezTo>
                    <a:pt x="484" y="824"/>
                    <a:pt x="694" y="1054"/>
                    <a:pt x="964" y="1085"/>
                  </a:cubicBezTo>
                  <a:cubicBezTo>
                    <a:pt x="964" y="1208"/>
                    <a:pt x="964" y="1208"/>
                    <a:pt x="964" y="1208"/>
                  </a:cubicBezTo>
                  <a:cubicBezTo>
                    <a:pt x="420" y="1208"/>
                    <a:pt x="420" y="1208"/>
                    <a:pt x="420" y="1208"/>
                  </a:cubicBezTo>
                  <a:cubicBezTo>
                    <a:pt x="321" y="1208"/>
                    <a:pt x="240" y="1289"/>
                    <a:pt x="240" y="1388"/>
                  </a:cubicBezTo>
                  <a:cubicBezTo>
                    <a:pt x="240" y="1454"/>
                    <a:pt x="240" y="1454"/>
                    <a:pt x="240" y="1454"/>
                  </a:cubicBezTo>
                  <a:cubicBezTo>
                    <a:pt x="103" y="1482"/>
                    <a:pt x="0" y="1603"/>
                    <a:pt x="0" y="1748"/>
                  </a:cubicBezTo>
                  <a:cubicBezTo>
                    <a:pt x="0" y="1913"/>
                    <a:pt x="135" y="2048"/>
                    <a:pt x="300" y="2048"/>
                  </a:cubicBezTo>
                  <a:cubicBezTo>
                    <a:pt x="465" y="2048"/>
                    <a:pt x="600" y="1913"/>
                    <a:pt x="600" y="1748"/>
                  </a:cubicBezTo>
                  <a:cubicBezTo>
                    <a:pt x="600" y="1603"/>
                    <a:pt x="497" y="1482"/>
                    <a:pt x="360" y="1454"/>
                  </a:cubicBezTo>
                  <a:cubicBezTo>
                    <a:pt x="360" y="1388"/>
                    <a:pt x="360" y="1388"/>
                    <a:pt x="360" y="1388"/>
                  </a:cubicBezTo>
                  <a:cubicBezTo>
                    <a:pt x="360" y="1355"/>
                    <a:pt x="387" y="1328"/>
                    <a:pt x="420" y="1328"/>
                  </a:cubicBezTo>
                  <a:cubicBezTo>
                    <a:pt x="964" y="1328"/>
                    <a:pt x="964" y="1328"/>
                    <a:pt x="964" y="1328"/>
                  </a:cubicBezTo>
                  <a:cubicBezTo>
                    <a:pt x="964" y="1454"/>
                    <a:pt x="964" y="1454"/>
                    <a:pt x="964" y="1454"/>
                  </a:cubicBezTo>
                  <a:cubicBezTo>
                    <a:pt x="827" y="1482"/>
                    <a:pt x="724" y="1603"/>
                    <a:pt x="724" y="1748"/>
                  </a:cubicBezTo>
                  <a:cubicBezTo>
                    <a:pt x="724" y="1913"/>
                    <a:pt x="859" y="2048"/>
                    <a:pt x="1024" y="2048"/>
                  </a:cubicBezTo>
                  <a:cubicBezTo>
                    <a:pt x="1189" y="2048"/>
                    <a:pt x="1324" y="1913"/>
                    <a:pt x="1324" y="1748"/>
                  </a:cubicBezTo>
                  <a:cubicBezTo>
                    <a:pt x="1324" y="1603"/>
                    <a:pt x="1221" y="1482"/>
                    <a:pt x="1084" y="1454"/>
                  </a:cubicBezTo>
                  <a:cubicBezTo>
                    <a:pt x="1084" y="1328"/>
                    <a:pt x="1084" y="1328"/>
                    <a:pt x="1084" y="1328"/>
                  </a:cubicBezTo>
                  <a:cubicBezTo>
                    <a:pt x="1628" y="1328"/>
                    <a:pt x="1628" y="1328"/>
                    <a:pt x="1628" y="1328"/>
                  </a:cubicBezTo>
                  <a:cubicBezTo>
                    <a:pt x="1661" y="1328"/>
                    <a:pt x="1688" y="1355"/>
                    <a:pt x="1688" y="1388"/>
                  </a:cubicBezTo>
                  <a:cubicBezTo>
                    <a:pt x="1688" y="1454"/>
                    <a:pt x="1688" y="1454"/>
                    <a:pt x="1688" y="1454"/>
                  </a:cubicBezTo>
                  <a:cubicBezTo>
                    <a:pt x="1551" y="1482"/>
                    <a:pt x="1448" y="1603"/>
                    <a:pt x="1448" y="1748"/>
                  </a:cubicBezTo>
                  <a:cubicBezTo>
                    <a:pt x="1448" y="1913"/>
                    <a:pt x="1583" y="2048"/>
                    <a:pt x="1748" y="2048"/>
                  </a:cubicBezTo>
                  <a:cubicBezTo>
                    <a:pt x="1913" y="2048"/>
                    <a:pt x="2048" y="1913"/>
                    <a:pt x="2048" y="1748"/>
                  </a:cubicBezTo>
                  <a:cubicBezTo>
                    <a:pt x="2048" y="1603"/>
                    <a:pt x="1945" y="1482"/>
                    <a:pt x="1808" y="1454"/>
                  </a:cubicBezTo>
                  <a:close/>
                  <a:moveTo>
                    <a:pt x="480" y="1748"/>
                  </a:moveTo>
                  <a:cubicBezTo>
                    <a:pt x="480" y="1847"/>
                    <a:pt x="399" y="1928"/>
                    <a:pt x="300" y="1928"/>
                  </a:cubicBezTo>
                  <a:cubicBezTo>
                    <a:pt x="201" y="1928"/>
                    <a:pt x="120" y="1847"/>
                    <a:pt x="120" y="1748"/>
                  </a:cubicBezTo>
                  <a:cubicBezTo>
                    <a:pt x="120" y="1649"/>
                    <a:pt x="201" y="1568"/>
                    <a:pt x="300" y="1568"/>
                  </a:cubicBezTo>
                  <a:cubicBezTo>
                    <a:pt x="399" y="1568"/>
                    <a:pt x="480" y="1649"/>
                    <a:pt x="480" y="1748"/>
                  </a:cubicBezTo>
                  <a:close/>
                  <a:moveTo>
                    <a:pt x="1204" y="1748"/>
                  </a:moveTo>
                  <a:cubicBezTo>
                    <a:pt x="1204" y="1847"/>
                    <a:pt x="1123" y="1928"/>
                    <a:pt x="1024" y="1928"/>
                  </a:cubicBezTo>
                  <a:cubicBezTo>
                    <a:pt x="925" y="1928"/>
                    <a:pt x="844" y="1847"/>
                    <a:pt x="844" y="1748"/>
                  </a:cubicBezTo>
                  <a:cubicBezTo>
                    <a:pt x="844" y="1649"/>
                    <a:pt x="925" y="1568"/>
                    <a:pt x="1024" y="1568"/>
                  </a:cubicBezTo>
                  <a:cubicBezTo>
                    <a:pt x="1123" y="1568"/>
                    <a:pt x="1204" y="1649"/>
                    <a:pt x="1204" y="1748"/>
                  </a:cubicBezTo>
                  <a:close/>
                  <a:moveTo>
                    <a:pt x="1024" y="968"/>
                  </a:moveTo>
                  <a:cubicBezTo>
                    <a:pt x="792" y="968"/>
                    <a:pt x="604" y="778"/>
                    <a:pt x="604" y="544"/>
                  </a:cubicBezTo>
                  <a:cubicBezTo>
                    <a:pt x="604" y="310"/>
                    <a:pt x="792" y="120"/>
                    <a:pt x="1024" y="120"/>
                  </a:cubicBezTo>
                  <a:cubicBezTo>
                    <a:pt x="1256" y="120"/>
                    <a:pt x="1444" y="310"/>
                    <a:pt x="1444" y="544"/>
                  </a:cubicBezTo>
                  <a:cubicBezTo>
                    <a:pt x="1444" y="778"/>
                    <a:pt x="1256" y="968"/>
                    <a:pt x="1024" y="968"/>
                  </a:cubicBezTo>
                  <a:close/>
                  <a:moveTo>
                    <a:pt x="1748" y="1928"/>
                  </a:moveTo>
                  <a:cubicBezTo>
                    <a:pt x="1649" y="1928"/>
                    <a:pt x="1568" y="1847"/>
                    <a:pt x="1568" y="1748"/>
                  </a:cubicBezTo>
                  <a:cubicBezTo>
                    <a:pt x="1568" y="1649"/>
                    <a:pt x="1649" y="1568"/>
                    <a:pt x="1748" y="1568"/>
                  </a:cubicBezTo>
                  <a:cubicBezTo>
                    <a:pt x="1847" y="1568"/>
                    <a:pt x="1928" y="1649"/>
                    <a:pt x="1928" y="1748"/>
                  </a:cubicBezTo>
                  <a:cubicBezTo>
                    <a:pt x="1928" y="1847"/>
                    <a:pt x="1847" y="1928"/>
                    <a:pt x="1748" y="19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11" name="Group 110" descr="This image is an icon of three human beings and a clock."/>
          <p:cNvGrpSpPr/>
          <p:nvPr/>
        </p:nvGrpSpPr>
        <p:grpSpPr>
          <a:xfrm>
            <a:off x="768329" y="2230384"/>
            <a:ext cx="297913" cy="297912"/>
            <a:chOff x="3613150" y="3706813"/>
            <a:chExt cx="420688" cy="420687"/>
          </a:xfrm>
        </p:grpSpPr>
        <p:sp>
          <p:nvSpPr>
            <p:cNvPr id="112" name="Freeform 10"/>
            <p:cNvSpPr>
              <a:spLocks noEditPoints="1"/>
            </p:cNvSpPr>
            <p:nvPr/>
          </p:nvSpPr>
          <p:spPr bwMode="auto">
            <a:xfrm>
              <a:off x="3613150" y="3930650"/>
              <a:ext cx="420688" cy="196850"/>
            </a:xfrm>
            <a:custGeom>
              <a:avLst/>
              <a:gdLst>
                <a:gd name="T0" fmla="*/ 1823 w 2048"/>
                <a:gd name="T1" fmla="*/ 528 h 960"/>
                <a:gd name="T2" fmla="*/ 1928 w 2048"/>
                <a:gd name="T3" fmla="*/ 300 h 960"/>
                <a:gd name="T4" fmla="*/ 1628 w 2048"/>
                <a:gd name="T5" fmla="*/ 0 h 960"/>
                <a:gd name="T6" fmla="*/ 1324 w 2048"/>
                <a:gd name="T7" fmla="*/ 300 h 960"/>
                <a:gd name="T8" fmla="*/ 1432 w 2048"/>
                <a:gd name="T9" fmla="*/ 528 h 960"/>
                <a:gd name="T10" fmla="*/ 1324 w 2048"/>
                <a:gd name="T11" fmla="*/ 606 h 960"/>
                <a:gd name="T12" fmla="*/ 1219 w 2048"/>
                <a:gd name="T13" fmla="*/ 528 h 960"/>
                <a:gd name="T14" fmla="*/ 1324 w 2048"/>
                <a:gd name="T15" fmla="*/ 300 h 960"/>
                <a:gd name="T16" fmla="*/ 1024 w 2048"/>
                <a:gd name="T17" fmla="*/ 0 h 960"/>
                <a:gd name="T18" fmla="*/ 724 w 2048"/>
                <a:gd name="T19" fmla="*/ 300 h 960"/>
                <a:gd name="T20" fmla="*/ 829 w 2048"/>
                <a:gd name="T21" fmla="*/ 528 h 960"/>
                <a:gd name="T22" fmla="*/ 724 w 2048"/>
                <a:gd name="T23" fmla="*/ 606 h 960"/>
                <a:gd name="T24" fmla="*/ 619 w 2048"/>
                <a:gd name="T25" fmla="*/ 528 h 960"/>
                <a:gd name="T26" fmla="*/ 724 w 2048"/>
                <a:gd name="T27" fmla="*/ 300 h 960"/>
                <a:gd name="T28" fmla="*/ 424 w 2048"/>
                <a:gd name="T29" fmla="*/ 0 h 960"/>
                <a:gd name="T30" fmla="*/ 124 w 2048"/>
                <a:gd name="T31" fmla="*/ 300 h 960"/>
                <a:gd name="T32" fmla="*/ 229 w 2048"/>
                <a:gd name="T33" fmla="*/ 527 h 960"/>
                <a:gd name="T34" fmla="*/ 0 w 2048"/>
                <a:gd name="T35" fmla="*/ 900 h 960"/>
                <a:gd name="T36" fmla="*/ 60 w 2048"/>
                <a:gd name="T37" fmla="*/ 960 h 960"/>
                <a:gd name="T38" fmla="*/ 1988 w 2048"/>
                <a:gd name="T39" fmla="*/ 960 h 960"/>
                <a:gd name="T40" fmla="*/ 2048 w 2048"/>
                <a:gd name="T41" fmla="*/ 900 h 960"/>
                <a:gd name="T42" fmla="*/ 1823 w 2048"/>
                <a:gd name="T43" fmla="*/ 528 h 960"/>
                <a:gd name="T44" fmla="*/ 424 w 2048"/>
                <a:gd name="T45" fmla="*/ 120 h 960"/>
                <a:gd name="T46" fmla="*/ 604 w 2048"/>
                <a:gd name="T47" fmla="*/ 300 h 960"/>
                <a:gd name="T48" fmla="*/ 424 w 2048"/>
                <a:gd name="T49" fmla="*/ 480 h 960"/>
                <a:gd name="T50" fmla="*/ 244 w 2048"/>
                <a:gd name="T51" fmla="*/ 300 h 960"/>
                <a:gd name="T52" fmla="*/ 424 w 2048"/>
                <a:gd name="T53" fmla="*/ 120 h 960"/>
                <a:gd name="T54" fmla="*/ 608 w 2048"/>
                <a:gd name="T55" fmla="*/ 840 h 960"/>
                <a:gd name="T56" fmla="*/ 126 w 2048"/>
                <a:gd name="T57" fmla="*/ 840 h 960"/>
                <a:gd name="T58" fmla="*/ 424 w 2048"/>
                <a:gd name="T59" fmla="*/ 600 h 960"/>
                <a:gd name="T60" fmla="*/ 652 w 2048"/>
                <a:gd name="T61" fmla="*/ 705 h 960"/>
                <a:gd name="T62" fmla="*/ 608 w 2048"/>
                <a:gd name="T63" fmla="*/ 840 h 960"/>
                <a:gd name="T64" fmla="*/ 1024 w 2048"/>
                <a:gd name="T65" fmla="*/ 120 h 960"/>
                <a:gd name="T66" fmla="*/ 1204 w 2048"/>
                <a:gd name="T67" fmla="*/ 300 h 960"/>
                <a:gd name="T68" fmla="*/ 1024 w 2048"/>
                <a:gd name="T69" fmla="*/ 480 h 960"/>
                <a:gd name="T70" fmla="*/ 844 w 2048"/>
                <a:gd name="T71" fmla="*/ 300 h 960"/>
                <a:gd name="T72" fmla="*/ 1024 w 2048"/>
                <a:gd name="T73" fmla="*/ 120 h 960"/>
                <a:gd name="T74" fmla="*/ 730 w 2048"/>
                <a:gd name="T75" fmla="*/ 840 h 960"/>
                <a:gd name="T76" fmla="*/ 1024 w 2048"/>
                <a:gd name="T77" fmla="*/ 600 h 960"/>
                <a:gd name="T78" fmla="*/ 1318 w 2048"/>
                <a:gd name="T79" fmla="*/ 840 h 960"/>
                <a:gd name="T80" fmla="*/ 730 w 2048"/>
                <a:gd name="T81" fmla="*/ 840 h 960"/>
                <a:gd name="T82" fmla="*/ 1628 w 2048"/>
                <a:gd name="T83" fmla="*/ 120 h 960"/>
                <a:gd name="T84" fmla="*/ 1808 w 2048"/>
                <a:gd name="T85" fmla="*/ 300 h 960"/>
                <a:gd name="T86" fmla="*/ 1628 w 2048"/>
                <a:gd name="T87" fmla="*/ 480 h 960"/>
                <a:gd name="T88" fmla="*/ 1444 w 2048"/>
                <a:gd name="T89" fmla="*/ 300 h 960"/>
                <a:gd name="T90" fmla="*/ 1628 w 2048"/>
                <a:gd name="T91" fmla="*/ 120 h 960"/>
                <a:gd name="T92" fmla="*/ 1440 w 2048"/>
                <a:gd name="T93" fmla="*/ 840 h 960"/>
                <a:gd name="T94" fmla="*/ 1396 w 2048"/>
                <a:gd name="T95" fmla="*/ 705 h 960"/>
                <a:gd name="T96" fmla="*/ 1628 w 2048"/>
                <a:gd name="T97" fmla="*/ 600 h 960"/>
                <a:gd name="T98" fmla="*/ 1922 w 2048"/>
                <a:gd name="T99" fmla="*/ 840 h 960"/>
                <a:gd name="T100" fmla="*/ 1440 w 2048"/>
                <a:gd name="T101" fmla="*/ 840 h 9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048" h="960">
                  <a:moveTo>
                    <a:pt x="1823" y="528"/>
                  </a:moveTo>
                  <a:cubicBezTo>
                    <a:pt x="1887" y="473"/>
                    <a:pt x="1928" y="391"/>
                    <a:pt x="1928" y="300"/>
                  </a:cubicBezTo>
                  <a:cubicBezTo>
                    <a:pt x="1928" y="135"/>
                    <a:pt x="1793" y="0"/>
                    <a:pt x="1628" y="0"/>
                  </a:cubicBezTo>
                  <a:cubicBezTo>
                    <a:pt x="1462" y="0"/>
                    <a:pt x="1324" y="134"/>
                    <a:pt x="1324" y="300"/>
                  </a:cubicBezTo>
                  <a:cubicBezTo>
                    <a:pt x="1324" y="387"/>
                    <a:pt x="1362" y="469"/>
                    <a:pt x="1432" y="528"/>
                  </a:cubicBezTo>
                  <a:cubicBezTo>
                    <a:pt x="1392" y="548"/>
                    <a:pt x="1355" y="575"/>
                    <a:pt x="1324" y="606"/>
                  </a:cubicBezTo>
                  <a:cubicBezTo>
                    <a:pt x="1293" y="575"/>
                    <a:pt x="1258" y="549"/>
                    <a:pt x="1219" y="528"/>
                  </a:cubicBezTo>
                  <a:cubicBezTo>
                    <a:pt x="1283" y="473"/>
                    <a:pt x="1324" y="391"/>
                    <a:pt x="1324" y="300"/>
                  </a:cubicBezTo>
                  <a:cubicBezTo>
                    <a:pt x="1324" y="135"/>
                    <a:pt x="1189" y="0"/>
                    <a:pt x="1024" y="0"/>
                  </a:cubicBezTo>
                  <a:cubicBezTo>
                    <a:pt x="859" y="0"/>
                    <a:pt x="724" y="135"/>
                    <a:pt x="724" y="300"/>
                  </a:cubicBezTo>
                  <a:cubicBezTo>
                    <a:pt x="724" y="391"/>
                    <a:pt x="765" y="473"/>
                    <a:pt x="829" y="528"/>
                  </a:cubicBezTo>
                  <a:cubicBezTo>
                    <a:pt x="790" y="548"/>
                    <a:pt x="755" y="575"/>
                    <a:pt x="724" y="606"/>
                  </a:cubicBezTo>
                  <a:cubicBezTo>
                    <a:pt x="693" y="574"/>
                    <a:pt x="658" y="548"/>
                    <a:pt x="619" y="528"/>
                  </a:cubicBezTo>
                  <a:cubicBezTo>
                    <a:pt x="683" y="473"/>
                    <a:pt x="724" y="391"/>
                    <a:pt x="724" y="300"/>
                  </a:cubicBezTo>
                  <a:cubicBezTo>
                    <a:pt x="724" y="135"/>
                    <a:pt x="589" y="0"/>
                    <a:pt x="424" y="0"/>
                  </a:cubicBezTo>
                  <a:cubicBezTo>
                    <a:pt x="259" y="0"/>
                    <a:pt x="124" y="135"/>
                    <a:pt x="124" y="300"/>
                  </a:cubicBezTo>
                  <a:cubicBezTo>
                    <a:pt x="124" y="391"/>
                    <a:pt x="165" y="472"/>
                    <a:pt x="229" y="527"/>
                  </a:cubicBezTo>
                  <a:cubicBezTo>
                    <a:pt x="93" y="597"/>
                    <a:pt x="0" y="738"/>
                    <a:pt x="0" y="900"/>
                  </a:cubicBezTo>
                  <a:cubicBezTo>
                    <a:pt x="0" y="933"/>
                    <a:pt x="27" y="960"/>
                    <a:pt x="60" y="960"/>
                  </a:cubicBezTo>
                  <a:cubicBezTo>
                    <a:pt x="70" y="960"/>
                    <a:pt x="1948" y="960"/>
                    <a:pt x="1988" y="960"/>
                  </a:cubicBezTo>
                  <a:cubicBezTo>
                    <a:pt x="2021" y="960"/>
                    <a:pt x="2048" y="933"/>
                    <a:pt x="2048" y="900"/>
                  </a:cubicBezTo>
                  <a:cubicBezTo>
                    <a:pt x="2048" y="739"/>
                    <a:pt x="1957" y="598"/>
                    <a:pt x="1823" y="528"/>
                  </a:cubicBezTo>
                  <a:close/>
                  <a:moveTo>
                    <a:pt x="424" y="120"/>
                  </a:moveTo>
                  <a:cubicBezTo>
                    <a:pt x="523" y="120"/>
                    <a:pt x="604" y="201"/>
                    <a:pt x="604" y="300"/>
                  </a:cubicBezTo>
                  <a:cubicBezTo>
                    <a:pt x="604" y="399"/>
                    <a:pt x="523" y="480"/>
                    <a:pt x="424" y="480"/>
                  </a:cubicBezTo>
                  <a:cubicBezTo>
                    <a:pt x="325" y="480"/>
                    <a:pt x="244" y="399"/>
                    <a:pt x="244" y="300"/>
                  </a:cubicBezTo>
                  <a:cubicBezTo>
                    <a:pt x="244" y="201"/>
                    <a:pt x="325" y="120"/>
                    <a:pt x="424" y="120"/>
                  </a:cubicBezTo>
                  <a:close/>
                  <a:moveTo>
                    <a:pt x="608" y="840"/>
                  </a:moveTo>
                  <a:cubicBezTo>
                    <a:pt x="126" y="840"/>
                    <a:pt x="126" y="840"/>
                    <a:pt x="126" y="840"/>
                  </a:cubicBezTo>
                  <a:cubicBezTo>
                    <a:pt x="154" y="703"/>
                    <a:pt x="277" y="600"/>
                    <a:pt x="424" y="600"/>
                  </a:cubicBezTo>
                  <a:cubicBezTo>
                    <a:pt x="512" y="600"/>
                    <a:pt x="595" y="639"/>
                    <a:pt x="652" y="705"/>
                  </a:cubicBezTo>
                  <a:cubicBezTo>
                    <a:pt x="630" y="746"/>
                    <a:pt x="615" y="792"/>
                    <a:pt x="608" y="840"/>
                  </a:cubicBezTo>
                  <a:close/>
                  <a:moveTo>
                    <a:pt x="1024" y="120"/>
                  </a:moveTo>
                  <a:cubicBezTo>
                    <a:pt x="1123" y="120"/>
                    <a:pt x="1204" y="201"/>
                    <a:pt x="1204" y="300"/>
                  </a:cubicBezTo>
                  <a:cubicBezTo>
                    <a:pt x="1204" y="399"/>
                    <a:pt x="1123" y="480"/>
                    <a:pt x="1024" y="480"/>
                  </a:cubicBezTo>
                  <a:cubicBezTo>
                    <a:pt x="925" y="480"/>
                    <a:pt x="844" y="399"/>
                    <a:pt x="844" y="300"/>
                  </a:cubicBezTo>
                  <a:cubicBezTo>
                    <a:pt x="844" y="201"/>
                    <a:pt x="925" y="120"/>
                    <a:pt x="1024" y="120"/>
                  </a:cubicBezTo>
                  <a:close/>
                  <a:moveTo>
                    <a:pt x="730" y="840"/>
                  </a:moveTo>
                  <a:cubicBezTo>
                    <a:pt x="758" y="703"/>
                    <a:pt x="879" y="600"/>
                    <a:pt x="1024" y="600"/>
                  </a:cubicBezTo>
                  <a:cubicBezTo>
                    <a:pt x="1169" y="600"/>
                    <a:pt x="1290" y="703"/>
                    <a:pt x="1318" y="840"/>
                  </a:cubicBezTo>
                  <a:cubicBezTo>
                    <a:pt x="1298" y="840"/>
                    <a:pt x="755" y="840"/>
                    <a:pt x="730" y="840"/>
                  </a:cubicBezTo>
                  <a:close/>
                  <a:moveTo>
                    <a:pt x="1628" y="120"/>
                  </a:moveTo>
                  <a:cubicBezTo>
                    <a:pt x="1727" y="120"/>
                    <a:pt x="1808" y="201"/>
                    <a:pt x="1808" y="300"/>
                  </a:cubicBezTo>
                  <a:cubicBezTo>
                    <a:pt x="1808" y="399"/>
                    <a:pt x="1727" y="480"/>
                    <a:pt x="1628" y="480"/>
                  </a:cubicBezTo>
                  <a:cubicBezTo>
                    <a:pt x="1528" y="480"/>
                    <a:pt x="1444" y="398"/>
                    <a:pt x="1444" y="300"/>
                  </a:cubicBezTo>
                  <a:cubicBezTo>
                    <a:pt x="1444" y="202"/>
                    <a:pt x="1528" y="120"/>
                    <a:pt x="1628" y="120"/>
                  </a:cubicBezTo>
                  <a:close/>
                  <a:moveTo>
                    <a:pt x="1440" y="840"/>
                  </a:moveTo>
                  <a:cubicBezTo>
                    <a:pt x="1433" y="792"/>
                    <a:pt x="1418" y="747"/>
                    <a:pt x="1396" y="705"/>
                  </a:cubicBezTo>
                  <a:cubicBezTo>
                    <a:pt x="1453" y="640"/>
                    <a:pt x="1539" y="600"/>
                    <a:pt x="1628" y="600"/>
                  </a:cubicBezTo>
                  <a:cubicBezTo>
                    <a:pt x="1773" y="600"/>
                    <a:pt x="1894" y="703"/>
                    <a:pt x="1922" y="840"/>
                  </a:cubicBezTo>
                  <a:lnTo>
                    <a:pt x="1440" y="84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3" name="Freeform 11"/>
            <p:cNvSpPr>
              <a:spLocks/>
            </p:cNvSpPr>
            <p:nvPr/>
          </p:nvSpPr>
          <p:spPr bwMode="auto">
            <a:xfrm>
              <a:off x="3784600" y="3768725"/>
              <a:ext cx="101600" cy="74612"/>
            </a:xfrm>
            <a:custGeom>
              <a:avLst/>
              <a:gdLst>
                <a:gd name="T0" fmla="*/ 468 w 492"/>
                <a:gd name="T1" fmla="*/ 24 h 366"/>
                <a:gd name="T2" fmla="*/ 384 w 492"/>
                <a:gd name="T3" fmla="*/ 24 h 366"/>
                <a:gd name="T4" fmla="*/ 186 w 492"/>
                <a:gd name="T5" fmla="*/ 221 h 366"/>
                <a:gd name="T6" fmla="*/ 108 w 492"/>
                <a:gd name="T7" fmla="*/ 144 h 366"/>
                <a:gd name="T8" fmla="*/ 24 w 492"/>
                <a:gd name="T9" fmla="*/ 144 h 366"/>
                <a:gd name="T10" fmla="*/ 24 w 492"/>
                <a:gd name="T11" fmla="*/ 228 h 366"/>
                <a:gd name="T12" fmla="*/ 144 w 492"/>
                <a:gd name="T13" fmla="*/ 348 h 366"/>
                <a:gd name="T14" fmla="*/ 186 w 492"/>
                <a:gd name="T15" fmla="*/ 366 h 366"/>
                <a:gd name="T16" fmla="*/ 228 w 492"/>
                <a:gd name="T17" fmla="*/ 348 h 366"/>
                <a:gd name="T18" fmla="*/ 468 w 492"/>
                <a:gd name="T19" fmla="*/ 108 h 366"/>
                <a:gd name="T20" fmla="*/ 468 w 492"/>
                <a:gd name="T21" fmla="*/ 24 h 3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92" h="366">
                  <a:moveTo>
                    <a:pt x="468" y="24"/>
                  </a:moveTo>
                  <a:cubicBezTo>
                    <a:pt x="445" y="0"/>
                    <a:pt x="407" y="0"/>
                    <a:pt x="384" y="24"/>
                  </a:cubicBezTo>
                  <a:cubicBezTo>
                    <a:pt x="186" y="221"/>
                    <a:pt x="186" y="221"/>
                    <a:pt x="186" y="221"/>
                  </a:cubicBezTo>
                  <a:cubicBezTo>
                    <a:pt x="108" y="144"/>
                    <a:pt x="108" y="144"/>
                    <a:pt x="108" y="144"/>
                  </a:cubicBezTo>
                  <a:cubicBezTo>
                    <a:pt x="85" y="120"/>
                    <a:pt x="47" y="120"/>
                    <a:pt x="24" y="144"/>
                  </a:cubicBezTo>
                  <a:cubicBezTo>
                    <a:pt x="0" y="167"/>
                    <a:pt x="0" y="205"/>
                    <a:pt x="24" y="228"/>
                  </a:cubicBezTo>
                  <a:cubicBezTo>
                    <a:pt x="144" y="348"/>
                    <a:pt x="144" y="348"/>
                    <a:pt x="144" y="348"/>
                  </a:cubicBezTo>
                  <a:cubicBezTo>
                    <a:pt x="155" y="360"/>
                    <a:pt x="171" y="366"/>
                    <a:pt x="186" y="366"/>
                  </a:cubicBezTo>
                  <a:cubicBezTo>
                    <a:pt x="201" y="366"/>
                    <a:pt x="217" y="360"/>
                    <a:pt x="228" y="348"/>
                  </a:cubicBezTo>
                  <a:cubicBezTo>
                    <a:pt x="468" y="108"/>
                    <a:pt x="468" y="108"/>
                    <a:pt x="468" y="108"/>
                  </a:cubicBezTo>
                  <a:cubicBezTo>
                    <a:pt x="492" y="85"/>
                    <a:pt x="492" y="47"/>
                    <a:pt x="468" y="2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4" name="Freeform 12"/>
            <p:cNvSpPr>
              <a:spLocks noEditPoints="1"/>
            </p:cNvSpPr>
            <p:nvPr/>
          </p:nvSpPr>
          <p:spPr bwMode="auto">
            <a:xfrm>
              <a:off x="3736975" y="3706813"/>
              <a:ext cx="198438" cy="198437"/>
            </a:xfrm>
            <a:custGeom>
              <a:avLst/>
              <a:gdLst>
                <a:gd name="T0" fmla="*/ 480 w 964"/>
                <a:gd name="T1" fmla="*/ 0 h 968"/>
                <a:gd name="T2" fmla="*/ 0 w 964"/>
                <a:gd name="T3" fmla="*/ 484 h 968"/>
                <a:gd name="T4" fmla="*/ 480 w 964"/>
                <a:gd name="T5" fmla="*/ 968 h 968"/>
                <a:gd name="T6" fmla="*/ 964 w 964"/>
                <a:gd name="T7" fmla="*/ 484 h 968"/>
                <a:gd name="T8" fmla="*/ 480 w 964"/>
                <a:gd name="T9" fmla="*/ 0 h 968"/>
                <a:gd name="T10" fmla="*/ 480 w 964"/>
                <a:gd name="T11" fmla="*/ 848 h 968"/>
                <a:gd name="T12" fmla="*/ 120 w 964"/>
                <a:gd name="T13" fmla="*/ 484 h 968"/>
                <a:gd name="T14" fmla="*/ 480 w 964"/>
                <a:gd name="T15" fmla="*/ 120 h 968"/>
                <a:gd name="T16" fmla="*/ 844 w 964"/>
                <a:gd name="T17" fmla="*/ 484 h 968"/>
                <a:gd name="T18" fmla="*/ 480 w 964"/>
                <a:gd name="T19" fmla="*/ 848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64" h="968">
                  <a:moveTo>
                    <a:pt x="480" y="0"/>
                  </a:moveTo>
                  <a:cubicBezTo>
                    <a:pt x="215" y="0"/>
                    <a:pt x="0" y="217"/>
                    <a:pt x="0" y="484"/>
                  </a:cubicBezTo>
                  <a:cubicBezTo>
                    <a:pt x="0" y="751"/>
                    <a:pt x="215" y="968"/>
                    <a:pt x="480" y="968"/>
                  </a:cubicBezTo>
                  <a:cubicBezTo>
                    <a:pt x="745" y="968"/>
                    <a:pt x="964" y="750"/>
                    <a:pt x="964" y="484"/>
                  </a:cubicBezTo>
                  <a:cubicBezTo>
                    <a:pt x="964" y="219"/>
                    <a:pt x="746" y="0"/>
                    <a:pt x="480" y="0"/>
                  </a:cubicBezTo>
                  <a:close/>
                  <a:moveTo>
                    <a:pt x="480" y="848"/>
                  </a:moveTo>
                  <a:cubicBezTo>
                    <a:pt x="281" y="848"/>
                    <a:pt x="120" y="685"/>
                    <a:pt x="120" y="484"/>
                  </a:cubicBezTo>
                  <a:cubicBezTo>
                    <a:pt x="120" y="283"/>
                    <a:pt x="281" y="120"/>
                    <a:pt x="480" y="120"/>
                  </a:cubicBezTo>
                  <a:cubicBezTo>
                    <a:pt x="677" y="120"/>
                    <a:pt x="844" y="287"/>
                    <a:pt x="844" y="484"/>
                  </a:cubicBezTo>
                  <a:cubicBezTo>
                    <a:pt x="844" y="681"/>
                    <a:pt x="677" y="848"/>
                    <a:pt x="480" y="84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42" name="TextBox 141"/>
          <p:cNvSpPr txBox="1"/>
          <p:nvPr/>
        </p:nvSpPr>
        <p:spPr>
          <a:xfrm>
            <a:off x="1296448" y="2187997"/>
            <a:ext cx="482978" cy="340300"/>
          </a:xfrm>
          <a:prstGeom prst="rect">
            <a:avLst/>
          </a:prstGeom>
          <a:noFill/>
        </p:spPr>
        <p:txBody>
          <a:bodyPr wrap="none" lIns="0" tIns="0" rIns="0" bIns="0" rtlCol="0">
            <a:spAutoFit/>
          </a:bodyPr>
          <a:lstStyle/>
          <a:p>
            <a:r>
              <a:rPr lang="en-US" sz="2400" dirty="0">
                <a:solidFill>
                  <a:schemeClr val="bg1"/>
                </a:solidFill>
                <a:latin typeface="+mj-lt"/>
              </a:rPr>
              <a:t>25%</a:t>
            </a:r>
          </a:p>
        </p:txBody>
      </p:sp>
      <p:sp>
        <p:nvSpPr>
          <p:cNvPr id="143" name="TextBox 142"/>
          <p:cNvSpPr txBox="1"/>
          <p:nvPr/>
        </p:nvSpPr>
        <p:spPr>
          <a:xfrm>
            <a:off x="1296448" y="1126843"/>
            <a:ext cx="482978" cy="340300"/>
          </a:xfrm>
          <a:prstGeom prst="rect">
            <a:avLst/>
          </a:prstGeom>
          <a:noFill/>
        </p:spPr>
        <p:txBody>
          <a:bodyPr wrap="none" lIns="0" tIns="0" rIns="0" bIns="0" rtlCol="0">
            <a:spAutoFit/>
          </a:bodyPr>
          <a:lstStyle/>
          <a:p>
            <a:r>
              <a:rPr lang="en-US" sz="2400" dirty="0">
                <a:solidFill>
                  <a:schemeClr val="bg1"/>
                </a:solidFill>
                <a:latin typeface="+mj-lt"/>
              </a:rPr>
              <a:t>35%</a:t>
            </a:r>
          </a:p>
        </p:txBody>
      </p:sp>
      <p:sp>
        <p:nvSpPr>
          <p:cNvPr id="140" name="Rectangle 139">
            <a:extLst>
              <a:ext uri="{C183D7F6-B498-43B3-948B-1728B52AA6E4}">
                <adec:decorative xmlns:adec="http://schemas.microsoft.com/office/drawing/2017/decorative" val="1"/>
              </a:ext>
            </a:extLst>
          </p:cNvPr>
          <p:cNvSpPr/>
          <p:nvPr/>
        </p:nvSpPr>
        <p:spPr>
          <a:xfrm>
            <a:off x="7589520" y="1"/>
            <a:ext cx="4602480" cy="6857999"/>
          </a:xfrm>
          <a:prstGeom prst="rect">
            <a:avLst/>
          </a:prstGeom>
          <a:solidFill>
            <a:srgbClr val="30353F">
              <a:alpha val="8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dirty="0"/>
              <a:t> </a:t>
            </a:r>
          </a:p>
        </p:txBody>
      </p:sp>
      <p:sp>
        <p:nvSpPr>
          <p:cNvPr id="145" name="TextBox 144"/>
          <p:cNvSpPr txBox="1"/>
          <p:nvPr/>
        </p:nvSpPr>
        <p:spPr>
          <a:xfrm>
            <a:off x="7957818" y="2700154"/>
            <a:ext cx="3886200" cy="3323987"/>
          </a:xfrm>
          <a:prstGeom prst="rect">
            <a:avLst/>
          </a:prstGeom>
          <a:noFill/>
        </p:spPr>
        <p:txBody>
          <a:bodyPr wrap="square" lIns="0" tIns="0" rIns="0" bIns="0" rtlCol="0">
            <a:spAutoFit/>
          </a:bodyPr>
          <a:lstStyle/>
          <a:p>
            <a:pPr algn="ctr"/>
            <a:r>
              <a:rPr lang="en-US" dirty="0">
                <a:solidFill>
                  <a:schemeClr val="bg1"/>
                </a:solidFill>
              </a:rPr>
              <a:t>Methods</a:t>
            </a:r>
          </a:p>
          <a:p>
            <a:pPr marL="285750" indent="-285750" algn="ctr">
              <a:buFont typeface="Arial" panose="020B0604020202020204" pitchFamily="34" charset="0"/>
              <a:buChar char="•"/>
            </a:pPr>
            <a:r>
              <a:rPr lang="en-US" dirty="0">
                <a:solidFill>
                  <a:schemeClr val="bg1"/>
                </a:solidFill>
              </a:rPr>
              <a:t>A two-sample t-test was run to compare the mean difference of the selling price between homes with 2+ car garages and homes with a 1 car or no garage.</a:t>
            </a:r>
          </a:p>
          <a:p>
            <a:pPr marL="285750" indent="-285750" algn="ctr">
              <a:buFont typeface="Arial" panose="020B0604020202020204" pitchFamily="34" charset="0"/>
              <a:buChar char="•"/>
            </a:pPr>
            <a:r>
              <a:rPr lang="en-US" dirty="0">
                <a:solidFill>
                  <a:schemeClr val="bg1"/>
                </a:solidFill>
              </a:rPr>
              <a:t>Categories were created using conditional statements and Pivot Tables to filter for conditions.</a:t>
            </a:r>
          </a:p>
          <a:p>
            <a:pPr marL="285750" indent="-285750" algn="ctr">
              <a:buFont typeface="Arial" panose="020B0604020202020204" pitchFamily="34" charset="0"/>
              <a:buChar char="•"/>
            </a:pPr>
            <a:r>
              <a:rPr lang="en-US" dirty="0">
                <a:solidFill>
                  <a:schemeClr val="bg1"/>
                </a:solidFill>
              </a:rPr>
              <a:t>2 car garage threshold determined using data from the </a:t>
            </a:r>
            <a:r>
              <a:rPr lang="en-US" dirty="0">
                <a:solidFill>
                  <a:schemeClr val="bg1"/>
                </a:solidFill>
                <a:hlinkClick r:id="rId2"/>
              </a:rPr>
              <a:t>Department of Transportation</a:t>
            </a:r>
            <a:r>
              <a:rPr lang="en-US" dirty="0">
                <a:solidFill>
                  <a:schemeClr val="bg1"/>
                </a:solidFill>
              </a:rPr>
              <a:t>.  </a:t>
            </a:r>
          </a:p>
        </p:txBody>
      </p:sp>
      <p:cxnSp>
        <p:nvCxnSpPr>
          <p:cNvPr id="151" name="Straight Connector 150">
            <a:extLst>
              <a:ext uri="{C183D7F6-B498-43B3-948B-1728B52AA6E4}">
                <adec:decorative xmlns:adec="http://schemas.microsoft.com/office/drawing/2017/decorative" val="1"/>
              </a:ext>
            </a:extLst>
          </p:cNvPr>
          <p:cNvCxnSpPr/>
          <p:nvPr/>
        </p:nvCxnSpPr>
        <p:spPr>
          <a:xfrm>
            <a:off x="9169399" y="2187997"/>
            <a:ext cx="1463040" cy="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C183D7F6-B498-43B3-948B-1728B52AA6E4}">
                <adec:decorative xmlns:adec="http://schemas.microsoft.com/office/drawing/2017/decorative" val="1"/>
              </a:ext>
            </a:extLst>
          </p:cNvPr>
          <p:cNvCxnSpPr/>
          <p:nvPr/>
        </p:nvCxnSpPr>
        <p:spPr>
          <a:xfrm>
            <a:off x="9525533" y="6113788"/>
            <a:ext cx="750771" cy="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hidden="1">
            <a:extLst>
              <a:ext uri="{FF2B5EF4-FFF2-40B4-BE49-F238E27FC236}">
                <a16:creationId xmlns:a16="http://schemas.microsoft.com/office/drawing/2014/main" id="{B61803F9-0687-42F2-AD52-B4E217229BB0}"/>
              </a:ext>
            </a:extLst>
          </p:cNvPr>
          <p:cNvSpPr>
            <a:spLocks noGrp="1"/>
          </p:cNvSpPr>
          <p:nvPr>
            <p:ph type="title"/>
          </p:nvPr>
        </p:nvSpPr>
        <p:spPr/>
        <p:txBody>
          <a:bodyPr/>
          <a:lstStyle/>
          <a:p>
            <a:r>
              <a:rPr lang="en-US" dirty="0"/>
              <a:t>Slide 7</a:t>
            </a:r>
          </a:p>
        </p:txBody>
      </p:sp>
      <p:sp>
        <p:nvSpPr>
          <p:cNvPr id="4" name="TextBox 3">
            <a:extLst>
              <a:ext uri="{FF2B5EF4-FFF2-40B4-BE49-F238E27FC236}">
                <a16:creationId xmlns:a16="http://schemas.microsoft.com/office/drawing/2014/main" id="{E4EB5257-DB17-CB37-C73A-4D0D960D11EA}"/>
              </a:ext>
            </a:extLst>
          </p:cNvPr>
          <p:cNvSpPr txBox="1"/>
          <p:nvPr/>
        </p:nvSpPr>
        <p:spPr>
          <a:xfrm>
            <a:off x="8145100" y="947411"/>
            <a:ext cx="3511639" cy="830997"/>
          </a:xfrm>
          <a:prstGeom prst="rect">
            <a:avLst/>
          </a:prstGeom>
          <a:noFill/>
        </p:spPr>
        <p:txBody>
          <a:bodyPr wrap="square" rtlCol="0">
            <a:spAutoFit/>
          </a:bodyPr>
          <a:lstStyle/>
          <a:p>
            <a:r>
              <a:rPr lang="en-US" sz="4800" dirty="0">
                <a:solidFill>
                  <a:schemeClr val="accent4"/>
                </a:solidFill>
              </a:rPr>
              <a:t>Garage Size</a:t>
            </a:r>
          </a:p>
        </p:txBody>
      </p:sp>
      <p:graphicFrame>
        <p:nvGraphicFramePr>
          <p:cNvPr id="5" name="Chart 4">
            <a:extLst>
              <a:ext uri="{FF2B5EF4-FFF2-40B4-BE49-F238E27FC236}">
                <a16:creationId xmlns:a16="http://schemas.microsoft.com/office/drawing/2014/main" id="{D4661D7F-4BFD-D6F2-6C02-B6838540AB36}"/>
              </a:ext>
            </a:extLst>
          </p:cNvPr>
          <p:cNvGraphicFramePr>
            <a:graphicFrameLocks/>
          </p:cNvGraphicFramePr>
          <p:nvPr>
            <p:extLst>
              <p:ext uri="{D42A27DB-BD31-4B8C-83A1-F6EECF244321}">
                <p14:modId xmlns:p14="http://schemas.microsoft.com/office/powerpoint/2010/main" val="3867537111"/>
              </p:ext>
            </p:extLst>
          </p:nvPr>
        </p:nvGraphicFramePr>
        <p:xfrm>
          <a:off x="2358196" y="4057326"/>
          <a:ext cx="4813688" cy="2800673"/>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8" name="Table 7">
            <a:extLst>
              <a:ext uri="{FF2B5EF4-FFF2-40B4-BE49-F238E27FC236}">
                <a16:creationId xmlns:a16="http://schemas.microsoft.com/office/drawing/2014/main" id="{4E03294D-F263-FB5C-77FA-1FBD530D5D5E}"/>
              </a:ext>
            </a:extLst>
          </p:cNvPr>
          <p:cNvGraphicFramePr>
            <a:graphicFrameLocks noGrp="1"/>
          </p:cNvGraphicFramePr>
          <p:nvPr>
            <p:extLst>
              <p:ext uri="{D42A27DB-BD31-4B8C-83A1-F6EECF244321}">
                <p14:modId xmlns:p14="http://schemas.microsoft.com/office/powerpoint/2010/main" val="451133821"/>
              </p:ext>
            </p:extLst>
          </p:nvPr>
        </p:nvGraphicFramePr>
        <p:xfrm>
          <a:off x="127397" y="0"/>
          <a:ext cx="5092700" cy="3879850"/>
        </p:xfrm>
        <a:graphic>
          <a:graphicData uri="http://schemas.openxmlformats.org/drawingml/2006/table">
            <a:tbl>
              <a:tblPr/>
              <a:tblGrid>
                <a:gridCol w="2933700">
                  <a:extLst>
                    <a:ext uri="{9D8B030D-6E8A-4147-A177-3AD203B41FA5}">
                      <a16:colId xmlns:a16="http://schemas.microsoft.com/office/drawing/2014/main" val="1059739552"/>
                    </a:ext>
                  </a:extLst>
                </a:gridCol>
                <a:gridCol w="939800">
                  <a:extLst>
                    <a:ext uri="{9D8B030D-6E8A-4147-A177-3AD203B41FA5}">
                      <a16:colId xmlns:a16="http://schemas.microsoft.com/office/drawing/2014/main" val="1555115658"/>
                    </a:ext>
                  </a:extLst>
                </a:gridCol>
                <a:gridCol w="1219200">
                  <a:extLst>
                    <a:ext uri="{9D8B030D-6E8A-4147-A177-3AD203B41FA5}">
                      <a16:colId xmlns:a16="http://schemas.microsoft.com/office/drawing/2014/main" val="2891590434"/>
                    </a:ext>
                  </a:extLst>
                </a:gridCol>
              </a:tblGrid>
              <a:tr h="184150">
                <a:tc>
                  <a:txBody>
                    <a:bodyPr/>
                    <a:lstStyle/>
                    <a:p>
                      <a:pPr algn="l" fontAlgn="b"/>
                      <a:r>
                        <a:rPr lang="en-US" sz="1100" b="0" i="0" u="none" strike="noStrike">
                          <a:solidFill>
                            <a:srgbClr val="000000"/>
                          </a:solidFill>
                          <a:effectLst/>
                          <a:latin typeface="Calibri" panose="020F0502020204030204" pitchFamily="34" charset="0"/>
                        </a:rPr>
                        <a:t>t-Test: Two-Sample Assuming Unequal Variances</a:t>
                      </a:r>
                    </a:p>
                  </a:txBody>
                  <a:tcPr marL="6350" marR="6350" marT="635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6350" marR="6350" marT="635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6350" marR="6350" marT="6350" marB="0" anchor="b">
                    <a:lnL>
                      <a:noFill/>
                    </a:lnL>
                    <a:lnR>
                      <a:noFill/>
                    </a:lnR>
                    <a:lnT>
                      <a:noFill/>
                    </a:lnT>
                    <a:lnB>
                      <a:noFill/>
                    </a:lnB>
                  </a:tcPr>
                </a:tc>
                <a:extLst>
                  <a:ext uri="{0D108BD9-81ED-4DB2-BD59-A6C34878D82A}">
                    <a16:rowId xmlns:a16="http://schemas.microsoft.com/office/drawing/2014/main" val="4190812078"/>
                  </a:ext>
                </a:extLst>
              </a:tr>
              <a:tr h="190500">
                <a:tc>
                  <a:txBody>
                    <a:bodyPr/>
                    <a:lstStyle/>
                    <a:p>
                      <a:pPr algn="l" fontAlgn="b"/>
                      <a:endParaRPr lang="en-US" sz="1100" b="0" i="0" u="none" strike="noStrike">
                        <a:solidFill>
                          <a:srgbClr val="000000"/>
                        </a:solidFill>
                        <a:effectLst/>
                        <a:latin typeface="Calibri" panose="020F0502020204030204" pitchFamily="34" charset="0"/>
                      </a:endParaRPr>
                    </a:p>
                  </a:txBody>
                  <a:tcPr marL="6350" marR="6350" marT="635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6350" marR="6350" marT="635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6350" marR="6350" marT="6350" marB="0" anchor="b">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64707453"/>
                  </a:ext>
                </a:extLst>
              </a:tr>
              <a:tr h="184150">
                <a:tc>
                  <a:txBody>
                    <a:bodyPr/>
                    <a:lstStyle/>
                    <a:p>
                      <a:pPr algn="ctr" fontAlgn="b"/>
                      <a:r>
                        <a:rPr lang="en-US" sz="1100" b="0" i="1" u="none" strike="noStrike">
                          <a:solidFill>
                            <a:srgbClr val="000000"/>
                          </a:solidFill>
                          <a:effectLst/>
                          <a:latin typeface="Calibri" panose="020F0502020204030204" pitchFamily="34" charset="0"/>
                        </a:rPr>
                        <a:t> </a:t>
                      </a:r>
                    </a:p>
                  </a:txBody>
                  <a:tcPr marL="6350" marR="6350" marT="6350" marB="0"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1" u="none" strike="noStrike">
                          <a:solidFill>
                            <a:srgbClr val="000000"/>
                          </a:solidFill>
                          <a:effectLst/>
                          <a:latin typeface="Calibri" panose="020F0502020204030204" pitchFamily="34" charset="0"/>
                        </a:rPr>
                        <a:t>2+ Car Garage</a:t>
                      </a:r>
                    </a:p>
                  </a:txBody>
                  <a:tcPr marL="6350" marR="6350" marT="6350" marB="0"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1" u="none" strike="noStrike">
                          <a:solidFill>
                            <a:srgbClr val="000000"/>
                          </a:solidFill>
                          <a:effectLst/>
                          <a:latin typeface="Calibri" panose="020F0502020204030204" pitchFamily="34" charset="0"/>
                        </a:rPr>
                        <a:t>1 Car or No Garage</a:t>
                      </a:r>
                    </a:p>
                  </a:txBody>
                  <a:tcPr marL="6350" marR="6350" marT="6350" marB="0"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06054455"/>
                  </a:ext>
                </a:extLst>
              </a:tr>
              <a:tr h="184150">
                <a:tc>
                  <a:txBody>
                    <a:bodyPr/>
                    <a:lstStyle/>
                    <a:p>
                      <a:pPr algn="l" fontAlgn="b"/>
                      <a:r>
                        <a:rPr lang="en-US" sz="1100" b="0" i="0" u="none" strike="noStrike">
                          <a:solidFill>
                            <a:srgbClr val="000000"/>
                          </a:solidFill>
                          <a:effectLst/>
                          <a:latin typeface="Calibri" panose="020F0502020204030204" pitchFamily="34" charset="0"/>
                        </a:rPr>
                        <a:t>Mean</a:t>
                      </a:r>
                    </a:p>
                  </a:txBody>
                  <a:tcPr marL="6350" marR="6350" marT="635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US" sz="1100" b="0" i="0" u="none" strike="noStrike">
                          <a:solidFill>
                            <a:srgbClr val="000000"/>
                          </a:solidFill>
                          <a:effectLst/>
                          <a:latin typeface="Calibri" panose="020F0502020204030204" pitchFamily="34" charset="0"/>
                        </a:rPr>
                        <a:t>206436.8198</a:t>
                      </a:r>
                    </a:p>
                  </a:txBody>
                  <a:tcPr marL="6350" marR="6350" marT="635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US" sz="1100" b="0" i="0" u="none" strike="noStrike">
                          <a:solidFill>
                            <a:srgbClr val="000000"/>
                          </a:solidFill>
                          <a:effectLst/>
                          <a:latin typeface="Calibri" panose="020F0502020204030204" pitchFamily="34" charset="0"/>
                        </a:rPr>
                        <a:t>123652.7956</a:t>
                      </a:r>
                    </a:p>
                  </a:txBody>
                  <a:tcPr marL="6350" marR="6350" marT="6350" marB="0" anchor="b">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580340926"/>
                  </a:ext>
                </a:extLst>
              </a:tr>
              <a:tr h="184150">
                <a:tc>
                  <a:txBody>
                    <a:bodyPr/>
                    <a:lstStyle/>
                    <a:p>
                      <a:pPr algn="l" fontAlgn="b"/>
                      <a:r>
                        <a:rPr lang="en-US" sz="1100" b="0" i="0" u="none" strike="noStrike">
                          <a:solidFill>
                            <a:srgbClr val="000000"/>
                          </a:solidFill>
                          <a:effectLst/>
                          <a:latin typeface="Calibri" panose="020F0502020204030204" pitchFamily="34" charset="0"/>
                        </a:rPr>
                        <a:t>Variance</a:t>
                      </a:r>
                    </a:p>
                  </a:txBody>
                  <a:tcPr marL="6350" marR="6350" marT="635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6548205456</a:t>
                      </a:r>
                    </a:p>
                  </a:txBody>
                  <a:tcPr marL="6350" marR="6350" marT="635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1040897864</a:t>
                      </a:r>
                    </a:p>
                  </a:txBody>
                  <a:tcPr marL="6350" marR="6350" marT="6350" marB="0" anchor="b">
                    <a:lnL>
                      <a:noFill/>
                    </a:lnL>
                    <a:lnR>
                      <a:noFill/>
                    </a:lnR>
                    <a:lnT>
                      <a:noFill/>
                    </a:lnT>
                    <a:lnB>
                      <a:noFill/>
                    </a:lnB>
                  </a:tcPr>
                </a:tc>
                <a:extLst>
                  <a:ext uri="{0D108BD9-81ED-4DB2-BD59-A6C34878D82A}">
                    <a16:rowId xmlns:a16="http://schemas.microsoft.com/office/drawing/2014/main" val="1985885764"/>
                  </a:ext>
                </a:extLst>
              </a:tr>
              <a:tr h="184150">
                <a:tc>
                  <a:txBody>
                    <a:bodyPr/>
                    <a:lstStyle/>
                    <a:p>
                      <a:pPr algn="l" fontAlgn="b"/>
                      <a:r>
                        <a:rPr lang="en-US" sz="1100" b="0" i="0" u="none" strike="noStrike">
                          <a:solidFill>
                            <a:srgbClr val="000000"/>
                          </a:solidFill>
                          <a:effectLst/>
                          <a:latin typeface="Calibri" panose="020F0502020204030204" pitchFamily="34" charset="0"/>
                        </a:rPr>
                        <a:t>Observations</a:t>
                      </a:r>
                    </a:p>
                  </a:txBody>
                  <a:tcPr marL="6350" marR="6350" marT="635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1010</a:t>
                      </a:r>
                    </a:p>
                  </a:txBody>
                  <a:tcPr marL="6350" marR="6350" marT="635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450</a:t>
                      </a:r>
                    </a:p>
                  </a:txBody>
                  <a:tcPr marL="6350" marR="6350" marT="6350" marB="0" anchor="b">
                    <a:lnL>
                      <a:noFill/>
                    </a:lnL>
                    <a:lnR>
                      <a:noFill/>
                    </a:lnR>
                    <a:lnT>
                      <a:noFill/>
                    </a:lnT>
                    <a:lnB>
                      <a:noFill/>
                    </a:lnB>
                  </a:tcPr>
                </a:tc>
                <a:extLst>
                  <a:ext uri="{0D108BD9-81ED-4DB2-BD59-A6C34878D82A}">
                    <a16:rowId xmlns:a16="http://schemas.microsoft.com/office/drawing/2014/main" val="2703498241"/>
                  </a:ext>
                </a:extLst>
              </a:tr>
              <a:tr h="184150">
                <a:tc>
                  <a:txBody>
                    <a:bodyPr/>
                    <a:lstStyle/>
                    <a:p>
                      <a:pPr algn="l" fontAlgn="b"/>
                      <a:r>
                        <a:rPr lang="en-US" sz="1100" b="0" i="0" u="none" strike="noStrike">
                          <a:solidFill>
                            <a:srgbClr val="000000"/>
                          </a:solidFill>
                          <a:effectLst/>
                          <a:latin typeface="Calibri" panose="020F0502020204030204" pitchFamily="34" charset="0"/>
                        </a:rPr>
                        <a:t>Hypothesized Mean Difference</a:t>
                      </a:r>
                    </a:p>
                  </a:txBody>
                  <a:tcPr marL="6350" marR="6350" marT="635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a:t>
                      </a:r>
                    </a:p>
                  </a:txBody>
                  <a:tcPr marL="6350" marR="6350" marT="635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6350" marR="6350" marT="6350" marB="0" anchor="b">
                    <a:lnL>
                      <a:noFill/>
                    </a:lnL>
                    <a:lnR>
                      <a:noFill/>
                    </a:lnR>
                    <a:lnT>
                      <a:noFill/>
                    </a:lnT>
                    <a:lnB>
                      <a:noFill/>
                    </a:lnB>
                  </a:tcPr>
                </a:tc>
                <a:extLst>
                  <a:ext uri="{0D108BD9-81ED-4DB2-BD59-A6C34878D82A}">
                    <a16:rowId xmlns:a16="http://schemas.microsoft.com/office/drawing/2014/main" val="2082623224"/>
                  </a:ext>
                </a:extLst>
              </a:tr>
              <a:tr h="184150">
                <a:tc>
                  <a:txBody>
                    <a:bodyPr/>
                    <a:lstStyle/>
                    <a:p>
                      <a:pPr algn="l" fontAlgn="b"/>
                      <a:r>
                        <a:rPr lang="en-US" sz="1100" b="0" i="0" u="none" strike="noStrike">
                          <a:solidFill>
                            <a:srgbClr val="000000"/>
                          </a:solidFill>
                          <a:effectLst/>
                          <a:latin typeface="Calibri" panose="020F0502020204030204" pitchFamily="34" charset="0"/>
                        </a:rPr>
                        <a:t>df</a:t>
                      </a:r>
                    </a:p>
                  </a:txBody>
                  <a:tcPr marL="6350" marR="6350" marT="635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1444</a:t>
                      </a:r>
                    </a:p>
                  </a:txBody>
                  <a:tcPr marL="6350" marR="6350" marT="635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6350" marR="6350" marT="6350" marB="0" anchor="b">
                    <a:lnL>
                      <a:noFill/>
                    </a:lnL>
                    <a:lnR>
                      <a:noFill/>
                    </a:lnR>
                    <a:lnT>
                      <a:noFill/>
                    </a:lnT>
                    <a:lnB>
                      <a:noFill/>
                    </a:lnB>
                  </a:tcPr>
                </a:tc>
                <a:extLst>
                  <a:ext uri="{0D108BD9-81ED-4DB2-BD59-A6C34878D82A}">
                    <a16:rowId xmlns:a16="http://schemas.microsoft.com/office/drawing/2014/main" val="873200323"/>
                  </a:ext>
                </a:extLst>
              </a:tr>
              <a:tr h="184150">
                <a:tc>
                  <a:txBody>
                    <a:bodyPr/>
                    <a:lstStyle/>
                    <a:p>
                      <a:pPr algn="l" fontAlgn="b"/>
                      <a:r>
                        <a:rPr lang="en-US" sz="1100" b="0" i="0" u="none" strike="noStrike">
                          <a:solidFill>
                            <a:srgbClr val="000000"/>
                          </a:solidFill>
                          <a:effectLst/>
                          <a:latin typeface="Calibri" panose="020F0502020204030204" pitchFamily="34" charset="0"/>
                        </a:rPr>
                        <a:t>t Stat</a:t>
                      </a:r>
                    </a:p>
                  </a:txBody>
                  <a:tcPr marL="6350" marR="6350" marT="6350" marB="0" anchor="b">
                    <a:lnL>
                      <a:noFill/>
                    </a:lnL>
                    <a:lnR>
                      <a:noFill/>
                    </a:lnR>
                    <a:lnT>
                      <a:noFill/>
                    </a:lnT>
                    <a:lnB>
                      <a:noFill/>
                    </a:lnB>
                    <a:solidFill>
                      <a:srgbClr val="8497B0"/>
                    </a:solidFill>
                  </a:tcPr>
                </a:tc>
                <a:tc>
                  <a:txBody>
                    <a:bodyPr/>
                    <a:lstStyle/>
                    <a:p>
                      <a:pPr algn="r" fontAlgn="b"/>
                      <a:r>
                        <a:rPr lang="en-US" sz="1100" b="0" i="0" u="none" strike="noStrike">
                          <a:solidFill>
                            <a:srgbClr val="000000"/>
                          </a:solidFill>
                          <a:effectLst/>
                          <a:latin typeface="Calibri" panose="020F0502020204030204" pitchFamily="34" charset="0"/>
                        </a:rPr>
                        <a:t>27.91207486</a:t>
                      </a:r>
                    </a:p>
                  </a:txBody>
                  <a:tcPr marL="6350" marR="6350" marT="6350" marB="0" anchor="b">
                    <a:lnL>
                      <a:noFill/>
                    </a:lnL>
                    <a:lnR>
                      <a:noFill/>
                    </a:lnR>
                    <a:lnT>
                      <a:noFill/>
                    </a:lnT>
                    <a:lnB>
                      <a:noFill/>
                    </a:lnB>
                    <a:solidFill>
                      <a:srgbClr val="8497B0"/>
                    </a:solidFill>
                  </a:tcPr>
                </a:tc>
                <a:tc>
                  <a:txBody>
                    <a:bodyPr/>
                    <a:lstStyle/>
                    <a:p>
                      <a:pPr algn="l" fontAlgn="b"/>
                      <a:r>
                        <a:rPr lang="en-US" sz="1100" b="0" i="0" u="none" strike="noStrike">
                          <a:solidFill>
                            <a:srgbClr val="000000"/>
                          </a:solidFill>
                          <a:effectLst/>
                          <a:latin typeface="Calibri" panose="020F0502020204030204" pitchFamily="34" charset="0"/>
                        </a:rPr>
                        <a:t> </a:t>
                      </a:r>
                    </a:p>
                  </a:txBody>
                  <a:tcPr marL="6350" marR="6350" marT="6350" marB="0" anchor="b">
                    <a:lnL>
                      <a:noFill/>
                    </a:lnL>
                    <a:lnR>
                      <a:noFill/>
                    </a:lnR>
                    <a:lnT>
                      <a:noFill/>
                    </a:lnT>
                    <a:lnB>
                      <a:noFill/>
                    </a:lnB>
                    <a:solidFill>
                      <a:srgbClr val="8497B0"/>
                    </a:solidFill>
                  </a:tcPr>
                </a:tc>
                <a:extLst>
                  <a:ext uri="{0D108BD9-81ED-4DB2-BD59-A6C34878D82A}">
                    <a16:rowId xmlns:a16="http://schemas.microsoft.com/office/drawing/2014/main" val="1775888416"/>
                  </a:ext>
                </a:extLst>
              </a:tr>
              <a:tr h="184150">
                <a:tc>
                  <a:txBody>
                    <a:bodyPr/>
                    <a:lstStyle/>
                    <a:p>
                      <a:pPr algn="l" fontAlgn="b"/>
                      <a:r>
                        <a:rPr lang="en-US" sz="1100" b="0" i="0" u="none" strike="noStrike">
                          <a:solidFill>
                            <a:srgbClr val="000000"/>
                          </a:solidFill>
                          <a:effectLst/>
                          <a:latin typeface="Calibri" panose="020F0502020204030204" pitchFamily="34" charset="0"/>
                        </a:rPr>
                        <a:t>P(T&lt;=t) one-tail</a:t>
                      </a:r>
                    </a:p>
                  </a:txBody>
                  <a:tcPr marL="6350" marR="6350" marT="635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8.986E-138</a:t>
                      </a:r>
                    </a:p>
                  </a:txBody>
                  <a:tcPr marL="6350" marR="6350" marT="635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6350" marR="6350" marT="6350" marB="0" anchor="b">
                    <a:lnL>
                      <a:noFill/>
                    </a:lnL>
                    <a:lnR>
                      <a:noFill/>
                    </a:lnR>
                    <a:lnT>
                      <a:noFill/>
                    </a:lnT>
                    <a:lnB>
                      <a:noFill/>
                    </a:lnB>
                  </a:tcPr>
                </a:tc>
                <a:extLst>
                  <a:ext uri="{0D108BD9-81ED-4DB2-BD59-A6C34878D82A}">
                    <a16:rowId xmlns:a16="http://schemas.microsoft.com/office/drawing/2014/main" val="2094879195"/>
                  </a:ext>
                </a:extLst>
              </a:tr>
              <a:tr h="184150">
                <a:tc>
                  <a:txBody>
                    <a:bodyPr/>
                    <a:lstStyle/>
                    <a:p>
                      <a:pPr algn="l" fontAlgn="b"/>
                      <a:r>
                        <a:rPr lang="en-US" sz="1100" b="0" i="0" u="none" strike="noStrike">
                          <a:solidFill>
                            <a:srgbClr val="000000"/>
                          </a:solidFill>
                          <a:effectLst/>
                          <a:latin typeface="Calibri" panose="020F0502020204030204" pitchFamily="34" charset="0"/>
                        </a:rPr>
                        <a:t>t Critical one-tail</a:t>
                      </a:r>
                    </a:p>
                  </a:txBody>
                  <a:tcPr marL="6350" marR="6350" marT="635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1.64590955</a:t>
                      </a:r>
                    </a:p>
                  </a:txBody>
                  <a:tcPr marL="6350" marR="6350" marT="635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6350" marR="6350" marT="6350" marB="0" anchor="b">
                    <a:lnL>
                      <a:noFill/>
                    </a:lnL>
                    <a:lnR>
                      <a:noFill/>
                    </a:lnR>
                    <a:lnT>
                      <a:noFill/>
                    </a:lnT>
                    <a:lnB>
                      <a:noFill/>
                    </a:lnB>
                  </a:tcPr>
                </a:tc>
                <a:extLst>
                  <a:ext uri="{0D108BD9-81ED-4DB2-BD59-A6C34878D82A}">
                    <a16:rowId xmlns:a16="http://schemas.microsoft.com/office/drawing/2014/main" val="799538176"/>
                  </a:ext>
                </a:extLst>
              </a:tr>
              <a:tr h="184150">
                <a:tc>
                  <a:txBody>
                    <a:bodyPr/>
                    <a:lstStyle/>
                    <a:p>
                      <a:pPr algn="l" fontAlgn="b"/>
                      <a:r>
                        <a:rPr lang="en-US" sz="1100" b="0" i="0" u="none" strike="noStrike">
                          <a:solidFill>
                            <a:srgbClr val="000000"/>
                          </a:solidFill>
                          <a:effectLst/>
                          <a:latin typeface="Calibri" panose="020F0502020204030204" pitchFamily="34" charset="0"/>
                        </a:rPr>
                        <a:t>P(T&lt;=t) two-tail</a:t>
                      </a:r>
                    </a:p>
                  </a:txBody>
                  <a:tcPr marL="6350" marR="6350" marT="6350" marB="0" anchor="b">
                    <a:lnL>
                      <a:noFill/>
                    </a:lnL>
                    <a:lnR>
                      <a:noFill/>
                    </a:lnR>
                    <a:lnT>
                      <a:noFill/>
                    </a:lnT>
                    <a:lnB>
                      <a:noFill/>
                    </a:lnB>
                    <a:solidFill>
                      <a:srgbClr val="8497B0"/>
                    </a:solidFill>
                  </a:tcPr>
                </a:tc>
                <a:tc>
                  <a:txBody>
                    <a:bodyPr/>
                    <a:lstStyle/>
                    <a:p>
                      <a:pPr algn="r" fontAlgn="b"/>
                      <a:r>
                        <a:rPr lang="en-US" sz="1100" b="0" i="0" u="none" strike="noStrike">
                          <a:solidFill>
                            <a:srgbClr val="000000"/>
                          </a:solidFill>
                          <a:effectLst/>
                          <a:latin typeface="Calibri" panose="020F0502020204030204" pitchFamily="34" charset="0"/>
                        </a:rPr>
                        <a:t>1.7972E-137</a:t>
                      </a:r>
                    </a:p>
                  </a:txBody>
                  <a:tcPr marL="6350" marR="6350" marT="6350" marB="0" anchor="b">
                    <a:lnL>
                      <a:noFill/>
                    </a:lnL>
                    <a:lnR>
                      <a:noFill/>
                    </a:lnR>
                    <a:lnT>
                      <a:noFill/>
                    </a:lnT>
                    <a:lnB>
                      <a:noFill/>
                    </a:lnB>
                    <a:solidFill>
                      <a:srgbClr val="8497B0"/>
                    </a:solidFill>
                  </a:tcPr>
                </a:tc>
                <a:tc>
                  <a:txBody>
                    <a:bodyPr/>
                    <a:lstStyle/>
                    <a:p>
                      <a:pPr algn="l" fontAlgn="b"/>
                      <a:r>
                        <a:rPr lang="en-US" sz="1100" b="0" i="0" u="none" strike="noStrike">
                          <a:solidFill>
                            <a:srgbClr val="000000"/>
                          </a:solidFill>
                          <a:effectLst/>
                          <a:latin typeface="Calibri" panose="020F0502020204030204" pitchFamily="34" charset="0"/>
                        </a:rPr>
                        <a:t> </a:t>
                      </a:r>
                    </a:p>
                  </a:txBody>
                  <a:tcPr marL="6350" marR="6350" marT="6350" marB="0" anchor="b">
                    <a:lnL>
                      <a:noFill/>
                    </a:lnL>
                    <a:lnR>
                      <a:noFill/>
                    </a:lnR>
                    <a:lnT>
                      <a:noFill/>
                    </a:lnT>
                    <a:lnB>
                      <a:noFill/>
                    </a:lnB>
                    <a:solidFill>
                      <a:srgbClr val="8497B0"/>
                    </a:solidFill>
                  </a:tcPr>
                </a:tc>
                <a:extLst>
                  <a:ext uri="{0D108BD9-81ED-4DB2-BD59-A6C34878D82A}">
                    <a16:rowId xmlns:a16="http://schemas.microsoft.com/office/drawing/2014/main" val="2088033986"/>
                  </a:ext>
                </a:extLst>
              </a:tr>
              <a:tr h="190500">
                <a:tc>
                  <a:txBody>
                    <a:bodyPr/>
                    <a:lstStyle/>
                    <a:p>
                      <a:pPr algn="l" fontAlgn="b"/>
                      <a:r>
                        <a:rPr lang="en-US" sz="1100" b="0" i="0" u="none" strike="noStrike">
                          <a:solidFill>
                            <a:srgbClr val="000000"/>
                          </a:solidFill>
                          <a:effectLst/>
                          <a:latin typeface="Calibri" panose="020F0502020204030204" pitchFamily="34" charset="0"/>
                        </a:rPr>
                        <a:t>t Critical two-tail</a:t>
                      </a:r>
                    </a:p>
                  </a:txBody>
                  <a:tcPr marL="6350" marR="6350" marT="635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1.961608186</a:t>
                      </a:r>
                    </a:p>
                  </a:txBody>
                  <a:tcPr marL="6350" marR="6350" marT="635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6350" marR="6350" marT="6350" marB="0" anchor="b">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23994389"/>
                  </a:ext>
                </a:extLst>
              </a:tr>
              <a:tr h="184150">
                <a:tc>
                  <a:txBody>
                    <a:bodyPr/>
                    <a:lstStyle/>
                    <a:p>
                      <a:pPr algn="l" fontAlgn="b"/>
                      <a:endParaRPr lang="en-US" sz="1100" b="0" i="0" u="none" strike="noStrike">
                        <a:solidFill>
                          <a:srgbClr val="000000"/>
                        </a:solidFill>
                        <a:effectLst/>
                        <a:latin typeface="Calibri" panose="020F0502020204030204" pitchFamily="34" charset="0"/>
                      </a:endParaRPr>
                    </a:p>
                  </a:txBody>
                  <a:tcPr marL="6350" marR="6350" marT="635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6350" marR="6350" marT="635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6350" marR="6350" marT="6350" marB="0" anchor="b">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87661643"/>
                  </a:ext>
                </a:extLst>
              </a:tr>
              <a:tr h="184150">
                <a:tc>
                  <a:txBody>
                    <a:bodyPr/>
                    <a:lstStyle/>
                    <a:p>
                      <a:pPr algn="l" fontAlgn="b"/>
                      <a:r>
                        <a:rPr lang="en-US" sz="1100" b="0" i="0" u="none" strike="noStrike">
                          <a:solidFill>
                            <a:srgbClr val="000000"/>
                          </a:solidFill>
                          <a:effectLst/>
                          <a:latin typeface="Calibri" panose="020F0502020204030204" pitchFamily="34" charset="0"/>
                        </a:rPr>
                        <a:t>Total Sample Size</a:t>
                      </a:r>
                    </a:p>
                  </a:txBody>
                  <a:tcPr marL="6350" marR="6350" marT="635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1460</a:t>
                      </a:r>
                    </a:p>
                  </a:txBody>
                  <a:tcPr marL="6350" marR="6350" marT="635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6350" marR="6350" marT="6350" marB="0" anchor="b">
                    <a:lnL>
                      <a:noFill/>
                    </a:lnL>
                    <a:lnR>
                      <a:noFill/>
                    </a:lnR>
                    <a:lnT>
                      <a:noFill/>
                    </a:lnT>
                    <a:lnB>
                      <a:noFill/>
                    </a:lnB>
                  </a:tcPr>
                </a:tc>
                <a:extLst>
                  <a:ext uri="{0D108BD9-81ED-4DB2-BD59-A6C34878D82A}">
                    <a16:rowId xmlns:a16="http://schemas.microsoft.com/office/drawing/2014/main" val="2683436069"/>
                  </a:ext>
                </a:extLst>
              </a:tr>
              <a:tr h="184150">
                <a:tc>
                  <a:txBody>
                    <a:bodyPr/>
                    <a:lstStyle/>
                    <a:p>
                      <a:pPr algn="l" fontAlgn="b"/>
                      <a:r>
                        <a:rPr lang="en-US" sz="1100" b="0" i="0" u="none" strike="noStrike">
                          <a:solidFill>
                            <a:srgbClr val="000000"/>
                          </a:solidFill>
                          <a:effectLst/>
                          <a:latin typeface="Calibri" panose="020F0502020204030204" pitchFamily="34" charset="0"/>
                        </a:rPr>
                        <a:t>Mean Difference</a:t>
                      </a:r>
                    </a:p>
                  </a:txBody>
                  <a:tcPr marL="6350" marR="6350" marT="635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82784.02425</a:t>
                      </a:r>
                    </a:p>
                  </a:txBody>
                  <a:tcPr marL="6350" marR="6350" marT="635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6350" marR="6350" marT="6350" marB="0" anchor="b">
                    <a:lnL>
                      <a:noFill/>
                    </a:lnL>
                    <a:lnR>
                      <a:noFill/>
                    </a:lnR>
                    <a:lnT>
                      <a:noFill/>
                    </a:lnT>
                    <a:lnB>
                      <a:noFill/>
                    </a:lnB>
                  </a:tcPr>
                </a:tc>
                <a:extLst>
                  <a:ext uri="{0D108BD9-81ED-4DB2-BD59-A6C34878D82A}">
                    <a16:rowId xmlns:a16="http://schemas.microsoft.com/office/drawing/2014/main" val="2886285928"/>
                  </a:ext>
                </a:extLst>
              </a:tr>
              <a:tr h="184150">
                <a:tc>
                  <a:txBody>
                    <a:bodyPr/>
                    <a:lstStyle/>
                    <a:p>
                      <a:pPr algn="l" fontAlgn="b"/>
                      <a:r>
                        <a:rPr lang="en-US" sz="1100" b="0" i="0" u="none" strike="noStrike">
                          <a:solidFill>
                            <a:srgbClr val="000000"/>
                          </a:solidFill>
                          <a:effectLst/>
                          <a:latin typeface="Calibri" panose="020F0502020204030204" pitchFamily="34" charset="0"/>
                        </a:rPr>
                        <a:t>Standard Error of Difference</a:t>
                      </a:r>
                    </a:p>
                  </a:txBody>
                  <a:tcPr marL="6350" marR="6350" marT="635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2965.88572</a:t>
                      </a:r>
                    </a:p>
                  </a:txBody>
                  <a:tcPr marL="6350" marR="6350" marT="635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6350" marR="6350" marT="6350" marB="0" anchor="b">
                    <a:lnL>
                      <a:noFill/>
                    </a:lnL>
                    <a:lnR>
                      <a:noFill/>
                    </a:lnR>
                    <a:lnT>
                      <a:noFill/>
                    </a:lnT>
                    <a:lnB>
                      <a:noFill/>
                    </a:lnB>
                  </a:tcPr>
                </a:tc>
                <a:extLst>
                  <a:ext uri="{0D108BD9-81ED-4DB2-BD59-A6C34878D82A}">
                    <a16:rowId xmlns:a16="http://schemas.microsoft.com/office/drawing/2014/main" val="1720776057"/>
                  </a:ext>
                </a:extLst>
              </a:tr>
              <a:tr h="184150">
                <a:tc>
                  <a:txBody>
                    <a:bodyPr/>
                    <a:lstStyle/>
                    <a:p>
                      <a:pPr algn="l" fontAlgn="b"/>
                      <a:endParaRPr lang="en-US" sz="1100" b="0" i="0" u="none" strike="noStrike">
                        <a:solidFill>
                          <a:srgbClr val="000000"/>
                        </a:solidFill>
                        <a:effectLst/>
                        <a:latin typeface="Calibri" panose="020F0502020204030204" pitchFamily="34" charset="0"/>
                      </a:endParaRPr>
                    </a:p>
                  </a:txBody>
                  <a:tcPr marL="6350" marR="6350" marT="635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6350" marR="6350" marT="635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6350" marR="6350" marT="6350" marB="0" anchor="b">
                    <a:lnL>
                      <a:noFill/>
                    </a:lnL>
                    <a:lnR>
                      <a:noFill/>
                    </a:lnR>
                    <a:lnT>
                      <a:noFill/>
                    </a:lnT>
                    <a:lnB>
                      <a:noFill/>
                    </a:lnB>
                  </a:tcPr>
                </a:tc>
                <a:extLst>
                  <a:ext uri="{0D108BD9-81ED-4DB2-BD59-A6C34878D82A}">
                    <a16:rowId xmlns:a16="http://schemas.microsoft.com/office/drawing/2014/main" val="1811743806"/>
                  </a:ext>
                </a:extLst>
              </a:tr>
              <a:tr h="184150">
                <a:tc>
                  <a:txBody>
                    <a:bodyPr/>
                    <a:lstStyle/>
                    <a:p>
                      <a:pPr algn="l" fontAlgn="b"/>
                      <a:r>
                        <a:rPr lang="en-US" sz="1100" b="0" i="0" u="none" strike="noStrike">
                          <a:solidFill>
                            <a:srgbClr val="000000"/>
                          </a:solidFill>
                          <a:effectLst/>
                          <a:latin typeface="Calibri" panose="020F0502020204030204" pitchFamily="34" charset="0"/>
                        </a:rPr>
                        <a:t>Margin of Error</a:t>
                      </a:r>
                    </a:p>
                  </a:txBody>
                  <a:tcPr marL="6350" marR="6350" marT="635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5817.905707</a:t>
                      </a:r>
                    </a:p>
                  </a:txBody>
                  <a:tcPr marL="6350" marR="6350" marT="635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6350" marR="6350" marT="6350" marB="0" anchor="b">
                    <a:lnL>
                      <a:noFill/>
                    </a:lnL>
                    <a:lnR>
                      <a:noFill/>
                    </a:lnR>
                    <a:lnT>
                      <a:noFill/>
                    </a:lnT>
                    <a:lnB>
                      <a:noFill/>
                    </a:lnB>
                  </a:tcPr>
                </a:tc>
                <a:extLst>
                  <a:ext uri="{0D108BD9-81ED-4DB2-BD59-A6C34878D82A}">
                    <a16:rowId xmlns:a16="http://schemas.microsoft.com/office/drawing/2014/main" val="3527297658"/>
                  </a:ext>
                </a:extLst>
              </a:tr>
              <a:tr h="184150">
                <a:tc>
                  <a:txBody>
                    <a:bodyPr/>
                    <a:lstStyle/>
                    <a:p>
                      <a:pPr algn="l" fontAlgn="b"/>
                      <a:r>
                        <a:rPr lang="en-US" sz="1100" b="0" i="0" u="none" strike="noStrike">
                          <a:solidFill>
                            <a:srgbClr val="000000"/>
                          </a:solidFill>
                          <a:effectLst/>
                          <a:latin typeface="Calibri" panose="020F0502020204030204" pitchFamily="34" charset="0"/>
                        </a:rPr>
                        <a:t>CI Lower Limit</a:t>
                      </a:r>
                    </a:p>
                  </a:txBody>
                  <a:tcPr marL="6350" marR="6350" marT="6350" marB="0" anchor="b">
                    <a:lnL>
                      <a:noFill/>
                    </a:lnL>
                    <a:lnR>
                      <a:noFill/>
                    </a:lnR>
                    <a:lnT>
                      <a:noFill/>
                    </a:lnT>
                    <a:lnB>
                      <a:noFill/>
                    </a:lnB>
                    <a:solidFill>
                      <a:srgbClr val="8497B0"/>
                    </a:solidFill>
                  </a:tcPr>
                </a:tc>
                <a:tc>
                  <a:txBody>
                    <a:bodyPr/>
                    <a:lstStyle/>
                    <a:p>
                      <a:pPr algn="r" fontAlgn="b"/>
                      <a:r>
                        <a:rPr lang="en-US" sz="1100" b="0" i="0" u="none" strike="noStrike">
                          <a:solidFill>
                            <a:srgbClr val="000000"/>
                          </a:solidFill>
                          <a:effectLst/>
                          <a:latin typeface="Calibri" panose="020F0502020204030204" pitchFamily="34" charset="0"/>
                        </a:rPr>
                        <a:t>76966.11854</a:t>
                      </a:r>
                    </a:p>
                  </a:txBody>
                  <a:tcPr marL="6350" marR="6350" marT="6350" marB="0" anchor="b">
                    <a:lnL>
                      <a:noFill/>
                    </a:lnL>
                    <a:lnR>
                      <a:noFill/>
                    </a:lnR>
                    <a:lnT>
                      <a:noFill/>
                    </a:lnT>
                    <a:lnB>
                      <a:noFill/>
                    </a:lnB>
                    <a:solidFill>
                      <a:srgbClr val="8497B0"/>
                    </a:solidFill>
                  </a:tcPr>
                </a:tc>
                <a:tc>
                  <a:txBody>
                    <a:bodyPr/>
                    <a:lstStyle/>
                    <a:p>
                      <a:pPr algn="l" fontAlgn="b"/>
                      <a:r>
                        <a:rPr lang="en-US" sz="1100" b="0" i="0" u="none" strike="noStrike">
                          <a:solidFill>
                            <a:srgbClr val="000000"/>
                          </a:solidFill>
                          <a:effectLst/>
                          <a:latin typeface="Calibri" panose="020F0502020204030204" pitchFamily="34" charset="0"/>
                        </a:rPr>
                        <a:t> </a:t>
                      </a:r>
                    </a:p>
                  </a:txBody>
                  <a:tcPr marL="6350" marR="6350" marT="6350" marB="0" anchor="b">
                    <a:lnL>
                      <a:noFill/>
                    </a:lnL>
                    <a:lnR>
                      <a:noFill/>
                    </a:lnR>
                    <a:lnT>
                      <a:noFill/>
                    </a:lnT>
                    <a:lnB>
                      <a:noFill/>
                    </a:lnB>
                    <a:solidFill>
                      <a:srgbClr val="8497B0"/>
                    </a:solidFill>
                  </a:tcPr>
                </a:tc>
                <a:extLst>
                  <a:ext uri="{0D108BD9-81ED-4DB2-BD59-A6C34878D82A}">
                    <a16:rowId xmlns:a16="http://schemas.microsoft.com/office/drawing/2014/main" val="380541524"/>
                  </a:ext>
                </a:extLst>
              </a:tr>
              <a:tr h="184150">
                <a:tc>
                  <a:txBody>
                    <a:bodyPr/>
                    <a:lstStyle/>
                    <a:p>
                      <a:pPr algn="l" fontAlgn="b"/>
                      <a:r>
                        <a:rPr lang="en-US" sz="1100" b="0" i="0" u="none" strike="noStrike" dirty="0">
                          <a:solidFill>
                            <a:srgbClr val="000000"/>
                          </a:solidFill>
                          <a:effectLst/>
                          <a:latin typeface="Calibri" panose="020F0502020204030204" pitchFamily="34" charset="0"/>
                        </a:rPr>
                        <a:t>CI Upper Limit</a:t>
                      </a:r>
                    </a:p>
                  </a:txBody>
                  <a:tcPr marL="6350" marR="6350" marT="6350" marB="0" anchor="b">
                    <a:lnL>
                      <a:noFill/>
                    </a:lnL>
                    <a:lnR>
                      <a:noFill/>
                    </a:lnR>
                    <a:lnT>
                      <a:noFill/>
                    </a:lnT>
                    <a:lnB>
                      <a:noFill/>
                    </a:lnB>
                    <a:solidFill>
                      <a:srgbClr val="8497B0"/>
                    </a:solidFill>
                  </a:tcPr>
                </a:tc>
                <a:tc>
                  <a:txBody>
                    <a:bodyPr/>
                    <a:lstStyle/>
                    <a:p>
                      <a:pPr algn="r" fontAlgn="b"/>
                      <a:r>
                        <a:rPr lang="en-US" sz="1100" b="0" i="0" u="none" strike="noStrike">
                          <a:solidFill>
                            <a:srgbClr val="000000"/>
                          </a:solidFill>
                          <a:effectLst/>
                          <a:latin typeface="Calibri" panose="020F0502020204030204" pitchFamily="34" charset="0"/>
                        </a:rPr>
                        <a:t>88601.92995</a:t>
                      </a:r>
                    </a:p>
                  </a:txBody>
                  <a:tcPr marL="6350" marR="6350" marT="6350" marB="0" anchor="b">
                    <a:lnL>
                      <a:noFill/>
                    </a:lnL>
                    <a:lnR>
                      <a:noFill/>
                    </a:lnR>
                    <a:lnT>
                      <a:noFill/>
                    </a:lnT>
                    <a:lnB>
                      <a:noFill/>
                    </a:lnB>
                    <a:solidFill>
                      <a:srgbClr val="8497B0"/>
                    </a:solidFill>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6350" marR="6350" marT="6350" marB="0" anchor="b">
                    <a:lnL>
                      <a:noFill/>
                    </a:lnL>
                    <a:lnR>
                      <a:noFill/>
                    </a:lnR>
                    <a:lnT>
                      <a:noFill/>
                    </a:lnT>
                    <a:lnB>
                      <a:noFill/>
                    </a:lnB>
                    <a:solidFill>
                      <a:srgbClr val="8497B0"/>
                    </a:solidFill>
                  </a:tcPr>
                </a:tc>
                <a:extLst>
                  <a:ext uri="{0D108BD9-81ED-4DB2-BD59-A6C34878D82A}">
                    <a16:rowId xmlns:a16="http://schemas.microsoft.com/office/drawing/2014/main" val="3805120420"/>
                  </a:ext>
                </a:extLst>
              </a:tr>
            </a:tbl>
          </a:graphicData>
        </a:graphic>
      </p:graphicFrame>
      <p:grpSp>
        <p:nvGrpSpPr>
          <p:cNvPr id="14" name="Group 13">
            <a:extLst>
              <a:ext uri="{FF2B5EF4-FFF2-40B4-BE49-F238E27FC236}">
                <a16:creationId xmlns:a16="http://schemas.microsoft.com/office/drawing/2014/main" id="{1DB7A9CE-A89A-D7B2-C164-1A17A43C3BBA}"/>
              </a:ext>
            </a:extLst>
          </p:cNvPr>
          <p:cNvGrpSpPr/>
          <p:nvPr/>
        </p:nvGrpSpPr>
        <p:grpSpPr>
          <a:xfrm>
            <a:off x="5288866" y="2112645"/>
            <a:ext cx="1884093" cy="976892"/>
            <a:chOff x="5288866" y="2112645"/>
            <a:chExt cx="1884093" cy="976892"/>
          </a:xfrm>
        </p:grpSpPr>
        <p:sp>
          <p:nvSpPr>
            <p:cNvPr id="9" name="TextBox 8">
              <a:extLst>
                <a:ext uri="{FF2B5EF4-FFF2-40B4-BE49-F238E27FC236}">
                  <a16:creationId xmlns:a16="http://schemas.microsoft.com/office/drawing/2014/main" id="{23EB0377-9188-0A61-E137-C69D98016B4E}"/>
                </a:ext>
              </a:extLst>
            </p:cNvPr>
            <p:cNvSpPr txBox="1"/>
            <p:nvPr/>
          </p:nvSpPr>
          <p:spPr>
            <a:xfrm>
              <a:off x="5344159" y="2135430"/>
              <a:ext cx="1828800" cy="954107"/>
            </a:xfrm>
            <a:prstGeom prst="rect">
              <a:avLst/>
            </a:prstGeom>
            <a:noFill/>
          </p:spPr>
          <p:txBody>
            <a:bodyPr wrap="square" rtlCol="0">
              <a:spAutoFit/>
            </a:bodyPr>
            <a:lstStyle/>
            <a:p>
              <a:r>
                <a:rPr lang="en-US" sz="1400" dirty="0"/>
                <a:t>Null hypothesis can be rejected. The difference in means is statistically significant.</a:t>
              </a:r>
            </a:p>
          </p:txBody>
        </p:sp>
        <p:cxnSp>
          <p:nvCxnSpPr>
            <p:cNvPr id="11" name="Straight Arrow Connector 10">
              <a:extLst>
                <a:ext uri="{FF2B5EF4-FFF2-40B4-BE49-F238E27FC236}">
                  <a16:creationId xmlns:a16="http://schemas.microsoft.com/office/drawing/2014/main" id="{21736B30-A47E-11CB-EC10-D52E27610EBA}"/>
                </a:ext>
              </a:extLst>
            </p:cNvPr>
            <p:cNvCxnSpPr>
              <a:cxnSpLocks/>
            </p:cNvCxnSpPr>
            <p:nvPr/>
          </p:nvCxnSpPr>
          <p:spPr>
            <a:xfrm flipH="1">
              <a:off x="5288866" y="2112645"/>
              <a:ext cx="80713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3" name="Group 2">
            <a:extLst>
              <a:ext uri="{FF2B5EF4-FFF2-40B4-BE49-F238E27FC236}">
                <a16:creationId xmlns:a16="http://schemas.microsoft.com/office/drawing/2014/main" id="{EF092DE7-003C-54D5-0DBA-195724BD8381}"/>
              </a:ext>
            </a:extLst>
          </p:cNvPr>
          <p:cNvGrpSpPr/>
          <p:nvPr/>
        </p:nvGrpSpPr>
        <p:grpSpPr>
          <a:xfrm>
            <a:off x="5288866" y="372155"/>
            <a:ext cx="1832461" cy="1185072"/>
            <a:chOff x="5340498" y="2135430"/>
            <a:chExt cx="1832461" cy="1169551"/>
          </a:xfrm>
        </p:grpSpPr>
        <p:sp>
          <p:nvSpPr>
            <p:cNvPr id="6" name="TextBox 5">
              <a:extLst>
                <a:ext uri="{FF2B5EF4-FFF2-40B4-BE49-F238E27FC236}">
                  <a16:creationId xmlns:a16="http://schemas.microsoft.com/office/drawing/2014/main" id="{413DBE15-E556-3924-77DF-F50559059569}"/>
                </a:ext>
              </a:extLst>
            </p:cNvPr>
            <p:cNvSpPr txBox="1"/>
            <p:nvPr/>
          </p:nvSpPr>
          <p:spPr>
            <a:xfrm>
              <a:off x="5344159" y="2135430"/>
              <a:ext cx="1828800" cy="1169551"/>
            </a:xfrm>
            <a:prstGeom prst="rect">
              <a:avLst/>
            </a:prstGeom>
            <a:noFill/>
          </p:spPr>
          <p:txBody>
            <a:bodyPr wrap="square" rtlCol="0">
              <a:spAutoFit/>
            </a:bodyPr>
            <a:lstStyle/>
            <a:p>
              <a:r>
                <a:rPr lang="en-US" sz="1400" dirty="0"/>
                <a:t>Positive value. Mean selling price for 2+ Car Garage is greater than mean for 1 Car or No Garage.</a:t>
              </a:r>
            </a:p>
          </p:txBody>
        </p:sp>
        <p:cxnSp>
          <p:nvCxnSpPr>
            <p:cNvPr id="7" name="Straight Arrow Connector 6">
              <a:extLst>
                <a:ext uri="{FF2B5EF4-FFF2-40B4-BE49-F238E27FC236}">
                  <a16:creationId xmlns:a16="http://schemas.microsoft.com/office/drawing/2014/main" id="{0EE2F2DC-A846-7158-7DCE-2E4BC2DBBA75}"/>
                </a:ext>
              </a:extLst>
            </p:cNvPr>
            <p:cNvCxnSpPr>
              <a:cxnSpLocks/>
            </p:cNvCxnSpPr>
            <p:nvPr/>
          </p:nvCxnSpPr>
          <p:spPr>
            <a:xfrm flipH="1">
              <a:off x="5340498" y="3292432"/>
              <a:ext cx="80713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7272378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6" name="Group 105" descr="This image is an icon of a clock."/>
          <p:cNvGrpSpPr/>
          <p:nvPr/>
        </p:nvGrpSpPr>
        <p:grpSpPr>
          <a:xfrm>
            <a:off x="796201" y="1166369"/>
            <a:ext cx="261249" cy="261249"/>
            <a:chOff x="1389063" y="3748088"/>
            <a:chExt cx="336550" cy="336550"/>
          </a:xfrm>
          <a:solidFill>
            <a:schemeClr val="bg1"/>
          </a:solidFill>
        </p:grpSpPr>
        <p:sp>
          <p:nvSpPr>
            <p:cNvPr id="107" name="Freeform 5"/>
            <p:cNvSpPr>
              <a:spLocks/>
            </p:cNvSpPr>
            <p:nvPr/>
          </p:nvSpPr>
          <p:spPr bwMode="auto">
            <a:xfrm>
              <a:off x="1547813" y="3787776"/>
              <a:ext cx="58738" cy="60325"/>
            </a:xfrm>
            <a:custGeom>
              <a:avLst/>
              <a:gdLst>
                <a:gd name="T0" fmla="*/ 300 w 360"/>
                <a:gd name="T1" fmla="*/ 244 h 364"/>
                <a:gd name="T2" fmla="*/ 120 w 360"/>
                <a:gd name="T3" fmla="*/ 244 h 364"/>
                <a:gd name="T4" fmla="*/ 120 w 360"/>
                <a:gd name="T5" fmla="*/ 60 h 364"/>
                <a:gd name="T6" fmla="*/ 60 w 360"/>
                <a:gd name="T7" fmla="*/ 0 h 364"/>
                <a:gd name="T8" fmla="*/ 0 w 360"/>
                <a:gd name="T9" fmla="*/ 60 h 364"/>
                <a:gd name="T10" fmla="*/ 0 w 360"/>
                <a:gd name="T11" fmla="*/ 304 h 364"/>
                <a:gd name="T12" fmla="*/ 60 w 360"/>
                <a:gd name="T13" fmla="*/ 364 h 364"/>
                <a:gd name="T14" fmla="*/ 300 w 360"/>
                <a:gd name="T15" fmla="*/ 364 h 364"/>
                <a:gd name="T16" fmla="*/ 360 w 360"/>
                <a:gd name="T17" fmla="*/ 304 h 364"/>
                <a:gd name="T18" fmla="*/ 300 w 360"/>
                <a:gd name="T19" fmla="*/ 244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0" h="364">
                  <a:moveTo>
                    <a:pt x="300" y="244"/>
                  </a:moveTo>
                  <a:cubicBezTo>
                    <a:pt x="120" y="244"/>
                    <a:pt x="120" y="244"/>
                    <a:pt x="120" y="244"/>
                  </a:cubicBezTo>
                  <a:cubicBezTo>
                    <a:pt x="120" y="60"/>
                    <a:pt x="120" y="60"/>
                    <a:pt x="120" y="60"/>
                  </a:cubicBezTo>
                  <a:cubicBezTo>
                    <a:pt x="120" y="27"/>
                    <a:pt x="93" y="0"/>
                    <a:pt x="60" y="0"/>
                  </a:cubicBezTo>
                  <a:cubicBezTo>
                    <a:pt x="27" y="0"/>
                    <a:pt x="0" y="27"/>
                    <a:pt x="0" y="60"/>
                  </a:cubicBezTo>
                  <a:cubicBezTo>
                    <a:pt x="0" y="304"/>
                    <a:pt x="0" y="304"/>
                    <a:pt x="0" y="304"/>
                  </a:cubicBezTo>
                  <a:cubicBezTo>
                    <a:pt x="0" y="337"/>
                    <a:pt x="27" y="364"/>
                    <a:pt x="60" y="364"/>
                  </a:cubicBezTo>
                  <a:cubicBezTo>
                    <a:pt x="300" y="364"/>
                    <a:pt x="300" y="364"/>
                    <a:pt x="300" y="364"/>
                  </a:cubicBezTo>
                  <a:cubicBezTo>
                    <a:pt x="333" y="364"/>
                    <a:pt x="360" y="337"/>
                    <a:pt x="360" y="304"/>
                  </a:cubicBezTo>
                  <a:cubicBezTo>
                    <a:pt x="360" y="271"/>
                    <a:pt x="333" y="244"/>
                    <a:pt x="300" y="2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8" name="Freeform 6"/>
            <p:cNvSpPr>
              <a:spLocks noEditPoints="1"/>
            </p:cNvSpPr>
            <p:nvPr/>
          </p:nvSpPr>
          <p:spPr bwMode="auto">
            <a:xfrm>
              <a:off x="1389063" y="3748088"/>
              <a:ext cx="336550" cy="336550"/>
            </a:xfrm>
            <a:custGeom>
              <a:avLst/>
              <a:gdLst>
                <a:gd name="T0" fmla="*/ 1808 w 2048"/>
                <a:gd name="T1" fmla="*/ 1454 h 2048"/>
                <a:gd name="T2" fmla="*/ 1808 w 2048"/>
                <a:gd name="T3" fmla="*/ 1388 h 2048"/>
                <a:gd name="T4" fmla="*/ 1628 w 2048"/>
                <a:gd name="T5" fmla="*/ 1208 h 2048"/>
                <a:gd name="T6" fmla="*/ 1084 w 2048"/>
                <a:gd name="T7" fmla="*/ 1208 h 2048"/>
                <a:gd name="T8" fmla="*/ 1084 w 2048"/>
                <a:gd name="T9" fmla="*/ 1085 h 2048"/>
                <a:gd name="T10" fmla="*/ 1564 w 2048"/>
                <a:gd name="T11" fmla="*/ 544 h 2048"/>
                <a:gd name="T12" fmla="*/ 1024 w 2048"/>
                <a:gd name="T13" fmla="*/ 0 h 2048"/>
                <a:gd name="T14" fmla="*/ 484 w 2048"/>
                <a:gd name="T15" fmla="*/ 544 h 2048"/>
                <a:gd name="T16" fmla="*/ 964 w 2048"/>
                <a:gd name="T17" fmla="*/ 1085 h 2048"/>
                <a:gd name="T18" fmla="*/ 964 w 2048"/>
                <a:gd name="T19" fmla="*/ 1208 h 2048"/>
                <a:gd name="T20" fmla="*/ 420 w 2048"/>
                <a:gd name="T21" fmla="*/ 1208 h 2048"/>
                <a:gd name="T22" fmla="*/ 240 w 2048"/>
                <a:gd name="T23" fmla="*/ 1388 h 2048"/>
                <a:gd name="T24" fmla="*/ 240 w 2048"/>
                <a:gd name="T25" fmla="*/ 1454 h 2048"/>
                <a:gd name="T26" fmla="*/ 0 w 2048"/>
                <a:gd name="T27" fmla="*/ 1748 h 2048"/>
                <a:gd name="T28" fmla="*/ 300 w 2048"/>
                <a:gd name="T29" fmla="*/ 2048 h 2048"/>
                <a:gd name="T30" fmla="*/ 600 w 2048"/>
                <a:gd name="T31" fmla="*/ 1748 h 2048"/>
                <a:gd name="T32" fmla="*/ 360 w 2048"/>
                <a:gd name="T33" fmla="*/ 1454 h 2048"/>
                <a:gd name="T34" fmla="*/ 360 w 2048"/>
                <a:gd name="T35" fmla="*/ 1388 h 2048"/>
                <a:gd name="T36" fmla="*/ 420 w 2048"/>
                <a:gd name="T37" fmla="*/ 1328 h 2048"/>
                <a:gd name="T38" fmla="*/ 964 w 2048"/>
                <a:gd name="T39" fmla="*/ 1328 h 2048"/>
                <a:gd name="T40" fmla="*/ 964 w 2048"/>
                <a:gd name="T41" fmla="*/ 1454 h 2048"/>
                <a:gd name="T42" fmla="*/ 724 w 2048"/>
                <a:gd name="T43" fmla="*/ 1748 h 2048"/>
                <a:gd name="T44" fmla="*/ 1024 w 2048"/>
                <a:gd name="T45" fmla="*/ 2048 h 2048"/>
                <a:gd name="T46" fmla="*/ 1324 w 2048"/>
                <a:gd name="T47" fmla="*/ 1748 h 2048"/>
                <a:gd name="T48" fmla="*/ 1084 w 2048"/>
                <a:gd name="T49" fmla="*/ 1454 h 2048"/>
                <a:gd name="T50" fmla="*/ 1084 w 2048"/>
                <a:gd name="T51" fmla="*/ 1328 h 2048"/>
                <a:gd name="T52" fmla="*/ 1628 w 2048"/>
                <a:gd name="T53" fmla="*/ 1328 h 2048"/>
                <a:gd name="T54" fmla="*/ 1688 w 2048"/>
                <a:gd name="T55" fmla="*/ 1388 h 2048"/>
                <a:gd name="T56" fmla="*/ 1688 w 2048"/>
                <a:gd name="T57" fmla="*/ 1454 h 2048"/>
                <a:gd name="T58" fmla="*/ 1448 w 2048"/>
                <a:gd name="T59" fmla="*/ 1748 h 2048"/>
                <a:gd name="T60" fmla="*/ 1748 w 2048"/>
                <a:gd name="T61" fmla="*/ 2048 h 2048"/>
                <a:gd name="T62" fmla="*/ 2048 w 2048"/>
                <a:gd name="T63" fmla="*/ 1748 h 2048"/>
                <a:gd name="T64" fmla="*/ 1808 w 2048"/>
                <a:gd name="T65" fmla="*/ 1454 h 2048"/>
                <a:gd name="T66" fmla="*/ 480 w 2048"/>
                <a:gd name="T67" fmla="*/ 1748 h 2048"/>
                <a:gd name="T68" fmla="*/ 300 w 2048"/>
                <a:gd name="T69" fmla="*/ 1928 h 2048"/>
                <a:gd name="T70" fmla="*/ 120 w 2048"/>
                <a:gd name="T71" fmla="*/ 1748 h 2048"/>
                <a:gd name="T72" fmla="*/ 300 w 2048"/>
                <a:gd name="T73" fmla="*/ 1568 h 2048"/>
                <a:gd name="T74" fmla="*/ 480 w 2048"/>
                <a:gd name="T75" fmla="*/ 1748 h 2048"/>
                <a:gd name="T76" fmla="*/ 1204 w 2048"/>
                <a:gd name="T77" fmla="*/ 1748 h 2048"/>
                <a:gd name="T78" fmla="*/ 1024 w 2048"/>
                <a:gd name="T79" fmla="*/ 1928 h 2048"/>
                <a:gd name="T80" fmla="*/ 844 w 2048"/>
                <a:gd name="T81" fmla="*/ 1748 h 2048"/>
                <a:gd name="T82" fmla="*/ 1024 w 2048"/>
                <a:gd name="T83" fmla="*/ 1568 h 2048"/>
                <a:gd name="T84" fmla="*/ 1204 w 2048"/>
                <a:gd name="T85" fmla="*/ 1748 h 2048"/>
                <a:gd name="T86" fmla="*/ 1024 w 2048"/>
                <a:gd name="T87" fmla="*/ 968 h 2048"/>
                <a:gd name="T88" fmla="*/ 604 w 2048"/>
                <a:gd name="T89" fmla="*/ 544 h 2048"/>
                <a:gd name="T90" fmla="*/ 1024 w 2048"/>
                <a:gd name="T91" fmla="*/ 120 h 2048"/>
                <a:gd name="T92" fmla="*/ 1444 w 2048"/>
                <a:gd name="T93" fmla="*/ 544 h 2048"/>
                <a:gd name="T94" fmla="*/ 1024 w 2048"/>
                <a:gd name="T95" fmla="*/ 968 h 2048"/>
                <a:gd name="T96" fmla="*/ 1748 w 2048"/>
                <a:gd name="T97" fmla="*/ 1928 h 2048"/>
                <a:gd name="T98" fmla="*/ 1568 w 2048"/>
                <a:gd name="T99" fmla="*/ 1748 h 2048"/>
                <a:gd name="T100" fmla="*/ 1748 w 2048"/>
                <a:gd name="T101" fmla="*/ 1568 h 2048"/>
                <a:gd name="T102" fmla="*/ 1928 w 2048"/>
                <a:gd name="T103" fmla="*/ 1748 h 2048"/>
                <a:gd name="T104" fmla="*/ 1748 w 2048"/>
                <a:gd name="T105" fmla="*/ 1928 h 20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048" h="2048">
                  <a:moveTo>
                    <a:pt x="1808" y="1454"/>
                  </a:moveTo>
                  <a:cubicBezTo>
                    <a:pt x="1808" y="1388"/>
                    <a:pt x="1808" y="1388"/>
                    <a:pt x="1808" y="1388"/>
                  </a:cubicBezTo>
                  <a:cubicBezTo>
                    <a:pt x="1808" y="1289"/>
                    <a:pt x="1727" y="1208"/>
                    <a:pt x="1628" y="1208"/>
                  </a:cubicBezTo>
                  <a:cubicBezTo>
                    <a:pt x="1084" y="1208"/>
                    <a:pt x="1084" y="1208"/>
                    <a:pt x="1084" y="1208"/>
                  </a:cubicBezTo>
                  <a:cubicBezTo>
                    <a:pt x="1084" y="1085"/>
                    <a:pt x="1084" y="1085"/>
                    <a:pt x="1084" y="1085"/>
                  </a:cubicBezTo>
                  <a:cubicBezTo>
                    <a:pt x="1354" y="1054"/>
                    <a:pt x="1564" y="824"/>
                    <a:pt x="1564" y="544"/>
                  </a:cubicBezTo>
                  <a:cubicBezTo>
                    <a:pt x="1564" y="244"/>
                    <a:pt x="1322" y="0"/>
                    <a:pt x="1024" y="0"/>
                  </a:cubicBezTo>
                  <a:cubicBezTo>
                    <a:pt x="726" y="0"/>
                    <a:pt x="484" y="244"/>
                    <a:pt x="484" y="544"/>
                  </a:cubicBezTo>
                  <a:cubicBezTo>
                    <a:pt x="484" y="824"/>
                    <a:pt x="694" y="1054"/>
                    <a:pt x="964" y="1085"/>
                  </a:cubicBezTo>
                  <a:cubicBezTo>
                    <a:pt x="964" y="1208"/>
                    <a:pt x="964" y="1208"/>
                    <a:pt x="964" y="1208"/>
                  </a:cubicBezTo>
                  <a:cubicBezTo>
                    <a:pt x="420" y="1208"/>
                    <a:pt x="420" y="1208"/>
                    <a:pt x="420" y="1208"/>
                  </a:cubicBezTo>
                  <a:cubicBezTo>
                    <a:pt x="321" y="1208"/>
                    <a:pt x="240" y="1289"/>
                    <a:pt x="240" y="1388"/>
                  </a:cubicBezTo>
                  <a:cubicBezTo>
                    <a:pt x="240" y="1454"/>
                    <a:pt x="240" y="1454"/>
                    <a:pt x="240" y="1454"/>
                  </a:cubicBezTo>
                  <a:cubicBezTo>
                    <a:pt x="103" y="1482"/>
                    <a:pt x="0" y="1603"/>
                    <a:pt x="0" y="1748"/>
                  </a:cubicBezTo>
                  <a:cubicBezTo>
                    <a:pt x="0" y="1913"/>
                    <a:pt x="135" y="2048"/>
                    <a:pt x="300" y="2048"/>
                  </a:cubicBezTo>
                  <a:cubicBezTo>
                    <a:pt x="465" y="2048"/>
                    <a:pt x="600" y="1913"/>
                    <a:pt x="600" y="1748"/>
                  </a:cubicBezTo>
                  <a:cubicBezTo>
                    <a:pt x="600" y="1603"/>
                    <a:pt x="497" y="1482"/>
                    <a:pt x="360" y="1454"/>
                  </a:cubicBezTo>
                  <a:cubicBezTo>
                    <a:pt x="360" y="1388"/>
                    <a:pt x="360" y="1388"/>
                    <a:pt x="360" y="1388"/>
                  </a:cubicBezTo>
                  <a:cubicBezTo>
                    <a:pt x="360" y="1355"/>
                    <a:pt x="387" y="1328"/>
                    <a:pt x="420" y="1328"/>
                  </a:cubicBezTo>
                  <a:cubicBezTo>
                    <a:pt x="964" y="1328"/>
                    <a:pt x="964" y="1328"/>
                    <a:pt x="964" y="1328"/>
                  </a:cubicBezTo>
                  <a:cubicBezTo>
                    <a:pt x="964" y="1454"/>
                    <a:pt x="964" y="1454"/>
                    <a:pt x="964" y="1454"/>
                  </a:cubicBezTo>
                  <a:cubicBezTo>
                    <a:pt x="827" y="1482"/>
                    <a:pt x="724" y="1603"/>
                    <a:pt x="724" y="1748"/>
                  </a:cubicBezTo>
                  <a:cubicBezTo>
                    <a:pt x="724" y="1913"/>
                    <a:pt x="859" y="2048"/>
                    <a:pt x="1024" y="2048"/>
                  </a:cubicBezTo>
                  <a:cubicBezTo>
                    <a:pt x="1189" y="2048"/>
                    <a:pt x="1324" y="1913"/>
                    <a:pt x="1324" y="1748"/>
                  </a:cubicBezTo>
                  <a:cubicBezTo>
                    <a:pt x="1324" y="1603"/>
                    <a:pt x="1221" y="1482"/>
                    <a:pt x="1084" y="1454"/>
                  </a:cubicBezTo>
                  <a:cubicBezTo>
                    <a:pt x="1084" y="1328"/>
                    <a:pt x="1084" y="1328"/>
                    <a:pt x="1084" y="1328"/>
                  </a:cubicBezTo>
                  <a:cubicBezTo>
                    <a:pt x="1628" y="1328"/>
                    <a:pt x="1628" y="1328"/>
                    <a:pt x="1628" y="1328"/>
                  </a:cubicBezTo>
                  <a:cubicBezTo>
                    <a:pt x="1661" y="1328"/>
                    <a:pt x="1688" y="1355"/>
                    <a:pt x="1688" y="1388"/>
                  </a:cubicBezTo>
                  <a:cubicBezTo>
                    <a:pt x="1688" y="1454"/>
                    <a:pt x="1688" y="1454"/>
                    <a:pt x="1688" y="1454"/>
                  </a:cubicBezTo>
                  <a:cubicBezTo>
                    <a:pt x="1551" y="1482"/>
                    <a:pt x="1448" y="1603"/>
                    <a:pt x="1448" y="1748"/>
                  </a:cubicBezTo>
                  <a:cubicBezTo>
                    <a:pt x="1448" y="1913"/>
                    <a:pt x="1583" y="2048"/>
                    <a:pt x="1748" y="2048"/>
                  </a:cubicBezTo>
                  <a:cubicBezTo>
                    <a:pt x="1913" y="2048"/>
                    <a:pt x="2048" y="1913"/>
                    <a:pt x="2048" y="1748"/>
                  </a:cubicBezTo>
                  <a:cubicBezTo>
                    <a:pt x="2048" y="1603"/>
                    <a:pt x="1945" y="1482"/>
                    <a:pt x="1808" y="1454"/>
                  </a:cubicBezTo>
                  <a:close/>
                  <a:moveTo>
                    <a:pt x="480" y="1748"/>
                  </a:moveTo>
                  <a:cubicBezTo>
                    <a:pt x="480" y="1847"/>
                    <a:pt x="399" y="1928"/>
                    <a:pt x="300" y="1928"/>
                  </a:cubicBezTo>
                  <a:cubicBezTo>
                    <a:pt x="201" y="1928"/>
                    <a:pt x="120" y="1847"/>
                    <a:pt x="120" y="1748"/>
                  </a:cubicBezTo>
                  <a:cubicBezTo>
                    <a:pt x="120" y="1649"/>
                    <a:pt x="201" y="1568"/>
                    <a:pt x="300" y="1568"/>
                  </a:cubicBezTo>
                  <a:cubicBezTo>
                    <a:pt x="399" y="1568"/>
                    <a:pt x="480" y="1649"/>
                    <a:pt x="480" y="1748"/>
                  </a:cubicBezTo>
                  <a:close/>
                  <a:moveTo>
                    <a:pt x="1204" y="1748"/>
                  </a:moveTo>
                  <a:cubicBezTo>
                    <a:pt x="1204" y="1847"/>
                    <a:pt x="1123" y="1928"/>
                    <a:pt x="1024" y="1928"/>
                  </a:cubicBezTo>
                  <a:cubicBezTo>
                    <a:pt x="925" y="1928"/>
                    <a:pt x="844" y="1847"/>
                    <a:pt x="844" y="1748"/>
                  </a:cubicBezTo>
                  <a:cubicBezTo>
                    <a:pt x="844" y="1649"/>
                    <a:pt x="925" y="1568"/>
                    <a:pt x="1024" y="1568"/>
                  </a:cubicBezTo>
                  <a:cubicBezTo>
                    <a:pt x="1123" y="1568"/>
                    <a:pt x="1204" y="1649"/>
                    <a:pt x="1204" y="1748"/>
                  </a:cubicBezTo>
                  <a:close/>
                  <a:moveTo>
                    <a:pt x="1024" y="968"/>
                  </a:moveTo>
                  <a:cubicBezTo>
                    <a:pt x="792" y="968"/>
                    <a:pt x="604" y="778"/>
                    <a:pt x="604" y="544"/>
                  </a:cubicBezTo>
                  <a:cubicBezTo>
                    <a:pt x="604" y="310"/>
                    <a:pt x="792" y="120"/>
                    <a:pt x="1024" y="120"/>
                  </a:cubicBezTo>
                  <a:cubicBezTo>
                    <a:pt x="1256" y="120"/>
                    <a:pt x="1444" y="310"/>
                    <a:pt x="1444" y="544"/>
                  </a:cubicBezTo>
                  <a:cubicBezTo>
                    <a:pt x="1444" y="778"/>
                    <a:pt x="1256" y="968"/>
                    <a:pt x="1024" y="968"/>
                  </a:cubicBezTo>
                  <a:close/>
                  <a:moveTo>
                    <a:pt x="1748" y="1928"/>
                  </a:moveTo>
                  <a:cubicBezTo>
                    <a:pt x="1649" y="1928"/>
                    <a:pt x="1568" y="1847"/>
                    <a:pt x="1568" y="1748"/>
                  </a:cubicBezTo>
                  <a:cubicBezTo>
                    <a:pt x="1568" y="1649"/>
                    <a:pt x="1649" y="1568"/>
                    <a:pt x="1748" y="1568"/>
                  </a:cubicBezTo>
                  <a:cubicBezTo>
                    <a:pt x="1847" y="1568"/>
                    <a:pt x="1928" y="1649"/>
                    <a:pt x="1928" y="1748"/>
                  </a:cubicBezTo>
                  <a:cubicBezTo>
                    <a:pt x="1928" y="1847"/>
                    <a:pt x="1847" y="1928"/>
                    <a:pt x="1748" y="19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11" name="Group 110" descr="This image is an icon of three human beings and a clock."/>
          <p:cNvGrpSpPr/>
          <p:nvPr/>
        </p:nvGrpSpPr>
        <p:grpSpPr>
          <a:xfrm>
            <a:off x="768329" y="2230384"/>
            <a:ext cx="297913" cy="297912"/>
            <a:chOff x="3613150" y="3706813"/>
            <a:chExt cx="420688" cy="420687"/>
          </a:xfrm>
        </p:grpSpPr>
        <p:sp>
          <p:nvSpPr>
            <p:cNvPr id="112" name="Freeform 10"/>
            <p:cNvSpPr>
              <a:spLocks noEditPoints="1"/>
            </p:cNvSpPr>
            <p:nvPr/>
          </p:nvSpPr>
          <p:spPr bwMode="auto">
            <a:xfrm>
              <a:off x="3613150" y="3930650"/>
              <a:ext cx="420688" cy="196850"/>
            </a:xfrm>
            <a:custGeom>
              <a:avLst/>
              <a:gdLst>
                <a:gd name="T0" fmla="*/ 1823 w 2048"/>
                <a:gd name="T1" fmla="*/ 528 h 960"/>
                <a:gd name="T2" fmla="*/ 1928 w 2048"/>
                <a:gd name="T3" fmla="*/ 300 h 960"/>
                <a:gd name="T4" fmla="*/ 1628 w 2048"/>
                <a:gd name="T5" fmla="*/ 0 h 960"/>
                <a:gd name="T6" fmla="*/ 1324 w 2048"/>
                <a:gd name="T7" fmla="*/ 300 h 960"/>
                <a:gd name="T8" fmla="*/ 1432 w 2048"/>
                <a:gd name="T9" fmla="*/ 528 h 960"/>
                <a:gd name="T10" fmla="*/ 1324 w 2048"/>
                <a:gd name="T11" fmla="*/ 606 h 960"/>
                <a:gd name="T12" fmla="*/ 1219 w 2048"/>
                <a:gd name="T13" fmla="*/ 528 h 960"/>
                <a:gd name="T14" fmla="*/ 1324 w 2048"/>
                <a:gd name="T15" fmla="*/ 300 h 960"/>
                <a:gd name="T16" fmla="*/ 1024 w 2048"/>
                <a:gd name="T17" fmla="*/ 0 h 960"/>
                <a:gd name="T18" fmla="*/ 724 w 2048"/>
                <a:gd name="T19" fmla="*/ 300 h 960"/>
                <a:gd name="T20" fmla="*/ 829 w 2048"/>
                <a:gd name="T21" fmla="*/ 528 h 960"/>
                <a:gd name="T22" fmla="*/ 724 w 2048"/>
                <a:gd name="T23" fmla="*/ 606 h 960"/>
                <a:gd name="T24" fmla="*/ 619 w 2048"/>
                <a:gd name="T25" fmla="*/ 528 h 960"/>
                <a:gd name="T26" fmla="*/ 724 w 2048"/>
                <a:gd name="T27" fmla="*/ 300 h 960"/>
                <a:gd name="T28" fmla="*/ 424 w 2048"/>
                <a:gd name="T29" fmla="*/ 0 h 960"/>
                <a:gd name="T30" fmla="*/ 124 w 2048"/>
                <a:gd name="T31" fmla="*/ 300 h 960"/>
                <a:gd name="T32" fmla="*/ 229 w 2048"/>
                <a:gd name="T33" fmla="*/ 527 h 960"/>
                <a:gd name="T34" fmla="*/ 0 w 2048"/>
                <a:gd name="T35" fmla="*/ 900 h 960"/>
                <a:gd name="T36" fmla="*/ 60 w 2048"/>
                <a:gd name="T37" fmla="*/ 960 h 960"/>
                <a:gd name="T38" fmla="*/ 1988 w 2048"/>
                <a:gd name="T39" fmla="*/ 960 h 960"/>
                <a:gd name="T40" fmla="*/ 2048 w 2048"/>
                <a:gd name="T41" fmla="*/ 900 h 960"/>
                <a:gd name="T42" fmla="*/ 1823 w 2048"/>
                <a:gd name="T43" fmla="*/ 528 h 960"/>
                <a:gd name="T44" fmla="*/ 424 w 2048"/>
                <a:gd name="T45" fmla="*/ 120 h 960"/>
                <a:gd name="T46" fmla="*/ 604 w 2048"/>
                <a:gd name="T47" fmla="*/ 300 h 960"/>
                <a:gd name="T48" fmla="*/ 424 w 2048"/>
                <a:gd name="T49" fmla="*/ 480 h 960"/>
                <a:gd name="T50" fmla="*/ 244 w 2048"/>
                <a:gd name="T51" fmla="*/ 300 h 960"/>
                <a:gd name="T52" fmla="*/ 424 w 2048"/>
                <a:gd name="T53" fmla="*/ 120 h 960"/>
                <a:gd name="T54" fmla="*/ 608 w 2048"/>
                <a:gd name="T55" fmla="*/ 840 h 960"/>
                <a:gd name="T56" fmla="*/ 126 w 2048"/>
                <a:gd name="T57" fmla="*/ 840 h 960"/>
                <a:gd name="T58" fmla="*/ 424 w 2048"/>
                <a:gd name="T59" fmla="*/ 600 h 960"/>
                <a:gd name="T60" fmla="*/ 652 w 2048"/>
                <a:gd name="T61" fmla="*/ 705 h 960"/>
                <a:gd name="T62" fmla="*/ 608 w 2048"/>
                <a:gd name="T63" fmla="*/ 840 h 960"/>
                <a:gd name="T64" fmla="*/ 1024 w 2048"/>
                <a:gd name="T65" fmla="*/ 120 h 960"/>
                <a:gd name="T66" fmla="*/ 1204 w 2048"/>
                <a:gd name="T67" fmla="*/ 300 h 960"/>
                <a:gd name="T68" fmla="*/ 1024 w 2048"/>
                <a:gd name="T69" fmla="*/ 480 h 960"/>
                <a:gd name="T70" fmla="*/ 844 w 2048"/>
                <a:gd name="T71" fmla="*/ 300 h 960"/>
                <a:gd name="T72" fmla="*/ 1024 w 2048"/>
                <a:gd name="T73" fmla="*/ 120 h 960"/>
                <a:gd name="T74" fmla="*/ 730 w 2048"/>
                <a:gd name="T75" fmla="*/ 840 h 960"/>
                <a:gd name="T76" fmla="*/ 1024 w 2048"/>
                <a:gd name="T77" fmla="*/ 600 h 960"/>
                <a:gd name="T78" fmla="*/ 1318 w 2048"/>
                <a:gd name="T79" fmla="*/ 840 h 960"/>
                <a:gd name="T80" fmla="*/ 730 w 2048"/>
                <a:gd name="T81" fmla="*/ 840 h 960"/>
                <a:gd name="T82" fmla="*/ 1628 w 2048"/>
                <a:gd name="T83" fmla="*/ 120 h 960"/>
                <a:gd name="T84" fmla="*/ 1808 w 2048"/>
                <a:gd name="T85" fmla="*/ 300 h 960"/>
                <a:gd name="T86" fmla="*/ 1628 w 2048"/>
                <a:gd name="T87" fmla="*/ 480 h 960"/>
                <a:gd name="T88" fmla="*/ 1444 w 2048"/>
                <a:gd name="T89" fmla="*/ 300 h 960"/>
                <a:gd name="T90" fmla="*/ 1628 w 2048"/>
                <a:gd name="T91" fmla="*/ 120 h 960"/>
                <a:gd name="T92" fmla="*/ 1440 w 2048"/>
                <a:gd name="T93" fmla="*/ 840 h 960"/>
                <a:gd name="T94" fmla="*/ 1396 w 2048"/>
                <a:gd name="T95" fmla="*/ 705 h 960"/>
                <a:gd name="T96" fmla="*/ 1628 w 2048"/>
                <a:gd name="T97" fmla="*/ 600 h 960"/>
                <a:gd name="T98" fmla="*/ 1922 w 2048"/>
                <a:gd name="T99" fmla="*/ 840 h 960"/>
                <a:gd name="T100" fmla="*/ 1440 w 2048"/>
                <a:gd name="T101" fmla="*/ 840 h 9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048" h="960">
                  <a:moveTo>
                    <a:pt x="1823" y="528"/>
                  </a:moveTo>
                  <a:cubicBezTo>
                    <a:pt x="1887" y="473"/>
                    <a:pt x="1928" y="391"/>
                    <a:pt x="1928" y="300"/>
                  </a:cubicBezTo>
                  <a:cubicBezTo>
                    <a:pt x="1928" y="135"/>
                    <a:pt x="1793" y="0"/>
                    <a:pt x="1628" y="0"/>
                  </a:cubicBezTo>
                  <a:cubicBezTo>
                    <a:pt x="1462" y="0"/>
                    <a:pt x="1324" y="134"/>
                    <a:pt x="1324" y="300"/>
                  </a:cubicBezTo>
                  <a:cubicBezTo>
                    <a:pt x="1324" y="387"/>
                    <a:pt x="1362" y="469"/>
                    <a:pt x="1432" y="528"/>
                  </a:cubicBezTo>
                  <a:cubicBezTo>
                    <a:pt x="1392" y="548"/>
                    <a:pt x="1355" y="575"/>
                    <a:pt x="1324" y="606"/>
                  </a:cubicBezTo>
                  <a:cubicBezTo>
                    <a:pt x="1293" y="575"/>
                    <a:pt x="1258" y="549"/>
                    <a:pt x="1219" y="528"/>
                  </a:cubicBezTo>
                  <a:cubicBezTo>
                    <a:pt x="1283" y="473"/>
                    <a:pt x="1324" y="391"/>
                    <a:pt x="1324" y="300"/>
                  </a:cubicBezTo>
                  <a:cubicBezTo>
                    <a:pt x="1324" y="135"/>
                    <a:pt x="1189" y="0"/>
                    <a:pt x="1024" y="0"/>
                  </a:cubicBezTo>
                  <a:cubicBezTo>
                    <a:pt x="859" y="0"/>
                    <a:pt x="724" y="135"/>
                    <a:pt x="724" y="300"/>
                  </a:cubicBezTo>
                  <a:cubicBezTo>
                    <a:pt x="724" y="391"/>
                    <a:pt x="765" y="473"/>
                    <a:pt x="829" y="528"/>
                  </a:cubicBezTo>
                  <a:cubicBezTo>
                    <a:pt x="790" y="548"/>
                    <a:pt x="755" y="575"/>
                    <a:pt x="724" y="606"/>
                  </a:cubicBezTo>
                  <a:cubicBezTo>
                    <a:pt x="693" y="574"/>
                    <a:pt x="658" y="548"/>
                    <a:pt x="619" y="528"/>
                  </a:cubicBezTo>
                  <a:cubicBezTo>
                    <a:pt x="683" y="473"/>
                    <a:pt x="724" y="391"/>
                    <a:pt x="724" y="300"/>
                  </a:cubicBezTo>
                  <a:cubicBezTo>
                    <a:pt x="724" y="135"/>
                    <a:pt x="589" y="0"/>
                    <a:pt x="424" y="0"/>
                  </a:cubicBezTo>
                  <a:cubicBezTo>
                    <a:pt x="259" y="0"/>
                    <a:pt x="124" y="135"/>
                    <a:pt x="124" y="300"/>
                  </a:cubicBezTo>
                  <a:cubicBezTo>
                    <a:pt x="124" y="391"/>
                    <a:pt x="165" y="472"/>
                    <a:pt x="229" y="527"/>
                  </a:cubicBezTo>
                  <a:cubicBezTo>
                    <a:pt x="93" y="597"/>
                    <a:pt x="0" y="738"/>
                    <a:pt x="0" y="900"/>
                  </a:cubicBezTo>
                  <a:cubicBezTo>
                    <a:pt x="0" y="933"/>
                    <a:pt x="27" y="960"/>
                    <a:pt x="60" y="960"/>
                  </a:cubicBezTo>
                  <a:cubicBezTo>
                    <a:pt x="70" y="960"/>
                    <a:pt x="1948" y="960"/>
                    <a:pt x="1988" y="960"/>
                  </a:cubicBezTo>
                  <a:cubicBezTo>
                    <a:pt x="2021" y="960"/>
                    <a:pt x="2048" y="933"/>
                    <a:pt x="2048" y="900"/>
                  </a:cubicBezTo>
                  <a:cubicBezTo>
                    <a:pt x="2048" y="739"/>
                    <a:pt x="1957" y="598"/>
                    <a:pt x="1823" y="528"/>
                  </a:cubicBezTo>
                  <a:close/>
                  <a:moveTo>
                    <a:pt x="424" y="120"/>
                  </a:moveTo>
                  <a:cubicBezTo>
                    <a:pt x="523" y="120"/>
                    <a:pt x="604" y="201"/>
                    <a:pt x="604" y="300"/>
                  </a:cubicBezTo>
                  <a:cubicBezTo>
                    <a:pt x="604" y="399"/>
                    <a:pt x="523" y="480"/>
                    <a:pt x="424" y="480"/>
                  </a:cubicBezTo>
                  <a:cubicBezTo>
                    <a:pt x="325" y="480"/>
                    <a:pt x="244" y="399"/>
                    <a:pt x="244" y="300"/>
                  </a:cubicBezTo>
                  <a:cubicBezTo>
                    <a:pt x="244" y="201"/>
                    <a:pt x="325" y="120"/>
                    <a:pt x="424" y="120"/>
                  </a:cubicBezTo>
                  <a:close/>
                  <a:moveTo>
                    <a:pt x="608" y="840"/>
                  </a:moveTo>
                  <a:cubicBezTo>
                    <a:pt x="126" y="840"/>
                    <a:pt x="126" y="840"/>
                    <a:pt x="126" y="840"/>
                  </a:cubicBezTo>
                  <a:cubicBezTo>
                    <a:pt x="154" y="703"/>
                    <a:pt x="277" y="600"/>
                    <a:pt x="424" y="600"/>
                  </a:cubicBezTo>
                  <a:cubicBezTo>
                    <a:pt x="512" y="600"/>
                    <a:pt x="595" y="639"/>
                    <a:pt x="652" y="705"/>
                  </a:cubicBezTo>
                  <a:cubicBezTo>
                    <a:pt x="630" y="746"/>
                    <a:pt x="615" y="792"/>
                    <a:pt x="608" y="840"/>
                  </a:cubicBezTo>
                  <a:close/>
                  <a:moveTo>
                    <a:pt x="1024" y="120"/>
                  </a:moveTo>
                  <a:cubicBezTo>
                    <a:pt x="1123" y="120"/>
                    <a:pt x="1204" y="201"/>
                    <a:pt x="1204" y="300"/>
                  </a:cubicBezTo>
                  <a:cubicBezTo>
                    <a:pt x="1204" y="399"/>
                    <a:pt x="1123" y="480"/>
                    <a:pt x="1024" y="480"/>
                  </a:cubicBezTo>
                  <a:cubicBezTo>
                    <a:pt x="925" y="480"/>
                    <a:pt x="844" y="399"/>
                    <a:pt x="844" y="300"/>
                  </a:cubicBezTo>
                  <a:cubicBezTo>
                    <a:pt x="844" y="201"/>
                    <a:pt x="925" y="120"/>
                    <a:pt x="1024" y="120"/>
                  </a:cubicBezTo>
                  <a:close/>
                  <a:moveTo>
                    <a:pt x="730" y="840"/>
                  </a:moveTo>
                  <a:cubicBezTo>
                    <a:pt x="758" y="703"/>
                    <a:pt x="879" y="600"/>
                    <a:pt x="1024" y="600"/>
                  </a:cubicBezTo>
                  <a:cubicBezTo>
                    <a:pt x="1169" y="600"/>
                    <a:pt x="1290" y="703"/>
                    <a:pt x="1318" y="840"/>
                  </a:cubicBezTo>
                  <a:cubicBezTo>
                    <a:pt x="1298" y="840"/>
                    <a:pt x="755" y="840"/>
                    <a:pt x="730" y="840"/>
                  </a:cubicBezTo>
                  <a:close/>
                  <a:moveTo>
                    <a:pt x="1628" y="120"/>
                  </a:moveTo>
                  <a:cubicBezTo>
                    <a:pt x="1727" y="120"/>
                    <a:pt x="1808" y="201"/>
                    <a:pt x="1808" y="300"/>
                  </a:cubicBezTo>
                  <a:cubicBezTo>
                    <a:pt x="1808" y="399"/>
                    <a:pt x="1727" y="480"/>
                    <a:pt x="1628" y="480"/>
                  </a:cubicBezTo>
                  <a:cubicBezTo>
                    <a:pt x="1528" y="480"/>
                    <a:pt x="1444" y="398"/>
                    <a:pt x="1444" y="300"/>
                  </a:cubicBezTo>
                  <a:cubicBezTo>
                    <a:pt x="1444" y="202"/>
                    <a:pt x="1528" y="120"/>
                    <a:pt x="1628" y="120"/>
                  </a:cubicBezTo>
                  <a:close/>
                  <a:moveTo>
                    <a:pt x="1440" y="840"/>
                  </a:moveTo>
                  <a:cubicBezTo>
                    <a:pt x="1433" y="792"/>
                    <a:pt x="1418" y="747"/>
                    <a:pt x="1396" y="705"/>
                  </a:cubicBezTo>
                  <a:cubicBezTo>
                    <a:pt x="1453" y="640"/>
                    <a:pt x="1539" y="600"/>
                    <a:pt x="1628" y="600"/>
                  </a:cubicBezTo>
                  <a:cubicBezTo>
                    <a:pt x="1773" y="600"/>
                    <a:pt x="1894" y="703"/>
                    <a:pt x="1922" y="840"/>
                  </a:cubicBezTo>
                  <a:lnTo>
                    <a:pt x="1440" y="84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3" name="Freeform 11"/>
            <p:cNvSpPr>
              <a:spLocks/>
            </p:cNvSpPr>
            <p:nvPr/>
          </p:nvSpPr>
          <p:spPr bwMode="auto">
            <a:xfrm>
              <a:off x="3784600" y="3768725"/>
              <a:ext cx="101600" cy="74612"/>
            </a:xfrm>
            <a:custGeom>
              <a:avLst/>
              <a:gdLst>
                <a:gd name="T0" fmla="*/ 468 w 492"/>
                <a:gd name="T1" fmla="*/ 24 h 366"/>
                <a:gd name="T2" fmla="*/ 384 w 492"/>
                <a:gd name="T3" fmla="*/ 24 h 366"/>
                <a:gd name="T4" fmla="*/ 186 w 492"/>
                <a:gd name="T5" fmla="*/ 221 h 366"/>
                <a:gd name="T6" fmla="*/ 108 w 492"/>
                <a:gd name="T7" fmla="*/ 144 h 366"/>
                <a:gd name="T8" fmla="*/ 24 w 492"/>
                <a:gd name="T9" fmla="*/ 144 h 366"/>
                <a:gd name="T10" fmla="*/ 24 w 492"/>
                <a:gd name="T11" fmla="*/ 228 h 366"/>
                <a:gd name="T12" fmla="*/ 144 w 492"/>
                <a:gd name="T13" fmla="*/ 348 h 366"/>
                <a:gd name="T14" fmla="*/ 186 w 492"/>
                <a:gd name="T15" fmla="*/ 366 h 366"/>
                <a:gd name="T16" fmla="*/ 228 w 492"/>
                <a:gd name="T17" fmla="*/ 348 h 366"/>
                <a:gd name="T18" fmla="*/ 468 w 492"/>
                <a:gd name="T19" fmla="*/ 108 h 366"/>
                <a:gd name="T20" fmla="*/ 468 w 492"/>
                <a:gd name="T21" fmla="*/ 24 h 3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92" h="366">
                  <a:moveTo>
                    <a:pt x="468" y="24"/>
                  </a:moveTo>
                  <a:cubicBezTo>
                    <a:pt x="445" y="0"/>
                    <a:pt x="407" y="0"/>
                    <a:pt x="384" y="24"/>
                  </a:cubicBezTo>
                  <a:cubicBezTo>
                    <a:pt x="186" y="221"/>
                    <a:pt x="186" y="221"/>
                    <a:pt x="186" y="221"/>
                  </a:cubicBezTo>
                  <a:cubicBezTo>
                    <a:pt x="108" y="144"/>
                    <a:pt x="108" y="144"/>
                    <a:pt x="108" y="144"/>
                  </a:cubicBezTo>
                  <a:cubicBezTo>
                    <a:pt x="85" y="120"/>
                    <a:pt x="47" y="120"/>
                    <a:pt x="24" y="144"/>
                  </a:cubicBezTo>
                  <a:cubicBezTo>
                    <a:pt x="0" y="167"/>
                    <a:pt x="0" y="205"/>
                    <a:pt x="24" y="228"/>
                  </a:cubicBezTo>
                  <a:cubicBezTo>
                    <a:pt x="144" y="348"/>
                    <a:pt x="144" y="348"/>
                    <a:pt x="144" y="348"/>
                  </a:cubicBezTo>
                  <a:cubicBezTo>
                    <a:pt x="155" y="360"/>
                    <a:pt x="171" y="366"/>
                    <a:pt x="186" y="366"/>
                  </a:cubicBezTo>
                  <a:cubicBezTo>
                    <a:pt x="201" y="366"/>
                    <a:pt x="217" y="360"/>
                    <a:pt x="228" y="348"/>
                  </a:cubicBezTo>
                  <a:cubicBezTo>
                    <a:pt x="468" y="108"/>
                    <a:pt x="468" y="108"/>
                    <a:pt x="468" y="108"/>
                  </a:cubicBezTo>
                  <a:cubicBezTo>
                    <a:pt x="492" y="85"/>
                    <a:pt x="492" y="47"/>
                    <a:pt x="468" y="2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4" name="Freeform 12"/>
            <p:cNvSpPr>
              <a:spLocks noEditPoints="1"/>
            </p:cNvSpPr>
            <p:nvPr/>
          </p:nvSpPr>
          <p:spPr bwMode="auto">
            <a:xfrm>
              <a:off x="3736975" y="3706813"/>
              <a:ext cx="198438" cy="198437"/>
            </a:xfrm>
            <a:custGeom>
              <a:avLst/>
              <a:gdLst>
                <a:gd name="T0" fmla="*/ 480 w 964"/>
                <a:gd name="T1" fmla="*/ 0 h 968"/>
                <a:gd name="T2" fmla="*/ 0 w 964"/>
                <a:gd name="T3" fmla="*/ 484 h 968"/>
                <a:gd name="T4" fmla="*/ 480 w 964"/>
                <a:gd name="T5" fmla="*/ 968 h 968"/>
                <a:gd name="T6" fmla="*/ 964 w 964"/>
                <a:gd name="T7" fmla="*/ 484 h 968"/>
                <a:gd name="T8" fmla="*/ 480 w 964"/>
                <a:gd name="T9" fmla="*/ 0 h 968"/>
                <a:gd name="T10" fmla="*/ 480 w 964"/>
                <a:gd name="T11" fmla="*/ 848 h 968"/>
                <a:gd name="T12" fmla="*/ 120 w 964"/>
                <a:gd name="T13" fmla="*/ 484 h 968"/>
                <a:gd name="T14" fmla="*/ 480 w 964"/>
                <a:gd name="T15" fmla="*/ 120 h 968"/>
                <a:gd name="T16" fmla="*/ 844 w 964"/>
                <a:gd name="T17" fmla="*/ 484 h 968"/>
                <a:gd name="T18" fmla="*/ 480 w 964"/>
                <a:gd name="T19" fmla="*/ 848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64" h="968">
                  <a:moveTo>
                    <a:pt x="480" y="0"/>
                  </a:moveTo>
                  <a:cubicBezTo>
                    <a:pt x="215" y="0"/>
                    <a:pt x="0" y="217"/>
                    <a:pt x="0" y="484"/>
                  </a:cubicBezTo>
                  <a:cubicBezTo>
                    <a:pt x="0" y="751"/>
                    <a:pt x="215" y="968"/>
                    <a:pt x="480" y="968"/>
                  </a:cubicBezTo>
                  <a:cubicBezTo>
                    <a:pt x="745" y="968"/>
                    <a:pt x="964" y="750"/>
                    <a:pt x="964" y="484"/>
                  </a:cubicBezTo>
                  <a:cubicBezTo>
                    <a:pt x="964" y="219"/>
                    <a:pt x="746" y="0"/>
                    <a:pt x="480" y="0"/>
                  </a:cubicBezTo>
                  <a:close/>
                  <a:moveTo>
                    <a:pt x="480" y="848"/>
                  </a:moveTo>
                  <a:cubicBezTo>
                    <a:pt x="281" y="848"/>
                    <a:pt x="120" y="685"/>
                    <a:pt x="120" y="484"/>
                  </a:cubicBezTo>
                  <a:cubicBezTo>
                    <a:pt x="120" y="283"/>
                    <a:pt x="281" y="120"/>
                    <a:pt x="480" y="120"/>
                  </a:cubicBezTo>
                  <a:cubicBezTo>
                    <a:pt x="677" y="120"/>
                    <a:pt x="844" y="287"/>
                    <a:pt x="844" y="484"/>
                  </a:cubicBezTo>
                  <a:cubicBezTo>
                    <a:pt x="844" y="681"/>
                    <a:pt x="677" y="848"/>
                    <a:pt x="480" y="84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42" name="TextBox 141"/>
          <p:cNvSpPr txBox="1"/>
          <p:nvPr/>
        </p:nvSpPr>
        <p:spPr>
          <a:xfrm>
            <a:off x="1296448" y="2187997"/>
            <a:ext cx="482978" cy="340300"/>
          </a:xfrm>
          <a:prstGeom prst="rect">
            <a:avLst/>
          </a:prstGeom>
          <a:noFill/>
        </p:spPr>
        <p:txBody>
          <a:bodyPr wrap="none" lIns="0" tIns="0" rIns="0" bIns="0" rtlCol="0">
            <a:spAutoFit/>
          </a:bodyPr>
          <a:lstStyle/>
          <a:p>
            <a:r>
              <a:rPr lang="en-US" sz="2400" dirty="0">
                <a:solidFill>
                  <a:schemeClr val="bg1"/>
                </a:solidFill>
                <a:latin typeface="+mj-lt"/>
              </a:rPr>
              <a:t>25%</a:t>
            </a:r>
          </a:p>
        </p:txBody>
      </p:sp>
      <p:sp>
        <p:nvSpPr>
          <p:cNvPr id="143" name="TextBox 142"/>
          <p:cNvSpPr txBox="1"/>
          <p:nvPr/>
        </p:nvSpPr>
        <p:spPr>
          <a:xfrm>
            <a:off x="1296448" y="1126843"/>
            <a:ext cx="482978" cy="340300"/>
          </a:xfrm>
          <a:prstGeom prst="rect">
            <a:avLst/>
          </a:prstGeom>
          <a:noFill/>
        </p:spPr>
        <p:txBody>
          <a:bodyPr wrap="none" lIns="0" tIns="0" rIns="0" bIns="0" rtlCol="0">
            <a:spAutoFit/>
          </a:bodyPr>
          <a:lstStyle/>
          <a:p>
            <a:r>
              <a:rPr lang="en-US" sz="2400" dirty="0">
                <a:solidFill>
                  <a:schemeClr val="bg1"/>
                </a:solidFill>
                <a:latin typeface="+mj-lt"/>
              </a:rPr>
              <a:t>35%</a:t>
            </a:r>
          </a:p>
        </p:txBody>
      </p:sp>
      <p:sp>
        <p:nvSpPr>
          <p:cNvPr id="140" name="Rectangle 139">
            <a:extLst>
              <a:ext uri="{C183D7F6-B498-43B3-948B-1728B52AA6E4}">
                <adec:decorative xmlns:adec="http://schemas.microsoft.com/office/drawing/2017/decorative" val="1"/>
              </a:ext>
            </a:extLst>
          </p:cNvPr>
          <p:cNvSpPr/>
          <p:nvPr/>
        </p:nvSpPr>
        <p:spPr>
          <a:xfrm>
            <a:off x="7620000" y="0"/>
            <a:ext cx="4572000" cy="6857999"/>
          </a:xfrm>
          <a:prstGeom prst="rect">
            <a:avLst/>
          </a:prstGeom>
          <a:solidFill>
            <a:srgbClr val="30353F">
              <a:alpha val="8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5" name="TextBox 144"/>
          <p:cNvSpPr txBox="1"/>
          <p:nvPr/>
        </p:nvSpPr>
        <p:spPr>
          <a:xfrm>
            <a:off x="7962899" y="2958371"/>
            <a:ext cx="3886200" cy="3600986"/>
          </a:xfrm>
          <a:prstGeom prst="rect">
            <a:avLst/>
          </a:prstGeom>
          <a:noFill/>
        </p:spPr>
        <p:txBody>
          <a:bodyPr wrap="square" lIns="0" tIns="0" rIns="0" bIns="0" rtlCol="0">
            <a:spAutoFit/>
          </a:bodyPr>
          <a:lstStyle/>
          <a:p>
            <a:pPr algn="ctr"/>
            <a:r>
              <a:rPr lang="en-US" dirty="0">
                <a:solidFill>
                  <a:schemeClr val="bg1"/>
                </a:solidFill>
              </a:rPr>
              <a:t>Methods</a:t>
            </a:r>
          </a:p>
          <a:p>
            <a:pPr marL="285750" indent="-285750" algn="ctr">
              <a:buFont typeface="Arial" panose="020B0604020202020204" pitchFamily="34" charset="0"/>
              <a:buChar char="•"/>
            </a:pPr>
            <a:r>
              <a:rPr lang="en-US" dirty="0">
                <a:solidFill>
                  <a:schemeClr val="bg1"/>
                </a:solidFill>
              </a:rPr>
              <a:t>A two-sample t-test was run comparing the mean difference of the selling price between homes at or above 1500 square feet and below 1500 square feet</a:t>
            </a:r>
          </a:p>
          <a:p>
            <a:pPr marL="285750" indent="-285750" algn="ctr">
              <a:buFont typeface="Arial" panose="020B0604020202020204" pitchFamily="34" charset="0"/>
              <a:buChar char="•"/>
            </a:pPr>
            <a:r>
              <a:rPr lang="en-US" dirty="0">
                <a:solidFill>
                  <a:schemeClr val="bg1"/>
                </a:solidFill>
              </a:rPr>
              <a:t>Categories were created using conditional statements and Pivot Tables to filter for conditions.</a:t>
            </a:r>
          </a:p>
          <a:p>
            <a:pPr marL="285750" indent="-285750" algn="ctr">
              <a:buFont typeface="Arial" panose="020B0604020202020204" pitchFamily="34" charset="0"/>
              <a:buChar char="•"/>
            </a:pPr>
            <a:r>
              <a:rPr lang="en-US" dirty="0">
                <a:solidFill>
                  <a:schemeClr val="bg1"/>
                </a:solidFill>
              </a:rPr>
              <a:t>1500 square foot threshold determined using mean and median of data.</a:t>
            </a:r>
          </a:p>
          <a:p>
            <a:pPr marL="285750" indent="-285750" algn="ctr">
              <a:buFont typeface="Arial" panose="020B0604020202020204" pitchFamily="34" charset="0"/>
              <a:buChar char="•"/>
            </a:pPr>
            <a:endParaRPr lang="en-US" dirty="0">
              <a:solidFill>
                <a:schemeClr val="bg1"/>
              </a:solidFill>
            </a:endParaRPr>
          </a:p>
        </p:txBody>
      </p:sp>
      <p:cxnSp>
        <p:nvCxnSpPr>
          <p:cNvPr id="151" name="Straight Connector 150">
            <a:extLst>
              <a:ext uri="{C183D7F6-B498-43B3-948B-1728B52AA6E4}">
                <adec:decorative xmlns:adec="http://schemas.microsoft.com/office/drawing/2017/decorative" val="1"/>
              </a:ext>
            </a:extLst>
          </p:cNvPr>
          <p:cNvCxnSpPr/>
          <p:nvPr/>
        </p:nvCxnSpPr>
        <p:spPr>
          <a:xfrm>
            <a:off x="9174479" y="2770075"/>
            <a:ext cx="1463040" cy="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C183D7F6-B498-43B3-948B-1728B52AA6E4}">
                <adec:decorative xmlns:adec="http://schemas.microsoft.com/office/drawing/2017/decorative" val="1"/>
              </a:ext>
            </a:extLst>
          </p:cNvPr>
          <p:cNvCxnSpPr/>
          <p:nvPr/>
        </p:nvCxnSpPr>
        <p:spPr>
          <a:xfrm>
            <a:off x="9651998" y="6429732"/>
            <a:ext cx="750771" cy="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hidden="1">
            <a:extLst>
              <a:ext uri="{FF2B5EF4-FFF2-40B4-BE49-F238E27FC236}">
                <a16:creationId xmlns:a16="http://schemas.microsoft.com/office/drawing/2014/main" id="{B61803F9-0687-42F2-AD52-B4E217229BB0}"/>
              </a:ext>
            </a:extLst>
          </p:cNvPr>
          <p:cNvSpPr>
            <a:spLocks noGrp="1"/>
          </p:cNvSpPr>
          <p:nvPr>
            <p:ph type="title"/>
          </p:nvPr>
        </p:nvSpPr>
        <p:spPr/>
        <p:txBody>
          <a:bodyPr/>
          <a:lstStyle/>
          <a:p>
            <a:r>
              <a:rPr lang="en-US" dirty="0"/>
              <a:t>Slide 7</a:t>
            </a:r>
          </a:p>
        </p:txBody>
      </p:sp>
      <p:sp>
        <p:nvSpPr>
          <p:cNvPr id="4" name="TextBox 3">
            <a:extLst>
              <a:ext uri="{FF2B5EF4-FFF2-40B4-BE49-F238E27FC236}">
                <a16:creationId xmlns:a16="http://schemas.microsoft.com/office/drawing/2014/main" id="{E4EB5257-DB17-CB37-C73A-4D0D960D11EA}"/>
              </a:ext>
            </a:extLst>
          </p:cNvPr>
          <p:cNvSpPr txBox="1"/>
          <p:nvPr/>
        </p:nvSpPr>
        <p:spPr>
          <a:xfrm>
            <a:off x="8150180" y="273456"/>
            <a:ext cx="3511639" cy="2308324"/>
          </a:xfrm>
          <a:prstGeom prst="rect">
            <a:avLst/>
          </a:prstGeom>
          <a:noFill/>
        </p:spPr>
        <p:txBody>
          <a:bodyPr wrap="square" rtlCol="0">
            <a:spAutoFit/>
          </a:bodyPr>
          <a:lstStyle/>
          <a:p>
            <a:pPr algn="ctr"/>
            <a:r>
              <a:rPr lang="en-US" sz="4800" dirty="0">
                <a:solidFill>
                  <a:schemeClr val="accent4"/>
                </a:solidFill>
              </a:rPr>
              <a:t>Square Footage of Home</a:t>
            </a:r>
          </a:p>
        </p:txBody>
      </p:sp>
      <p:graphicFrame>
        <p:nvGraphicFramePr>
          <p:cNvPr id="3" name="Table 2">
            <a:extLst>
              <a:ext uri="{FF2B5EF4-FFF2-40B4-BE49-F238E27FC236}">
                <a16:creationId xmlns:a16="http://schemas.microsoft.com/office/drawing/2014/main" id="{46FE95AB-3E5F-0C67-B495-FB69A67147AE}"/>
              </a:ext>
            </a:extLst>
          </p:cNvPr>
          <p:cNvGraphicFramePr>
            <a:graphicFrameLocks noGrp="1"/>
          </p:cNvGraphicFramePr>
          <p:nvPr>
            <p:extLst>
              <p:ext uri="{D42A27DB-BD31-4B8C-83A1-F6EECF244321}">
                <p14:modId xmlns:p14="http://schemas.microsoft.com/office/powerpoint/2010/main" val="3660062160"/>
              </p:ext>
            </p:extLst>
          </p:nvPr>
        </p:nvGraphicFramePr>
        <p:xfrm>
          <a:off x="124461" y="14645"/>
          <a:ext cx="5067299" cy="3879850"/>
        </p:xfrm>
        <a:graphic>
          <a:graphicData uri="http://schemas.openxmlformats.org/drawingml/2006/table">
            <a:tbl>
              <a:tblPr/>
              <a:tblGrid>
                <a:gridCol w="3088512">
                  <a:extLst>
                    <a:ext uri="{9D8B030D-6E8A-4147-A177-3AD203B41FA5}">
                      <a16:colId xmlns:a16="http://schemas.microsoft.com/office/drawing/2014/main" val="2206521272"/>
                    </a:ext>
                  </a:extLst>
                </a:gridCol>
                <a:gridCol w="869062">
                  <a:extLst>
                    <a:ext uri="{9D8B030D-6E8A-4147-A177-3AD203B41FA5}">
                      <a16:colId xmlns:a16="http://schemas.microsoft.com/office/drawing/2014/main" val="4287580243"/>
                    </a:ext>
                  </a:extLst>
                </a:gridCol>
                <a:gridCol w="1109725">
                  <a:extLst>
                    <a:ext uri="{9D8B030D-6E8A-4147-A177-3AD203B41FA5}">
                      <a16:colId xmlns:a16="http://schemas.microsoft.com/office/drawing/2014/main" val="3622229112"/>
                    </a:ext>
                  </a:extLst>
                </a:gridCol>
              </a:tblGrid>
              <a:tr h="184150">
                <a:tc>
                  <a:txBody>
                    <a:bodyPr/>
                    <a:lstStyle/>
                    <a:p>
                      <a:pPr algn="l" fontAlgn="b"/>
                      <a:r>
                        <a:rPr lang="en-US" sz="1100" b="0" i="0" u="none" strike="noStrike">
                          <a:solidFill>
                            <a:srgbClr val="000000"/>
                          </a:solidFill>
                          <a:effectLst/>
                          <a:latin typeface="Calibri" panose="020F0502020204030204" pitchFamily="34" charset="0"/>
                        </a:rPr>
                        <a:t>t-Test: Two-Sample Assuming Unequal Variances</a:t>
                      </a:r>
                    </a:p>
                  </a:txBody>
                  <a:tcPr marL="6350" marR="6350" marT="635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6350" marR="6350" marT="635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6350" marR="6350" marT="6350" marB="0" anchor="b">
                    <a:lnL>
                      <a:noFill/>
                    </a:lnL>
                    <a:lnR>
                      <a:noFill/>
                    </a:lnR>
                    <a:lnT>
                      <a:noFill/>
                    </a:lnT>
                    <a:lnB>
                      <a:noFill/>
                    </a:lnB>
                  </a:tcPr>
                </a:tc>
                <a:extLst>
                  <a:ext uri="{0D108BD9-81ED-4DB2-BD59-A6C34878D82A}">
                    <a16:rowId xmlns:a16="http://schemas.microsoft.com/office/drawing/2014/main" val="4093014113"/>
                  </a:ext>
                </a:extLst>
              </a:tr>
              <a:tr h="190500">
                <a:tc>
                  <a:txBody>
                    <a:bodyPr/>
                    <a:lstStyle/>
                    <a:p>
                      <a:pPr algn="l" fontAlgn="b"/>
                      <a:endParaRPr lang="en-US" sz="1100" b="0" i="0" u="none" strike="noStrike">
                        <a:solidFill>
                          <a:srgbClr val="000000"/>
                        </a:solidFill>
                        <a:effectLst/>
                        <a:latin typeface="Calibri" panose="020F0502020204030204" pitchFamily="34" charset="0"/>
                      </a:endParaRPr>
                    </a:p>
                  </a:txBody>
                  <a:tcPr marL="6350" marR="6350" marT="635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6350" marR="6350" marT="635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6350" marR="6350" marT="6350" marB="0" anchor="b">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71458200"/>
                  </a:ext>
                </a:extLst>
              </a:tr>
              <a:tr h="184150">
                <a:tc>
                  <a:txBody>
                    <a:bodyPr/>
                    <a:lstStyle/>
                    <a:p>
                      <a:pPr algn="ctr" fontAlgn="b"/>
                      <a:r>
                        <a:rPr lang="en-US" sz="1100" b="0" i="1" u="none" strike="noStrike">
                          <a:solidFill>
                            <a:srgbClr val="000000"/>
                          </a:solidFill>
                          <a:effectLst/>
                          <a:latin typeface="Calibri" panose="020F0502020204030204" pitchFamily="34" charset="0"/>
                        </a:rPr>
                        <a:t> </a:t>
                      </a:r>
                    </a:p>
                  </a:txBody>
                  <a:tcPr marL="6350" marR="6350" marT="6350" marB="0"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1" u="none" strike="noStrike" dirty="0">
                          <a:solidFill>
                            <a:srgbClr val="000000"/>
                          </a:solidFill>
                          <a:effectLst/>
                          <a:latin typeface="Calibri" panose="020F0502020204030204" pitchFamily="34" charset="0"/>
                        </a:rPr>
                        <a:t>1500+ SqFt</a:t>
                      </a:r>
                    </a:p>
                  </a:txBody>
                  <a:tcPr marL="6350" marR="6350" marT="6350" marB="0"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1" u="none" strike="noStrike" dirty="0">
                          <a:solidFill>
                            <a:srgbClr val="000000"/>
                          </a:solidFill>
                          <a:effectLst/>
                          <a:latin typeface="Calibri" panose="020F0502020204030204" pitchFamily="34" charset="0"/>
                        </a:rPr>
                        <a:t>Under 1500 SqFt</a:t>
                      </a:r>
                    </a:p>
                  </a:txBody>
                  <a:tcPr marL="6350" marR="6350" marT="6350" marB="0"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03812252"/>
                  </a:ext>
                </a:extLst>
              </a:tr>
              <a:tr h="184150">
                <a:tc>
                  <a:txBody>
                    <a:bodyPr/>
                    <a:lstStyle/>
                    <a:p>
                      <a:pPr algn="l" fontAlgn="b"/>
                      <a:r>
                        <a:rPr lang="en-US" sz="1100" b="0" i="0" u="none" strike="noStrike">
                          <a:solidFill>
                            <a:srgbClr val="000000"/>
                          </a:solidFill>
                          <a:effectLst/>
                          <a:latin typeface="Calibri" panose="020F0502020204030204" pitchFamily="34" charset="0"/>
                        </a:rPr>
                        <a:t>Mean</a:t>
                      </a:r>
                    </a:p>
                  </a:txBody>
                  <a:tcPr marL="6350" marR="6350" marT="635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US" sz="1100" b="0" i="0" u="none" strike="noStrike">
                          <a:solidFill>
                            <a:srgbClr val="000000"/>
                          </a:solidFill>
                          <a:effectLst/>
                          <a:latin typeface="Calibri" panose="020F0502020204030204" pitchFamily="34" charset="0"/>
                        </a:rPr>
                        <a:t>229219.8038</a:t>
                      </a:r>
                    </a:p>
                  </a:txBody>
                  <a:tcPr marL="6350" marR="6350" marT="635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US" sz="1100" b="0" i="0" u="none" strike="noStrike">
                          <a:solidFill>
                            <a:srgbClr val="000000"/>
                          </a:solidFill>
                          <a:effectLst/>
                          <a:latin typeface="Calibri" panose="020F0502020204030204" pitchFamily="34" charset="0"/>
                        </a:rPr>
                        <a:t>139045.9322</a:t>
                      </a:r>
                    </a:p>
                  </a:txBody>
                  <a:tcPr marL="6350" marR="6350" marT="6350" marB="0" anchor="b">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4094864590"/>
                  </a:ext>
                </a:extLst>
              </a:tr>
              <a:tr h="184150">
                <a:tc>
                  <a:txBody>
                    <a:bodyPr/>
                    <a:lstStyle/>
                    <a:p>
                      <a:pPr algn="l" fontAlgn="b"/>
                      <a:r>
                        <a:rPr lang="en-US" sz="1100" b="0" i="0" u="none" strike="noStrike">
                          <a:solidFill>
                            <a:srgbClr val="000000"/>
                          </a:solidFill>
                          <a:effectLst/>
                          <a:latin typeface="Calibri" panose="020F0502020204030204" pitchFamily="34" charset="0"/>
                        </a:rPr>
                        <a:t>Variance</a:t>
                      </a:r>
                    </a:p>
                  </a:txBody>
                  <a:tcPr marL="6350" marR="6350" marT="635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7507839191</a:t>
                      </a:r>
                    </a:p>
                  </a:txBody>
                  <a:tcPr marL="6350" marR="6350" marT="635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1500934016</a:t>
                      </a:r>
                    </a:p>
                  </a:txBody>
                  <a:tcPr marL="6350" marR="6350" marT="6350" marB="0" anchor="b">
                    <a:lnL>
                      <a:noFill/>
                    </a:lnL>
                    <a:lnR>
                      <a:noFill/>
                    </a:lnR>
                    <a:lnT>
                      <a:noFill/>
                    </a:lnT>
                    <a:lnB>
                      <a:noFill/>
                    </a:lnB>
                  </a:tcPr>
                </a:tc>
                <a:extLst>
                  <a:ext uri="{0D108BD9-81ED-4DB2-BD59-A6C34878D82A}">
                    <a16:rowId xmlns:a16="http://schemas.microsoft.com/office/drawing/2014/main" val="2209287817"/>
                  </a:ext>
                </a:extLst>
              </a:tr>
              <a:tr h="184150">
                <a:tc>
                  <a:txBody>
                    <a:bodyPr/>
                    <a:lstStyle/>
                    <a:p>
                      <a:pPr algn="l" fontAlgn="b"/>
                      <a:r>
                        <a:rPr lang="en-US" sz="1100" b="0" i="0" u="none" strike="noStrike">
                          <a:solidFill>
                            <a:srgbClr val="000000"/>
                          </a:solidFill>
                          <a:effectLst/>
                          <a:latin typeface="Calibri" panose="020F0502020204030204" pitchFamily="34" charset="0"/>
                        </a:rPr>
                        <a:t>Observations</a:t>
                      </a:r>
                    </a:p>
                  </a:txBody>
                  <a:tcPr marL="6350" marR="6350" marT="635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678</a:t>
                      </a:r>
                    </a:p>
                  </a:txBody>
                  <a:tcPr marL="6350" marR="6350" marT="635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782</a:t>
                      </a:r>
                    </a:p>
                  </a:txBody>
                  <a:tcPr marL="6350" marR="6350" marT="6350" marB="0" anchor="b">
                    <a:lnL>
                      <a:noFill/>
                    </a:lnL>
                    <a:lnR>
                      <a:noFill/>
                    </a:lnR>
                    <a:lnT>
                      <a:noFill/>
                    </a:lnT>
                    <a:lnB>
                      <a:noFill/>
                    </a:lnB>
                  </a:tcPr>
                </a:tc>
                <a:extLst>
                  <a:ext uri="{0D108BD9-81ED-4DB2-BD59-A6C34878D82A}">
                    <a16:rowId xmlns:a16="http://schemas.microsoft.com/office/drawing/2014/main" val="982424043"/>
                  </a:ext>
                </a:extLst>
              </a:tr>
              <a:tr h="184150">
                <a:tc>
                  <a:txBody>
                    <a:bodyPr/>
                    <a:lstStyle/>
                    <a:p>
                      <a:pPr algn="l" fontAlgn="b"/>
                      <a:r>
                        <a:rPr lang="en-US" sz="1100" b="0" i="0" u="none" strike="noStrike">
                          <a:solidFill>
                            <a:srgbClr val="000000"/>
                          </a:solidFill>
                          <a:effectLst/>
                          <a:latin typeface="Calibri" panose="020F0502020204030204" pitchFamily="34" charset="0"/>
                        </a:rPr>
                        <a:t>Hypothesized Mean Difference</a:t>
                      </a:r>
                    </a:p>
                  </a:txBody>
                  <a:tcPr marL="6350" marR="6350" marT="635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a:t>
                      </a:r>
                    </a:p>
                  </a:txBody>
                  <a:tcPr marL="6350" marR="6350" marT="635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6350" marR="6350" marT="6350" marB="0" anchor="b">
                    <a:lnL>
                      <a:noFill/>
                    </a:lnL>
                    <a:lnR>
                      <a:noFill/>
                    </a:lnR>
                    <a:lnT>
                      <a:noFill/>
                    </a:lnT>
                    <a:lnB>
                      <a:noFill/>
                    </a:lnB>
                  </a:tcPr>
                </a:tc>
                <a:extLst>
                  <a:ext uri="{0D108BD9-81ED-4DB2-BD59-A6C34878D82A}">
                    <a16:rowId xmlns:a16="http://schemas.microsoft.com/office/drawing/2014/main" val="3765515219"/>
                  </a:ext>
                </a:extLst>
              </a:tr>
              <a:tr h="184150">
                <a:tc>
                  <a:txBody>
                    <a:bodyPr/>
                    <a:lstStyle/>
                    <a:p>
                      <a:pPr algn="l" fontAlgn="b"/>
                      <a:r>
                        <a:rPr lang="en-US" sz="1100" b="0" i="0" u="none" strike="noStrike">
                          <a:solidFill>
                            <a:srgbClr val="000000"/>
                          </a:solidFill>
                          <a:effectLst/>
                          <a:latin typeface="Calibri" panose="020F0502020204030204" pitchFamily="34" charset="0"/>
                        </a:rPr>
                        <a:t>df</a:t>
                      </a:r>
                    </a:p>
                  </a:txBody>
                  <a:tcPr marL="6350" marR="6350" marT="635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908</a:t>
                      </a:r>
                    </a:p>
                  </a:txBody>
                  <a:tcPr marL="6350" marR="6350" marT="635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6350" marR="6350" marT="6350" marB="0" anchor="b">
                    <a:lnL>
                      <a:noFill/>
                    </a:lnL>
                    <a:lnR>
                      <a:noFill/>
                    </a:lnR>
                    <a:lnT>
                      <a:noFill/>
                    </a:lnT>
                    <a:lnB>
                      <a:noFill/>
                    </a:lnB>
                  </a:tcPr>
                </a:tc>
                <a:extLst>
                  <a:ext uri="{0D108BD9-81ED-4DB2-BD59-A6C34878D82A}">
                    <a16:rowId xmlns:a16="http://schemas.microsoft.com/office/drawing/2014/main" val="1626975157"/>
                  </a:ext>
                </a:extLst>
              </a:tr>
              <a:tr h="184150">
                <a:tc>
                  <a:txBody>
                    <a:bodyPr/>
                    <a:lstStyle/>
                    <a:p>
                      <a:pPr algn="l" fontAlgn="b"/>
                      <a:r>
                        <a:rPr lang="en-US" sz="1100" b="0" i="0" u="none" strike="noStrike">
                          <a:solidFill>
                            <a:srgbClr val="000000"/>
                          </a:solidFill>
                          <a:effectLst/>
                          <a:latin typeface="Calibri" panose="020F0502020204030204" pitchFamily="34" charset="0"/>
                        </a:rPr>
                        <a:t>t Stat</a:t>
                      </a:r>
                    </a:p>
                  </a:txBody>
                  <a:tcPr marL="6350" marR="6350" marT="6350" marB="0" anchor="b">
                    <a:lnL>
                      <a:noFill/>
                    </a:lnL>
                    <a:lnR>
                      <a:noFill/>
                    </a:lnR>
                    <a:lnT>
                      <a:noFill/>
                    </a:lnT>
                    <a:lnB>
                      <a:noFill/>
                    </a:lnB>
                    <a:solidFill>
                      <a:srgbClr val="8497B0"/>
                    </a:solidFill>
                  </a:tcPr>
                </a:tc>
                <a:tc>
                  <a:txBody>
                    <a:bodyPr/>
                    <a:lstStyle/>
                    <a:p>
                      <a:pPr algn="r" fontAlgn="b"/>
                      <a:r>
                        <a:rPr lang="en-US" sz="1100" b="0" i="0" u="none" strike="noStrike">
                          <a:solidFill>
                            <a:srgbClr val="000000"/>
                          </a:solidFill>
                          <a:effectLst/>
                          <a:latin typeface="Calibri" panose="020F0502020204030204" pitchFamily="34" charset="0"/>
                        </a:rPr>
                        <a:t>25.01660101</a:t>
                      </a:r>
                    </a:p>
                  </a:txBody>
                  <a:tcPr marL="6350" marR="6350" marT="6350" marB="0" anchor="b">
                    <a:lnL>
                      <a:noFill/>
                    </a:lnL>
                    <a:lnR>
                      <a:noFill/>
                    </a:lnR>
                    <a:lnT>
                      <a:noFill/>
                    </a:lnT>
                    <a:lnB>
                      <a:noFill/>
                    </a:lnB>
                    <a:solidFill>
                      <a:srgbClr val="8497B0"/>
                    </a:solidFill>
                  </a:tcPr>
                </a:tc>
                <a:tc>
                  <a:txBody>
                    <a:bodyPr/>
                    <a:lstStyle/>
                    <a:p>
                      <a:pPr algn="l" fontAlgn="b"/>
                      <a:r>
                        <a:rPr lang="en-US" sz="1100" b="0" i="0" u="none" strike="noStrike">
                          <a:solidFill>
                            <a:srgbClr val="000000"/>
                          </a:solidFill>
                          <a:effectLst/>
                          <a:latin typeface="Calibri" panose="020F0502020204030204" pitchFamily="34" charset="0"/>
                        </a:rPr>
                        <a:t> </a:t>
                      </a:r>
                    </a:p>
                  </a:txBody>
                  <a:tcPr marL="6350" marR="6350" marT="6350" marB="0" anchor="b">
                    <a:lnL>
                      <a:noFill/>
                    </a:lnL>
                    <a:lnR>
                      <a:noFill/>
                    </a:lnR>
                    <a:lnT>
                      <a:noFill/>
                    </a:lnT>
                    <a:lnB>
                      <a:noFill/>
                    </a:lnB>
                    <a:solidFill>
                      <a:srgbClr val="8497B0"/>
                    </a:solidFill>
                  </a:tcPr>
                </a:tc>
                <a:extLst>
                  <a:ext uri="{0D108BD9-81ED-4DB2-BD59-A6C34878D82A}">
                    <a16:rowId xmlns:a16="http://schemas.microsoft.com/office/drawing/2014/main" val="2609360695"/>
                  </a:ext>
                </a:extLst>
              </a:tr>
              <a:tr h="184150">
                <a:tc>
                  <a:txBody>
                    <a:bodyPr/>
                    <a:lstStyle/>
                    <a:p>
                      <a:pPr algn="l" fontAlgn="b"/>
                      <a:r>
                        <a:rPr lang="en-US" sz="1100" b="0" i="0" u="none" strike="noStrike">
                          <a:solidFill>
                            <a:srgbClr val="000000"/>
                          </a:solidFill>
                          <a:effectLst/>
                          <a:latin typeface="Calibri" panose="020F0502020204030204" pitchFamily="34" charset="0"/>
                        </a:rPr>
                        <a:t>P(T&lt;=t) one-tail</a:t>
                      </a:r>
                    </a:p>
                  </a:txBody>
                  <a:tcPr marL="6350" marR="6350" marT="635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8.786E-106</a:t>
                      </a:r>
                    </a:p>
                  </a:txBody>
                  <a:tcPr marL="6350" marR="6350" marT="6350" marB="0" anchor="b">
                    <a:lnL>
                      <a:noFill/>
                    </a:lnL>
                    <a:lnR>
                      <a:noFill/>
                    </a:lnR>
                    <a:lnT>
                      <a:noFill/>
                    </a:lnT>
                    <a:lnB>
                      <a:noFill/>
                    </a:lnB>
                  </a:tcPr>
                </a:tc>
                <a:tc>
                  <a:txBody>
                    <a:bodyPr/>
                    <a:lstStyle/>
                    <a:p>
                      <a:pPr algn="l" fontAlgn="b"/>
                      <a:endParaRPr lang="en-US" sz="1100" b="0" i="0" u="none" strike="noStrike" dirty="0">
                        <a:solidFill>
                          <a:srgbClr val="000000"/>
                        </a:solidFill>
                        <a:effectLst/>
                        <a:latin typeface="Calibri" panose="020F0502020204030204" pitchFamily="34" charset="0"/>
                      </a:endParaRPr>
                    </a:p>
                  </a:txBody>
                  <a:tcPr marL="6350" marR="6350" marT="6350" marB="0" anchor="b">
                    <a:lnL>
                      <a:noFill/>
                    </a:lnL>
                    <a:lnR>
                      <a:noFill/>
                    </a:lnR>
                    <a:lnT>
                      <a:noFill/>
                    </a:lnT>
                    <a:lnB>
                      <a:noFill/>
                    </a:lnB>
                  </a:tcPr>
                </a:tc>
                <a:extLst>
                  <a:ext uri="{0D108BD9-81ED-4DB2-BD59-A6C34878D82A}">
                    <a16:rowId xmlns:a16="http://schemas.microsoft.com/office/drawing/2014/main" val="3516596554"/>
                  </a:ext>
                </a:extLst>
              </a:tr>
              <a:tr h="184150">
                <a:tc>
                  <a:txBody>
                    <a:bodyPr/>
                    <a:lstStyle/>
                    <a:p>
                      <a:pPr algn="l" fontAlgn="b"/>
                      <a:r>
                        <a:rPr lang="en-US" sz="1100" b="0" i="0" u="none" strike="noStrike">
                          <a:solidFill>
                            <a:srgbClr val="000000"/>
                          </a:solidFill>
                          <a:effectLst/>
                          <a:latin typeface="Calibri" panose="020F0502020204030204" pitchFamily="34" charset="0"/>
                        </a:rPr>
                        <a:t>t Critical one-tail</a:t>
                      </a:r>
                    </a:p>
                  </a:txBody>
                  <a:tcPr marL="6350" marR="6350" marT="635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1.646533511</a:t>
                      </a:r>
                    </a:p>
                  </a:txBody>
                  <a:tcPr marL="6350" marR="6350" marT="6350" marB="0" anchor="b">
                    <a:lnL>
                      <a:noFill/>
                    </a:lnL>
                    <a:lnR>
                      <a:noFill/>
                    </a:lnR>
                    <a:lnT>
                      <a:noFill/>
                    </a:lnT>
                    <a:lnB>
                      <a:noFill/>
                    </a:lnB>
                  </a:tcPr>
                </a:tc>
                <a:tc>
                  <a:txBody>
                    <a:bodyPr/>
                    <a:lstStyle/>
                    <a:p>
                      <a:pPr algn="l" fontAlgn="b"/>
                      <a:endParaRPr lang="en-US" sz="1100" b="0" i="0" u="none" strike="noStrike" dirty="0">
                        <a:solidFill>
                          <a:srgbClr val="000000"/>
                        </a:solidFill>
                        <a:effectLst/>
                        <a:latin typeface="Calibri" panose="020F0502020204030204" pitchFamily="34" charset="0"/>
                      </a:endParaRPr>
                    </a:p>
                  </a:txBody>
                  <a:tcPr marL="6350" marR="6350" marT="6350" marB="0" anchor="b">
                    <a:lnL>
                      <a:noFill/>
                    </a:lnL>
                    <a:lnR>
                      <a:noFill/>
                    </a:lnR>
                    <a:lnT>
                      <a:noFill/>
                    </a:lnT>
                    <a:lnB>
                      <a:noFill/>
                    </a:lnB>
                  </a:tcPr>
                </a:tc>
                <a:extLst>
                  <a:ext uri="{0D108BD9-81ED-4DB2-BD59-A6C34878D82A}">
                    <a16:rowId xmlns:a16="http://schemas.microsoft.com/office/drawing/2014/main" val="3112881129"/>
                  </a:ext>
                </a:extLst>
              </a:tr>
              <a:tr h="184150">
                <a:tc>
                  <a:txBody>
                    <a:bodyPr/>
                    <a:lstStyle/>
                    <a:p>
                      <a:pPr algn="l" fontAlgn="b"/>
                      <a:r>
                        <a:rPr lang="en-US" sz="1100" b="0" i="0" u="none" strike="noStrike">
                          <a:solidFill>
                            <a:srgbClr val="000000"/>
                          </a:solidFill>
                          <a:effectLst/>
                          <a:latin typeface="Calibri" panose="020F0502020204030204" pitchFamily="34" charset="0"/>
                        </a:rPr>
                        <a:t>P(T&lt;=t) two-tail</a:t>
                      </a:r>
                    </a:p>
                  </a:txBody>
                  <a:tcPr marL="6350" marR="6350" marT="6350" marB="0" anchor="b">
                    <a:lnL>
                      <a:noFill/>
                    </a:lnL>
                    <a:lnR>
                      <a:noFill/>
                    </a:lnR>
                    <a:lnT>
                      <a:noFill/>
                    </a:lnT>
                    <a:lnB>
                      <a:noFill/>
                    </a:lnB>
                    <a:solidFill>
                      <a:srgbClr val="8497B0"/>
                    </a:solidFill>
                  </a:tcPr>
                </a:tc>
                <a:tc>
                  <a:txBody>
                    <a:bodyPr/>
                    <a:lstStyle/>
                    <a:p>
                      <a:pPr algn="r" fontAlgn="b"/>
                      <a:r>
                        <a:rPr lang="en-US" sz="1100" b="0" i="0" u="none" strike="noStrike">
                          <a:solidFill>
                            <a:srgbClr val="000000"/>
                          </a:solidFill>
                          <a:effectLst/>
                          <a:latin typeface="Calibri" panose="020F0502020204030204" pitchFamily="34" charset="0"/>
                        </a:rPr>
                        <a:t>1.7572E-105</a:t>
                      </a:r>
                    </a:p>
                  </a:txBody>
                  <a:tcPr marL="6350" marR="6350" marT="6350" marB="0" anchor="b">
                    <a:lnL>
                      <a:noFill/>
                    </a:lnL>
                    <a:lnR>
                      <a:noFill/>
                    </a:lnR>
                    <a:lnT>
                      <a:noFill/>
                    </a:lnT>
                    <a:lnB>
                      <a:noFill/>
                    </a:lnB>
                    <a:solidFill>
                      <a:srgbClr val="8497B0"/>
                    </a:solidFill>
                  </a:tcPr>
                </a:tc>
                <a:tc>
                  <a:txBody>
                    <a:bodyPr/>
                    <a:lstStyle/>
                    <a:p>
                      <a:pPr algn="l" fontAlgn="b"/>
                      <a:r>
                        <a:rPr lang="en-US" sz="1100" b="0" i="0" u="none" strike="noStrike">
                          <a:solidFill>
                            <a:srgbClr val="000000"/>
                          </a:solidFill>
                          <a:effectLst/>
                          <a:latin typeface="Calibri" panose="020F0502020204030204" pitchFamily="34" charset="0"/>
                        </a:rPr>
                        <a:t> </a:t>
                      </a:r>
                    </a:p>
                  </a:txBody>
                  <a:tcPr marL="6350" marR="6350" marT="6350" marB="0" anchor="b">
                    <a:lnL>
                      <a:noFill/>
                    </a:lnL>
                    <a:lnR>
                      <a:noFill/>
                    </a:lnR>
                    <a:lnT>
                      <a:noFill/>
                    </a:lnT>
                    <a:lnB>
                      <a:noFill/>
                    </a:lnB>
                    <a:solidFill>
                      <a:srgbClr val="8497B0"/>
                    </a:solidFill>
                  </a:tcPr>
                </a:tc>
                <a:extLst>
                  <a:ext uri="{0D108BD9-81ED-4DB2-BD59-A6C34878D82A}">
                    <a16:rowId xmlns:a16="http://schemas.microsoft.com/office/drawing/2014/main" val="2702327978"/>
                  </a:ext>
                </a:extLst>
              </a:tr>
              <a:tr h="190500">
                <a:tc>
                  <a:txBody>
                    <a:bodyPr/>
                    <a:lstStyle/>
                    <a:p>
                      <a:pPr algn="l" fontAlgn="b"/>
                      <a:r>
                        <a:rPr lang="en-US" sz="1100" b="0" i="0" u="none" strike="noStrike">
                          <a:solidFill>
                            <a:srgbClr val="000000"/>
                          </a:solidFill>
                          <a:effectLst/>
                          <a:latin typeface="Calibri" panose="020F0502020204030204" pitchFamily="34" charset="0"/>
                        </a:rPr>
                        <a:t>t Critical two-tail</a:t>
                      </a:r>
                    </a:p>
                  </a:txBody>
                  <a:tcPr marL="6350" marR="6350" marT="635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1.962580045</a:t>
                      </a:r>
                    </a:p>
                  </a:txBody>
                  <a:tcPr marL="6350" marR="6350" marT="635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6350" marR="6350" marT="6350" marB="0" anchor="b">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49619295"/>
                  </a:ext>
                </a:extLst>
              </a:tr>
              <a:tr h="184150">
                <a:tc>
                  <a:txBody>
                    <a:bodyPr/>
                    <a:lstStyle/>
                    <a:p>
                      <a:pPr algn="l" fontAlgn="b"/>
                      <a:endParaRPr lang="en-US" sz="1100" b="0" i="0" u="none" strike="noStrike">
                        <a:solidFill>
                          <a:srgbClr val="000000"/>
                        </a:solidFill>
                        <a:effectLst/>
                        <a:latin typeface="Calibri" panose="020F0502020204030204" pitchFamily="34" charset="0"/>
                      </a:endParaRPr>
                    </a:p>
                  </a:txBody>
                  <a:tcPr marL="6350" marR="6350" marT="635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6350" marR="6350" marT="635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6350" marR="6350" marT="6350" marB="0" anchor="b">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480580670"/>
                  </a:ext>
                </a:extLst>
              </a:tr>
              <a:tr h="184150">
                <a:tc>
                  <a:txBody>
                    <a:bodyPr/>
                    <a:lstStyle/>
                    <a:p>
                      <a:pPr algn="l" fontAlgn="b"/>
                      <a:r>
                        <a:rPr lang="en-US" sz="1100" b="0" i="0" u="none" strike="noStrike">
                          <a:solidFill>
                            <a:srgbClr val="000000"/>
                          </a:solidFill>
                          <a:effectLst/>
                          <a:latin typeface="Calibri" panose="020F0502020204030204" pitchFamily="34" charset="0"/>
                        </a:rPr>
                        <a:t>Total Sample Size</a:t>
                      </a:r>
                    </a:p>
                  </a:txBody>
                  <a:tcPr marL="6350" marR="6350" marT="635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1460</a:t>
                      </a:r>
                    </a:p>
                  </a:txBody>
                  <a:tcPr marL="6350" marR="6350" marT="635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6350" marR="6350" marT="6350" marB="0" anchor="b">
                    <a:lnL>
                      <a:noFill/>
                    </a:lnL>
                    <a:lnR>
                      <a:noFill/>
                    </a:lnR>
                    <a:lnT>
                      <a:noFill/>
                    </a:lnT>
                    <a:lnB>
                      <a:noFill/>
                    </a:lnB>
                  </a:tcPr>
                </a:tc>
                <a:extLst>
                  <a:ext uri="{0D108BD9-81ED-4DB2-BD59-A6C34878D82A}">
                    <a16:rowId xmlns:a16="http://schemas.microsoft.com/office/drawing/2014/main" val="3946945915"/>
                  </a:ext>
                </a:extLst>
              </a:tr>
              <a:tr h="184150">
                <a:tc>
                  <a:txBody>
                    <a:bodyPr/>
                    <a:lstStyle/>
                    <a:p>
                      <a:pPr algn="l" fontAlgn="b"/>
                      <a:r>
                        <a:rPr lang="en-US" sz="1100" b="0" i="0" u="none" strike="noStrike">
                          <a:solidFill>
                            <a:srgbClr val="000000"/>
                          </a:solidFill>
                          <a:effectLst/>
                          <a:latin typeface="Calibri" panose="020F0502020204030204" pitchFamily="34" charset="0"/>
                        </a:rPr>
                        <a:t>Mean Difference</a:t>
                      </a:r>
                    </a:p>
                  </a:txBody>
                  <a:tcPr marL="6350" marR="6350" marT="635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90173.87161</a:t>
                      </a:r>
                    </a:p>
                  </a:txBody>
                  <a:tcPr marL="6350" marR="6350" marT="635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6350" marR="6350" marT="6350" marB="0" anchor="b">
                    <a:lnL>
                      <a:noFill/>
                    </a:lnL>
                    <a:lnR>
                      <a:noFill/>
                    </a:lnR>
                    <a:lnT>
                      <a:noFill/>
                    </a:lnT>
                    <a:lnB>
                      <a:noFill/>
                    </a:lnB>
                  </a:tcPr>
                </a:tc>
                <a:extLst>
                  <a:ext uri="{0D108BD9-81ED-4DB2-BD59-A6C34878D82A}">
                    <a16:rowId xmlns:a16="http://schemas.microsoft.com/office/drawing/2014/main" val="2062129211"/>
                  </a:ext>
                </a:extLst>
              </a:tr>
              <a:tr h="184150">
                <a:tc>
                  <a:txBody>
                    <a:bodyPr/>
                    <a:lstStyle/>
                    <a:p>
                      <a:pPr algn="l" fontAlgn="b"/>
                      <a:r>
                        <a:rPr lang="en-US" sz="1100" b="0" i="0" u="none" strike="noStrike">
                          <a:solidFill>
                            <a:srgbClr val="000000"/>
                          </a:solidFill>
                          <a:effectLst/>
                          <a:latin typeface="Calibri" panose="020F0502020204030204" pitchFamily="34" charset="0"/>
                        </a:rPr>
                        <a:t>Standard Error of Difference</a:t>
                      </a:r>
                    </a:p>
                  </a:txBody>
                  <a:tcPr marL="6350" marR="6350" marT="635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3604.56129</a:t>
                      </a:r>
                    </a:p>
                  </a:txBody>
                  <a:tcPr marL="6350" marR="6350" marT="635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6350" marR="6350" marT="6350" marB="0" anchor="b">
                    <a:lnL>
                      <a:noFill/>
                    </a:lnL>
                    <a:lnR>
                      <a:noFill/>
                    </a:lnR>
                    <a:lnT>
                      <a:noFill/>
                    </a:lnT>
                    <a:lnB>
                      <a:noFill/>
                    </a:lnB>
                  </a:tcPr>
                </a:tc>
                <a:extLst>
                  <a:ext uri="{0D108BD9-81ED-4DB2-BD59-A6C34878D82A}">
                    <a16:rowId xmlns:a16="http://schemas.microsoft.com/office/drawing/2014/main" val="2186583459"/>
                  </a:ext>
                </a:extLst>
              </a:tr>
              <a:tr h="184150">
                <a:tc>
                  <a:txBody>
                    <a:bodyPr/>
                    <a:lstStyle/>
                    <a:p>
                      <a:pPr algn="l" fontAlgn="b"/>
                      <a:endParaRPr lang="en-US" sz="1100" b="0" i="0" u="none" strike="noStrike">
                        <a:solidFill>
                          <a:srgbClr val="000000"/>
                        </a:solidFill>
                        <a:effectLst/>
                        <a:latin typeface="Calibri" panose="020F0502020204030204" pitchFamily="34" charset="0"/>
                      </a:endParaRPr>
                    </a:p>
                  </a:txBody>
                  <a:tcPr marL="6350" marR="6350" marT="635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6350" marR="6350" marT="635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6350" marR="6350" marT="6350" marB="0" anchor="b">
                    <a:lnL>
                      <a:noFill/>
                    </a:lnL>
                    <a:lnR>
                      <a:noFill/>
                    </a:lnR>
                    <a:lnT>
                      <a:noFill/>
                    </a:lnT>
                    <a:lnB>
                      <a:noFill/>
                    </a:lnB>
                  </a:tcPr>
                </a:tc>
                <a:extLst>
                  <a:ext uri="{0D108BD9-81ED-4DB2-BD59-A6C34878D82A}">
                    <a16:rowId xmlns:a16="http://schemas.microsoft.com/office/drawing/2014/main" val="1417276926"/>
                  </a:ext>
                </a:extLst>
              </a:tr>
              <a:tr h="184150">
                <a:tc>
                  <a:txBody>
                    <a:bodyPr/>
                    <a:lstStyle/>
                    <a:p>
                      <a:pPr algn="l" fontAlgn="b"/>
                      <a:r>
                        <a:rPr lang="en-US" sz="1100" b="0" i="0" u="none" strike="noStrike">
                          <a:solidFill>
                            <a:srgbClr val="000000"/>
                          </a:solidFill>
                          <a:effectLst/>
                          <a:latin typeface="Calibri" panose="020F0502020204030204" pitchFamily="34" charset="0"/>
                        </a:rPr>
                        <a:t>Margin of Error</a:t>
                      </a:r>
                    </a:p>
                  </a:txBody>
                  <a:tcPr marL="6350" marR="6350" marT="635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7074.240058</a:t>
                      </a:r>
                    </a:p>
                  </a:txBody>
                  <a:tcPr marL="6350" marR="6350" marT="635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6350" marR="6350" marT="6350" marB="0" anchor="b">
                    <a:lnL>
                      <a:noFill/>
                    </a:lnL>
                    <a:lnR>
                      <a:noFill/>
                    </a:lnR>
                    <a:lnT>
                      <a:noFill/>
                    </a:lnT>
                    <a:lnB>
                      <a:noFill/>
                    </a:lnB>
                  </a:tcPr>
                </a:tc>
                <a:extLst>
                  <a:ext uri="{0D108BD9-81ED-4DB2-BD59-A6C34878D82A}">
                    <a16:rowId xmlns:a16="http://schemas.microsoft.com/office/drawing/2014/main" val="3179182677"/>
                  </a:ext>
                </a:extLst>
              </a:tr>
              <a:tr h="184150">
                <a:tc>
                  <a:txBody>
                    <a:bodyPr/>
                    <a:lstStyle/>
                    <a:p>
                      <a:pPr algn="l" fontAlgn="b"/>
                      <a:r>
                        <a:rPr lang="en-US" sz="1100" b="0" i="0" u="none" strike="noStrike">
                          <a:solidFill>
                            <a:srgbClr val="000000"/>
                          </a:solidFill>
                          <a:effectLst/>
                          <a:latin typeface="Calibri" panose="020F0502020204030204" pitchFamily="34" charset="0"/>
                        </a:rPr>
                        <a:t>CI Lower Limit</a:t>
                      </a:r>
                    </a:p>
                  </a:txBody>
                  <a:tcPr marL="6350" marR="6350" marT="6350" marB="0" anchor="b">
                    <a:lnL>
                      <a:noFill/>
                    </a:lnL>
                    <a:lnR>
                      <a:noFill/>
                    </a:lnR>
                    <a:lnT>
                      <a:noFill/>
                    </a:lnT>
                    <a:lnB>
                      <a:noFill/>
                    </a:lnB>
                    <a:solidFill>
                      <a:srgbClr val="8497B0"/>
                    </a:solidFill>
                  </a:tcPr>
                </a:tc>
                <a:tc>
                  <a:txBody>
                    <a:bodyPr/>
                    <a:lstStyle/>
                    <a:p>
                      <a:pPr algn="r" fontAlgn="b"/>
                      <a:r>
                        <a:rPr lang="en-US" sz="1100" b="0" i="0" u="none" strike="noStrike">
                          <a:solidFill>
                            <a:srgbClr val="000000"/>
                          </a:solidFill>
                          <a:effectLst/>
                          <a:latin typeface="Calibri" panose="020F0502020204030204" pitchFamily="34" charset="0"/>
                        </a:rPr>
                        <a:t>83099.63155</a:t>
                      </a:r>
                    </a:p>
                  </a:txBody>
                  <a:tcPr marL="6350" marR="6350" marT="6350" marB="0" anchor="b">
                    <a:lnL>
                      <a:noFill/>
                    </a:lnL>
                    <a:lnR>
                      <a:noFill/>
                    </a:lnR>
                    <a:lnT>
                      <a:noFill/>
                    </a:lnT>
                    <a:lnB>
                      <a:noFill/>
                    </a:lnB>
                    <a:solidFill>
                      <a:srgbClr val="8497B0"/>
                    </a:solidFill>
                  </a:tcPr>
                </a:tc>
                <a:tc>
                  <a:txBody>
                    <a:bodyPr/>
                    <a:lstStyle/>
                    <a:p>
                      <a:pPr algn="l" fontAlgn="b"/>
                      <a:r>
                        <a:rPr lang="en-US" sz="1100" b="0" i="0" u="none" strike="noStrike">
                          <a:solidFill>
                            <a:srgbClr val="000000"/>
                          </a:solidFill>
                          <a:effectLst/>
                          <a:latin typeface="Calibri" panose="020F0502020204030204" pitchFamily="34" charset="0"/>
                        </a:rPr>
                        <a:t> </a:t>
                      </a:r>
                    </a:p>
                  </a:txBody>
                  <a:tcPr marL="6350" marR="6350" marT="6350" marB="0" anchor="b">
                    <a:lnL>
                      <a:noFill/>
                    </a:lnL>
                    <a:lnR>
                      <a:noFill/>
                    </a:lnR>
                    <a:lnT>
                      <a:noFill/>
                    </a:lnT>
                    <a:lnB>
                      <a:noFill/>
                    </a:lnB>
                    <a:solidFill>
                      <a:srgbClr val="8497B0"/>
                    </a:solidFill>
                  </a:tcPr>
                </a:tc>
                <a:extLst>
                  <a:ext uri="{0D108BD9-81ED-4DB2-BD59-A6C34878D82A}">
                    <a16:rowId xmlns:a16="http://schemas.microsoft.com/office/drawing/2014/main" val="585432040"/>
                  </a:ext>
                </a:extLst>
              </a:tr>
              <a:tr h="184150">
                <a:tc>
                  <a:txBody>
                    <a:bodyPr/>
                    <a:lstStyle/>
                    <a:p>
                      <a:pPr algn="l" fontAlgn="b"/>
                      <a:r>
                        <a:rPr lang="en-US" sz="1100" b="0" i="0" u="none" strike="noStrike">
                          <a:solidFill>
                            <a:srgbClr val="000000"/>
                          </a:solidFill>
                          <a:effectLst/>
                          <a:latin typeface="Calibri" panose="020F0502020204030204" pitchFamily="34" charset="0"/>
                        </a:rPr>
                        <a:t>CI Upper Limit</a:t>
                      </a:r>
                    </a:p>
                  </a:txBody>
                  <a:tcPr marL="6350" marR="6350" marT="6350" marB="0" anchor="b">
                    <a:lnL>
                      <a:noFill/>
                    </a:lnL>
                    <a:lnR>
                      <a:noFill/>
                    </a:lnR>
                    <a:lnT>
                      <a:noFill/>
                    </a:lnT>
                    <a:lnB>
                      <a:noFill/>
                    </a:lnB>
                    <a:solidFill>
                      <a:srgbClr val="8497B0"/>
                    </a:solidFill>
                  </a:tcPr>
                </a:tc>
                <a:tc>
                  <a:txBody>
                    <a:bodyPr/>
                    <a:lstStyle/>
                    <a:p>
                      <a:pPr algn="r" fontAlgn="b"/>
                      <a:r>
                        <a:rPr lang="en-US" sz="1100" b="0" i="0" u="none" strike="noStrike">
                          <a:solidFill>
                            <a:srgbClr val="000000"/>
                          </a:solidFill>
                          <a:effectLst/>
                          <a:latin typeface="Calibri" panose="020F0502020204030204" pitchFamily="34" charset="0"/>
                        </a:rPr>
                        <a:t>97248.11167</a:t>
                      </a:r>
                    </a:p>
                  </a:txBody>
                  <a:tcPr marL="6350" marR="6350" marT="6350" marB="0" anchor="b">
                    <a:lnL>
                      <a:noFill/>
                    </a:lnL>
                    <a:lnR>
                      <a:noFill/>
                    </a:lnR>
                    <a:lnT>
                      <a:noFill/>
                    </a:lnT>
                    <a:lnB>
                      <a:noFill/>
                    </a:lnB>
                    <a:solidFill>
                      <a:srgbClr val="8497B0"/>
                    </a:solidFill>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6350" marR="6350" marT="6350" marB="0" anchor="b">
                    <a:lnL>
                      <a:noFill/>
                    </a:lnL>
                    <a:lnR>
                      <a:noFill/>
                    </a:lnR>
                    <a:lnT>
                      <a:noFill/>
                    </a:lnT>
                    <a:lnB>
                      <a:noFill/>
                    </a:lnB>
                    <a:solidFill>
                      <a:srgbClr val="8497B0"/>
                    </a:solidFill>
                  </a:tcPr>
                </a:tc>
                <a:extLst>
                  <a:ext uri="{0D108BD9-81ED-4DB2-BD59-A6C34878D82A}">
                    <a16:rowId xmlns:a16="http://schemas.microsoft.com/office/drawing/2014/main" val="1173040436"/>
                  </a:ext>
                </a:extLst>
              </a:tr>
            </a:tbl>
          </a:graphicData>
        </a:graphic>
      </p:graphicFrame>
      <p:graphicFrame>
        <p:nvGraphicFramePr>
          <p:cNvPr id="5" name="Chart 4">
            <a:extLst>
              <a:ext uri="{FF2B5EF4-FFF2-40B4-BE49-F238E27FC236}">
                <a16:creationId xmlns:a16="http://schemas.microsoft.com/office/drawing/2014/main" id="{99CEDED0-92D3-66AF-F653-63172E1ACE48}"/>
              </a:ext>
            </a:extLst>
          </p:cNvPr>
          <p:cNvGraphicFramePr>
            <a:graphicFrameLocks/>
          </p:cNvGraphicFramePr>
          <p:nvPr>
            <p:extLst>
              <p:ext uri="{D42A27DB-BD31-4B8C-83A1-F6EECF244321}">
                <p14:modId xmlns:p14="http://schemas.microsoft.com/office/powerpoint/2010/main" val="3534083537"/>
              </p:ext>
            </p:extLst>
          </p:nvPr>
        </p:nvGraphicFramePr>
        <p:xfrm>
          <a:off x="2733040" y="4114800"/>
          <a:ext cx="4572000" cy="2743200"/>
        </p:xfrm>
        <a:graphic>
          <a:graphicData uri="http://schemas.openxmlformats.org/drawingml/2006/chart">
            <c:chart xmlns:c="http://schemas.openxmlformats.org/drawingml/2006/chart" xmlns:r="http://schemas.openxmlformats.org/officeDocument/2006/relationships" r:id="rId2"/>
          </a:graphicData>
        </a:graphic>
      </p:graphicFrame>
      <p:grpSp>
        <p:nvGrpSpPr>
          <p:cNvPr id="9" name="Group 8">
            <a:extLst>
              <a:ext uri="{FF2B5EF4-FFF2-40B4-BE49-F238E27FC236}">
                <a16:creationId xmlns:a16="http://schemas.microsoft.com/office/drawing/2014/main" id="{1F1FE07A-645F-019A-8211-0E0AEC7B030B}"/>
              </a:ext>
            </a:extLst>
          </p:cNvPr>
          <p:cNvGrpSpPr/>
          <p:nvPr/>
        </p:nvGrpSpPr>
        <p:grpSpPr>
          <a:xfrm>
            <a:off x="5288866" y="372154"/>
            <a:ext cx="1832461" cy="1172356"/>
            <a:chOff x="5340498" y="2135430"/>
            <a:chExt cx="1832461" cy="1157002"/>
          </a:xfrm>
        </p:grpSpPr>
        <p:sp>
          <p:nvSpPr>
            <p:cNvPr id="10" name="TextBox 9">
              <a:extLst>
                <a:ext uri="{FF2B5EF4-FFF2-40B4-BE49-F238E27FC236}">
                  <a16:creationId xmlns:a16="http://schemas.microsoft.com/office/drawing/2014/main" id="{93A65EA4-8D17-6860-904D-615437DD2231}"/>
                </a:ext>
              </a:extLst>
            </p:cNvPr>
            <p:cNvSpPr txBox="1"/>
            <p:nvPr/>
          </p:nvSpPr>
          <p:spPr>
            <a:xfrm>
              <a:off x="5344159" y="2135430"/>
              <a:ext cx="1828800" cy="1154234"/>
            </a:xfrm>
            <a:prstGeom prst="rect">
              <a:avLst/>
            </a:prstGeom>
            <a:noFill/>
          </p:spPr>
          <p:txBody>
            <a:bodyPr wrap="square" rtlCol="0">
              <a:spAutoFit/>
            </a:bodyPr>
            <a:lstStyle/>
            <a:p>
              <a:r>
                <a:rPr lang="en-US" sz="1400" dirty="0"/>
                <a:t>Positive value. Mean selling price for 1500+ SqFt is greater than mean for Under 1500 SqFt.</a:t>
              </a:r>
            </a:p>
          </p:txBody>
        </p:sp>
        <p:cxnSp>
          <p:nvCxnSpPr>
            <p:cNvPr id="11" name="Straight Arrow Connector 10">
              <a:extLst>
                <a:ext uri="{FF2B5EF4-FFF2-40B4-BE49-F238E27FC236}">
                  <a16:creationId xmlns:a16="http://schemas.microsoft.com/office/drawing/2014/main" id="{7C1165A8-E18A-05D7-14C0-65AE23554B32}"/>
                </a:ext>
              </a:extLst>
            </p:cNvPr>
            <p:cNvCxnSpPr>
              <a:cxnSpLocks/>
            </p:cNvCxnSpPr>
            <p:nvPr/>
          </p:nvCxnSpPr>
          <p:spPr>
            <a:xfrm flipH="1">
              <a:off x="5340498" y="3292432"/>
              <a:ext cx="80713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12" name="Group 11">
            <a:extLst>
              <a:ext uri="{FF2B5EF4-FFF2-40B4-BE49-F238E27FC236}">
                <a16:creationId xmlns:a16="http://schemas.microsoft.com/office/drawing/2014/main" id="{23EE5703-9BA7-292B-E7D9-BA7B9294E6CA}"/>
              </a:ext>
            </a:extLst>
          </p:cNvPr>
          <p:cNvGrpSpPr/>
          <p:nvPr/>
        </p:nvGrpSpPr>
        <p:grpSpPr>
          <a:xfrm>
            <a:off x="5288866" y="2133974"/>
            <a:ext cx="1884093" cy="976892"/>
            <a:chOff x="5288866" y="2112645"/>
            <a:chExt cx="1884093" cy="976892"/>
          </a:xfrm>
        </p:grpSpPr>
        <p:sp>
          <p:nvSpPr>
            <p:cNvPr id="13" name="TextBox 12">
              <a:extLst>
                <a:ext uri="{FF2B5EF4-FFF2-40B4-BE49-F238E27FC236}">
                  <a16:creationId xmlns:a16="http://schemas.microsoft.com/office/drawing/2014/main" id="{4F2D6701-0F4D-C74D-9E1A-437380D8E724}"/>
                </a:ext>
              </a:extLst>
            </p:cNvPr>
            <p:cNvSpPr txBox="1"/>
            <p:nvPr/>
          </p:nvSpPr>
          <p:spPr>
            <a:xfrm>
              <a:off x="5344159" y="2135430"/>
              <a:ext cx="1828800" cy="954107"/>
            </a:xfrm>
            <a:prstGeom prst="rect">
              <a:avLst/>
            </a:prstGeom>
            <a:noFill/>
          </p:spPr>
          <p:txBody>
            <a:bodyPr wrap="square" rtlCol="0">
              <a:spAutoFit/>
            </a:bodyPr>
            <a:lstStyle/>
            <a:p>
              <a:r>
                <a:rPr lang="en-US" sz="1400" dirty="0"/>
                <a:t>Null hypothesis can be rejected. The difference in means is statistically significant.</a:t>
              </a:r>
            </a:p>
          </p:txBody>
        </p:sp>
        <p:cxnSp>
          <p:nvCxnSpPr>
            <p:cNvPr id="14" name="Straight Arrow Connector 13">
              <a:extLst>
                <a:ext uri="{FF2B5EF4-FFF2-40B4-BE49-F238E27FC236}">
                  <a16:creationId xmlns:a16="http://schemas.microsoft.com/office/drawing/2014/main" id="{8AA6B029-080D-0ED4-E4B3-6C8FEAF92D35}"/>
                </a:ext>
              </a:extLst>
            </p:cNvPr>
            <p:cNvCxnSpPr>
              <a:cxnSpLocks/>
            </p:cNvCxnSpPr>
            <p:nvPr/>
          </p:nvCxnSpPr>
          <p:spPr>
            <a:xfrm flipH="1">
              <a:off x="5288866" y="2112645"/>
              <a:ext cx="80713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5681588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6" name="Group 105" descr="This image is an icon of a clock."/>
          <p:cNvGrpSpPr/>
          <p:nvPr/>
        </p:nvGrpSpPr>
        <p:grpSpPr>
          <a:xfrm>
            <a:off x="796201" y="1166369"/>
            <a:ext cx="261249" cy="261249"/>
            <a:chOff x="1389063" y="3748088"/>
            <a:chExt cx="336550" cy="336550"/>
          </a:xfrm>
          <a:solidFill>
            <a:schemeClr val="bg1"/>
          </a:solidFill>
        </p:grpSpPr>
        <p:sp>
          <p:nvSpPr>
            <p:cNvPr id="107" name="Freeform 5"/>
            <p:cNvSpPr>
              <a:spLocks/>
            </p:cNvSpPr>
            <p:nvPr/>
          </p:nvSpPr>
          <p:spPr bwMode="auto">
            <a:xfrm>
              <a:off x="1547813" y="3787776"/>
              <a:ext cx="58738" cy="60325"/>
            </a:xfrm>
            <a:custGeom>
              <a:avLst/>
              <a:gdLst>
                <a:gd name="T0" fmla="*/ 300 w 360"/>
                <a:gd name="T1" fmla="*/ 244 h 364"/>
                <a:gd name="T2" fmla="*/ 120 w 360"/>
                <a:gd name="T3" fmla="*/ 244 h 364"/>
                <a:gd name="T4" fmla="*/ 120 w 360"/>
                <a:gd name="T5" fmla="*/ 60 h 364"/>
                <a:gd name="T6" fmla="*/ 60 w 360"/>
                <a:gd name="T7" fmla="*/ 0 h 364"/>
                <a:gd name="T8" fmla="*/ 0 w 360"/>
                <a:gd name="T9" fmla="*/ 60 h 364"/>
                <a:gd name="T10" fmla="*/ 0 w 360"/>
                <a:gd name="T11" fmla="*/ 304 h 364"/>
                <a:gd name="T12" fmla="*/ 60 w 360"/>
                <a:gd name="T13" fmla="*/ 364 h 364"/>
                <a:gd name="T14" fmla="*/ 300 w 360"/>
                <a:gd name="T15" fmla="*/ 364 h 364"/>
                <a:gd name="T16" fmla="*/ 360 w 360"/>
                <a:gd name="T17" fmla="*/ 304 h 364"/>
                <a:gd name="T18" fmla="*/ 300 w 360"/>
                <a:gd name="T19" fmla="*/ 244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0" h="364">
                  <a:moveTo>
                    <a:pt x="300" y="244"/>
                  </a:moveTo>
                  <a:cubicBezTo>
                    <a:pt x="120" y="244"/>
                    <a:pt x="120" y="244"/>
                    <a:pt x="120" y="244"/>
                  </a:cubicBezTo>
                  <a:cubicBezTo>
                    <a:pt x="120" y="60"/>
                    <a:pt x="120" y="60"/>
                    <a:pt x="120" y="60"/>
                  </a:cubicBezTo>
                  <a:cubicBezTo>
                    <a:pt x="120" y="27"/>
                    <a:pt x="93" y="0"/>
                    <a:pt x="60" y="0"/>
                  </a:cubicBezTo>
                  <a:cubicBezTo>
                    <a:pt x="27" y="0"/>
                    <a:pt x="0" y="27"/>
                    <a:pt x="0" y="60"/>
                  </a:cubicBezTo>
                  <a:cubicBezTo>
                    <a:pt x="0" y="304"/>
                    <a:pt x="0" y="304"/>
                    <a:pt x="0" y="304"/>
                  </a:cubicBezTo>
                  <a:cubicBezTo>
                    <a:pt x="0" y="337"/>
                    <a:pt x="27" y="364"/>
                    <a:pt x="60" y="364"/>
                  </a:cubicBezTo>
                  <a:cubicBezTo>
                    <a:pt x="300" y="364"/>
                    <a:pt x="300" y="364"/>
                    <a:pt x="300" y="364"/>
                  </a:cubicBezTo>
                  <a:cubicBezTo>
                    <a:pt x="333" y="364"/>
                    <a:pt x="360" y="337"/>
                    <a:pt x="360" y="304"/>
                  </a:cubicBezTo>
                  <a:cubicBezTo>
                    <a:pt x="360" y="271"/>
                    <a:pt x="333" y="244"/>
                    <a:pt x="300" y="2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8" name="Freeform 6"/>
            <p:cNvSpPr>
              <a:spLocks noEditPoints="1"/>
            </p:cNvSpPr>
            <p:nvPr/>
          </p:nvSpPr>
          <p:spPr bwMode="auto">
            <a:xfrm>
              <a:off x="1389063" y="3748088"/>
              <a:ext cx="336550" cy="336550"/>
            </a:xfrm>
            <a:custGeom>
              <a:avLst/>
              <a:gdLst>
                <a:gd name="T0" fmla="*/ 1808 w 2048"/>
                <a:gd name="T1" fmla="*/ 1454 h 2048"/>
                <a:gd name="T2" fmla="*/ 1808 w 2048"/>
                <a:gd name="T3" fmla="*/ 1388 h 2048"/>
                <a:gd name="T4" fmla="*/ 1628 w 2048"/>
                <a:gd name="T5" fmla="*/ 1208 h 2048"/>
                <a:gd name="T6" fmla="*/ 1084 w 2048"/>
                <a:gd name="T7" fmla="*/ 1208 h 2048"/>
                <a:gd name="T8" fmla="*/ 1084 w 2048"/>
                <a:gd name="T9" fmla="*/ 1085 h 2048"/>
                <a:gd name="T10" fmla="*/ 1564 w 2048"/>
                <a:gd name="T11" fmla="*/ 544 h 2048"/>
                <a:gd name="T12" fmla="*/ 1024 w 2048"/>
                <a:gd name="T13" fmla="*/ 0 h 2048"/>
                <a:gd name="T14" fmla="*/ 484 w 2048"/>
                <a:gd name="T15" fmla="*/ 544 h 2048"/>
                <a:gd name="T16" fmla="*/ 964 w 2048"/>
                <a:gd name="T17" fmla="*/ 1085 h 2048"/>
                <a:gd name="T18" fmla="*/ 964 w 2048"/>
                <a:gd name="T19" fmla="*/ 1208 h 2048"/>
                <a:gd name="T20" fmla="*/ 420 w 2048"/>
                <a:gd name="T21" fmla="*/ 1208 h 2048"/>
                <a:gd name="T22" fmla="*/ 240 w 2048"/>
                <a:gd name="T23" fmla="*/ 1388 h 2048"/>
                <a:gd name="T24" fmla="*/ 240 w 2048"/>
                <a:gd name="T25" fmla="*/ 1454 h 2048"/>
                <a:gd name="T26" fmla="*/ 0 w 2048"/>
                <a:gd name="T27" fmla="*/ 1748 h 2048"/>
                <a:gd name="T28" fmla="*/ 300 w 2048"/>
                <a:gd name="T29" fmla="*/ 2048 h 2048"/>
                <a:gd name="T30" fmla="*/ 600 w 2048"/>
                <a:gd name="T31" fmla="*/ 1748 h 2048"/>
                <a:gd name="T32" fmla="*/ 360 w 2048"/>
                <a:gd name="T33" fmla="*/ 1454 h 2048"/>
                <a:gd name="T34" fmla="*/ 360 w 2048"/>
                <a:gd name="T35" fmla="*/ 1388 h 2048"/>
                <a:gd name="T36" fmla="*/ 420 w 2048"/>
                <a:gd name="T37" fmla="*/ 1328 h 2048"/>
                <a:gd name="T38" fmla="*/ 964 w 2048"/>
                <a:gd name="T39" fmla="*/ 1328 h 2048"/>
                <a:gd name="T40" fmla="*/ 964 w 2048"/>
                <a:gd name="T41" fmla="*/ 1454 h 2048"/>
                <a:gd name="T42" fmla="*/ 724 w 2048"/>
                <a:gd name="T43" fmla="*/ 1748 h 2048"/>
                <a:gd name="T44" fmla="*/ 1024 w 2048"/>
                <a:gd name="T45" fmla="*/ 2048 h 2048"/>
                <a:gd name="T46" fmla="*/ 1324 w 2048"/>
                <a:gd name="T47" fmla="*/ 1748 h 2048"/>
                <a:gd name="T48" fmla="*/ 1084 w 2048"/>
                <a:gd name="T49" fmla="*/ 1454 h 2048"/>
                <a:gd name="T50" fmla="*/ 1084 w 2048"/>
                <a:gd name="T51" fmla="*/ 1328 h 2048"/>
                <a:gd name="T52" fmla="*/ 1628 w 2048"/>
                <a:gd name="T53" fmla="*/ 1328 h 2048"/>
                <a:gd name="T54" fmla="*/ 1688 w 2048"/>
                <a:gd name="T55" fmla="*/ 1388 h 2048"/>
                <a:gd name="T56" fmla="*/ 1688 w 2048"/>
                <a:gd name="T57" fmla="*/ 1454 h 2048"/>
                <a:gd name="T58" fmla="*/ 1448 w 2048"/>
                <a:gd name="T59" fmla="*/ 1748 h 2048"/>
                <a:gd name="T60" fmla="*/ 1748 w 2048"/>
                <a:gd name="T61" fmla="*/ 2048 h 2048"/>
                <a:gd name="T62" fmla="*/ 2048 w 2048"/>
                <a:gd name="T63" fmla="*/ 1748 h 2048"/>
                <a:gd name="T64" fmla="*/ 1808 w 2048"/>
                <a:gd name="T65" fmla="*/ 1454 h 2048"/>
                <a:gd name="T66" fmla="*/ 480 w 2048"/>
                <a:gd name="T67" fmla="*/ 1748 h 2048"/>
                <a:gd name="T68" fmla="*/ 300 w 2048"/>
                <a:gd name="T69" fmla="*/ 1928 h 2048"/>
                <a:gd name="T70" fmla="*/ 120 w 2048"/>
                <a:gd name="T71" fmla="*/ 1748 h 2048"/>
                <a:gd name="T72" fmla="*/ 300 w 2048"/>
                <a:gd name="T73" fmla="*/ 1568 h 2048"/>
                <a:gd name="T74" fmla="*/ 480 w 2048"/>
                <a:gd name="T75" fmla="*/ 1748 h 2048"/>
                <a:gd name="T76" fmla="*/ 1204 w 2048"/>
                <a:gd name="T77" fmla="*/ 1748 h 2048"/>
                <a:gd name="T78" fmla="*/ 1024 w 2048"/>
                <a:gd name="T79" fmla="*/ 1928 h 2048"/>
                <a:gd name="T80" fmla="*/ 844 w 2048"/>
                <a:gd name="T81" fmla="*/ 1748 h 2048"/>
                <a:gd name="T82" fmla="*/ 1024 w 2048"/>
                <a:gd name="T83" fmla="*/ 1568 h 2048"/>
                <a:gd name="T84" fmla="*/ 1204 w 2048"/>
                <a:gd name="T85" fmla="*/ 1748 h 2048"/>
                <a:gd name="T86" fmla="*/ 1024 w 2048"/>
                <a:gd name="T87" fmla="*/ 968 h 2048"/>
                <a:gd name="T88" fmla="*/ 604 w 2048"/>
                <a:gd name="T89" fmla="*/ 544 h 2048"/>
                <a:gd name="T90" fmla="*/ 1024 w 2048"/>
                <a:gd name="T91" fmla="*/ 120 h 2048"/>
                <a:gd name="T92" fmla="*/ 1444 w 2048"/>
                <a:gd name="T93" fmla="*/ 544 h 2048"/>
                <a:gd name="T94" fmla="*/ 1024 w 2048"/>
                <a:gd name="T95" fmla="*/ 968 h 2048"/>
                <a:gd name="T96" fmla="*/ 1748 w 2048"/>
                <a:gd name="T97" fmla="*/ 1928 h 2048"/>
                <a:gd name="T98" fmla="*/ 1568 w 2048"/>
                <a:gd name="T99" fmla="*/ 1748 h 2048"/>
                <a:gd name="T100" fmla="*/ 1748 w 2048"/>
                <a:gd name="T101" fmla="*/ 1568 h 2048"/>
                <a:gd name="T102" fmla="*/ 1928 w 2048"/>
                <a:gd name="T103" fmla="*/ 1748 h 2048"/>
                <a:gd name="T104" fmla="*/ 1748 w 2048"/>
                <a:gd name="T105" fmla="*/ 1928 h 20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048" h="2048">
                  <a:moveTo>
                    <a:pt x="1808" y="1454"/>
                  </a:moveTo>
                  <a:cubicBezTo>
                    <a:pt x="1808" y="1388"/>
                    <a:pt x="1808" y="1388"/>
                    <a:pt x="1808" y="1388"/>
                  </a:cubicBezTo>
                  <a:cubicBezTo>
                    <a:pt x="1808" y="1289"/>
                    <a:pt x="1727" y="1208"/>
                    <a:pt x="1628" y="1208"/>
                  </a:cubicBezTo>
                  <a:cubicBezTo>
                    <a:pt x="1084" y="1208"/>
                    <a:pt x="1084" y="1208"/>
                    <a:pt x="1084" y="1208"/>
                  </a:cubicBezTo>
                  <a:cubicBezTo>
                    <a:pt x="1084" y="1085"/>
                    <a:pt x="1084" y="1085"/>
                    <a:pt x="1084" y="1085"/>
                  </a:cubicBezTo>
                  <a:cubicBezTo>
                    <a:pt x="1354" y="1054"/>
                    <a:pt x="1564" y="824"/>
                    <a:pt x="1564" y="544"/>
                  </a:cubicBezTo>
                  <a:cubicBezTo>
                    <a:pt x="1564" y="244"/>
                    <a:pt x="1322" y="0"/>
                    <a:pt x="1024" y="0"/>
                  </a:cubicBezTo>
                  <a:cubicBezTo>
                    <a:pt x="726" y="0"/>
                    <a:pt x="484" y="244"/>
                    <a:pt x="484" y="544"/>
                  </a:cubicBezTo>
                  <a:cubicBezTo>
                    <a:pt x="484" y="824"/>
                    <a:pt x="694" y="1054"/>
                    <a:pt x="964" y="1085"/>
                  </a:cubicBezTo>
                  <a:cubicBezTo>
                    <a:pt x="964" y="1208"/>
                    <a:pt x="964" y="1208"/>
                    <a:pt x="964" y="1208"/>
                  </a:cubicBezTo>
                  <a:cubicBezTo>
                    <a:pt x="420" y="1208"/>
                    <a:pt x="420" y="1208"/>
                    <a:pt x="420" y="1208"/>
                  </a:cubicBezTo>
                  <a:cubicBezTo>
                    <a:pt x="321" y="1208"/>
                    <a:pt x="240" y="1289"/>
                    <a:pt x="240" y="1388"/>
                  </a:cubicBezTo>
                  <a:cubicBezTo>
                    <a:pt x="240" y="1454"/>
                    <a:pt x="240" y="1454"/>
                    <a:pt x="240" y="1454"/>
                  </a:cubicBezTo>
                  <a:cubicBezTo>
                    <a:pt x="103" y="1482"/>
                    <a:pt x="0" y="1603"/>
                    <a:pt x="0" y="1748"/>
                  </a:cubicBezTo>
                  <a:cubicBezTo>
                    <a:pt x="0" y="1913"/>
                    <a:pt x="135" y="2048"/>
                    <a:pt x="300" y="2048"/>
                  </a:cubicBezTo>
                  <a:cubicBezTo>
                    <a:pt x="465" y="2048"/>
                    <a:pt x="600" y="1913"/>
                    <a:pt x="600" y="1748"/>
                  </a:cubicBezTo>
                  <a:cubicBezTo>
                    <a:pt x="600" y="1603"/>
                    <a:pt x="497" y="1482"/>
                    <a:pt x="360" y="1454"/>
                  </a:cubicBezTo>
                  <a:cubicBezTo>
                    <a:pt x="360" y="1388"/>
                    <a:pt x="360" y="1388"/>
                    <a:pt x="360" y="1388"/>
                  </a:cubicBezTo>
                  <a:cubicBezTo>
                    <a:pt x="360" y="1355"/>
                    <a:pt x="387" y="1328"/>
                    <a:pt x="420" y="1328"/>
                  </a:cubicBezTo>
                  <a:cubicBezTo>
                    <a:pt x="964" y="1328"/>
                    <a:pt x="964" y="1328"/>
                    <a:pt x="964" y="1328"/>
                  </a:cubicBezTo>
                  <a:cubicBezTo>
                    <a:pt x="964" y="1454"/>
                    <a:pt x="964" y="1454"/>
                    <a:pt x="964" y="1454"/>
                  </a:cubicBezTo>
                  <a:cubicBezTo>
                    <a:pt x="827" y="1482"/>
                    <a:pt x="724" y="1603"/>
                    <a:pt x="724" y="1748"/>
                  </a:cubicBezTo>
                  <a:cubicBezTo>
                    <a:pt x="724" y="1913"/>
                    <a:pt x="859" y="2048"/>
                    <a:pt x="1024" y="2048"/>
                  </a:cubicBezTo>
                  <a:cubicBezTo>
                    <a:pt x="1189" y="2048"/>
                    <a:pt x="1324" y="1913"/>
                    <a:pt x="1324" y="1748"/>
                  </a:cubicBezTo>
                  <a:cubicBezTo>
                    <a:pt x="1324" y="1603"/>
                    <a:pt x="1221" y="1482"/>
                    <a:pt x="1084" y="1454"/>
                  </a:cubicBezTo>
                  <a:cubicBezTo>
                    <a:pt x="1084" y="1328"/>
                    <a:pt x="1084" y="1328"/>
                    <a:pt x="1084" y="1328"/>
                  </a:cubicBezTo>
                  <a:cubicBezTo>
                    <a:pt x="1628" y="1328"/>
                    <a:pt x="1628" y="1328"/>
                    <a:pt x="1628" y="1328"/>
                  </a:cubicBezTo>
                  <a:cubicBezTo>
                    <a:pt x="1661" y="1328"/>
                    <a:pt x="1688" y="1355"/>
                    <a:pt x="1688" y="1388"/>
                  </a:cubicBezTo>
                  <a:cubicBezTo>
                    <a:pt x="1688" y="1454"/>
                    <a:pt x="1688" y="1454"/>
                    <a:pt x="1688" y="1454"/>
                  </a:cubicBezTo>
                  <a:cubicBezTo>
                    <a:pt x="1551" y="1482"/>
                    <a:pt x="1448" y="1603"/>
                    <a:pt x="1448" y="1748"/>
                  </a:cubicBezTo>
                  <a:cubicBezTo>
                    <a:pt x="1448" y="1913"/>
                    <a:pt x="1583" y="2048"/>
                    <a:pt x="1748" y="2048"/>
                  </a:cubicBezTo>
                  <a:cubicBezTo>
                    <a:pt x="1913" y="2048"/>
                    <a:pt x="2048" y="1913"/>
                    <a:pt x="2048" y="1748"/>
                  </a:cubicBezTo>
                  <a:cubicBezTo>
                    <a:pt x="2048" y="1603"/>
                    <a:pt x="1945" y="1482"/>
                    <a:pt x="1808" y="1454"/>
                  </a:cubicBezTo>
                  <a:close/>
                  <a:moveTo>
                    <a:pt x="480" y="1748"/>
                  </a:moveTo>
                  <a:cubicBezTo>
                    <a:pt x="480" y="1847"/>
                    <a:pt x="399" y="1928"/>
                    <a:pt x="300" y="1928"/>
                  </a:cubicBezTo>
                  <a:cubicBezTo>
                    <a:pt x="201" y="1928"/>
                    <a:pt x="120" y="1847"/>
                    <a:pt x="120" y="1748"/>
                  </a:cubicBezTo>
                  <a:cubicBezTo>
                    <a:pt x="120" y="1649"/>
                    <a:pt x="201" y="1568"/>
                    <a:pt x="300" y="1568"/>
                  </a:cubicBezTo>
                  <a:cubicBezTo>
                    <a:pt x="399" y="1568"/>
                    <a:pt x="480" y="1649"/>
                    <a:pt x="480" y="1748"/>
                  </a:cubicBezTo>
                  <a:close/>
                  <a:moveTo>
                    <a:pt x="1204" y="1748"/>
                  </a:moveTo>
                  <a:cubicBezTo>
                    <a:pt x="1204" y="1847"/>
                    <a:pt x="1123" y="1928"/>
                    <a:pt x="1024" y="1928"/>
                  </a:cubicBezTo>
                  <a:cubicBezTo>
                    <a:pt x="925" y="1928"/>
                    <a:pt x="844" y="1847"/>
                    <a:pt x="844" y="1748"/>
                  </a:cubicBezTo>
                  <a:cubicBezTo>
                    <a:pt x="844" y="1649"/>
                    <a:pt x="925" y="1568"/>
                    <a:pt x="1024" y="1568"/>
                  </a:cubicBezTo>
                  <a:cubicBezTo>
                    <a:pt x="1123" y="1568"/>
                    <a:pt x="1204" y="1649"/>
                    <a:pt x="1204" y="1748"/>
                  </a:cubicBezTo>
                  <a:close/>
                  <a:moveTo>
                    <a:pt x="1024" y="968"/>
                  </a:moveTo>
                  <a:cubicBezTo>
                    <a:pt x="792" y="968"/>
                    <a:pt x="604" y="778"/>
                    <a:pt x="604" y="544"/>
                  </a:cubicBezTo>
                  <a:cubicBezTo>
                    <a:pt x="604" y="310"/>
                    <a:pt x="792" y="120"/>
                    <a:pt x="1024" y="120"/>
                  </a:cubicBezTo>
                  <a:cubicBezTo>
                    <a:pt x="1256" y="120"/>
                    <a:pt x="1444" y="310"/>
                    <a:pt x="1444" y="544"/>
                  </a:cubicBezTo>
                  <a:cubicBezTo>
                    <a:pt x="1444" y="778"/>
                    <a:pt x="1256" y="968"/>
                    <a:pt x="1024" y="968"/>
                  </a:cubicBezTo>
                  <a:close/>
                  <a:moveTo>
                    <a:pt x="1748" y="1928"/>
                  </a:moveTo>
                  <a:cubicBezTo>
                    <a:pt x="1649" y="1928"/>
                    <a:pt x="1568" y="1847"/>
                    <a:pt x="1568" y="1748"/>
                  </a:cubicBezTo>
                  <a:cubicBezTo>
                    <a:pt x="1568" y="1649"/>
                    <a:pt x="1649" y="1568"/>
                    <a:pt x="1748" y="1568"/>
                  </a:cubicBezTo>
                  <a:cubicBezTo>
                    <a:pt x="1847" y="1568"/>
                    <a:pt x="1928" y="1649"/>
                    <a:pt x="1928" y="1748"/>
                  </a:cubicBezTo>
                  <a:cubicBezTo>
                    <a:pt x="1928" y="1847"/>
                    <a:pt x="1847" y="1928"/>
                    <a:pt x="1748" y="19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11" name="Group 110" descr="This image is an icon of three human beings and a clock."/>
          <p:cNvGrpSpPr/>
          <p:nvPr/>
        </p:nvGrpSpPr>
        <p:grpSpPr>
          <a:xfrm>
            <a:off x="768329" y="2230384"/>
            <a:ext cx="297913" cy="297912"/>
            <a:chOff x="3613150" y="3706813"/>
            <a:chExt cx="420688" cy="420687"/>
          </a:xfrm>
        </p:grpSpPr>
        <p:sp>
          <p:nvSpPr>
            <p:cNvPr id="112" name="Freeform 10"/>
            <p:cNvSpPr>
              <a:spLocks noEditPoints="1"/>
            </p:cNvSpPr>
            <p:nvPr/>
          </p:nvSpPr>
          <p:spPr bwMode="auto">
            <a:xfrm>
              <a:off x="3613150" y="3930650"/>
              <a:ext cx="420688" cy="196850"/>
            </a:xfrm>
            <a:custGeom>
              <a:avLst/>
              <a:gdLst>
                <a:gd name="T0" fmla="*/ 1823 w 2048"/>
                <a:gd name="T1" fmla="*/ 528 h 960"/>
                <a:gd name="T2" fmla="*/ 1928 w 2048"/>
                <a:gd name="T3" fmla="*/ 300 h 960"/>
                <a:gd name="T4" fmla="*/ 1628 w 2048"/>
                <a:gd name="T5" fmla="*/ 0 h 960"/>
                <a:gd name="T6" fmla="*/ 1324 w 2048"/>
                <a:gd name="T7" fmla="*/ 300 h 960"/>
                <a:gd name="T8" fmla="*/ 1432 w 2048"/>
                <a:gd name="T9" fmla="*/ 528 h 960"/>
                <a:gd name="T10" fmla="*/ 1324 w 2048"/>
                <a:gd name="T11" fmla="*/ 606 h 960"/>
                <a:gd name="T12" fmla="*/ 1219 w 2048"/>
                <a:gd name="T13" fmla="*/ 528 h 960"/>
                <a:gd name="T14" fmla="*/ 1324 w 2048"/>
                <a:gd name="T15" fmla="*/ 300 h 960"/>
                <a:gd name="T16" fmla="*/ 1024 w 2048"/>
                <a:gd name="T17" fmla="*/ 0 h 960"/>
                <a:gd name="T18" fmla="*/ 724 w 2048"/>
                <a:gd name="T19" fmla="*/ 300 h 960"/>
                <a:gd name="T20" fmla="*/ 829 w 2048"/>
                <a:gd name="T21" fmla="*/ 528 h 960"/>
                <a:gd name="T22" fmla="*/ 724 w 2048"/>
                <a:gd name="T23" fmla="*/ 606 h 960"/>
                <a:gd name="T24" fmla="*/ 619 w 2048"/>
                <a:gd name="T25" fmla="*/ 528 h 960"/>
                <a:gd name="T26" fmla="*/ 724 w 2048"/>
                <a:gd name="T27" fmla="*/ 300 h 960"/>
                <a:gd name="T28" fmla="*/ 424 w 2048"/>
                <a:gd name="T29" fmla="*/ 0 h 960"/>
                <a:gd name="T30" fmla="*/ 124 w 2048"/>
                <a:gd name="T31" fmla="*/ 300 h 960"/>
                <a:gd name="T32" fmla="*/ 229 w 2048"/>
                <a:gd name="T33" fmla="*/ 527 h 960"/>
                <a:gd name="T34" fmla="*/ 0 w 2048"/>
                <a:gd name="T35" fmla="*/ 900 h 960"/>
                <a:gd name="T36" fmla="*/ 60 w 2048"/>
                <a:gd name="T37" fmla="*/ 960 h 960"/>
                <a:gd name="T38" fmla="*/ 1988 w 2048"/>
                <a:gd name="T39" fmla="*/ 960 h 960"/>
                <a:gd name="T40" fmla="*/ 2048 w 2048"/>
                <a:gd name="T41" fmla="*/ 900 h 960"/>
                <a:gd name="T42" fmla="*/ 1823 w 2048"/>
                <a:gd name="T43" fmla="*/ 528 h 960"/>
                <a:gd name="T44" fmla="*/ 424 w 2048"/>
                <a:gd name="T45" fmla="*/ 120 h 960"/>
                <a:gd name="T46" fmla="*/ 604 w 2048"/>
                <a:gd name="T47" fmla="*/ 300 h 960"/>
                <a:gd name="T48" fmla="*/ 424 w 2048"/>
                <a:gd name="T49" fmla="*/ 480 h 960"/>
                <a:gd name="T50" fmla="*/ 244 w 2048"/>
                <a:gd name="T51" fmla="*/ 300 h 960"/>
                <a:gd name="T52" fmla="*/ 424 w 2048"/>
                <a:gd name="T53" fmla="*/ 120 h 960"/>
                <a:gd name="T54" fmla="*/ 608 w 2048"/>
                <a:gd name="T55" fmla="*/ 840 h 960"/>
                <a:gd name="T56" fmla="*/ 126 w 2048"/>
                <a:gd name="T57" fmla="*/ 840 h 960"/>
                <a:gd name="T58" fmla="*/ 424 w 2048"/>
                <a:gd name="T59" fmla="*/ 600 h 960"/>
                <a:gd name="T60" fmla="*/ 652 w 2048"/>
                <a:gd name="T61" fmla="*/ 705 h 960"/>
                <a:gd name="T62" fmla="*/ 608 w 2048"/>
                <a:gd name="T63" fmla="*/ 840 h 960"/>
                <a:gd name="T64" fmla="*/ 1024 w 2048"/>
                <a:gd name="T65" fmla="*/ 120 h 960"/>
                <a:gd name="T66" fmla="*/ 1204 w 2048"/>
                <a:gd name="T67" fmla="*/ 300 h 960"/>
                <a:gd name="T68" fmla="*/ 1024 w 2048"/>
                <a:gd name="T69" fmla="*/ 480 h 960"/>
                <a:gd name="T70" fmla="*/ 844 w 2048"/>
                <a:gd name="T71" fmla="*/ 300 h 960"/>
                <a:gd name="T72" fmla="*/ 1024 w 2048"/>
                <a:gd name="T73" fmla="*/ 120 h 960"/>
                <a:gd name="T74" fmla="*/ 730 w 2048"/>
                <a:gd name="T75" fmla="*/ 840 h 960"/>
                <a:gd name="T76" fmla="*/ 1024 w 2048"/>
                <a:gd name="T77" fmla="*/ 600 h 960"/>
                <a:gd name="T78" fmla="*/ 1318 w 2048"/>
                <a:gd name="T79" fmla="*/ 840 h 960"/>
                <a:gd name="T80" fmla="*/ 730 w 2048"/>
                <a:gd name="T81" fmla="*/ 840 h 960"/>
                <a:gd name="T82" fmla="*/ 1628 w 2048"/>
                <a:gd name="T83" fmla="*/ 120 h 960"/>
                <a:gd name="T84" fmla="*/ 1808 w 2048"/>
                <a:gd name="T85" fmla="*/ 300 h 960"/>
                <a:gd name="T86" fmla="*/ 1628 w 2048"/>
                <a:gd name="T87" fmla="*/ 480 h 960"/>
                <a:gd name="T88" fmla="*/ 1444 w 2048"/>
                <a:gd name="T89" fmla="*/ 300 h 960"/>
                <a:gd name="T90" fmla="*/ 1628 w 2048"/>
                <a:gd name="T91" fmla="*/ 120 h 960"/>
                <a:gd name="T92" fmla="*/ 1440 w 2048"/>
                <a:gd name="T93" fmla="*/ 840 h 960"/>
                <a:gd name="T94" fmla="*/ 1396 w 2048"/>
                <a:gd name="T95" fmla="*/ 705 h 960"/>
                <a:gd name="T96" fmla="*/ 1628 w 2048"/>
                <a:gd name="T97" fmla="*/ 600 h 960"/>
                <a:gd name="T98" fmla="*/ 1922 w 2048"/>
                <a:gd name="T99" fmla="*/ 840 h 960"/>
                <a:gd name="T100" fmla="*/ 1440 w 2048"/>
                <a:gd name="T101" fmla="*/ 840 h 9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048" h="960">
                  <a:moveTo>
                    <a:pt x="1823" y="528"/>
                  </a:moveTo>
                  <a:cubicBezTo>
                    <a:pt x="1887" y="473"/>
                    <a:pt x="1928" y="391"/>
                    <a:pt x="1928" y="300"/>
                  </a:cubicBezTo>
                  <a:cubicBezTo>
                    <a:pt x="1928" y="135"/>
                    <a:pt x="1793" y="0"/>
                    <a:pt x="1628" y="0"/>
                  </a:cubicBezTo>
                  <a:cubicBezTo>
                    <a:pt x="1462" y="0"/>
                    <a:pt x="1324" y="134"/>
                    <a:pt x="1324" y="300"/>
                  </a:cubicBezTo>
                  <a:cubicBezTo>
                    <a:pt x="1324" y="387"/>
                    <a:pt x="1362" y="469"/>
                    <a:pt x="1432" y="528"/>
                  </a:cubicBezTo>
                  <a:cubicBezTo>
                    <a:pt x="1392" y="548"/>
                    <a:pt x="1355" y="575"/>
                    <a:pt x="1324" y="606"/>
                  </a:cubicBezTo>
                  <a:cubicBezTo>
                    <a:pt x="1293" y="575"/>
                    <a:pt x="1258" y="549"/>
                    <a:pt x="1219" y="528"/>
                  </a:cubicBezTo>
                  <a:cubicBezTo>
                    <a:pt x="1283" y="473"/>
                    <a:pt x="1324" y="391"/>
                    <a:pt x="1324" y="300"/>
                  </a:cubicBezTo>
                  <a:cubicBezTo>
                    <a:pt x="1324" y="135"/>
                    <a:pt x="1189" y="0"/>
                    <a:pt x="1024" y="0"/>
                  </a:cubicBezTo>
                  <a:cubicBezTo>
                    <a:pt x="859" y="0"/>
                    <a:pt x="724" y="135"/>
                    <a:pt x="724" y="300"/>
                  </a:cubicBezTo>
                  <a:cubicBezTo>
                    <a:pt x="724" y="391"/>
                    <a:pt x="765" y="473"/>
                    <a:pt x="829" y="528"/>
                  </a:cubicBezTo>
                  <a:cubicBezTo>
                    <a:pt x="790" y="548"/>
                    <a:pt x="755" y="575"/>
                    <a:pt x="724" y="606"/>
                  </a:cubicBezTo>
                  <a:cubicBezTo>
                    <a:pt x="693" y="574"/>
                    <a:pt x="658" y="548"/>
                    <a:pt x="619" y="528"/>
                  </a:cubicBezTo>
                  <a:cubicBezTo>
                    <a:pt x="683" y="473"/>
                    <a:pt x="724" y="391"/>
                    <a:pt x="724" y="300"/>
                  </a:cubicBezTo>
                  <a:cubicBezTo>
                    <a:pt x="724" y="135"/>
                    <a:pt x="589" y="0"/>
                    <a:pt x="424" y="0"/>
                  </a:cubicBezTo>
                  <a:cubicBezTo>
                    <a:pt x="259" y="0"/>
                    <a:pt x="124" y="135"/>
                    <a:pt x="124" y="300"/>
                  </a:cubicBezTo>
                  <a:cubicBezTo>
                    <a:pt x="124" y="391"/>
                    <a:pt x="165" y="472"/>
                    <a:pt x="229" y="527"/>
                  </a:cubicBezTo>
                  <a:cubicBezTo>
                    <a:pt x="93" y="597"/>
                    <a:pt x="0" y="738"/>
                    <a:pt x="0" y="900"/>
                  </a:cubicBezTo>
                  <a:cubicBezTo>
                    <a:pt x="0" y="933"/>
                    <a:pt x="27" y="960"/>
                    <a:pt x="60" y="960"/>
                  </a:cubicBezTo>
                  <a:cubicBezTo>
                    <a:pt x="70" y="960"/>
                    <a:pt x="1948" y="960"/>
                    <a:pt x="1988" y="960"/>
                  </a:cubicBezTo>
                  <a:cubicBezTo>
                    <a:pt x="2021" y="960"/>
                    <a:pt x="2048" y="933"/>
                    <a:pt x="2048" y="900"/>
                  </a:cubicBezTo>
                  <a:cubicBezTo>
                    <a:pt x="2048" y="739"/>
                    <a:pt x="1957" y="598"/>
                    <a:pt x="1823" y="528"/>
                  </a:cubicBezTo>
                  <a:close/>
                  <a:moveTo>
                    <a:pt x="424" y="120"/>
                  </a:moveTo>
                  <a:cubicBezTo>
                    <a:pt x="523" y="120"/>
                    <a:pt x="604" y="201"/>
                    <a:pt x="604" y="300"/>
                  </a:cubicBezTo>
                  <a:cubicBezTo>
                    <a:pt x="604" y="399"/>
                    <a:pt x="523" y="480"/>
                    <a:pt x="424" y="480"/>
                  </a:cubicBezTo>
                  <a:cubicBezTo>
                    <a:pt x="325" y="480"/>
                    <a:pt x="244" y="399"/>
                    <a:pt x="244" y="300"/>
                  </a:cubicBezTo>
                  <a:cubicBezTo>
                    <a:pt x="244" y="201"/>
                    <a:pt x="325" y="120"/>
                    <a:pt x="424" y="120"/>
                  </a:cubicBezTo>
                  <a:close/>
                  <a:moveTo>
                    <a:pt x="608" y="840"/>
                  </a:moveTo>
                  <a:cubicBezTo>
                    <a:pt x="126" y="840"/>
                    <a:pt x="126" y="840"/>
                    <a:pt x="126" y="840"/>
                  </a:cubicBezTo>
                  <a:cubicBezTo>
                    <a:pt x="154" y="703"/>
                    <a:pt x="277" y="600"/>
                    <a:pt x="424" y="600"/>
                  </a:cubicBezTo>
                  <a:cubicBezTo>
                    <a:pt x="512" y="600"/>
                    <a:pt x="595" y="639"/>
                    <a:pt x="652" y="705"/>
                  </a:cubicBezTo>
                  <a:cubicBezTo>
                    <a:pt x="630" y="746"/>
                    <a:pt x="615" y="792"/>
                    <a:pt x="608" y="840"/>
                  </a:cubicBezTo>
                  <a:close/>
                  <a:moveTo>
                    <a:pt x="1024" y="120"/>
                  </a:moveTo>
                  <a:cubicBezTo>
                    <a:pt x="1123" y="120"/>
                    <a:pt x="1204" y="201"/>
                    <a:pt x="1204" y="300"/>
                  </a:cubicBezTo>
                  <a:cubicBezTo>
                    <a:pt x="1204" y="399"/>
                    <a:pt x="1123" y="480"/>
                    <a:pt x="1024" y="480"/>
                  </a:cubicBezTo>
                  <a:cubicBezTo>
                    <a:pt x="925" y="480"/>
                    <a:pt x="844" y="399"/>
                    <a:pt x="844" y="300"/>
                  </a:cubicBezTo>
                  <a:cubicBezTo>
                    <a:pt x="844" y="201"/>
                    <a:pt x="925" y="120"/>
                    <a:pt x="1024" y="120"/>
                  </a:cubicBezTo>
                  <a:close/>
                  <a:moveTo>
                    <a:pt x="730" y="840"/>
                  </a:moveTo>
                  <a:cubicBezTo>
                    <a:pt x="758" y="703"/>
                    <a:pt x="879" y="600"/>
                    <a:pt x="1024" y="600"/>
                  </a:cubicBezTo>
                  <a:cubicBezTo>
                    <a:pt x="1169" y="600"/>
                    <a:pt x="1290" y="703"/>
                    <a:pt x="1318" y="840"/>
                  </a:cubicBezTo>
                  <a:cubicBezTo>
                    <a:pt x="1298" y="840"/>
                    <a:pt x="755" y="840"/>
                    <a:pt x="730" y="840"/>
                  </a:cubicBezTo>
                  <a:close/>
                  <a:moveTo>
                    <a:pt x="1628" y="120"/>
                  </a:moveTo>
                  <a:cubicBezTo>
                    <a:pt x="1727" y="120"/>
                    <a:pt x="1808" y="201"/>
                    <a:pt x="1808" y="300"/>
                  </a:cubicBezTo>
                  <a:cubicBezTo>
                    <a:pt x="1808" y="399"/>
                    <a:pt x="1727" y="480"/>
                    <a:pt x="1628" y="480"/>
                  </a:cubicBezTo>
                  <a:cubicBezTo>
                    <a:pt x="1528" y="480"/>
                    <a:pt x="1444" y="398"/>
                    <a:pt x="1444" y="300"/>
                  </a:cubicBezTo>
                  <a:cubicBezTo>
                    <a:pt x="1444" y="202"/>
                    <a:pt x="1528" y="120"/>
                    <a:pt x="1628" y="120"/>
                  </a:cubicBezTo>
                  <a:close/>
                  <a:moveTo>
                    <a:pt x="1440" y="840"/>
                  </a:moveTo>
                  <a:cubicBezTo>
                    <a:pt x="1433" y="792"/>
                    <a:pt x="1418" y="747"/>
                    <a:pt x="1396" y="705"/>
                  </a:cubicBezTo>
                  <a:cubicBezTo>
                    <a:pt x="1453" y="640"/>
                    <a:pt x="1539" y="600"/>
                    <a:pt x="1628" y="600"/>
                  </a:cubicBezTo>
                  <a:cubicBezTo>
                    <a:pt x="1773" y="600"/>
                    <a:pt x="1894" y="703"/>
                    <a:pt x="1922" y="840"/>
                  </a:cubicBezTo>
                  <a:lnTo>
                    <a:pt x="1440" y="84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3" name="Freeform 11"/>
            <p:cNvSpPr>
              <a:spLocks/>
            </p:cNvSpPr>
            <p:nvPr/>
          </p:nvSpPr>
          <p:spPr bwMode="auto">
            <a:xfrm>
              <a:off x="3784600" y="3768725"/>
              <a:ext cx="101600" cy="74612"/>
            </a:xfrm>
            <a:custGeom>
              <a:avLst/>
              <a:gdLst>
                <a:gd name="T0" fmla="*/ 468 w 492"/>
                <a:gd name="T1" fmla="*/ 24 h 366"/>
                <a:gd name="T2" fmla="*/ 384 w 492"/>
                <a:gd name="T3" fmla="*/ 24 h 366"/>
                <a:gd name="T4" fmla="*/ 186 w 492"/>
                <a:gd name="T5" fmla="*/ 221 h 366"/>
                <a:gd name="T6" fmla="*/ 108 w 492"/>
                <a:gd name="T7" fmla="*/ 144 h 366"/>
                <a:gd name="T8" fmla="*/ 24 w 492"/>
                <a:gd name="T9" fmla="*/ 144 h 366"/>
                <a:gd name="T10" fmla="*/ 24 w 492"/>
                <a:gd name="T11" fmla="*/ 228 h 366"/>
                <a:gd name="T12" fmla="*/ 144 w 492"/>
                <a:gd name="T13" fmla="*/ 348 h 366"/>
                <a:gd name="T14" fmla="*/ 186 w 492"/>
                <a:gd name="T15" fmla="*/ 366 h 366"/>
                <a:gd name="T16" fmla="*/ 228 w 492"/>
                <a:gd name="T17" fmla="*/ 348 h 366"/>
                <a:gd name="T18" fmla="*/ 468 w 492"/>
                <a:gd name="T19" fmla="*/ 108 h 366"/>
                <a:gd name="T20" fmla="*/ 468 w 492"/>
                <a:gd name="T21" fmla="*/ 24 h 3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92" h="366">
                  <a:moveTo>
                    <a:pt x="468" y="24"/>
                  </a:moveTo>
                  <a:cubicBezTo>
                    <a:pt x="445" y="0"/>
                    <a:pt x="407" y="0"/>
                    <a:pt x="384" y="24"/>
                  </a:cubicBezTo>
                  <a:cubicBezTo>
                    <a:pt x="186" y="221"/>
                    <a:pt x="186" y="221"/>
                    <a:pt x="186" y="221"/>
                  </a:cubicBezTo>
                  <a:cubicBezTo>
                    <a:pt x="108" y="144"/>
                    <a:pt x="108" y="144"/>
                    <a:pt x="108" y="144"/>
                  </a:cubicBezTo>
                  <a:cubicBezTo>
                    <a:pt x="85" y="120"/>
                    <a:pt x="47" y="120"/>
                    <a:pt x="24" y="144"/>
                  </a:cubicBezTo>
                  <a:cubicBezTo>
                    <a:pt x="0" y="167"/>
                    <a:pt x="0" y="205"/>
                    <a:pt x="24" y="228"/>
                  </a:cubicBezTo>
                  <a:cubicBezTo>
                    <a:pt x="144" y="348"/>
                    <a:pt x="144" y="348"/>
                    <a:pt x="144" y="348"/>
                  </a:cubicBezTo>
                  <a:cubicBezTo>
                    <a:pt x="155" y="360"/>
                    <a:pt x="171" y="366"/>
                    <a:pt x="186" y="366"/>
                  </a:cubicBezTo>
                  <a:cubicBezTo>
                    <a:pt x="201" y="366"/>
                    <a:pt x="217" y="360"/>
                    <a:pt x="228" y="348"/>
                  </a:cubicBezTo>
                  <a:cubicBezTo>
                    <a:pt x="468" y="108"/>
                    <a:pt x="468" y="108"/>
                    <a:pt x="468" y="108"/>
                  </a:cubicBezTo>
                  <a:cubicBezTo>
                    <a:pt x="492" y="85"/>
                    <a:pt x="492" y="47"/>
                    <a:pt x="468" y="2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4" name="Freeform 12"/>
            <p:cNvSpPr>
              <a:spLocks noEditPoints="1"/>
            </p:cNvSpPr>
            <p:nvPr/>
          </p:nvSpPr>
          <p:spPr bwMode="auto">
            <a:xfrm>
              <a:off x="3736975" y="3706813"/>
              <a:ext cx="198438" cy="198437"/>
            </a:xfrm>
            <a:custGeom>
              <a:avLst/>
              <a:gdLst>
                <a:gd name="T0" fmla="*/ 480 w 964"/>
                <a:gd name="T1" fmla="*/ 0 h 968"/>
                <a:gd name="T2" fmla="*/ 0 w 964"/>
                <a:gd name="T3" fmla="*/ 484 h 968"/>
                <a:gd name="T4" fmla="*/ 480 w 964"/>
                <a:gd name="T5" fmla="*/ 968 h 968"/>
                <a:gd name="T6" fmla="*/ 964 w 964"/>
                <a:gd name="T7" fmla="*/ 484 h 968"/>
                <a:gd name="T8" fmla="*/ 480 w 964"/>
                <a:gd name="T9" fmla="*/ 0 h 968"/>
                <a:gd name="T10" fmla="*/ 480 w 964"/>
                <a:gd name="T11" fmla="*/ 848 h 968"/>
                <a:gd name="T12" fmla="*/ 120 w 964"/>
                <a:gd name="T13" fmla="*/ 484 h 968"/>
                <a:gd name="T14" fmla="*/ 480 w 964"/>
                <a:gd name="T15" fmla="*/ 120 h 968"/>
                <a:gd name="T16" fmla="*/ 844 w 964"/>
                <a:gd name="T17" fmla="*/ 484 h 968"/>
                <a:gd name="T18" fmla="*/ 480 w 964"/>
                <a:gd name="T19" fmla="*/ 848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64" h="968">
                  <a:moveTo>
                    <a:pt x="480" y="0"/>
                  </a:moveTo>
                  <a:cubicBezTo>
                    <a:pt x="215" y="0"/>
                    <a:pt x="0" y="217"/>
                    <a:pt x="0" y="484"/>
                  </a:cubicBezTo>
                  <a:cubicBezTo>
                    <a:pt x="0" y="751"/>
                    <a:pt x="215" y="968"/>
                    <a:pt x="480" y="968"/>
                  </a:cubicBezTo>
                  <a:cubicBezTo>
                    <a:pt x="745" y="968"/>
                    <a:pt x="964" y="750"/>
                    <a:pt x="964" y="484"/>
                  </a:cubicBezTo>
                  <a:cubicBezTo>
                    <a:pt x="964" y="219"/>
                    <a:pt x="746" y="0"/>
                    <a:pt x="480" y="0"/>
                  </a:cubicBezTo>
                  <a:close/>
                  <a:moveTo>
                    <a:pt x="480" y="848"/>
                  </a:moveTo>
                  <a:cubicBezTo>
                    <a:pt x="281" y="848"/>
                    <a:pt x="120" y="685"/>
                    <a:pt x="120" y="484"/>
                  </a:cubicBezTo>
                  <a:cubicBezTo>
                    <a:pt x="120" y="283"/>
                    <a:pt x="281" y="120"/>
                    <a:pt x="480" y="120"/>
                  </a:cubicBezTo>
                  <a:cubicBezTo>
                    <a:pt x="677" y="120"/>
                    <a:pt x="844" y="287"/>
                    <a:pt x="844" y="484"/>
                  </a:cubicBezTo>
                  <a:cubicBezTo>
                    <a:pt x="844" y="681"/>
                    <a:pt x="677" y="848"/>
                    <a:pt x="480" y="84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42" name="TextBox 141"/>
          <p:cNvSpPr txBox="1"/>
          <p:nvPr/>
        </p:nvSpPr>
        <p:spPr>
          <a:xfrm>
            <a:off x="1296448" y="2187997"/>
            <a:ext cx="482978" cy="340300"/>
          </a:xfrm>
          <a:prstGeom prst="rect">
            <a:avLst/>
          </a:prstGeom>
          <a:noFill/>
        </p:spPr>
        <p:txBody>
          <a:bodyPr wrap="none" lIns="0" tIns="0" rIns="0" bIns="0" rtlCol="0">
            <a:spAutoFit/>
          </a:bodyPr>
          <a:lstStyle/>
          <a:p>
            <a:r>
              <a:rPr lang="en-US" sz="2400" dirty="0">
                <a:solidFill>
                  <a:schemeClr val="bg1"/>
                </a:solidFill>
                <a:latin typeface="+mj-lt"/>
              </a:rPr>
              <a:t>25%</a:t>
            </a:r>
          </a:p>
        </p:txBody>
      </p:sp>
      <p:sp>
        <p:nvSpPr>
          <p:cNvPr id="143" name="TextBox 142"/>
          <p:cNvSpPr txBox="1"/>
          <p:nvPr/>
        </p:nvSpPr>
        <p:spPr>
          <a:xfrm>
            <a:off x="1296448" y="1126843"/>
            <a:ext cx="482978" cy="340300"/>
          </a:xfrm>
          <a:prstGeom prst="rect">
            <a:avLst/>
          </a:prstGeom>
          <a:noFill/>
        </p:spPr>
        <p:txBody>
          <a:bodyPr wrap="none" lIns="0" tIns="0" rIns="0" bIns="0" rtlCol="0">
            <a:spAutoFit/>
          </a:bodyPr>
          <a:lstStyle/>
          <a:p>
            <a:r>
              <a:rPr lang="en-US" sz="2400" dirty="0">
                <a:solidFill>
                  <a:schemeClr val="bg1"/>
                </a:solidFill>
                <a:latin typeface="+mj-lt"/>
              </a:rPr>
              <a:t>35%</a:t>
            </a:r>
          </a:p>
        </p:txBody>
      </p:sp>
      <p:sp>
        <p:nvSpPr>
          <p:cNvPr id="140" name="Rectangle 139">
            <a:extLst>
              <a:ext uri="{C183D7F6-B498-43B3-948B-1728B52AA6E4}">
                <adec:decorative xmlns:adec="http://schemas.microsoft.com/office/drawing/2017/decorative" val="1"/>
              </a:ext>
            </a:extLst>
          </p:cNvPr>
          <p:cNvSpPr/>
          <p:nvPr/>
        </p:nvSpPr>
        <p:spPr>
          <a:xfrm>
            <a:off x="7620000" y="4486"/>
            <a:ext cx="4572000" cy="6857999"/>
          </a:xfrm>
          <a:prstGeom prst="rect">
            <a:avLst/>
          </a:prstGeom>
          <a:solidFill>
            <a:srgbClr val="30353F">
              <a:alpha val="8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5" name="TextBox 144"/>
          <p:cNvSpPr txBox="1"/>
          <p:nvPr/>
        </p:nvSpPr>
        <p:spPr>
          <a:xfrm>
            <a:off x="7962900" y="2487222"/>
            <a:ext cx="3886200" cy="3600986"/>
          </a:xfrm>
          <a:prstGeom prst="rect">
            <a:avLst/>
          </a:prstGeom>
          <a:noFill/>
        </p:spPr>
        <p:txBody>
          <a:bodyPr wrap="square" lIns="0" tIns="0" rIns="0" bIns="0" rtlCol="0">
            <a:spAutoFit/>
          </a:bodyPr>
          <a:lstStyle/>
          <a:p>
            <a:pPr algn="ctr"/>
            <a:r>
              <a:rPr lang="en-US" dirty="0">
                <a:solidFill>
                  <a:schemeClr val="bg1"/>
                </a:solidFill>
              </a:rPr>
              <a:t>Methods</a:t>
            </a:r>
          </a:p>
          <a:p>
            <a:pPr marL="285750" indent="-285750" algn="ctr">
              <a:buFont typeface="Arial" panose="020B0604020202020204" pitchFamily="34" charset="0"/>
              <a:buChar char="•"/>
            </a:pPr>
            <a:r>
              <a:rPr lang="en-US" dirty="0">
                <a:solidFill>
                  <a:schemeClr val="bg1"/>
                </a:solidFill>
              </a:rPr>
              <a:t>A two-sample t-test was run to compare the difference in means of the selling price for homes built or remodeled in the last 20 years and home built or remodeled more than 20 years ago.</a:t>
            </a:r>
          </a:p>
          <a:p>
            <a:pPr marL="285750" indent="-285750" algn="ctr">
              <a:buFont typeface="Arial" panose="020B0604020202020204" pitchFamily="34" charset="0"/>
              <a:buChar char="•"/>
            </a:pPr>
            <a:r>
              <a:rPr lang="en-US" dirty="0">
                <a:solidFill>
                  <a:schemeClr val="bg1"/>
                </a:solidFill>
              </a:rPr>
              <a:t>Categories were created using conditional statements and Pivot Tables to filter for conditions.</a:t>
            </a:r>
          </a:p>
          <a:p>
            <a:pPr marL="285750" indent="-285750" algn="ctr">
              <a:buFont typeface="Arial" panose="020B0604020202020204" pitchFamily="34" charset="0"/>
              <a:buChar char="•"/>
            </a:pPr>
            <a:r>
              <a:rPr lang="en-US" dirty="0">
                <a:solidFill>
                  <a:schemeClr val="bg1"/>
                </a:solidFill>
              </a:rPr>
              <a:t>20-year threshold determined using </a:t>
            </a:r>
            <a:r>
              <a:rPr lang="en-US" dirty="0">
                <a:solidFill>
                  <a:schemeClr val="bg1"/>
                </a:solidFill>
                <a:hlinkClick r:id="rId2"/>
              </a:rPr>
              <a:t>Open Door </a:t>
            </a:r>
            <a:r>
              <a:rPr lang="en-US" dirty="0">
                <a:solidFill>
                  <a:schemeClr val="bg1"/>
                </a:solidFill>
              </a:rPr>
              <a:t>financial and realty blog.</a:t>
            </a:r>
          </a:p>
          <a:p>
            <a:pPr marL="285750" indent="-285750" algn="ctr">
              <a:buFont typeface="Arial" panose="020B0604020202020204" pitchFamily="34" charset="0"/>
              <a:buChar char="•"/>
            </a:pPr>
            <a:endParaRPr lang="en-US" dirty="0">
              <a:solidFill>
                <a:schemeClr val="bg1"/>
              </a:solidFill>
            </a:endParaRPr>
          </a:p>
        </p:txBody>
      </p:sp>
      <p:cxnSp>
        <p:nvCxnSpPr>
          <p:cNvPr id="151" name="Straight Connector 150">
            <a:extLst>
              <a:ext uri="{C183D7F6-B498-43B3-948B-1728B52AA6E4}">
                <adec:decorative xmlns:adec="http://schemas.microsoft.com/office/drawing/2017/decorative" val="1"/>
              </a:ext>
            </a:extLst>
          </p:cNvPr>
          <p:cNvCxnSpPr/>
          <p:nvPr/>
        </p:nvCxnSpPr>
        <p:spPr>
          <a:xfrm>
            <a:off x="9174480" y="2229517"/>
            <a:ext cx="1463040" cy="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C183D7F6-B498-43B3-948B-1728B52AA6E4}">
                <adec:decorative xmlns:adec="http://schemas.microsoft.com/office/drawing/2017/decorative" val="1"/>
              </a:ext>
            </a:extLst>
          </p:cNvPr>
          <p:cNvCxnSpPr/>
          <p:nvPr/>
        </p:nvCxnSpPr>
        <p:spPr>
          <a:xfrm>
            <a:off x="9550934" y="5984076"/>
            <a:ext cx="750771" cy="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hidden="1">
            <a:extLst>
              <a:ext uri="{FF2B5EF4-FFF2-40B4-BE49-F238E27FC236}">
                <a16:creationId xmlns:a16="http://schemas.microsoft.com/office/drawing/2014/main" id="{B61803F9-0687-42F2-AD52-B4E217229BB0}"/>
              </a:ext>
            </a:extLst>
          </p:cNvPr>
          <p:cNvSpPr>
            <a:spLocks noGrp="1"/>
          </p:cNvSpPr>
          <p:nvPr>
            <p:ph type="title"/>
          </p:nvPr>
        </p:nvSpPr>
        <p:spPr/>
        <p:txBody>
          <a:bodyPr/>
          <a:lstStyle/>
          <a:p>
            <a:r>
              <a:rPr lang="en-US" dirty="0"/>
              <a:t>Slide 7</a:t>
            </a:r>
          </a:p>
        </p:txBody>
      </p:sp>
      <p:sp>
        <p:nvSpPr>
          <p:cNvPr id="4" name="TextBox 3">
            <a:extLst>
              <a:ext uri="{FF2B5EF4-FFF2-40B4-BE49-F238E27FC236}">
                <a16:creationId xmlns:a16="http://schemas.microsoft.com/office/drawing/2014/main" id="{E4EB5257-DB17-CB37-C73A-4D0D960D11EA}"/>
              </a:ext>
            </a:extLst>
          </p:cNvPr>
          <p:cNvSpPr txBox="1"/>
          <p:nvPr/>
        </p:nvSpPr>
        <p:spPr>
          <a:xfrm>
            <a:off x="8251245" y="461024"/>
            <a:ext cx="3511639" cy="1569660"/>
          </a:xfrm>
          <a:prstGeom prst="rect">
            <a:avLst/>
          </a:prstGeom>
          <a:noFill/>
        </p:spPr>
        <p:txBody>
          <a:bodyPr wrap="square" rtlCol="0">
            <a:spAutoFit/>
          </a:bodyPr>
          <a:lstStyle/>
          <a:p>
            <a:r>
              <a:rPr lang="en-US" sz="4800" dirty="0">
                <a:solidFill>
                  <a:schemeClr val="accent4"/>
                </a:solidFill>
              </a:rPr>
              <a:t>Remodeled/New Homes</a:t>
            </a:r>
          </a:p>
        </p:txBody>
      </p:sp>
      <p:graphicFrame>
        <p:nvGraphicFramePr>
          <p:cNvPr id="3" name="Table 2">
            <a:extLst>
              <a:ext uri="{FF2B5EF4-FFF2-40B4-BE49-F238E27FC236}">
                <a16:creationId xmlns:a16="http://schemas.microsoft.com/office/drawing/2014/main" id="{54EA963D-DD19-4F50-1E4B-6235C7C4C73D}"/>
              </a:ext>
            </a:extLst>
          </p:cNvPr>
          <p:cNvGraphicFramePr>
            <a:graphicFrameLocks noGrp="1"/>
          </p:cNvGraphicFramePr>
          <p:nvPr>
            <p:extLst>
              <p:ext uri="{D42A27DB-BD31-4B8C-83A1-F6EECF244321}">
                <p14:modId xmlns:p14="http://schemas.microsoft.com/office/powerpoint/2010/main" val="2045998086"/>
              </p:ext>
            </p:extLst>
          </p:nvPr>
        </p:nvGraphicFramePr>
        <p:xfrm>
          <a:off x="128268" y="-8769"/>
          <a:ext cx="5114292" cy="3879850"/>
        </p:xfrm>
        <a:graphic>
          <a:graphicData uri="http://schemas.openxmlformats.org/drawingml/2006/table">
            <a:tbl>
              <a:tblPr/>
              <a:tblGrid>
                <a:gridCol w="3219078">
                  <a:extLst>
                    <a:ext uri="{9D8B030D-6E8A-4147-A177-3AD203B41FA5}">
                      <a16:colId xmlns:a16="http://schemas.microsoft.com/office/drawing/2014/main" val="3738326745"/>
                    </a:ext>
                  </a:extLst>
                </a:gridCol>
                <a:gridCol w="905801">
                  <a:extLst>
                    <a:ext uri="{9D8B030D-6E8A-4147-A177-3AD203B41FA5}">
                      <a16:colId xmlns:a16="http://schemas.microsoft.com/office/drawing/2014/main" val="3175955417"/>
                    </a:ext>
                  </a:extLst>
                </a:gridCol>
                <a:gridCol w="989413">
                  <a:extLst>
                    <a:ext uri="{9D8B030D-6E8A-4147-A177-3AD203B41FA5}">
                      <a16:colId xmlns:a16="http://schemas.microsoft.com/office/drawing/2014/main" val="2924911904"/>
                    </a:ext>
                  </a:extLst>
                </a:gridCol>
              </a:tblGrid>
              <a:tr h="184150">
                <a:tc>
                  <a:txBody>
                    <a:bodyPr/>
                    <a:lstStyle/>
                    <a:p>
                      <a:pPr algn="l" fontAlgn="b"/>
                      <a:r>
                        <a:rPr lang="en-US" sz="1100" b="0" i="0" u="none" strike="noStrike">
                          <a:solidFill>
                            <a:srgbClr val="000000"/>
                          </a:solidFill>
                          <a:effectLst/>
                          <a:latin typeface="Calibri" panose="020F0502020204030204" pitchFamily="34" charset="0"/>
                        </a:rPr>
                        <a:t>t-Test: Two-Sample Assuming Unequal Variances</a:t>
                      </a:r>
                    </a:p>
                  </a:txBody>
                  <a:tcPr marL="6350" marR="6350" marT="635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6350" marR="6350" marT="635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6350" marR="6350" marT="6350" marB="0" anchor="b">
                    <a:lnL>
                      <a:noFill/>
                    </a:lnL>
                    <a:lnR>
                      <a:noFill/>
                    </a:lnR>
                    <a:lnT>
                      <a:noFill/>
                    </a:lnT>
                    <a:lnB>
                      <a:noFill/>
                    </a:lnB>
                  </a:tcPr>
                </a:tc>
                <a:extLst>
                  <a:ext uri="{0D108BD9-81ED-4DB2-BD59-A6C34878D82A}">
                    <a16:rowId xmlns:a16="http://schemas.microsoft.com/office/drawing/2014/main" val="2926343749"/>
                  </a:ext>
                </a:extLst>
              </a:tr>
              <a:tr h="190500">
                <a:tc>
                  <a:txBody>
                    <a:bodyPr/>
                    <a:lstStyle/>
                    <a:p>
                      <a:pPr algn="l" fontAlgn="b"/>
                      <a:endParaRPr lang="en-US" sz="1100" b="0" i="0" u="none" strike="noStrike">
                        <a:solidFill>
                          <a:srgbClr val="000000"/>
                        </a:solidFill>
                        <a:effectLst/>
                        <a:latin typeface="Calibri" panose="020F0502020204030204" pitchFamily="34" charset="0"/>
                      </a:endParaRPr>
                    </a:p>
                  </a:txBody>
                  <a:tcPr marL="6350" marR="6350" marT="635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6350" marR="6350" marT="635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6350" marR="6350" marT="6350" marB="0" anchor="b">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21688248"/>
                  </a:ext>
                </a:extLst>
              </a:tr>
              <a:tr h="184150">
                <a:tc>
                  <a:txBody>
                    <a:bodyPr/>
                    <a:lstStyle/>
                    <a:p>
                      <a:pPr algn="ctr" fontAlgn="b"/>
                      <a:r>
                        <a:rPr lang="en-US" sz="1100" b="0" i="1" u="none" strike="noStrike">
                          <a:solidFill>
                            <a:srgbClr val="000000"/>
                          </a:solidFill>
                          <a:effectLst/>
                          <a:latin typeface="Calibri" panose="020F0502020204030204" pitchFamily="34" charset="0"/>
                        </a:rPr>
                        <a:t> </a:t>
                      </a:r>
                    </a:p>
                  </a:txBody>
                  <a:tcPr marL="6350" marR="6350" marT="6350" marB="0"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1" u="none" strike="noStrike">
                          <a:solidFill>
                            <a:srgbClr val="000000"/>
                          </a:solidFill>
                          <a:effectLst/>
                          <a:latin typeface="Calibri" panose="020F0502020204030204" pitchFamily="34" charset="0"/>
                        </a:rPr>
                        <a:t>Last 20 Years</a:t>
                      </a:r>
                    </a:p>
                  </a:txBody>
                  <a:tcPr marL="6350" marR="6350" marT="6350" marB="0"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1" u="none" strike="noStrike">
                          <a:solidFill>
                            <a:srgbClr val="000000"/>
                          </a:solidFill>
                          <a:effectLst/>
                          <a:latin typeface="Calibri" panose="020F0502020204030204" pitchFamily="34" charset="0"/>
                        </a:rPr>
                        <a:t>Over 20 Years</a:t>
                      </a:r>
                    </a:p>
                  </a:txBody>
                  <a:tcPr marL="6350" marR="6350" marT="6350" marB="0"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04148524"/>
                  </a:ext>
                </a:extLst>
              </a:tr>
              <a:tr h="184150">
                <a:tc>
                  <a:txBody>
                    <a:bodyPr/>
                    <a:lstStyle/>
                    <a:p>
                      <a:pPr algn="l" fontAlgn="b"/>
                      <a:r>
                        <a:rPr lang="en-US" sz="1100" b="0" i="0" u="none" strike="noStrike">
                          <a:solidFill>
                            <a:srgbClr val="000000"/>
                          </a:solidFill>
                          <a:effectLst/>
                          <a:latin typeface="Calibri" panose="020F0502020204030204" pitchFamily="34" charset="0"/>
                        </a:rPr>
                        <a:t>Mean</a:t>
                      </a:r>
                    </a:p>
                  </a:txBody>
                  <a:tcPr marL="6350" marR="6350" marT="635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US" sz="1100" b="0" i="0" u="none" strike="noStrike">
                          <a:solidFill>
                            <a:srgbClr val="000000"/>
                          </a:solidFill>
                          <a:effectLst/>
                          <a:latin typeface="Calibri" panose="020F0502020204030204" pitchFamily="34" charset="0"/>
                        </a:rPr>
                        <a:t>214747.9247</a:t>
                      </a:r>
                    </a:p>
                  </a:txBody>
                  <a:tcPr marL="6350" marR="6350" marT="635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US" sz="1100" b="0" i="0" u="none" strike="noStrike">
                          <a:solidFill>
                            <a:srgbClr val="000000"/>
                          </a:solidFill>
                          <a:effectLst/>
                          <a:latin typeface="Calibri" panose="020F0502020204030204" pitchFamily="34" charset="0"/>
                        </a:rPr>
                        <a:t>140257.6923</a:t>
                      </a:r>
                    </a:p>
                  </a:txBody>
                  <a:tcPr marL="6350" marR="6350" marT="6350" marB="0" anchor="b">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2112024268"/>
                  </a:ext>
                </a:extLst>
              </a:tr>
              <a:tr h="184150">
                <a:tc>
                  <a:txBody>
                    <a:bodyPr/>
                    <a:lstStyle/>
                    <a:p>
                      <a:pPr algn="l" fontAlgn="b"/>
                      <a:r>
                        <a:rPr lang="en-US" sz="1100" b="0" i="0" u="none" strike="noStrike">
                          <a:solidFill>
                            <a:srgbClr val="000000"/>
                          </a:solidFill>
                          <a:effectLst/>
                          <a:latin typeface="Calibri" panose="020F0502020204030204" pitchFamily="34" charset="0"/>
                        </a:rPr>
                        <a:t>Variance</a:t>
                      </a:r>
                    </a:p>
                  </a:txBody>
                  <a:tcPr marL="6350" marR="6350" marT="635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7448829481</a:t>
                      </a:r>
                    </a:p>
                  </a:txBody>
                  <a:tcPr marL="6350" marR="6350" marT="635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1919023621</a:t>
                      </a:r>
                    </a:p>
                  </a:txBody>
                  <a:tcPr marL="6350" marR="6350" marT="6350" marB="0" anchor="b">
                    <a:lnL>
                      <a:noFill/>
                    </a:lnL>
                    <a:lnR>
                      <a:noFill/>
                    </a:lnR>
                    <a:lnT>
                      <a:noFill/>
                    </a:lnT>
                    <a:lnB>
                      <a:noFill/>
                    </a:lnB>
                  </a:tcPr>
                </a:tc>
                <a:extLst>
                  <a:ext uri="{0D108BD9-81ED-4DB2-BD59-A6C34878D82A}">
                    <a16:rowId xmlns:a16="http://schemas.microsoft.com/office/drawing/2014/main" val="4254429811"/>
                  </a:ext>
                </a:extLst>
              </a:tr>
              <a:tr h="184150">
                <a:tc>
                  <a:txBody>
                    <a:bodyPr/>
                    <a:lstStyle/>
                    <a:p>
                      <a:pPr algn="l" fontAlgn="b"/>
                      <a:r>
                        <a:rPr lang="en-US" sz="1100" b="0" i="0" u="none" strike="noStrike">
                          <a:solidFill>
                            <a:srgbClr val="000000"/>
                          </a:solidFill>
                          <a:effectLst/>
                          <a:latin typeface="Calibri" panose="020F0502020204030204" pitchFamily="34" charset="0"/>
                        </a:rPr>
                        <a:t>Observations</a:t>
                      </a:r>
                    </a:p>
                  </a:txBody>
                  <a:tcPr marL="6350" marR="6350" marT="635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797</a:t>
                      </a:r>
                    </a:p>
                  </a:txBody>
                  <a:tcPr marL="6350" marR="6350" marT="635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663</a:t>
                      </a:r>
                    </a:p>
                  </a:txBody>
                  <a:tcPr marL="6350" marR="6350" marT="6350" marB="0" anchor="b">
                    <a:lnL>
                      <a:noFill/>
                    </a:lnL>
                    <a:lnR>
                      <a:noFill/>
                    </a:lnR>
                    <a:lnT>
                      <a:noFill/>
                    </a:lnT>
                    <a:lnB>
                      <a:noFill/>
                    </a:lnB>
                  </a:tcPr>
                </a:tc>
                <a:extLst>
                  <a:ext uri="{0D108BD9-81ED-4DB2-BD59-A6C34878D82A}">
                    <a16:rowId xmlns:a16="http://schemas.microsoft.com/office/drawing/2014/main" val="3815115142"/>
                  </a:ext>
                </a:extLst>
              </a:tr>
              <a:tr h="184150">
                <a:tc>
                  <a:txBody>
                    <a:bodyPr/>
                    <a:lstStyle/>
                    <a:p>
                      <a:pPr algn="l" fontAlgn="b"/>
                      <a:r>
                        <a:rPr lang="en-US" sz="1100" b="0" i="0" u="none" strike="noStrike">
                          <a:solidFill>
                            <a:srgbClr val="000000"/>
                          </a:solidFill>
                          <a:effectLst/>
                          <a:latin typeface="Calibri" panose="020F0502020204030204" pitchFamily="34" charset="0"/>
                        </a:rPr>
                        <a:t>Hypothesized Mean Difference</a:t>
                      </a:r>
                    </a:p>
                  </a:txBody>
                  <a:tcPr marL="6350" marR="6350" marT="635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a:t>
                      </a:r>
                    </a:p>
                  </a:txBody>
                  <a:tcPr marL="6350" marR="6350" marT="635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6350" marR="6350" marT="6350" marB="0" anchor="b">
                    <a:lnL>
                      <a:noFill/>
                    </a:lnL>
                    <a:lnR>
                      <a:noFill/>
                    </a:lnR>
                    <a:lnT>
                      <a:noFill/>
                    </a:lnT>
                    <a:lnB>
                      <a:noFill/>
                    </a:lnB>
                  </a:tcPr>
                </a:tc>
                <a:extLst>
                  <a:ext uri="{0D108BD9-81ED-4DB2-BD59-A6C34878D82A}">
                    <a16:rowId xmlns:a16="http://schemas.microsoft.com/office/drawing/2014/main" val="2216283483"/>
                  </a:ext>
                </a:extLst>
              </a:tr>
              <a:tr h="184150">
                <a:tc>
                  <a:txBody>
                    <a:bodyPr/>
                    <a:lstStyle/>
                    <a:p>
                      <a:pPr algn="l" fontAlgn="b"/>
                      <a:r>
                        <a:rPr lang="en-US" sz="1100" b="0" i="0" u="none" strike="noStrike">
                          <a:solidFill>
                            <a:srgbClr val="000000"/>
                          </a:solidFill>
                          <a:effectLst/>
                          <a:latin typeface="Calibri" panose="020F0502020204030204" pitchFamily="34" charset="0"/>
                        </a:rPr>
                        <a:t>df</a:t>
                      </a:r>
                    </a:p>
                  </a:txBody>
                  <a:tcPr marL="6350" marR="6350" marT="635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1224</a:t>
                      </a:r>
                    </a:p>
                  </a:txBody>
                  <a:tcPr marL="6350" marR="6350" marT="635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6350" marR="6350" marT="6350" marB="0" anchor="b">
                    <a:lnL>
                      <a:noFill/>
                    </a:lnL>
                    <a:lnR>
                      <a:noFill/>
                    </a:lnR>
                    <a:lnT>
                      <a:noFill/>
                    </a:lnT>
                    <a:lnB>
                      <a:noFill/>
                    </a:lnB>
                  </a:tcPr>
                </a:tc>
                <a:extLst>
                  <a:ext uri="{0D108BD9-81ED-4DB2-BD59-A6C34878D82A}">
                    <a16:rowId xmlns:a16="http://schemas.microsoft.com/office/drawing/2014/main" val="2780040212"/>
                  </a:ext>
                </a:extLst>
              </a:tr>
              <a:tr h="184150">
                <a:tc>
                  <a:txBody>
                    <a:bodyPr/>
                    <a:lstStyle/>
                    <a:p>
                      <a:pPr algn="l" fontAlgn="b"/>
                      <a:r>
                        <a:rPr lang="en-US" sz="1100" b="0" i="0" u="none" strike="noStrike">
                          <a:solidFill>
                            <a:srgbClr val="000000"/>
                          </a:solidFill>
                          <a:effectLst/>
                          <a:latin typeface="Calibri" panose="020F0502020204030204" pitchFamily="34" charset="0"/>
                        </a:rPr>
                        <a:t>t Stat</a:t>
                      </a:r>
                    </a:p>
                  </a:txBody>
                  <a:tcPr marL="6350" marR="6350" marT="6350" marB="0" anchor="b">
                    <a:lnL>
                      <a:noFill/>
                    </a:lnL>
                    <a:lnR>
                      <a:noFill/>
                    </a:lnR>
                    <a:lnT>
                      <a:noFill/>
                    </a:lnT>
                    <a:lnB>
                      <a:noFill/>
                    </a:lnB>
                    <a:solidFill>
                      <a:srgbClr val="8497B0"/>
                    </a:solidFill>
                  </a:tcPr>
                </a:tc>
                <a:tc>
                  <a:txBody>
                    <a:bodyPr/>
                    <a:lstStyle/>
                    <a:p>
                      <a:pPr algn="r" fontAlgn="b"/>
                      <a:r>
                        <a:rPr lang="en-US" sz="1100" b="0" i="0" u="none" strike="noStrike">
                          <a:solidFill>
                            <a:srgbClr val="000000"/>
                          </a:solidFill>
                          <a:effectLst/>
                          <a:latin typeface="Calibri" panose="020F0502020204030204" pitchFamily="34" charset="0"/>
                        </a:rPr>
                        <a:t>21.29114647</a:t>
                      </a:r>
                    </a:p>
                  </a:txBody>
                  <a:tcPr marL="6350" marR="6350" marT="6350" marB="0" anchor="b">
                    <a:lnL>
                      <a:noFill/>
                    </a:lnL>
                    <a:lnR>
                      <a:noFill/>
                    </a:lnR>
                    <a:lnT>
                      <a:noFill/>
                    </a:lnT>
                    <a:lnB>
                      <a:noFill/>
                    </a:lnB>
                    <a:solidFill>
                      <a:srgbClr val="8497B0"/>
                    </a:solidFill>
                  </a:tcPr>
                </a:tc>
                <a:tc>
                  <a:txBody>
                    <a:bodyPr/>
                    <a:lstStyle/>
                    <a:p>
                      <a:pPr algn="l" fontAlgn="b"/>
                      <a:r>
                        <a:rPr lang="en-US" sz="1100" b="0" i="0" u="none" strike="noStrike">
                          <a:solidFill>
                            <a:srgbClr val="000000"/>
                          </a:solidFill>
                          <a:effectLst/>
                          <a:latin typeface="Calibri" panose="020F0502020204030204" pitchFamily="34" charset="0"/>
                        </a:rPr>
                        <a:t> </a:t>
                      </a:r>
                    </a:p>
                  </a:txBody>
                  <a:tcPr marL="6350" marR="6350" marT="6350" marB="0" anchor="b">
                    <a:lnL>
                      <a:noFill/>
                    </a:lnL>
                    <a:lnR>
                      <a:noFill/>
                    </a:lnR>
                    <a:lnT>
                      <a:noFill/>
                    </a:lnT>
                    <a:lnB>
                      <a:noFill/>
                    </a:lnB>
                    <a:solidFill>
                      <a:srgbClr val="8497B0"/>
                    </a:solidFill>
                  </a:tcPr>
                </a:tc>
                <a:extLst>
                  <a:ext uri="{0D108BD9-81ED-4DB2-BD59-A6C34878D82A}">
                    <a16:rowId xmlns:a16="http://schemas.microsoft.com/office/drawing/2014/main" val="2716441587"/>
                  </a:ext>
                </a:extLst>
              </a:tr>
              <a:tr h="184150">
                <a:tc>
                  <a:txBody>
                    <a:bodyPr/>
                    <a:lstStyle/>
                    <a:p>
                      <a:pPr algn="l" fontAlgn="b"/>
                      <a:r>
                        <a:rPr lang="en-US" sz="1100" b="0" i="0" u="none" strike="noStrike">
                          <a:solidFill>
                            <a:srgbClr val="000000"/>
                          </a:solidFill>
                          <a:effectLst/>
                          <a:latin typeface="Calibri" panose="020F0502020204030204" pitchFamily="34" charset="0"/>
                        </a:rPr>
                        <a:t>P(T&lt;=t) one-tail</a:t>
                      </a:r>
                    </a:p>
                  </a:txBody>
                  <a:tcPr marL="6350" marR="6350" marT="635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3.96726E-86</a:t>
                      </a:r>
                    </a:p>
                  </a:txBody>
                  <a:tcPr marL="6350" marR="6350" marT="635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6350" marR="6350" marT="6350" marB="0" anchor="b">
                    <a:lnL>
                      <a:noFill/>
                    </a:lnL>
                    <a:lnR>
                      <a:noFill/>
                    </a:lnR>
                    <a:lnT>
                      <a:noFill/>
                    </a:lnT>
                    <a:lnB>
                      <a:noFill/>
                    </a:lnB>
                  </a:tcPr>
                </a:tc>
                <a:extLst>
                  <a:ext uri="{0D108BD9-81ED-4DB2-BD59-A6C34878D82A}">
                    <a16:rowId xmlns:a16="http://schemas.microsoft.com/office/drawing/2014/main" val="845907424"/>
                  </a:ext>
                </a:extLst>
              </a:tr>
              <a:tr h="184150">
                <a:tc>
                  <a:txBody>
                    <a:bodyPr/>
                    <a:lstStyle/>
                    <a:p>
                      <a:pPr algn="l" fontAlgn="b"/>
                      <a:r>
                        <a:rPr lang="en-US" sz="1100" b="0" i="0" u="none" strike="noStrike">
                          <a:solidFill>
                            <a:srgbClr val="000000"/>
                          </a:solidFill>
                          <a:effectLst/>
                          <a:latin typeface="Calibri" panose="020F0502020204030204" pitchFamily="34" charset="0"/>
                        </a:rPr>
                        <a:t>t Critical one-tail</a:t>
                      </a:r>
                    </a:p>
                  </a:txBody>
                  <a:tcPr marL="6350" marR="6350" marT="635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1.646099485</a:t>
                      </a:r>
                    </a:p>
                  </a:txBody>
                  <a:tcPr marL="6350" marR="6350" marT="635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6350" marR="6350" marT="6350" marB="0" anchor="b">
                    <a:lnL>
                      <a:noFill/>
                    </a:lnL>
                    <a:lnR>
                      <a:noFill/>
                    </a:lnR>
                    <a:lnT>
                      <a:noFill/>
                    </a:lnT>
                    <a:lnB>
                      <a:noFill/>
                    </a:lnB>
                  </a:tcPr>
                </a:tc>
                <a:extLst>
                  <a:ext uri="{0D108BD9-81ED-4DB2-BD59-A6C34878D82A}">
                    <a16:rowId xmlns:a16="http://schemas.microsoft.com/office/drawing/2014/main" val="1855475274"/>
                  </a:ext>
                </a:extLst>
              </a:tr>
              <a:tr h="184150">
                <a:tc>
                  <a:txBody>
                    <a:bodyPr/>
                    <a:lstStyle/>
                    <a:p>
                      <a:pPr algn="l" fontAlgn="b"/>
                      <a:r>
                        <a:rPr lang="en-US" sz="1100" b="0" i="0" u="none" strike="noStrike">
                          <a:solidFill>
                            <a:srgbClr val="000000"/>
                          </a:solidFill>
                          <a:effectLst/>
                          <a:latin typeface="Calibri" panose="020F0502020204030204" pitchFamily="34" charset="0"/>
                        </a:rPr>
                        <a:t>P(T&lt;=t) two-tail</a:t>
                      </a:r>
                    </a:p>
                  </a:txBody>
                  <a:tcPr marL="6350" marR="6350" marT="6350" marB="0" anchor="b">
                    <a:lnL>
                      <a:noFill/>
                    </a:lnL>
                    <a:lnR>
                      <a:noFill/>
                    </a:lnR>
                    <a:lnT>
                      <a:noFill/>
                    </a:lnT>
                    <a:lnB>
                      <a:noFill/>
                    </a:lnB>
                    <a:solidFill>
                      <a:srgbClr val="8497B0"/>
                    </a:solidFill>
                  </a:tcPr>
                </a:tc>
                <a:tc>
                  <a:txBody>
                    <a:bodyPr/>
                    <a:lstStyle/>
                    <a:p>
                      <a:pPr algn="r" fontAlgn="b"/>
                      <a:r>
                        <a:rPr lang="en-US" sz="1100" b="0" i="0" u="none" strike="noStrike">
                          <a:solidFill>
                            <a:srgbClr val="000000"/>
                          </a:solidFill>
                          <a:effectLst/>
                          <a:latin typeface="Calibri" panose="020F0502020204030204" pitchFamily="34" charset="0"/>
                        </a:rPr>
                        <a:t>7.93452E-86</a:t>
                      </a:r>
                    </a:p>
                  </a:txBody>
                  <a:tcPr marL="6350" marR="6350" marT="6350" marB="0" anchor="b">
                    <a:lnL>
                      <a:noFill/>
                    </a:lnL>
                    <a:lnR>
                      <a:noFill/>
                    </a:lnR>
                    <a:lnT>
                      <a:noFill/>
                    </a:lnT>
                    <a:lnB>
                      <a:noFill/>
                    </a:lnB>
                    <a:solidFill>
                      <a:srgbClr val="8497B0"/>
                    </a:solidFill>
                  </a:tcPr>
                </a:tc>
                <a:tc>
                  <a:txBody>
                    <a:bodyPr/>
                    <a:lstStyle/>
                    <a:p>
                      <a:pPr algn="l" fontAlgn="b"/>
                      <a:r>
                        <a:rPr lang="en-US" sz="1100" b="0" i="0" u="none" strike="noStrike">
                          <a:solidFill>
                            <a:srgbClr val="000000"/>
                          </a:solidFill>
                          <a:effectLst/>
                          <a:latin typeface="Calibri" panose="020F0502020204030204" pitchFamily="34" charset="0"/>
                        </a:rPr>
                        <a:t> </a:t>
                      </a:r>
                    </a:p>
                  </a:txBody>
                  <a:tcPr marL="6350" marR="6350" marT="6350" marB="0" anchor="b">
                    <a:lnL>
                      <a:noFill/>
                    </a:lnL>
                    <a:lnR>
                      <a:noFill/>
                    </a:lnR>
                    <a:lnT>
                      <a:noFill/>
                    </a:lnT>
                    <a:lnB>
                      <a:noFill/>
                    </a:lnB>
                    <a:solidFill>
                      <a:srgbClr val="8497B0"/>
                    </a:solidFill>
                  </a:tcPr>
                </a:tc>
                <a:extLst>
                  <a:ext uri="{0D108BD9-81ED-4DB2-BD59-A6C34878D82A}">
                    <a16:rowId xmlns:a16="http://schemas.microsoft.com/office/drawing/2014/main" val="3126387387"/>
                  </a:ext>
                </a:extLst>
              </a:tr>
              <a:tr h="190500">
                <a:tc>
                  <a:txBody>
                    <a:bodyPr/>
                    <a:lstStyle/>
                    <a:p>
                      <a:pPr algn="l" fontAlgn="b"/>
                      <a:r>
                        <a:rPr lang="en-US" sz="1100" b="0" i="0" u="none" strike="noStrike">
                          <a:solidFill>
                            <a:srgbClr val="000000"/>
                          </a:solidFill>
                          <a:effectLst/>
                          <a:latin typeface="Calibri" panose="020F0502020204030204" pitchFamily="34" charset="0"/>
                        </a:rPr>
                        <a:t>t Critical two-tail</a:t>
                      </a:r>
                    </a:p>
                  </a:txBody>
                  <a:tcPr marL="6350" marR="6350" marT="635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1.961904</a:t>
                      </a:r>
                    </a:p>
                  </a:txBody>
                  <a:tcPr marL="6350" marR="6350" marT="635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6350" marR="6350" marT="6350" marB="0" anchor="b">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09699303"/>
                  </a:ext>
                </a:extLst>
              </a:tr>
              <a:tr h="184150">
                <a:tc>
                  <a:txBody>
                    <a:bodyPr/>
                    <a:lstStyle/>
                    <a:p>
                      <a:pPr algn="l" fontAlgn="b"/>
                      <a:endParaRPr lang="en-US" sz="1100" b="0" i="0" u="none" strike="noStrike">
                        <a:solidFill>
                          <a:srgbClr val="000000"/>
                        </a:solidFill>
                        <a:effectLst/>
                        <a:latin typeface="Calibri" panose="020F0502020204030204" pitchFamily="34" charset="0"/>
                      </a:endParaRPr>
                    </a:p>
                  </a:txBody>
                  <a:tcPr marL="6350" marR="6350" marT="635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6350" marR="6350" marT="635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6350" marR="6350" marT="6350" marB="0" anchor="b">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2980433737"/>
                  </a:ext>
                </a:extLst>
              </a:tr>
              <a:tr h="184150">
                <a:tc>
                  <a:txBody>
                    <a:bodyPr/>
                    <a:lstStyle/>
                    <a:p>
                      <a:pPr algn="l" fontAlgn="b"/>
                      <a:r>
                        <a:rPr lang="en-US" sz="1100" b="0" i="0" u="none" strike="noStrike">
                          <a:solidFill>
                            <a:srgbClr val="000000"/>
                          </a:solidFill>
                          <a:effectLst/>
                          <a:latin typeface="Calibri" panose="020F0502020204030204" pitchFamily="34" charset="0"/>
                        </a:rPr>
                        <a:t>Total Sample Size</a:t>
                      </a:r>
                    </a:p>
                  </a:txBody>
                  <a:tcPr marL="6350" marR="6350" marT="635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1460</a:t>
                      </a:r>
                    </a:p>
                  </a:txBody>
                  <a:tcPr marL="6350" marR="6350" marT="635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6350" marR="6350" marT="6350" marB="0" anchor="b">
                    <a:lnL>
                      <a:noFill/>
                    </a:lnL>
                    <a:lnR>
                      <a:noFill/>
                    </a:lnR>
                    <a:lnT>
                      <a:noFill/>
                    </a:lnT>
                    <a:lnB>
                      <a:noFill/>
                    </a:lnB>
                  </a:tcPr>
                </a:tc>
                <a:extLst>
                  <a:ext uri="{0D108BD9-81ED-4DB2-BD59-A6C34878D82A}">
                    <a16:rowId xmlns:a16="http://schemas.microsoft.com/office/drawing/2014/main" val="1595391155"/>
                  </a:ext>
                </a:extLst>
              </a:tr>
              <a:tr h="184150">
                <a:tc>
                  <a:txBody>
                    <a:bodyPr/>
                    <a:lstStyle/>
                    <a:p>
                      <a:pPr algn="l" fontAlgn="b"/>
                      <a:r>
                        <a:rPr lang="en-US" sz="1100" b="0" i="0" u="none" strike="noStrike">
                          <a:solidFill>
                            <a:srgbClr val="000000"/>
                          </a:solidFill>
                          <a:effectLst/>
                          <a:latin typeface="Calibri" panose="020F0502020204030204" pitchFamily="34" charset="0"/>
                        </a:rPr>
                        <a:t>Mean Difference</a:t>
                      </a:r>
                    </a:p>
                  </a:txBody>
                  <a:tcPr marL="6350" marR="6350" marT="635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74490.23241</a:t>
                      </a:r>
                    </a:p>
                  </a:txBody>
                  <a:tcPr marL="6350" marR="6350" marT="635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6350" marR="6350" marT="6350" marB="0" anchor="b">
                    <a:lnL>
                      <a:noFill/>
                    </a:lnL>
                    <a:lnR>
                      <a:noFill/>
                    </a:lnR>
                    <a:lnT>
                      <a:noFill/>
                    </a:lnT>
                    <a:lnB>
                      <a:noFill/>
                    </a:lnB>
                  </a:tcPr>
                </a:tc>
                <a:extLst>
                  <a:ext uri="{0D108BD9-81ED-4DB2-BD59-A6C34878D82A}">
                    <a16:rowId xmlns:a16="http://schemas.microsoft.com/office/drawing/2014/main" val="3248314112"/>
                  </a:ext>
                </a:extLst>
              </a:tr>
              <a:tr h="184150">
                <a:tc>
                  <a:txBody>
                    <a:bodyPr/>
                    <a:lstStyle/>
                    <a:p>
                      <a:pPr algn="l" fontAlgn="b"/>
                      <a:r>
                        <a:rPr lang="en-US" sz="1100" b="0" i="0" u="none" strike="noStrike">
                          <a:solidFill>
                            <a:srgbClr val="000000"/>
                          </a:solidFill>
                          <a:effectLst/>
                          <a:latin typeface="Calibri" panose="020F0502020204030204" pitchFamily="34" charset="0"/>
                        </a:rPr>
                        <a:t>Standard Error of Difference</a:t>
                      </a:r>
                    </a:p>
                  </a:txBody>
                  <a:tcPr marL="6350" marR="6350" marT="635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3498.648254</a:t>
                      </a:r>
                    </a:p>
                  </a:txBody>
                  <a:tcPr marL="6350" marR="6350" marT="635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6350" marR="6350" marT="6350" marB="0" anchor="b">
                    <a:lnL>
                      <a:noFill/>
                    </a:lnL>
                    <a:lnR>
                      <a:noFill/>
                    </a:lnR>
                    <a:lnT>
                      <a:noFill/>
                    </a:lnT>
                    <a:lnB>
                      <a:noFill/>
                    </a:lnB>
                  </a:tcPr>
                </a:tc>
                <a:extLst>
                  <a:ext uri="{0D108BD9-81ED-4DB2-BD59-A6C34878D82A}">
                    <a16:rowId xmlns:a16="http://schemas.microsoft.com/office/drawing/2014/main" val="1476554879"/>
                  </a:ext>
                </a:extLst>
              </a:tr>
              <a:tr h="184150">
                <a:tc>
                  <a:txBody>
                    <a:bodyPr/>
                    <a:lstStyle/>
                    <a:p>
                      <a:pPr algn="l" fontAlgn="b"/>
                      <a:endParaRPr lang="en-US" sz="1100" b="0" i="0" u="none" strike="noStrike">
                        <a:solidFill>
                          <a:srgbClr val="000000"/>
                        </a:solidFill>
                        <a:effectLst/>
                        <a:latin typeface="Calibri" panose="020F0502020204030204" pitchFamily="34" charset="0"/>
                      </a:endParaRPr>
                    </a:p>
                  </a:txBody>
                  <a:tcPr marL="6350" marR="6350" marT="635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6350" marR="6350" marT="635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6350" marR="6350" marT="6350" marB="0" anchor="b">
                    <a:lnL>
                      <a:noFill/>
                    </a:lnL>
                    <a:lnR>
                      <a:noFill/>
                    </a:lnR>
                    <a:lnT>
                      <a:noFill/>
                    </a:lnT>
                    <a:lnB>
                      <a:noFill/>
                    </a:lnB>
                  </a:tcPr>
                </a:tc>
                <a:extLst>
                  <a:ext uri="{0D108BD9-81ED-4DB2-BD59-A6C34878D82A}">
                    <a16:rowId xmlns:a16="http://schemas.microsoft.com/office/drawing/2014/main" val="2575898313"/>
                  </a:ext>
                </a:extLst>
              </a:tr>
              <a:tr h="184150">
                <a:tc>
                  <a:txBody>
                    <a:bodyPr/>
                    <a:lstStyle/>
                    <a:p>
                      <a:pPr algn="l" fontAlgn="b"/>
                      <a:r>
                        <a:rPr lang="en-US" sz="1100" b="0" i="0" u="none" strike="noStrike">
                          <a:solidFill>
                            <a:srgbClr val="000000"/>
                          </a:solidFill>
                          <a:effectLst/>
                          <a:latin typeface="Calibri" panose="020F0502020204030204" pitchFamily="34" charset="0"/>
                        </a:rPr>
                        <a:t>Margin of Error</a:t>
                      </a:r>
                    </a:p>
                  </a:txBody>
                  <a:tcPr marL="6350" marR="6350" marT="635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6864.012003</a:t>
                      </a:r>
                    </a:p>
                  </a:txBody>
                  <a:tcPr marL="6350" marR="6350" marT="635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6350" marR="6350" marT="6350" marB="0" anchor="b">
                    <a:lnL>
                      <a:noFill/>
                    </a:lnL>
                    <a:lnR>
                      <a:noFill/>
                    </a:lnR>
                    <a:lnT>
                      <a:noFill/>
                    </a:lnT>
                    <a:lnB>
                      <a:noFill/>
                    </a:lnB>
                  </a:tcPr>
                </a:tc>
                <a:extLst>
                  <a:ext uri="{0D108BD9-81ED-4DB2-BD59-A6C34878D82A}">
                    <a16:rowId xmlns:a16="http://schemas.microsoft.com/office/drawing/2014/main" val="1462174204"/>
                  </a:ext>
                </a:extLst>
              </a:tr>
              <a:tr h="184150">
                <a:tc>
                  <a:txBody>
                    <a:bodyPr/>
                    <a:lstStyle/>
                    <a:p>
                      <a:pPr algn="l" fontAlgn="b"/>
                      <a:r>
                        <a:rPr lang="en-US" sz="1100" b="0" i="0" u="none" strike="noStrike">
                          <a:solidFill>
                            <a:srgbClr val="000000"/>
                          </a:solidFill>
                          <a:effectLst/>
                          <a:latin typeface="Calibri" panose="020F0502020204030204" pitchFamily="34" charset="0"/>
                        </a:rPr>
                        <a:t>CI Lower Limit</a:t>
                      </a:r>
                    </a:p>
                  </a:txBody>
                  <a:tcPr marL="6350" marR="6350" marT="6350" marB="0" anchor="b">
                    <a:lnL>
                      <a:noFill/>
                    </a:lnL>
                    <a:lnR>
                      <a:noFill/>
                    </a:lnR>
                    <a:lnT>
                      <a:noFill/>
                    </a:lnT>
                    <a:lnB>
                      <a:noFill/>
                    </a:lnB>
                    <a:solidFill>
                      <a:srgbClr val="8497B0"/>
                    </a:solidFill>
                  </a:tcPr>
                </a:tc>
                <a:tc>
                  <a:txBody>
                    <a:bodyPr/>
                    <a:lstStyle/>
                    <a:p>
                      <a:pPr algn="r" fontAlgn="b"/>
                      <a:r>
                        <a:rPr lang="en-US" sz="1100" b="0" i="0" u="none" strike="noStrike">
                          <a:solidFill>
                            <a:srgbClr val="000000"/>
                          </a:solidFill>
                          <a:effectLst/>
                          <a:latin typeface="Calibri" panose="020F0502020204030204" pitchFamily="34" charset="0"/>
                        </a:rPr>
                        <a:t>67626.22041</a:t>
                      </a:r>
                    </a:p>
                  </a:txBody>
                  <a:tcPr marL="6350" marR="6350" marT="6350" marB="0" anchor="b">
                    <a:lnL>
                      <a:noFill/>
                    </a:lnL>
                    <a:lnR>
                      <a:noFill/>
                    </a:lnR>
                    <a:lnT>
                      <a:noFill/>
                    </a:lnT>
                    <a:lnB>
                      <a:noFill/>
                    </a:lnB>
                    <a:solidFill>
                      <a:srgbClr val="8497B0"/>
                    </a:solidFill>
                  </a:tcPr>
                </a:tc>
                <a:tc>
                  <a:txBody>
                    <a:bodyPr/>
                    <a:lstStyle/>
                    <a:p>
                      <a:pPr algn="l" fontAlgn="b"/>
                      <a:r>
                        <a:rPr lang="en-US" sz="1100" b="0" i="0" u="none" strike="noStrike">
                          <a:solidFill>
                            <a:srgbClr val="000000"/>
                          </a:solidFill>
                          <a:effectLst/>
                          <a:latin typeface="Calibri" panose="020F0502020204030204" pitchFamily="34" charset="0"/>
                        </a:rPr>
                        <a:t> </a:t>
                      </a:r>
                    </a:p>
                  </a:txBody>
                  <a:tcPr marL="6350" marR="6350" marT="6350" marB="0" anchor="b">
                    <a:lnL>
                      <a:noFill/>
                    </a:lnL>
                    <a:lnR>
                      <a:noFill/>
                    </a:lnR>
                    <a:lnT>
                      <a:noFill/>
                    </a:lnT>
                    <a:lnB>
                      <a:noFill/>
                    </a:lnB>
                    <a:solidFill>
                      <a:srgbClr val="8497B0"/>
                    </a:solidFill>
                  </a:tcPr>
                </a:tc>
                <a:extLst>
                  <a:ext uri="{0D108BD9-81ED-4DB2-BD59-A6C34878D82A}">
                    <a16:rowId xmlns:a16="http://schemas.microsoft.com/office/drawing/2014/main" val="1251573334"/>
                  </a:ext>
                </a:extLst>
              </a:tr>
              <a:tr h="184150">
                <a:tc>
                  <a:txBody>
                    <a:bodyPr/>
                    <a:lstStyle/>
                    <a:p>
                      <a:pPr algn="l" fontAlgn="b"/>
                      <a:r>
                        <a:rPr lang="en-US" sz="1100" b="0" i="0" u="none" strike="noStrike">
                          <a:solidFill>
                            <a:srgbClr val="000000"/>
                          </a:solidFill>
                          <a:effectLst/>
                          <a:latin typeface="Calibri" panose="020F0502020204030204" pitchFamily="34" charset="0"/>
                        </a:rPr>
                        <a:t>CI Upper Limit</a:t>
                      </a:r>
                    </a:p>
                  </a:txBody>
                  <a:tcPr marL="6350" marR="6350" marT="6350" marB="0" anchor="b">
                    <a:lnL>
                      <a:noFill/>
                    </a:lnL>
                    <a:lnR>
                      <a:noFill/>
                    </a:lnR>
                    <a:lnT>
                      <a:noFill/>
                    </a:lnT>
                    <a:lnB>
                      <a:noFill/>
                    </a:lnB>
                    <a:solidFill>
                      <a:srgbClr val="8497B0"/>
                    </a:solidFill>
                  </a:tcPr>
                </a:tc>
                <a:tc>
                  <a:txBody>
                    <a:bodyPr/>
                    <a:lstStyle/>
                    <a:p>
                      <a:pPr algn="r" fontAlgn="b"/>
                      <a:r>
                        <a:rPr lang="en-US" sz="1100" b="0" i="0" u="none" strike="noStrike">
                          <a:solidFill>
                            <a:srgbClr val="000000"/>
                          </a:solidFill>
                          <a:effectLst/>
                          <a:latin typeface="Calibri" panose="020F0502020204030204" pitchFamily="34" charset="0"/>
                        </a:rPr>
                        <a:t>81354.24441</a:t>
                      </a:r>
                    </a:p>
                  </a:txBody>
                  <a:tcPr marL="6350" marR="6350" marT="6350" marB="0" anchor="b">
                    <a:lnL>
                      <a:noFill/>
                    </a:lnL>
                    <a:lnR>
                      <a:noFill/>
                    </a:lnR>
                    <a:lnT>
                      <a:noFill/>
                    </a:lnT>
                    <a:lnB>
                      <a:noFill/>
                    </a:lnB>
                    <a:solidFill>
                      <a:srgbClr val="8497B0"/>
                    </a:solidFill>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6350" marR="6350" marT="6350" marB="0" anchor="b">
                    <a:lnL>
                      <a:noFill/>
                    </a:lnL>
                    <a:lnR>
                      <a:noFill/>
                    </a:lnR>
                    <a:lnT>
                      <a:noFill/>
                    </a:lnT>
                    <a:lnB>
                      <a:noFill/>
                    </a:lnB>
                    <a:solidFill>
                      <a:srgbClr val="8497B0"/>
                    </a:solidFill>
                  </a:tcPr>
                </a:tc>
                <a:extLst>
                  <a:ext uri="{0D108BD9-81ED-4DB2-BD59-A6C34878D82A}">
                    <a16:rowId xmlns:a16="http://schemas.microsoft.com/office/drawing/2014/main" val="2512526385"/>
                  </a:ext>
                </a:extLst>
              </a:tr>
            </a:tbl>
          </a:graphicData>
        </a:graphic>
      </p:graphicFrame>
      <p:graphicFrame>
        <p:nvGraphicFramePr>
          <p:cNvPr id="5" name="Chart 4">
            <a:extLst>
              <a:ext uri="{FF2B5EF4-FFF2-40B4-BE49-F238E27FC236}">
                <a16:creationId xmlns:a16="http://schemas.microsoft.com/office/drawing/2014/main" id="{27D92E4A-6B3B-3280-B977-87408E93F885}"/>
              </a:ext>
            </a:extLst>
          </p:cNvPr>
          <p:cNvGraphicFramePr>
            <a:graphicFrameLocks/>
          </p:cNvGraphicFramePr>
          <p:nvPr>
            <p:extLst>
              <p:ext uri="{D42A27DB-BD31-4B8C-83A1-F6EECF244321}">
                <p14:modId xmlns:p14="http://schemas.microsoft.com/office/powerpoint/2010/main" val="1288534900"/>
              </p:ext>
            </p:extLst>
          </p:nvPr>
        </p:nvGraphicFramePr>
        <p:xfrm>
          <a:off x="2787650" y="4114800"/>
          <a:ext cx="4572000" cy="2743200"/>
        </p:xfrm>
        <a:graphic>
          <a:graphicData uri="http://schemas.openxmlformats.org/drawingml/2006/chart">
            <c:chart xmlns:c="http://schemas.openxmlformats.org/drawingml/2006/chart" xmlns:r="http://schemas.openxmlformats.org/officeDocument/2006/relationships" r:id="rId3"/>
          </a:graphicData>
        </a:graphic>
      </p:graphicFrame>
      <p:grpSp>
        <p:nvGrpSpPr>
          <p:cNvPr id="9" name="Group 8">
            <a:extLst>
              <a:ext uri="{FF2B5EF4-FFF2-40B4-BE49-F238E27FC236}">
                <a16:creationId xmlns:a16="http://schemas.microsoft.com/office/drawing/2014/main" id="{ADF78E60-7EAA-DB5E-1FA1-7D5676FCF87C}"/>
              </a:ext>
            </a:extLst>
          </p:cNvPr>
          <p:cNvGrpSpPr/>
          <p:nvPr/>
        </p:nvGrpSpPr>
        <p:grpSpPr>
          <a:xfrm>
            <a:off x="5288866" y="372154"/>
            <a:ext cx="1828800" cy="1172356"/>
            <a:chOff x="5340498" y="2135430"/>
            <a:chExt cx="1828800" cy="1157002"/>
          </a:xfrm>
        </p:grpSpPr>
        <p:sp>
          <p:nvSpPr>
            <p:cNvPr id="10" name="TextBox 9">
              <a:extLst>
                <a:ext uri="{FF2B5EF4-FFF2-40B4-BE49-F238E27FC236}">
                  <a16:creationId xmlns:a16="http://schemas.microsoft.com/office/drawing/2014/main" id="{08FCFBB2-B932-292F-2CBD-671C48E9EE5E}"/>
                </a:ext>
              </a:extLst>
            </p:cNvPr>
            <p:cNvSpPr txBox="1"/>
            <p:nvPr/>
          </p:nvSpPr>
          <p:spPr>
            <a:xfrm>
              <a:off x="5340498" y="2135430"/>
              <a:ext cx="1828800" cy="1154234"/>
            </a:xfrm>
            <a:prstGeom prst="rect">
              <a:avLst/>
            </a:prstGeom>
            <a:noFill/>
          </p:spPr>
          <p:txBody>
            <a:bodyPr wrap="square" rtlCol="0">
              <a:spAutoFit/>
            </a:bodyPr>
            <a:lstStyle/>
            <a:p>
              <a:r>
                <a:rPr lang="en-US" sz="1400" dirty="0"/>
                <a:t>Positive value. Mean selling price for Last 20 Years is greater than mean for Over 20 Years.</a:t>
              </a:r>
            </a:p>
          </p:txBody>
        </p:sp>
        <p:cxnSp>
          <p:nvCxnSpPr>
            <p:cNvPr id="11" name="Straight Arrow Connector 10">
              <a:extLst>
                <a:ext uri="{FF2B5EF4-FFF2-40B4-BE49-F238E27FC236}">
                  <a16:creationId xmlns:a16="http://schemas.microsoft.com/office/drawing/2014/main" id="{86002128-E514-5A4C-E51C-15CBD152D36A}"/>
                </a:ext>
              </a:extLst>
            </p:cNvPr>
            <p:cNvCxnSpPr>
              <a:cxnSpLocks/>
            </p:cNvCxnSpPr>
            <p:nvPr/>
          </p:nvCxnSpPr>
          <p:spPr>
            <a:xfrm flipH="1">
              <a:off x="5340498" y="3292432"/>
              <a:ext cx="80713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12" name="Group 11">
            <a:extLst>
              <a:ext uri="{FF2B5EF4-FFF2-40B4-BE49-F238E27FC236}">
                <a16:creationId xmlns:a16="http://schemas.microsoft.com/office/drawing/2014/main" id="{74E4A325-DA96-9702-6F40-8A95606693F7}"/>
              </a:ext>
            </a:extLst>
          </p:cNvPr>
          <p:cNvGrpSpPr/>
          <p:nvPr/>
        </p:nvGrpSpPr>
        <p:grpSpPr>
          <a:xfrm>
            <a:off x="5288866" y="2112645"/>
            <a:ext cx="1884093" cy="976892"/>
            <a:chOff x="5288866" y="2112645"/>
            <a:chExt cx="1884093" cy="976892"/>
          </a:xfrm>
        </p:grpSpPr>
        <p:sp>
          <p:nvSpPr>
            <p:cNvPr id="13" name="TextBox 12">
              <a:extLst>
                <a:ext uri="{FF2B5EF4-FFF2-40B4-BE49-F238E27FC236}">
                  <a16:creationId xmlns:a16="http://schemas.microsoft.com/office/drawing/2014/main" id="{4CB8E353-EF86-D3FA-A209-EC47B2E74801}"/>
                </a:ext>
              </a:extLst>
            </p:cNvPr>
            <p:cNvSpPr txBox="1"/>
            <p:nvPr/>
          </p:nvSpPr>
          <p:spPr>
            <a:xfrm>
              <a:off x="5344159" y="2135430"/>
              <a:ext cx="1828800" cy="954107"/>
            </a:xfrm>
            <a:prstGeom prst="rect">
              <a:avLst/>
            </a:prstGeom>
            <a:noFill/>
          </p:spPr>
          <p:txBody>
            <a:bodyPr wrap="square" rtlCol="0">
              <a:spAutoFit/>
            </a:bodyPr>
            <a:lstStyle/>
            <a:p>
              <a:r>
                <a:rPr lang="en-US" sz="1400" dirty="0"/>
                <a:t>Null hypothesis can be rejected. The difference in means is statistically significant.</a:t>
              </a:r>
            </a:p>
          </p:txBody>
        </p:sp>
        <p:cxnSp>
          <p:nvCxnSpPr>
            <p:cNvPr id="14" name="Straight Arrow Connector 13">
              <a:extLst>
                <a:ext uri="{FF2B5EF4-FFF2-40B4-BE49-F238E27FC236}">
                  <a16:creationId xmlns:a16="http://schemas.microsoft.com/office/drawing/2014/main" id="{9E2793AE-BB0B-1BAA-CEE8-152571330FE1}"/>
                </a:ext>
              </a:extLst>
            </p:cNvPr>
            <p:cNvCxnSpPr>
              <a:cxnSpLocks/>
            </p:cNvCxnSpPr>
            <p:nvPr/>
          </p:nvCxnSpPr>
          <p:spPr>
            <a:xfrm flipH="1">
              <a:off x="5288866" y="2112645"/>
              <a:ext cx="80713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2636292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1" name="Group 160">
            <a:extLst>
              <a:ext uri="{C183D7F6-B498-43B3-948B-1728B52AA6E4}">
                <adec:decorative xmlns:adec="http://schemas.microsoft.com/office/drawing/2017/decorative" val="1"/>
              </a:ext>
            </a:extLst>
          </p:cNvPr>
          <p:cNvGrpSpPr/>
          <p:nvPr/>
        </p:nvGrpSpPr>
        <p:grpSpPr>
          <a:xfrm>
            <a:off x="724139" y="1092690"/>
            <a:ext cx="10741116" cy="2254549"/>
            <a:chOff x="865310" y="1194290"/>
            <a:chExt cx="10741116" cy="2254549"/>
          </a:xfrm>
        </p:grpSpPr>
        <p:grpSp>
          <p:nvGrpSpPr>
            <p:cNvPr id="156" name="Group 155"/>
            <p:cNvGrpSpPr/>
            <p:nvPr/>
          </p:nvGrpSpPr>
          <p:grpSpPr>
            <a:xfrm>
              <a:off x="865310" y="1206551"/>
              <a:ext cx="3354787" cy="2242288"/>
              <a:chOff x="865310" y="1206551"/>
              <a:chExt cx="3354787" cy="2242288"/>
            </a:xfrm>
          </p:grpSpPr>
          <p:sp>
            <p:nvSpPr>
              <p:cNvPr id="78" name="Rectangle 77"/>
              <p:cNvSpPr/>
              <p:nvPr/>
            </p:nvSpPr>
            <p:spPr>
              <a:xfrm>
                <a:off x="867916" y="1300608"/>
                <a:ext cx="3352181" cy="2148231"/>
              </a:xfrm>
              <a:prstGeom prst="rect">
                <a:avLst/>
              </a:prstGeom>
              <a:gradFill flip="none" rotWithShape="1">
                <a:gsLst>
                  <a:gs pos="100000">
                    <a:srgbClr val="667181">
                      <a:alpha val="0"/>
                    </a:srgbClr>
                  </a:gs>
                  <a:gs pos="54000">
                    <a:srgbClr val="939CAB"/>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6" name="TextBox 95"/>
              <p:cNvSpPr txBox="1"/>
              <p:nvPr/>
            </p:nvSpPr>
            <p:spPr>
              <a:xfrm>
                <a:off x="865310" y="1820725"/>
                <a:ext cx="3352181" cy="1107996"/>
              </a:xfrm>
              <a:prstGeom prst="rect">
                <a:avLst/>
              </a:prstGeom>
              <a:noFill/>
            </p:spPr>
            <p:txBody>
              <a:bodyPr wrap="square" lIns="0" tIns="0" rIns="0" bIns="0" rtlCol="0">
                <a:spAutoFit/>
              </a:bodyPr>
              <a:lstStyle/>
              <a:p>
                <a:pPr algn="ctr"/>
                <a:r>
                  <a:rPr lang="en-US" sz="2400" b="1" dirty="0">
                    <a:solidFill>
                      <a:schemeClr val="bg1"/>
                    </a:solidFill>
                  </a:rPr>
                  <a:t>Garage size has a significant impacts on a home’s selling price</a:t>
                </a:r>
              </a:p>
            </p:txBody>
          </p:sp>
          <p:sp>
            <p:nvSpPr>
              <p:cNvPr id="49" name="Freeform 14"/>
              <p:cNvSpPr>
                <a:spLocks noEditPoints="1"/>
              </p:cNvSpPr>
              <p:nvPr/>
            </p:nvSpPr>
            <p:spPr bwMode="auto">
              <a:xfrm>
                <a:off x="2541401" y="1206551"/>
                <a:ext cx="40120" cy="55751"/>
              </a:xfrm>
              <a:custGeom>
                <a:avLst/>
                <a:gdLst>
                  <a:gd name="T0" fmla="*/ 222 w 262"/>
                  <a:gd name="T1" fmla="*/ 0 h 364"/>
                  <a:gd name="T2" fmla="*/ 40 w 262"/>
                  <a:gd name="T3" fmla="*/ 0 h 364"/>
                  <a:gd name="T4" fmla="*/ 0 w 262"/>
                  <a:gd name="T5" fmla="*/ 40 h 364"/>
                  <a:gd name="T6" fmla="*/ 0 w 262"/>
                  <a:gd name="T7" fmla="*/ 324 h 364"/>
                  <a:gd name="T8" fmla="*/ 40 w 262"/>
                  <a:gd name="T9" fmla="*/ 364 h 364"/>
                  <a:gd name="T10" fmla="*/ 222 w 262"/>
                  <a:gd name="T11" fmla="*/ 364 h 364"/>
                  <a:gd name="T12" fmla="*/ 262 w 262"/>
                  <a:gd name="T13" fmla="*/ 324 h 364"/>
                  <a:gd name="T14" fmla="*/ 262 w 262"/>
                  <a:gd name="T15" fmla="*/ 40 h 364"/>
                  <a:gd name="T16" fmla="*/ 222 w 262"/>
                  <a:gd name="T17" fmla="*/ 0 h 364"/>
                  <a:gd name="T18" fmla="*/ 183 w 262"/>
                  <a:gd name="T19" fmla="*/ 285 h 364"/>
                  <a:gd name="T20" fmla="*/ 80 w 262"/>
                  <a:gd name="T21" fmla="*/ 285 h 364"/>
                  <a:gd name="T22" fmla="*/ 80 w 262"/>
                  <a:gd name="T23" fmla="*/ 79 h 364"/>
                  <a:gd name="T24" fmla="*/ 183 w 262"/>
                  <a:gd name="T25" fmla="*/ 79 h 364"/>
                  <a:gd name="T26" fmla="*/ 183 w 262"/>
                  <a:gd name="T27" fmla="*/ 285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62" h="364">
                    <a:moveTo>
                      <a:pt x="222" y="0"/>
                    </a:moveTo>
                    <a:cubicBezTo>
                      <a:pt x="40" y="0"/>
                      <a:pt x="40" y="0"/>
                      <a:pt x="40" y="0"/>
                    </a:cubicBezTo>
                    <a:cubicBezTo>
                      <a:pt x="18" y="0"/>
                      <a:pt x="0" y="18"/>
                      <a:pt x="0" y="40"/>
                    </a:cubicBezTo>
                    <a:cubicBezTo>
                      <a:pt x="0" y="324"/>
                      <a:pt x="0" y="324"/>
                      <a:pt x="0" y="324"/>
                    </a:cubicBezTo>
                    <a:cubicBezTo>
                      <a:pt x="0" y="346"/>
                      <a:pt x="18" y="364"/>
                      <a:pt x="40" y="364"/>
                    </a:cubicBezTo>
                    <a:cubicBezTo>
                      <a:pt x="222" y="364"/>
                      <a:pt x="222" y="364"/>
                      <a:pt x="222" y="364"/>
                    </a:cubicBezTo>
                    <a:cubicBezTo>
                      <a:pt x="244" y="364"/>
                      <a:pt x="262" y="346"/>
                      <a:pt x="262" y="324"/>
                    </a:cubicBezTo>
                    <a:cubicBezTo>
                      <a:pt x="262" y="40"/>
                      <a:pt x="262" y="40"/>
                      <a:pt x="262" y="40"/>
                    </a:cubicBezTo>
                    <a:cubicBezTo>
                      <a:pt x="262" y="18"/>
                      <a:pt x="244" y="0"/>
                      <a:pt x="222" y="0"/>
                    </a:cubicBezTo>
                    <a:close/>
                    <a:moveTo>
                      <a:pt x="183" y="285"/>
                    </a:moveTo>
                    <a:cubicBezTo>
                      <a:pt x="80" y="285"/>
                      <a:pt x="80" y="285"/>
                      <a:pt x="80" y="285"/>
                    </a:cubicBezTo>
                    <a:cubicBezTo>
                      <a:pt x="80" y="79"/>
                      <a:pt x="80" y="79"/>
                      <a:pt x="80" y="79"/>
                    </a:cubicBezTo>
                    <a:cubicBezTo>
                      <a:pt x="183" y="79"/>
                      <a:pt x="183" y="79"/>
                      <a:pt x="183" y="79"/>
                    </a:cubicBezTo>
                    <a:lnTo>
                      <a:pt x="183" y="28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45" name="Group 144"/>
            <p:cNvGrpSpPr/>
            <p:nvPr/>
          </p:nvGrpSpPr>
          <p:grpSpPr>
            <a:xfrm>
              <a:off x="4600620" y="1242641"/>
              <a:ext cx="3312642" cy="2204053"/>
              <a:chOff x="8000382" y="1242641"/>
              <a:chExt cx="3312642" cy="2204053"/>
            </a:xfrm>
          </p:grpSpPr>
          <p:sp>
            <p:nvSpPr>
              <p:cNvPr id="80" name="Rectangle 79"/>
              <p:cNvSpPr/>
              <p:nvPr/>
            </p:nvSpPr>
            <p:spPr>
              <a:xfrm>
                <a:off x="8000382" y="1313186"/>
                <a:ext cx="3312642" cy="2133508"/>
              </a:xfrm>
              <a:prstGeom prst="rect">
                <a:avLst/>
              </a:prstGeom>
              <a:gradFill flip="none" rotWithShape="1">
                <a:gsLst>
                  <a:gs pos="100000">
                    <a:srgbClr val="667181">
                      <a:alpha val="0"/>
                    </a:srgbClr>
                  </a:gs>
                  <a:gs pos="54000">
                    <a:srgbClr val="939CAB"/>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3" name="Group 52"/>
              <p:cNvGrpSpPr/>
              <p:nvPr/>
            </p:nvGrpSpPr>
            <p:grpSpPr>
              <a:xfrm>
                <a:off x="9560765" y="1242641"/>
                <a:ext cx="191873" cy="58737"/>
                <a:chOff x="8245475" y="3925888"/>
                <a:chExt cx="233363" cy="71438"/>
              </a:xfrm>
            </p:grpSpPr>
            <p:sp>
              <p:nvSpPr>
                <p:cNvPr id="54" name="Freeform 27"/>
                <p:cNvSpPr>
                  <a:spLocks/>
                </p:cNvSpPr>
                <p:nvPr/>
              </p:nvSpPr>
              <p:spPr bwMode="auto">
                <a:xfrm>
                  <a:off x="8424863" y="3943350"/>
                  <a:ext cx="53975" cy="53975"/>
                </a:xfrm>
                <a:custGeom>
                  <a:avLst/>
                  <a:gdLst>
                    <a:gd name="T0" fmla="*/ 300 w 360"/>
                    <a:gd name="T1" fmla="*/ 240 h 360"/>
                    <a:gd name="T2" fmla="*/ 120 w 360"/>
                    <a:gd name="T3" fmla="*/ 240 h 360"/>
                    <a:gd name="T4" fmla="*/ 120 w 360"/>
                    <a:gd name="T5" fmla="*/ 60 h 360"/>
                    <a:gd name="T6" fmla="*/ 60 w 360"/>
                    <a:gd name="T7" fmla="*/ 0 h 360"/>
                    <a:gd name="T8" fmla="*/ 0 w 360"/>
                    <a:gd name="T9" fmla="*/ 60 h 360"/>
                    <a:gd name="T10" fmla="*/ 0 w 360"/>
                    <a:gd name="T11" fmla="*/ 300 h 360"/>
                    <a:gd name="T12" fmla="*/ 60 w 360"/>
                    <a:gd name="T13" fmla="*/ 360 h 360"/>
                    <a:gd name="T14" fmla="*/ 300 w 360"/>
                    <a:gd name="T15" fmla="*/ 360 h 360"/>
                    <a:gd name="T16" fmla="*/ 360 w 360"/>
                    <a:gd name="T17" fmla="*/ 300 h 360"/>
                    <a:gd name="T18" fmla="*/ 300 w 360"/>
                    <a:gd name="T19" fmla="*/ 240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0" h="360">
                      <a:moveTo>
                        <a:pt x="300" y="240"/>
                      </a:moveTo>
                      <a:cubicBezTo>
                        <a:pt x="120" y="240"/>
                        <a:pt x="120" y="240"/>
                        <a:pt x="120" y="240"/>
                      </a:cubicBezTo>
                      <a:cubicBezTo>
                        <a:pt x="120" y="60"/>
                        <a:pt x="120" y="60"/>
                        <a:pt x="120" y="60"/>
                      </a:cubicBezTo>
                      <a:cubicBezTo>
                        <a:pt x="120" y="27"/>
                        <a:pt x="93" y="0"/>
                        <a:pt x="60" y="0"/>
                      </a:cubicBezTo>
                      <a:cubicBezTo>
                        <a:pt x="27" y="0"/>
                        <a:pt x="0" y="27"/>
                        <a:pt x="0" y="60"/>
                      </a:cubicBezTo>
                      <a:cubicBezTo>
                        <a:pt x="0" y="300"/>
                        <a:pt x="0" y="300"/>
                        <a:pt x="0" y="300"/>
                      </a:cubicBezTo>
                      <a:cubicBezTo>
                        <a:pt x="0" y="333"/>
                        <a:pt x="27" y="360"/>
                        <a:pt x="60" y="360"/>
                      </a:cubicBezTo>
                      <a:cubicBezTo>
                        <a:pt x="300" y="360"/>
                        <a:pt x="300" y="360"/>
                        <a:pt x="300" y="360"/>
                      </a:cubicBezTo>
                      <a:cubicBezTo>
                        <a:pt x="333" y="360"/>
                        <a:pt x="360" y="333"/>
                        <a:pt x="360" y="300"/>
                      </a:cubicBezTo>
                      <a:cubicBezTo>
                        <a:pt x="360" y="267"/>
                        <a:pt x="333" y="240"/>
                        <a:pt x="300" y="24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5" name="Freeform 28"/>
                <p:cNvSpPr>
                  <a:spLocks/>
                </p:cNvSpPr>
                <p:nvPr/>
              </p:nvSpPr>
              <p:spPr bwMode="auto">
                <a:xfrm>
                  <a:off x="8245475" y="3925888"/>
                  <a:ext cx="53975" cy="17463"/>
                </a:xfrm>
                <a:custGeom>
                  <a:avLst/>
                  <a:gdLst>
                    <a:gd name="T0" fmla="*/ 300 w 360"/>
                    <a:gd name="T1" fmla="*/ 0 h 120"/>
                    <a:gd name="T2" fmla="*/ 60 w 360"/>
                    <a:gd name="T3" fmla="*/ 0 h 120"/>
                    <a:gd name="T4" fmla="*/ 0 w 360"/>
                    <a:gd name="T5" fmla="*/ 60 h 120"/>
                    <a:gd name="T6" fmla="*/ 60 w 360"/>
                    <a:gd name="T7" fmla="*/ 120 h 120"/>
                    <a:gd name="T8" fmla="*/ 300 w 360"/>
                    <a:gd name="T9" fmla="*/ 120 h 120"/>
                    <a:gd name="T10" fmla="*/ 360 w 360"/>
                    <a:gd name="T11" fmla="*/ 60 h 120"/>
                    <a:gd name="T12" fmla="*/ 300 w 360"/>
                    <a:gd name="T13" fmla="*/ 0 h 120"/>
                  </a:gdLst>
                  <a:ahLst/>
                  <a:cxnLst>
                    <a:cxn ang="0">
                      <a:pos x="T0" y="T1"/>
                    </a:cxn>
                    <a:cxn ang="0">
                      <a:pos x="T2" y="T3"/>
                    </a:cxn>
                    <a:cxn ang="0">
                      <a:pos x="T4" y="T5"/>
                    </a:cxn>
                    <a:cxn ang="0">
                      <a:pos x="T6" y="T7"/>
                    </a:cxn>
                    <a:cxn ang="0">
                      <a:pos x="T8" y="T9"/>
                    </a:cxn>
                    <a:cxn ang="0">
                      <a:pos x="T10" y="T11"/>
                    </a:cxn>
                    <a:cxn ang="0">
                      <a:pos x="T12" y="T13"/>
                    </a:cxn>
                  </a:cxnLst>
                  <a:rect l="0" t="0" r="r" b="b"/>
                  <a:pathLst>
                    <a:path w="360" h="120">
                      <a:moveTo>
                        <a:pt x="300" y="0"/>
                      </a:moveTo>
                      <a:cubicBezTo>
                        <a:pt x="60" y="0"/>
                        <a:pt x="60" y="0"/>
                        <a:pt x="60" y="0"/>
                      </a:cubicBezTo>
                      <a:cubicBezTo>
                        <a:pt x="27" y="0"/>
                        <a:pt x="0" y="27"/>
                        <a:pt x="0" y="60"/>
                      </a:cubicBezTo>
                      <a:cubicBezTo>
                        <a:pt x="0" y="93"/>
                        <a:pt x="27" y="120"/>
                        <a:pt x="60" y="120"/>
                      </a:cubicBezTo>
                      <a:cubicBezTo>
                        <a:pt x="300" y="120"/>
                        <a:pt x="300" y="120"/>
                        <a:pt x="300" y="120"/>
                      </a:cubicBezTo>
                      <a:cubicBezTo>
                        <a:pt x="333" y="120"/>
                        <a:pt x="360" y="93"/>
                        <a:pt x="360" y="60"/>
                      </a:cubicBezTo>
                      <a:cubicBezTo>
                        <a:pt x="360" y="27"/>
                        <a:pt x="333" y="0"/>
                        <a:pt x="30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6" name="Freeform 29"/>
                <p:cNvSpPr>
                  <a:spLocks/>
                </p:cNvSpPr>
                <p:nvPr/>
              </p:nvSpPr>
              <p:spPr bwMode="auto">
                <a:xfrm>
                  <a:off x="8245475" y="3979863"/>
                  <a:ext cx="53975" cy="17463"/>
                </a:xfrm>
                <a:custGeom>
                  <a:avLst/>
                  <a:gdLst>
                    <a:gd name="T0" fmla="*/ 300 w 360"/>
                    <a:gd name="T1" fmla="*/ 0 h 120"/>
                    <a:gd name="T2" fmla="*/ 60 w 360"/>
                    <a:gd name="T3" fmla="*/ 0 h 120"/>
                    <a:gd name="T4" fmla="*/ 0 w 360"/>
                    <a:gd name="T5" fmla="*/ 60 h 120"/>
                    <a:gd name="T6" fmla="*/ 60 w 360"/>
                    <a:gd name="T7" fmla="*/ 120 h 120"/>
                    <a:gd name="T8" fmla="*/ 300 w 360"/>
                    <a:gd name="T9" fmla="*/ 120 h 120"/>
                    <a:gd name="T10" fmla="*/ 360 w 360"/>
                    <a:gd name="T11" fmla="*/ 60 h 120"/>
                    <a:gd name="T12" fmla="*/ 300 w 360"/>
                    <a:gd name="T13" fmla="*/ 0 h 120"/>
                  </a:gdLst>
                  <a:ahLst/>
                  <a:cxnLst>
                    <a:cxn ang="0">
                      <a:pos x="T0" y="T1"/>
                    </a:cxn>
                    <a:cxn ang="0">
                      <a:pos x="T2" y="T3"/>
                    </a:cxn>
                    <a:cxn ang="0">
                      <a:pos x="T4" y="T5"/>
                    </a:cxn>
                    <a:cxn ang="0">
                      <a:pos x="T6" y="T7"/>
                    </a:cxn>
                    <a:cxn ang="0">
                      <a:pos x="T8" y="T9"/>
                    </a:cxn>
                    <a:cxn ang="0">
                      <a:pos x="T10" y="T11"/>
                    </a:cxn>
                    <a:cxn ang="0">
                      <a:pos x="T12" y="T13"/>
                    </a:cxn>
                  </a:cxnLst>
                  <a:rect l="0" t="0" r="r" b="b"/>
                  <a:pathLst>
                    <a:path w="360" h="120">
                      <a:moveTo>
                        <a:pt x="300" y="0"/>
                      </a:moveTo>
                      <a:cubicBezTo>
                        <a:pt x="60" y="0"/>
                        <a:pt x="60" y="0"/>
                        <a:pt x="60" y="0"/>
                      </a:cubicBezTo>
                      <a:cubicBezTo>
                        <a:pt x="27" y="0"/>
                        <a:pt x="0" y="27"/>
                        <a:pt x="0" y="60"/>
                      </a:cubicBezTo>
                      <a:cubicBezTo>
                        <a:pt x="0" y="93"/>
                        <a:pt x="27" y="120"/>
                        <a:pt x="60" y="120"/>
                      </a:cubicBezTo>
                      <a:cubicBezTo>
                        <a:pt x="300" y="120"/>
                        <a:pt x="300" y="120"/>
                        <a:pt x="300" y="120"/>
                      </a:cubicBezTo>
                      <a:cubicBezTo>
                        <a:pt x="333" y="120"/>
                        <a:pt x="360" y="93"/>
                        <a:pt x="360" y="60"/>
                      </a:cubicBezTo>
                      <a:cubicBezTo>
                        <a:pt x="360" y="27"/>
                        <a:pt x="333" y="0"/>
                        <a:pt x="30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155" name="Group 154"/>
            <p:cNvGrpSpPr/>
            <p:nvPr/>
          </p:nvGrpSpPr>
          <p:grpSpPr>
            <a:xfrm>
              <a:off x="8293784" y="1194290"/>
              <a:ext cx="3312642" cy="2252403"/>
              <a:chOff x="8594812" y="1194290"/>
              <a:chExt cx="3312642" cy="2252403"/>
            </a:xfrm>
          </p:grpSpPr>
          <p:sp>
            <p:nvSpPr>
              <p:cNvPr id="146" name="Rectangle 145"/>
              <p:cNvSpPr/>
              <p:nvPr/>
            </p:nvSpPr>
            <p:spPr>
              <a:xfrm>
                <a:off x="8594812" y="1313186"/>
                <a:ext cx="3312642" cy="2133507"/>
              </a:xfrm>
              <a:prstGeom prst="rect">
                <a:avLst/>
              </a:prstGeom>
              <a:gradFill flip="none" rotWithShape="1">
                <a:gsLst>
                  <a:gs pos="100000">
                    <a:srgbClr val="667181">
                      <a:alpha val="0"/>
                    </a:srgbClr>
                  </a:gs>
                  <a:gs pos="54000">
                    <a:srgbClr val="939CAB"/>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49" name="Group 148"/>
              <p:cNvGrpSpPr/>
              <p:nvPr/>
            </p:nvGrpSpPr>
            <p:grpSpPr>
              <a:xfrm>
                <a:off x="10169869" y="1194290"/>
                <a:ext cx="162874" cy="79167"/>
                <a:chOff x="4752975" y="2330451"/>
                <a:chExt cx="911225" cy="442912"/>
              </a:xfrm>
            </p:grpSpPr>
            <p:sp>
              <p:nvSpPr>
                <p:cNvPr id="151" name="Freeform 6"/>
                <p:cNvSpPr>
                  <a:spLocks/>
                </p:cNvSpPr>
                <p:nvPr/>
              </p:nvSpPr>
              <p:spPr bwMode="auto">
                <a:xfrm>
                  <a:off x="4752975" y="2598738"/>
                  <a:ext cx="176213" cy="174625"/>
                </a:xfrm>
                <a:custGeom>
                  <a:avLst/>
                  <a:gdLst>
                    <a:gd name="T0" fmla="*/ 172 w 190"/>
                    <a:gd name="T1" fmla="*/ 18 h 186"/>
                    <a:gd name="T2" fmla="*/ 109 w 190"/>
                    <a:gd name="T3" fmla="*/ 18 h 186"/>
                    <a:gd name="T4" fmla="*/ 17 w 190"/>
                    <a:gd name="T5" fmla="*/ 109 h 186"/>
                    <a:gd name="T6" fmla="*/ 17 w 190"/>
                    <a:gd name="T7" fmla="*/ 173 h 186"/>
                    <a:gd name="T8" fmla="*/ 49 w 190"/>
                    <a:gd name="T9" fmla="*/ 186 h 186"/>
                    <a:gd name="T10" fmla="*/ 81 w 190"/>
                    <a:gd name="T11" fmla="*/ 173 h 186"/>
                    <a:gd name="T12" fmla="*/ 172 w 190"/>
                    <a:gd name="T13" fmla="*/ 81 h 186"/>
                    <a:gd name="T14" fmla="*/ 172 w 190"/>
                    <a:gd name="T15" fmla="*/ 18 h 1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0" h="186">
                      <a:moveTo>
                        <a:pt x="172" y="18"/>
                      </a:moveTo>
                      <a:cubicBezTo>
                        <a:pt x="155" y="0"/>
                        <a:pt x="126" y="0"/>
                        <a:pt x="109" y="18"/>
                      </a:cubicBezTo>
                      <a:cubicBezTo>
                        <a:pt x="17" y="109"/>
                        <a:pt x="17" y="109"/>
                        <a:pt x="17" y="109"/>
                      </a:cubicBezTo>
                      <a:cubicBezTo>
                        <a:pt x="0" y="127"/>
                        <a:pt x="0" y="155"/>
                        <a:pt x="17" y="173"/>
                      </a:cubicBezTo>
                      <a:cubicBezTo>
                        <a:pt x="26" y="182"/>
                        <a:pt x="37" y="186"/>
                        <a:pt x="49" y="186"/>
                      </a:cubicBezTo>
                      <a:cubicBezTo>
                        <a:pt x="60" y="186"/>
                        <a:pt x="72" y="182"/>
                        <a:pt x="81" y="173"/>
                      </a:cubicBezTo>
                      <a:cubicBezTo>
                        <a:pt x="172" y="81"/>
                        <a:pt x="172" y="81"/>
                        <a:pt x="172" y="81"/>
                      </a:cubicBezTo>
                      <a:cubicBezTo>
                        <a:pt x="190" y="64"/>
                        <a:pt x="190" y="35"/>
                        <a:pt x="172" y="1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2" name="Freeform 7"/>
                <p:cNvSpPr>
                  <a:spLocks/>
                </p:cNvSpPr>
                <p:nvPr/>
              </p:nvSpPr>
              <p:spPr bwMode="auto">
                <a:xfrm>
                  <a:off x="5486400" y="2330451"/>
                  <a:ext cx="177800" cy="174625"/>
                </a:xfrm>
                <a:custGeom>
                  <a:avLst/>
                  <a:gdLst>
                    <a:gd name="T0" fmla="*/ 173 w 190"/>
                    <a:gd name="T1" fmla="*/ 18 h 186"/>
                    <a:gd name="T2" fmla="*/ 109 w 190"/>
                    <a:gd name="T3" fmla="*/ 18 h 186"/>
                    <a:gd name="T4" fmla="*/ 18 w 190"/>
                    <a:gd name="T5" fmla="*/ 109 h 186"/>
                    <a:gd name="T6" fmla="*/ 18 w 190"/>
                    <a:gd name="T7" fmla="*/ 173 h 186"/>
                    <a:gd name="T8" fmla="*/ 50 w 190"/>
                    <a:gd name="T9" fmla="*/ 186 h 186"/>
                    <a:gd name="T10" fmla="*/ 81 w 190"/>
                    <a:gd name="T11" fmla="*/ 173 h 186"/>
                    <a:gd name="T12" fmla="*/ 173 w 190"/>
                    <a:gd name="T13" fmla="*/ 81 h 186"/>
                    <a:gd name="T14" fmla="*/ 173 w 190"/>
                    <a:gd name="T15" fmla="*/ 18 h 1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0" h="186">
                      <a:moveTo>
                        <a:pt x="173" y="18"/>
                      </a:moveTo>
                      <a:cubicBezTo>
                        <a:pt x="155" y="0"/>
                        <a:pt x="127" y="0"/>
                        <a:pt x="109" y="18"/>
                      </a:cubicBezTo>
                      <a:cubicBezTo>
                        <a:pt x="18" y="109"/>
                        <a:pt x="18" y="109"/>
                        <a:pt x="18" y="109"/>
                      </a:cubicBezTo>
                      <a:cubicBezTo>
                        <a:pt x="0" y="127"/>
                        <a:pt x="0" y="155"/>
                        <a:pt x="18" y="173"/>
                      </a:cubicBezTo>
                      <a:cubicBezTo>
                        <a:pt x="27" y="182"/>
                        <a:pt x="38" y="186"/>
                        <a:pt x="50" y="186"/>
                      </a:cubicBezTo>
                      <a:cubicBezTo>
                        <a:pt x="61" y="186"/>
                        <a:pt x="73" y="181"/>
                        <a:pt x="81" y="173"/>
                      </a:cubicBezTo>
                      <a:cubicBezTo>
                        <a:pt x="173" y="81"/>
                        <a:pt x="173" y="81"/>
                        <a:pt x="173" y="81"/>
                      </a:cubicBezTo>
                      <a:cubicBezTo>
                        <a:pt x="190" y="64"/>
                        <a:pt x="190" y="35"/>
                        <a:pt x="173" y="1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54" name="TextBox 153"/>
              <p:cNvSpPr txBox="1"/>
              <p:nvPr/>
            </p:nvSpPr>
            <p:spPr>
              <a:xfrm>
                <a:off x="8644641" y="1451393"/>
                <a:ext cx="3262813" cy="1846659"/>
              </a:xfrm>
              <a:prstGeom prst="rect">
                <a:avLst/>
              </a:prstGeom>
              <a:noFill/>
            </p:spPr>
            <p:txBody>
              <a:bodyPr wrap="square" lIns="0" tIns="0" rIns="0" bIns="0" rtlCol="0">
                <a:spAutoFit/>
              </a:bodyPr>
              <a:lstStyle/>
              <a:p>
                <a:pPr algn="ctr"/>
                <a:r>
                  <a:rPr lang="en-US" sz="2400" b="1" dirty="0">
                    <a:solidFill>
                      <a:schemeClr val="bg1"/>
                    </a:solidFill>
                  </a:rPr>
                  <a:t>The length in time since a home has been built/remodeled has a significant impact on a home’s selling price.</a:t>
                </a:r>
              </a:p>
            </p:txBody>
          </p:sp>
        </p:grpSp>
      </p:grpSp>
      <p:sp>
        <p:nvSpPr>
          <p:cNvPr id="82" name="Rectangle 81"/>
          <p:cNvSpPr/>
          <p:nvPr/>
        </p:nvSpPr>
        <p:spPr>
          <a:xfrm>
            <a:off x="724139" y="3813731"/>
            <a:ext cx="10741116" cy="2332715"/>
          </a:xfrm>
          <a:prstGeom prst="rect">
            <a:avLst/>
          </a:prstGeom>
          <a:solidFill>
            <a:srgbClr val="CFCFC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Recommendation: </a:t>
            </a:r>
          </a:p>
          <a:p>
            <a:pPr algn="ctr"/>
            <a:r>
              <a:rPr lang="en-US" sz="3200" b="1" dirty="0">
                <a:solidFill>
                  <a:schemeClr val="tx1"/>
                </a:solidFill>
              </a:rPr>
              <a:t>Investments should be directed towards homes having a 2+ car garage, at least 1,500 SqFt, and have been built or remodeled in the last 20 years. </a:t>
            </a:r>
          </a:p>
        </p:txBody>
      </p:sp>
      <p:sp>
        <p:nvSpPr>
          <p:cNvPr id="62" name="TextBox 61">
            <a:extLst>
              <a:ext uri="{FF2B5EF4-FFF2-40B4-BE49-F238E27FC236}">
                <a16:creationId xmlns:a16="http://schemas.microsoft.com/office/drawing/2014/main" id="{5313BB7D-C5A8-4D5C-B6B7-D0CB9B8FB44E}"/>
              </a:ext>
            </a:extLst>
          </p:cNvPr>
          <p:cNvSpPr txBox="1"/>
          <p:nvPr/>
        </p:nvSpPr>
        <p:spPr>
          <a:xfrm>
            <a:off x="5429952" y="165381"/>
            <a:ext cx="1332096" cy="492443"/>
          </a:xfrm>
          <a:prstGeom prst="rect">
            <a:avLst/>
          </a:prstGeom>
          <a:noFill/>
        </p:spPr>
        <p:txBody>
          <a:bodyPr wrap="none" lIns="0" tIns="0" rIns="0" bIns="0" rtlCol="0">
            <a:spAutoFit/>
          </a:bodyPr>
          <a:lstStyle/>
          <a:p>
            <a:pPr algn="ctr">
              <a:tabLst>
                <a:tab pos="347663" algn="l"/>
              </a:tabLst>
            </a:pPr>
            <a:r>
              <a:rPr lang="en-US" sz="3200" b="1" dirty="0">
                <a:solidFill>
                  <a:srgbClr val="30353F"/>
                </a:solidFill>
                <a:latin typeface="+mj-lt"/>
              </a:rPr>
              <a:t>Results</a:t>
            </a:r>
          </a:p>
        </p:txBody>
      </p:sp>
      <p:sp>
        <p:nvSpPr>
          <p:cNvPr id="2" name="Title 1" hidden="1">
            <a:extLst>
              <a:ext uri="{FF2B5EF4-FFF2-40B4-BE49-F238E27FC236}">
                <a16:creationId xmlns:a16="http://schemas.microsoft.com/office/drawing/2014/main" id="{622A5C56-DFFD-4557-A19C-A250AFFB1D6C}"/>
              </a:ext>
            </a:extLst>
          </p:cNvPr>
          <p:cNvSpPr>
            <a:spLocks noGrp="1"/>
          </p:cNvSpPr>
          <p:nvPr>
            <p:ph type="title"/>
          </p:nvPr>
        </p:nvSpPr>
        <p:spPr/>
        <p:txBody>
          <a:bodyPr/>
          <a:lstStyle/>
          <a:p>
            <a:r>
              <a:rPr lang="en-US" dirty="0"/>
              <a:t>Slide 6</a:t>
            </a:r>
          </a:p>
        </p:txBody>
      </p:sp>
      <p:sp>
        <p:nvSpPr>
          <p:cNvPr id="4" name="TextBox 3">
            <a:extLst>
              <a:ext uri="{FF2B5EF4-FFF2-40B4-BE49-F238E27FC236}">
                <a16:creationId xmlns:a16="http://schemas.microsoft.com/office/drawing/2014/main" id="{5984655C-29F2-7625-5C08-190A0E4391EC}"/>
              </a:ext>
            </a:extLst>
          </p:cNvPr>
          <p:cNvSpPr txBox="1"/>
          <p:nvPr/>
        </p:nvSpPr>
        <p:spPr>
          <a:xfrm>
            <a:off x="4459449" y="1719125"/>
            <a:ext cx="3312642" cy="1107996"/>
          </a:xfrm>
          <a:prstGeom prst="rect">
            <a:avLst/>
          </a:prstGeom>
          <a:noFill/>
        </p:spPr>
        <p:txBody>
          <a:bodyPr wrap="square" lIns="0" tIns="0" rIns="0" bIns="0" rtlCol="0">
            <a:spAutoFit/>
          </a:bodyPr>
          <a:lstStyle/>
          <a:p>
            <a:pPr algn="ctr"/>
            <a:r>
              <a:rPr lang="en-US" sz="2400" b="1" dirty="0">
                <a:solidFill>
                  <a:schemeClr val="bg1"/>
                </a:solidFill>
              </a:rPr>
              <a:t>Square footage of home has a significant impact on selling price.</a:t>
            </a:r>
          </a:p>
        </p:txBody>
      </p:sp>
    </p:spTree>
    <p:extLst>
      <p:ext uri="{BB962C8B-B14F-4D97-AF65-F5344CB8AC3E}">
        <p14:creationId xmlns:p14="http://schemas.microsoft.com/office/powerpoint/2010/main" val="1981622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EAFFD3A-F502-592B-A2BD-BEF332A4C3AB}"/>
              </a:ext>
            </a:extLst>
          </p:cNvPr>
          <p:cNvPicPr>
            <a:picLocks noChangeAspect="1"/>
          </p:cNvPicPr>
          <p:nvPr/>
        </p:nvPicPr>
        <p:blipFill>
          <a:blip r:embed="rId2">
            <a:extLst>
              <a:ext uri="{BEBA8EAE-BF5A-486C-A8C5-ECC9F3942E4B}">
                <a14:imgProps xmlns:a14="http://schemas.microsoft.com/office/drawing/2010/main">
                  <a14:imgLayer r:embed="rId3">
                    <a14:imgEffect>
                      <a14:saturation sat="0"/>
                    </a14:imgEffect>
                  </a14:imgLayer>
                </a14:imgProps>
              </a:ext>
            </a:extLst>
          </a:blip>
          <a:stretch>
            <a:fillRect/>
          </a:stretch>
        </p:blipFill>
        <p:spPr>
          <a:xfrm>
            <a:off x="0" y="0"/>
            <a:ext cx="12192000" cy="6858000"/>
          </a:xfrm>
          <a:prstGeom prst="rect">
            <a:avLst/>
          </a:prstGeom>
        </p:spPr>
      </p:pic>
      <p:sp>
        <p:nvSpPr>
          <p:cNvPr id="5" name="Rectangle 4">
            <a:extLst>
              <a:ext uri="{C183D7F6-B498-43B3-948B-1728B52AA6E4}">
                <adec:decorative xmlns:adec="http://schemas.microsoft.com/office/drawing/2017/decorative" val="1"/>
              </a:ext>
            </a:extLst>
          </p:cNvPr>
          <p:cNvSpPr/>
          <p:nvPr/>
        </p:nvSpPr>
        <p:spPr>
          <a:xfrm>
            <a:off x="0" y="0"/>
            <a:ext cx="12192000" cy="6858000"/>
          </a:xfrm>
          <a:prstGeom prst="rect">
            <a:avLst/>
          </a:prstGeom>
          <a:gradFill flip="none" rotWithShape="0">
            <a:gsLst>
              <a:gs pos="100000">
                <a:srgbClr val="1F2229">
                  <a:alpha val="60000"/>
                </a:srgbClr>
              </a:gs>
              <a:gs pos="20000">
                <a:srgbClr val="1F2229">
                  <a:alpha val="91765"/>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1" name="Group 20">
            <a:extLst>
              <a:ext uri="{C183D7F6-B498-43B3-948B-1728B52AA6E4}">
                <adec:decorative xmlns:adec="http://schemas.microsoft.com/office/drawing/2017/decorative" val="1"/>
              </a:ext>
            </a:extLst>
          </p:cNvPr>
          <p:cNvGrpSpPr/>
          <p:nvPr/>
        </p:nvGrpSpPr>
        <p:grpSpPr>
          <a:xfrm>
            <a:off x="2757714" y="1626921"/>
            <a:ext cx="6676572" cy="3604160"/>
            <a:chOff x="2162629" y="1305681"/>
            <a:chExt cx="7866742" cy="4246640"/>
          </a:xfrm>
        </p:grpSpPr>
        <p:sp>
          <p:nvSpPr>
            <p:cNvPr id="17" name="Oval 16"/>
            <p:cNvSpPr/>
            <p:nvPr/>
          </p:nvSpPr>
          <p:spPr>
            <a:xfrm>
              <a:off x="5782715" y="1305681"/>
              <a:ext cx="4246656" cy="4246640"/>
            </a:xfrm>
            <a:prstGeom prst="ellipse">
              <a:avLst/>
            </a:prstGeom>
            <a:solidFill>
              <a:srgbClr val="43CDD9">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p:cNvSpPr/>
            <p:nvPr/>
          </p:nvSpPr>
          <p:spPr>
            <a:xfrm>
              <a:off x="2162629" y="1305681"/>
              <a:ext cx="4246656" cy="4246640"/>
            </a:xfrm>
            <a:prstGeom prst="ellipse">
              <a:avLst/>
            </a:prstGeom>
            <a:solidFill>
              <a:srgbClr val="43CDD9">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6" name="Oval 15">
            <a:extLst>
              <a:ext uri="{C183D7F6-B498-43B3-948B-1728B52AA6E4}">
                <adec:decorative xmlns:adec="http://schemas.microsoft.com/office/drawing/2017/decorative" val="1"/>
              </a:ext>
            </a:extLst>
          </p:cNvPr>
          <p:cNvSpPr/>
          <p:nvPr/>
        </p:nvSpPr>
        <p:spPr>
          <a:xfrm>
            <a:off x="3456507" y="789512"/>
            <a:ext cx="5278993" cy="5278976"/>
          </a:xfrm>
          <a:prstGeom prst="ellips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9" name="Oval 18">
            <a:extLst>
              <a:ext uri="{C183D7F6-B498-43B3-948B-1728B52AA6E4}">
                <adec:decorative xmlns:adec="http://schemas.microsoft.com/office/drawing/2017/decorative" val="1"/>
              </a:ext>
            </a:extLst>
          </p:cNvPr>
          <p:cNvSpPr/>
          <p:nvPr/>
        </p:nvSpPr>
        <p:spPr>
          <a:xfrm>
            <a:off x="3879010" y="1212017"/>
            <a:ext cx="4433981" cy="4433966"/>
          </a:xfrm>
          <a:prstGeom prst="ellipse">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 name="TextBox 12"/>
          <p:cNvSpPr txBox="1"/>
          <p:nvPr/>
        </p:nvSpPr>
        <p:spPr>
          <a:xfrm>
            <a:off x="4381588" y="3059668"/>
            <a:ext cx="3428824" cy="738664"/>
          </a:xfrm>
          <a:prstGeom prst="rect">
            <a:avLst/>
          </a:prstGeom>
          <a:noFill/>
        </p:spPr>
        <p:txBody>
          <a:bodyPr wrap="none" lIns="0" tIns="0" rIns="0" bIns="0" rtlCol="0">
            <a:spAutoFit/>
          </a:bodyPr>
          <a:lstStyle/>
          <a:p>
            <a:pPr algn="ctr">
              <a:tabLst>
                <a:tab pos="347663" algn="l"/>
              </a:tabLst>
            </a:pPr>
            <a:r>
              <a:rPr lang="en-US" sz="4800" b="1" dirty="0">
                <a:solidFill>
                  <a:srgbClr val="FFFFFF"/>
                </a:solidFill>
                <a:latin typeface="+mj-lt"/>
              </a:rPr>
              <a:t>THANK YOU</a:t>
            </a:r>
          </a:p>
        </p:txBody>
      </p:sp>
      <p:sp>
        <p:nvSpPr>
          <p:cNvPr id="2" name="Title 1" hidden="1">
            <a:extLst>
              <a:ext uri="{FF2B5EF4-FFF2-40B4-BE49-F238E27FC236}">
                <a16:creationId xmlns:a16="http://schemas.microsoft.com/office/drawing/2014/main" id="{10E603A3-B905-4FE4-AF3D-7ABD07598BAD}"/>
              </a:ext>
            </a:extLst>
          </p:cNvPr>
          <p:cNvSpPr>
            <a:spLocks noGrp="1"/>
          </p:cNvSpPr>
          <p:nvPr>
            <p:ph type="title"/>
          </p:nvPr>
        </p:nvSpPr>
        <p:spPr/>
        <p:txBody>
          <a:bodyPr/>
          <a:lstStyle/>
          <a:p>
            <a:r>
              <a:rPr lang="en-US" dirty="0"/>
              <a:t>Slide 11</a:t>
            </a:r>
          </a:p>
        </p:txBody>
      </p:sp>
    </p:spTree>
    <p:extLst>
      <p:ext uri="{BB962C8B-B14F-4D97-AF65-F5344CB8AC3E}">
        <p14:creationId xmlns:p14="http://schemas.microsoft.com/office/powerpoint/2010/main" val="33456282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extBox 44">
            <a:extLst>
              <a:ext uri="{FF2B5EF4-FFF2-40B4-BE49-F238E27FC236}">
                <a16:creationId xmlns:a16="http://schemas.microsoft.com/office/drawing/2014/main" id="{6972FD61-A278-4E69-85DE-75B38C250625}"/>
              </a:ext>
            </a:extLst>
          </p:cNvPr>
          <p:cNvSpPr txBox="1"/>
          <p:nvPr/>
        </p:nvSpPr>
        <p:spPr>
          <a:xfrm>
            <a:off x="3457461" y="265954"/>
            <a:ext cx="5277087" cy="492443"/>
          </a:xfrm>
          <a:prstGeom prst="rect">
            <a:avLst/>
          </a:prstGeom>
          <a:noFill/>
        </p:spPr>
        <p:txBody>
          <a:bodyPr wrap="none" lIns="0" tIns="0" rIns="0" bIns="0" rtlCol="0">
            <a:spAutoFit/>
          </a:bodyPr>
          <a:lstStyle/>
          <a:p>
            <a:pPr algn="ctr">
              <a:tabLst>
                <a:tab pos="347663" algn="l"/>
              </a:tabLst>
            </a:pPr>
            <a:r>
              <a:rPr lang="en-US" sz="3200" b="1" dirty="0">
                <a:solidFill>
                  <a:srgbClr val="30353F"/>
                </a:solidFill>
                <a:latin typeface="+mj-lt"/>
              </a:rPr>
              <a:t>Additional Source Material</a:t>
            </a:r>
          </a:p>
        </p:txBody>
      </p:sp>
      <p:pic>
        <p:nvPicPr>
          <p:cNvPr id="49" name="Picture 48" descr="This is a logo that reads &quot;24Slides.&quot;">
            <a:hlinkClick r:id="rId2"/>
            <a:extLst>
              <a:ext uri="{FF2B5EF4-FFF2-40B4-BE49-F238E27FC236}">
                <a16:creationId xmlns:a16="http://schemas.microsoft.com/office/drawing/2014/main" id="{4252D655-5F2C-F447-B537-8C72930D0F51}"/>
              </a:ext>
            </a:extLst>
          </p:cNvPr>
          <p:cNvPicPr>
            <a:picLocks noChangeAspect="1"/>
          </p:cNvPicPr>
          <p:nvPr/>
        </p:nvPicPr>
        <p:blipFill>
          <a:blip r:embed="rId3"/>
          <a:stretch>
            <a:fillRect/>
          </a:stretch>
        </p:blipFill>
        <p:spPr>
          <a:xfrm>
            <a:off x="463550" y="6209088"/>
            <a:ext cx="1028700" cy="293902"/>
          </a:xfrm>
          <a:prstGeom prst="rect">
            <a:avLst/>
          </a:prstGeom>
          <a:effectLst/>
        </p:spPr>
      </p:pic>
      <p:sp>
        <p:nvSpPr>
          <p:cNvPr id="2" name="Title 1" hidden="1">
            <a:extLst>
              <a:ext uri="{FF2B5EF4-FFF2-40B4-BE49-F238E27FC236}">
                <a16:creationId xmlns:a16="http://schemas.microsoft.com/office/drawing/2014/main" id="{9197F7D1-3F80-4C57-BE5E-6B2971CB1586}"/>
              </a:ext>
            </a:extLst>
          </p:cNvPr>
          <p:cNvSpPr>
            <a:spLocks noGrp="1"/>
          </p:cNvSpPr>
          <p:nvPr>
            <p:ph type="title"/>
          </p:nvPr>
        </p:nvSpPr>
        <p:spPr/>
        <p:txBody>
          <a:bodyPr/>
          <a:lstStyle/>
          <a:p>
            <a:r>
              <a:rPr lang="en-US" dirty="0"/>
              <a:t>Slide 12</a:t>
            </a:r>
          </a:p>
        </p:txBody>
      </p:sp>
      <p:sp>
        <p:nvSpPr>
          <p:cNvPr id="4" name="Content Placeholder 3">
            <a:extLst>
              <a:ext uri="{FF2B5EF4-FFF2-40B4-BE49-F238E27FC236}">
                <a16:creationId xmlns:a16="http://schemas.microsoft.com/office/drawing/2014/main" id="{5C2F121B-69FC-7EEB-0777-0BB1EF446393}"/>
              </a:ext>
            </a:extLst>
          </p:cNvPr>
          <p:cNvSpPr>
            <a:spLocks noGrp="1"/>
          </p:cNvSpPr>
          <p:nvPr>
            <p:ph idx="1"/>
          </p:nvPr>
        </p:nvSpPr>
        <p:spPr/>
        <p:txBody>
          <a:bodyPr/>
          <a:lstStyle/>
          <a:p>
            <a:r>
              <a:rPr lang="en-US" dirty="0">
                <a:hlinkClick r:id="rId4"/>
              </a:rPr>
              <a:t>https://www.bts.gov/archive/publications/highlights_of_the_2001_national_household_travel_survey/section_01</a:t>
            </a:r>
            <a:endParaRPr lang="en-US" dirty="0"/>
          </a:p>
          <a:p>
            <a:pPr lvl="1"/>
            <a:r>
              <a:rPr lang="en-US" dirty="0"/>
              <a:t>Data from the Department of Transportation on vehicle ownership trends.</a:t>
            </a:r>
          </a:p>
          <a:p>
            <a:r>
              <a:rPr lang="en-US" dirty="0">
                <a:hlinkClick r:id="rId5"/>
              </a:rPr>
              <a:t>https://www.opendoor.com/w/blog/factors-that-influence-home-value</a:t>
            </a:r>
            <a:endParaRPr lang="en-US" dirty="0"/>
          </a:p>
          <a:p>
            <a:pPr lvl="1"/>
            <a:r>
              <a:rPr lang="en-US" dirty="0"/>
              <a:t>Insights for selling homes from Opendoor, an online-based real estate organization.</a:t>
            </a:r>
          </a:p>
          <a:p>
            <a:pPr lvl="1"/>
            <a:endParaRPr lang="en-US" dirty="0"/>
          </a:p>
        </p:txBody>
      </p:sp>
    </p:spTree>
    <p:extLst>
      <p:ext uri="{BB962C8B-B14F-4D97-AF65-F5344CB8AC3E}">
        <p14:creationId xmlns:p14="http://schemas.microsoft.com/office/powerpoint/2010/main" val="3994358870"/>
      </p:ext>
    </p:extLst>
  </p:cSld>
  <p:clrMapOvr>
    <a:masterClrMapping/>
  </p:clrMapOvr>
</p:sld>
</file>

<file path=ppt/theme/theme1.xml><?xml version="1.0" encoding="utf-8"?>
<a:theme xmlns:a="http://schemas.openxmlformats.org/drawingml/2006/main" name="Office Theme">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Modern 01">
      <a:majorFont>
        <a:latin typeface="Century Gothic"/>
        <a:ea typeface=""/>
        <a:cs typeface=""/>
      </a:majorFont>
      <a:minorFont>
        <a:latin typeface="Segoe UI Ligh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crosoft_Data_Driven_Financial_Corporate.potx" id="{AF0BB5A1-6D8A-4FE6-8E42-5BDD7830AEFF}" vid="{0057B11C-41A7-4209-873B-0AFB0F6811B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Data-driven PowerPoint, from 24Slides</Template>
  <TotalTime>5870</TotalTime>
  <Words>955</Words>
  <Application>Microsoft Office PowerPoint</Application>
  <PresentationFormat>Widescreen</PresentationFormat>
  <Paragraphs>215</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Century Gothic</vt:lpstr>
      <vt:lpstr>Segoe UI Light</vt:lpstr>
      <vt:lpstr>Office Theme</vt:lpstr>
      <vt:lpstr>Slide 1</vt:lpstr>
      <vt:lpstr>Slide 3</vt:lpstr>
      <vt:lpstr>Slide 5</vt:lpstr>
      <vt:lpstr>Slide 7</vt:lpstr>
      <vt:lpstr>Slide 7</vt:lpstr>
      <vt:lpstr>Slide 7</vt:lpstr>
      <vt:lpstr>Slide 6</vt:lpstr>
      <vt:lpstr>Slide 11</vt:lpstr>
      <vt:lpstr>Slide 12</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Skyler Harmon</dc:creator>
  <cp:lastModifiedBy>Skyler Harmon</cp:lastModifiedBy>
  <cp:revision>2</cp:revision>
  <dcterms:created xsi:type="dcterms:W3CDTF">2022-10-21T19:29:15Z</dcterms:created>
  <dcterms:modified xsi:type="dcterms:W3CDTF">2023-02-07T21:42:13Z</dcterms:modified>
</cp:coreProperties>
</file>