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9" r:id="rId6"/>
    <p:sldId id="274" r:id="rId7"/>
    <p:sldId id="303" r:id="rId8"/>
    <p:sldId id="266" r:id="rId9"/>
    <p:sldId id="301" r:id="rId10"/>
    <p:sldId id="305" r:id="rId11"/>
    <p:sldId id="288" r:id="rId12"/>
    <p:sldId id="271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593A8-3468-4F96-9C38-5F6DC7B4CC57}" v="3" dt="2022-12-06T23:05:44.57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ler Harmon" userId="bd143c69f05c3bd0" providerId="LiveId" clId="{088593A8-3468-4F96-9C38-5F6DC7B4CC57}"/>
    <pc:docChg chg="undo custSel modSld">
      <pc:chgData name="Skyler Harmon" userId="bd143c69f05c3bd0" providerId="LiveId" clId="{088593A8-3468-4F96-9C38-5F6DC7B4CC57}" dt="2023-02-07T21:50:31.743" v="90" actId="20577"/>
      <pc:docMkLst>
        <pc:docMk/>
      </pc:docMkLst>
      <pc:sldChg chg="modSp mod">
        <pc:chgData name="Skyler Harmon" userId="bd143c69f05c3bd0" providerId="LiveId" clId="{088593A8-3468-4F96-9C38-5F6DC7B4CC57}" dt="2023-02-07T21:50:31.743" v="90" actId="20577"/>
        <pc:sldMkLst>
          <pc:docMk/>
          <pc:sldMk cId="1109332271" sldId="299"/>
        </pc:sldMkLst>
        <pc:spChg chg="mod">
          <ac:chgData name="Skyler Harmon" userId="bd143c69f05c3bd0" providerId="LiveId" clId="{088593A8-3468-4F96-9C38-5F6DC7B4CC57}" dt="2023-02-07T21:46:31.930" v="14" actId="1076"/>
          <ac:spMkLst>
            <pc:docMk/>
            <pc:sldMk cId="1109332271" sldId="299"/>
            <ac:spMk id="7" creationId="{0EDB7E63-0AD5-451A-9802-48AB1D44E6A8}"/>
          </ac:spMkLst>
        </pc:spChg>
        <pc:spChg chg="mod">
          <ac:chgData name="Skyler Harmon" userId="bd143c69f05c3bd0" providerId="LiveId" clId="{088593A8-3468-4F96-9C38-5F6DC7B4CC57}" dt="2023-02-07T21:50:31.743" v="90" actId="20577"/>
          <ac:spMkLst>
            <pc:docMk/>
            <pc:sldMk cId="1109332271" sldId="299"/>
            <ac:spMk id="9" creationId="{469D770A-D8B9-4D5E-BB61-CD763E29DC5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10142-E4F9-4D56-BED2-1C75E7C894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B1F23-AA40-433B-82A6-E30246FC6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Ho: There will not be a significant difference in satisfaction levels for employees who received a promotion in the last five years and those who did not.</a:t>
          </a:r>
          <a:endParaRPr lang="en-US" dirty="0"/>
        </a:p>
      </dgm:t>
    </dgm:pt>
    <dgm:pt modelId="{02B0CD64-E8A6-430D-8C2C-7BF53ABEC069}" type="parTrans" cxnId="{BDF1FC7F-5B80-4276-A27C-0E79BEC93839}">
      <dgm:prSet/>
      <dgm:spPr/>
      <dgm:t>
        <a:bodyPr/>
        <a:lstStyle/>
        <a:p>
          <a:endParaRPr lang="en-US"/>
        </a:p>
      </dgm:t>
    </dgm:pt>
    <dgm:pt modelId="{B9B663BF-A04D-4BE5-91C3-D0CFF6A52468}" type="sibTrans" cxnId="{BDF1FC7F-5B80-4276-A27C-0E79BEC93839}">
      <dgm:prSet/>
      <dgm:spPr/>
      <dgm:t>
        <a:bodyPr/>
        <a:lstStyle/>
        <a:p>
          <a:endParaRPr lang="en-US"/>
        </a:p>
      </dgm:t>
    </dgm:pt>
    <dgm:pt modelId="{06A0DD2C-C420-4665-9924-7FE299822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Ha: There will be a significant difference in satisfaction levels for employees who received a promotion in the last five years and those who did not.</a:t>
          </a:r>
          <a:endParaRPr lang="en-US"/>
        </a:p>
      </dgm:t>
    </dgm:pt>
    <dgm:pt modelId="{8E507172-BD1A-4ED7-8AAE-EDFB1690AD68}" type="parTrans" cxnId="{01155B28-6E2C-45D3-9511-928C4348F194}">
      <dgm:prSet/>
      <dgm:spPr/>
      <dgm:t>
        <a:bodyPr/>
        <a:lstStyle/>
        <a:p>
          <a:endParaRPr lang="en-US"/>
        </a:p>
      </dgm:t>
    </dgm:pt>
    <dgm:pt modelId="{A76780A0-41C8-4E64-872A-DB619A548644}" type="sibTrans" cxnId="{01155B28-6E2C-45D3-9511-928C4348F194}">
      <dgm:prSet/>
      <dgm:spPr/>
      <dgm:t>
        <a:bodyPr/>
        <a:lstStyle/>
        <a:p>
          <a:endParaRPr lang="en-US"/>
        </a:p>
      </dgm:t>
    </dgm:pt>
    <dgm:pt modelId="{80ECA1A5-90D1-4EF1-B325-7AAC696072A5}" type="pres">
      <dgm:prSet presAssocID="{25910142-E4F9-4D56-BED2-1C75E7C8949F}" presName="root" presStyleCnt="0">
        <dgm:presLayoutVars>
          <dgm:dir/>
          <dgm:resizeHandles val="exact"/>
        </dgm:presLayoutVars>
      </dgm:prSet>
      <dgm:spPr/>
    </dgm:pt>
    <dgm:pt modelId="{CBB08D28-7198-4CCC-8821-D6D9FC39379B}" type="pres">
      <dgm:prSet presAssocID="{9F1B1F23-AA40-433B-82A6-E30246FC6AD4}" presName="compNode" presStyleCnt="0"/>
      <dgm:spPr/>
    </dgm:pt>
    <dgm:pt modelId="{038842F9-8728-47FB-8389-7F3FE6B33B90}" type="pres">
      <dgm:prSet presAssocID="{9F1B1F23-AA40-433B-82A6-E30246FC6AD4}" presName="bgRect" presStyleLbl="bgShp" presStyleIdx="0" presStyleCnt="2"/>
      <dgm:spPr/>
    </dgm:pt>
    <dgm:pt modelId="{D7D58AB7-22AA-403A-8048-F38F88309BC2}" type="pres">
      <dgm:prSet presAssocID="{9F1B1F23-AA40-433B-82A6-E30246FC6A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B736622-3FFF-470B-A66E-01F8FDF17FC8}" type="pres">
      <dgm:prSet presAssocID="{9F1B1F23-AA40-433B-82A6-E30246FC6AD4}" presName="spaceRect" presStyleCnt="0"/>
      <dgm:spPr/>
    </dgm:pt>
    <dgm:pt modelId="{A2FA8151-DC74-43C5-A75A-7C183D69CF39}" type="pres">
      <dgm:prSet presAssocID="{9F1B1F23-AA40-433B-82A6-E30246FC6AD4}" presName="parTx" presStyleLbl="revTx" presStyleIdx="0" presStyleCnt="2">
        <dgm:presLayoutVars>
          <dgm:chMax val="0"/>
          <dgm:chPref val="0"/>
        </dgm:presLayoutVars>
      </dgm:prSet>
      <dgm:spPr/>
    </dgm:pt>
    <dgm:pt modelId="{608EE678-0BD0-4E31-9013-5184C7DAE150}" type="pres">
      <dgm:prSet presAssocID="{B9B663BF-A04D-4BE5-91C3-D0CFF6A52468}" presName="sibTrans" presStyleCnt="0"/>
      <dgm:spPr/>
    </dgm:pt>
    <dgm:pt modelId="{516379EB-847E-45FB-970A-BA6F6A6C38AE}" type="pres">
      <dgm:prSet presAssocID="{06A0DD2C-C420-4665-9924-7FE299822009}" presName="compNode" presStyleCnt="0"/>
      <dgm:spPr/>
    </dgm:pt>
    <dgm:pt modelId="{8AA162AC-806C-49CB-8FDD-25B1BAF0529A}" type="pres">
      <dgm:prSet presAssocID="{06A0DD2C-C420-4665-9924-7FE299822009}" presName="bgRect" presStyleLbl="bgShp" presStyleIdx="1" presStyleCnt="2"/>
      <dgm:spPr/>
    </dgm:pt>
    <dgm:pt modelId="{BC664AA8-D469-4EAE-81DD-580ECCFA2AAE}" type="pres">
      <dgm:prSet presAssocID="{06A0DD2C-C420-4665-9924-7FE2998220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69FDA4C-1BCB-41BB-BACA-1D10A0E00459}" type="pres">
      <dgm:prSet presAssocID="{06A0DD2C-C420-4665-9924-7FE299822009}" presName="spaceRect" presStyleCnt="0"/>
      <dgm:spPr/>
    </dgm:pt>
    <dgm:pt modelId="{C8CF4057-2FED-426E-9F8C-977C6DAD1DBF}" type="pres">
      <dgm:prSet presAssocID="{06A0DD2C-C420-4665-9924-7FE2998220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155B28-6E2C-45D3-9511-928C4348F194}" srcId="{25910142-E4F9-4D56-BED2-1C75E7C8949F}" destId="{06A0DD2C-C420-4665-9924-7FE299822009}" srcOrd="1" destOrd="0" parTransId="{8E507172-BD1A-4ED7-8AAE-EDFB1690AD68}" sibTransId="{A76780A0-41C8-4E64-872A-DB619A548644}"/>
    <dgm:cxn modelId="{34EDB07D-266B-4CB7-89BE-ABF24442341E}" type="presOf" srcId="{06A0DD2C-C420-4665-9924-7FE299822009}" destId="{C8CF4057-2FED-426E-9F8C-977C6DAD1DBF}" srcOrd="0" destOrd="0" presId="urn:microsoft.com/office/officeart/2018/2/layout/IconVerticalSolidList"/>
    <dgm:cxn modelId="{BDF1FC7F-5B80-4276-A27C-0E79BEC93839}" srcId="{25910142-E4F9-4D56-BED2-1C75E7C8949F}" destId="{9F1B1F23-AA40-433B-82A6-E30246FC6AD4}" srcOrd="0" destOrd="0" parTransId="{02B0CD64-E8A6-430D-8C2C-7BF53ABEC069}" sibTransId="{B9B663BF-A04D-4BE5-91C3-D0CFF6A52468}"/>
    <dgm:cxn modelId="{EBC206A0-0AC8-4231-AF66-AA193A00B3C3}" type="presOf" srcId="{25910142-E4F9-4D56-BED2-1C75E7C8949F}" destId="{80ECA1A5-90D1-4EF1-B325-7AAC696072A5}" srcOrd="0" destOrd="0" presId="urn:microsoft.com/office/officeart/2018/2/layout/IconVerticalSolidList"/>
    <dgm:cxn modelId="{D7DF56B5-8BAA-4105-B744-6EE2FB7467C6}" type="presOf" srcId="{9F1B1F23-AA40-433B-82A6-E30246FC6AD4}" destId="{A2FA8151-DC74-43C5-A75A-7C183D69CF39}" srcOrd="0" destOrd="0" presId="urn:microsoft.com/office/officeart/2018/2/layout/IconVerticalSolidList"/>
    <dgm:cxn modelId="{DA0B691D-0F64-4228-B462-6B712FECC0F2}" type="presParOf" srcId="{80ECA1A5-90D1-4EF1-B325-7AAC696072A5}" destId="{CBB08D28-7198-4CCC-8821-D6D9FC39379B}" srcOrd="0" destOrd="0" presId="urn:microsoft.com/office/officeart/2018/2/layout/IconVerticalSolidList"/>
    <dgm:cxn modelId="{4ADF539E-AA68-4598-BC9F-DD882D019F1D}" type="presParOf" srcId="{CBB08D28-7198-4CCC-8821-D6D9FC39379B}" destId="{038842F9-8728-47FB-8389-7F3FE6B33B90}" srcOrd="0" destOrd="0" presId="urn:microsoft.com/office/officeart/2018/2/layout/IconVerticalSolidList"/>
    <dgm:cxn modelId="{E758E45B-75AF-4442-BBBA-5E3DD8D357EE}" type="presParOf" srcId="{CBB08D28-7198-4CCC-8821-D6D9FC39379B}" destId="{D7D58AB7-22AA-403A-8048-F38F88309BC2}" srcOrd="1" destOrd="0" presId="urn:microsoft.com/office/officeart/2018/2/layout/IconVerticalSolidList"/>
    <dgm:cxn modelId="{FCAAE207-BFE7-4C53-80AF-F8CEB52A89C0}" type="presParOf" srcId="{CBB08D28-7198-4CCC-8821-D6D9FC39379B}" destId="{EB736622-3FFF-470B-A66E-01F8FDF17FC8}" srcOrd="2" destOrd="0" presId="urn:microsoft.com/office/officeart/2018/2/layout/IconVerticalSolidList"/>
    <dgm:cxn modelId="{8FF0F95E-33D9-4805-826B-699BEACFDD3D}" type="presParOf" srcId="{CBB08D28-7198-4CCC-8821-D6D9FC39379B}" destId="{A2FA8151-DC74-43C5-A75A-7C183D69CF39}" srcOrd="3" destOrd="0" presId="urn:microsoft.com/office/officeart/2018/2/layout/IconVerticalSolidList"/>
    <dgm:cxn modelId="{91EC8807-F752-4CFC-A074-045A667FA32D}" type="presParOf" srcId="{80ECA1A5-90D1-4EF1-B325-7AAC696072A5}" destId="{608EE678-0BD0-4E31-9013-5184C7DAE150}" srcOrd="1" destOrd="0" presId="urn:microsoft.com/office/officeart/2018/2/layout/IconVerticalSolidList"/>
    <dgm:cxn modelId="{F5A4BD4D-4336-48EE-B7FE-B9B3BF6EA21C}" type="presParOf" srcId="{80ECA1A5-90D1-4EF1-B325-7AAC696072A5}" destId="{516379EB-847E-45FB-970A-BA6F6A6C38AE}" srcOrd="2" destOrd="0" presId="urn:microsoft.com/office/officeart/2018/2/layout/IconVerticalSolidList"/>
    <dgm:cxn modelId="{4332D151-202D-476A-9847-5747E47E550A}" type="presParOf" srcId="{516379EB-847E-45FB-970A-BA6F6A6C38AE}" destId="{8AA162AC-806C-49CB-8FDD-25B1BAF0529A}" srcOrd="0" destOrd="0" presId="urn:microsoft.com/office/officeart/2018/2/layout/IconVerticalSolidList"/>
    <dgm:cxn modelId="{5F035121-0717-4E2E-9AF0-9B179BD8A635}" type="presParOf" srcId="{516379EB-847E-45FB-970A-BA6F6A6C38AE}" destId="{BC664AA8-D469-4EAE-81DD-580ECCFA2AAE}" srcOrd="1" destOrd="0" presId="urn:microsoft.com/office/officeart/2018/2/layout/IconVerticalSolidList"/>
    <dgm:cxn modelId="{F2006E56-5643-4CB7-87E9-706DDBDB337E}" type="presParOf" srcId="{516379EB-847E-45FB-970A-BA6F6A6C38AE}" destId="{E69FDA4C-1BCB-41BB-BACA-1D10A0E00459}" srcOrd="2" destOrd="0" presId="urn:microsoft.com/office/officeart/2018/2/layout/IconVerticalSolidList"/>
    <dgm:cxn modelId="{B54C899B-2B57-470F-B47F-E1C60304C57F}" type="presParOf" srcId="{516379EB-847E-45FB-970A-BA6F6A6C38AE}" destId="{C8CF4057-2FED-426E-9F8C-977C6DAD1D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10142-E4F9-4D56-BED2-1C75E7C894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B1F23-AA40-433B-82A6-E30246FC6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Ho: There will not be a significant difference in satisfaction levels for employees with medium to high salaries and those with low salaries.</a:t>
          </a:r>
        </a:p>
      </dgm:t>
    </dgm:pt>
    <dgm:pt modelId="{02B0CD64-E8A6-430D-8C2C-7BF53ABEC069}" type="parTrans" cxnId="{BDF1FC7F-5B80-4276-A27C-0E79BEC93839}">
      <dgm:prSet/>
      <dgm:spPr/>
      <dgm:t>
        <a:bodyPr/>
        <a:lstStyle/>
        <a:p>
          <a:endParaRPr lang="en-US"/>
        </a:p>
      </dgm:t>
    </dgm:pt>
    <dgm:pt modelId="{B9B663BF-A04D-4BE5-91C3-D0CFF6A52468}" type="sibTrans" cxnId="{BDF1FC7F-5B80-4276-A27C-0E79BEC93839}">
      <dgm:prSet/>
      <dgm:spPr/>
      <dgm:t>
        <a:bodyPr/>
        <a:lstStyle/>
        <a:p>
          <a:endParaRPr lang="en-US"/>
        </a:p>
      </dgm:t>
    </dgm:pt>
    <dgm:pt modelId="{06A0DD2C-C420-4665-9924-7FE299822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Ha: There will be a significant difference in satisfaction levels for employees with medium to high salaries and those with low salaries.</a:t>
          </a:r>
        </a:p>
      </dgm:t>
    </dgm:pt>
    <dgm:pt modelId="{8E507172-BD1A-4ED7-8AAE-EDFB1690AD68}" type="parTrans" cxnId="{01155B28-6E2C-45D3-9511-928C4348F194}">
      <dgm:prSet/>
      <dgm:spPr/>
      <dgm:t>
        <a:bodyPr/>
        <a:lstStyle/>
        <a:p>
          <a:endParaRPr lang="en-US"/>
        </a:p>
      </dgm:t>
    </dgm:pt>
    <dgm:pt modelId="{A76780A0-41C8-4E64-872A-DB619A548644}" type="sibTrans" cxnId="{01155B28-6E2C-45D3-9511-928C4348F194}">
      <dgm:prSet/>
      <dgm:spPr/>
      <dgm:t>
        <a:bodyPr/>
        <a:lstStyle/>
        <a:p>
          <a:endParaRPr lang="en-US"/>
        </a:p>
      </dgm:t>
    </dgm:pt>
    <dgm:pt modelId="{80ECA1A5-90D1-4EF1-B325-7AAC696072A5}" type="pres">
      <dgm:prSet presAssocID="{25910142-E4F9-4D56-BED2-1C75E7C8949F}" presName="root" presStyleCnt="0">
        <dgm:presLayoutVars>
          <dgm:dir/>
          <dgm:resizeHandles val="exact"/>
        </dgm:presLayoutVars>
      </dgm:prSet>
      <dgm:spPr/>
    </dgm:pt>
    <dgm:pt modelId="{CBB08D28-7198-4CCC-8821-D6D9FC39379B}" type="pres">
      <dgm:prSet presAssocID="{9F1B1F23-AA40-433B-82A6-E30246FC6AD4}" presName="compNode" presStyleCnt="0"/>
      <dgm:spPr/>
    </dgm:pt>
    <dgm:pt modelId="{038842F9-8728-47FB-8389-7F3FE6B33B90}" type="pres">
      <dgm:prSet presAssocID="{9F1B1F23-AA40-433B-82A6-E30246FC6AD4}" presName="bgRect" presStyleLbl="bgShp" presStyleIdx="0" presStyleCnt="2"/>
      <dgm:spPr/>
    </dgm:pt>
    <dgm:pt modelId="{D7D58AB7-22AA-403A-8048-F38F88309BC2}" type="pres">
      <dgm:prSet presAssocID="{9F1B1F23-AA40-433B-82A6-E30246FC6A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B736622-3FFF-470B-A66E-01F8FDF17FC8}" type="pres">
      <dgm:prSet presAssocID="{9F1B1F23-AA40-433B-82A6-E30246FC6AD4}" presName="spaceRect" presStyleCnt="0"/>
      <dgm:spPr/>
    </dgm:pt>
    <dgm:pt modelId="{A2FA8151-DC74-43C5-A75A-7C183D69CF39}" type="pres">
      <dgm:prSet presAssocID="{9F1B1F23-AA40-433B-82A6-E30246FC6AD4}" presName="parTx" presStyleLbl="revTx" presStyleIdx="0" presStyleCnt="2">
        <dgm:presLayoutVars>
          <dgm:chMax val="0"/>
          <dgm:chPref val="0"/>
        </dgm:presLayoutVars>
      </dgm:prSet>
      <dgm:spPr/>
    </dgm:pt>
    <dgm:pt modelId="{608EE678-0BD0-4E31-9013-5184C7DAE150}" type="pres">
      <dgm:prSet presAssocID="{B9B663BF-A04D-4BE5-91C3-D0CFF6A52468}" presName="sibTrans" presStyleCnt="0"/>
      <dgm:spPr/>
    </dgm:pt>
    <dgm:pt modelId="{516379EB-847E-45FB-970A-BA6F6A6C38AE}" type="pres">
      <dgm:prSet presAssocID="{06A0DD2C-C420-4665-9924-7FE299822009}" presName="compNode" presStyleCnt="0"/>
      <dgm:spPr/>
    </dgm:pt>
    <dgm:pt modelId="{8AA162AC-806C-49CB-8FDD-25B1BAF0529A}" type="pres">
      <dgm:prSet presAssocID="{06A0DD2C-C420-4665-9924-7FE299822009}" presName="bgRect" presStyleLbl="bgShp" presStyleIdx="1" presStyleCnt="2"/>
      <dgm:spPr/>
    </dgm:pt>
    <dgm:pt modelId="{BC664AA8-D469-4EAE-81DD-580ECCFA2AAE}" type="pres">
      <dgm:prSet presAssocID="{06A0DD2C-C420-4665-9924-7FE2998220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69FDA4C-1BCB-41BB-BACA-1D10A0E00459}" type="pres">
      <dgm:prSet presAssocID="{06A0DD2C-C420-4665-9924-7FE299822009}" presName="spaceRect" presStyleCnt="0"/>
      <dgm:spPr/>
    </dgm:pt>
    <dgm:pt modelId="{C8CF4057-2FED-426E-9F8C-977C6DAD1DBF}" type="pres">
      <dgm:prSet presAssocID="{06A0DD2C-C420-4665-9924-7FE2998220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155B28-6E2C-45D3-9511-928C4348F194}" srcId="{25910142-E4F9-4D56-BED2-1C75E7C8949F}" destId="{06A0DD2C-C420-4665-9924-7FE299822009}" srcOrd="1" destOrd="0" parTransId="{8E507172-BD1A-4ED7-8AAE-EDFB1690AD68}" sibTransId="{A76780A0-41C8-4E64-872A-DB619A548644}"/>
    <dgm:cxn modelId="{34EDB07D-266B-4CB7-89BE-ABF24442341E}" type="presOf" srcId="{06A0DD2C-C420-4665-9924-7FE299822009}" destId="{C8CF4057-2FED-426E-9F8C-977C6DAD1DBF}" srcOrd="0" destOrd="0" presId="urn:microsoft.com/office/officeart/2018/2/layout/IconVerticalSolidList"/>
    <dgm:cxn modelId="{BDF1FC7F-5B80-4276-A27C-0E79BEC93839}" srcId="{25910142-E4F9-4D56-BED2-1C75E7C8949F}" destId="{9F1B1F23-AA40-433B-82A6-E30246FC6AD4}" srcOrd="0" destOrd="0" parTransId="{02B0CD64-E8A6-430D-8C2C-7BF53ABEC069}" sibTransId="{B9B663BF-A04D-4BE5-91C3-D0CFF6A52468}"/>
    <dgm:cxn modelId="{EBC206A0-0AC8-4231-AF66-AA193A00B3C3}" type="presOf" srcId="{25910142-E4F9-4D56-BED2-1C75E7C8949F}" destId="{80ECA1A5-90D1-4EF1-B325-7AAC696072A5}" srcOrd="0" destOrd="0" presId="urn:microsoft.com/office/officeart/2018/2/layout/IconVerticalSolidList"/>
    <dgm:cxn modelId="{D7DF56B5-8BAA-4105-B744-6EE2FB7467C6}" type="presOf" srcId="{9F1B1F23-AA40-433B-82A6-E30246FC6AD4}" destId="{A2FA8151-DC74-43C5-A75A-7C183D69CF39}" srcOrd="0" destOrd="0" presId="urn:microsoft.com/office/officeart/2018/2/layout/IconVerticalSolidList"/>
    <dgm:cxn modelId="{DA0B691D-0F64-4228-B462-6B712FECC0F2}" type="presParOf" srcId="{80ECA1A5-90D1-4EF1-B325-7AAC696072A5}" destId="{CBB08D28-7198-4CCC-8821-D6D9FC39379B}" srcOrd="0" destOrd="0" presId="urn:microsoft.com/office/officeart/2018/2/layout/IconVerticalSolidList"/>
    <dgm:cxn modelId="{4ADF539E-AA68-4598-BC9F-DD882D019F1D}" type="presParOf" srcId="{CBB08D28-7198-4CCC-8821-D6D9FC39379B}" destId="{038842F9-8728-47FB-8389-7F3FE6B33B90}" srcOrd="0" destOrd="0" presId="urn:microsoft.com/office/officeart/2018/2/layout/IconVerticalSolidList"/>
    <dgm:cxn modelId="{E758E45B-75AF-4442-BBBA-5E3DD8D357EE}" type="presParOf" srcId="{CBB08D28-7198-4CCC-8821-D6D9FC39379B}" destId="{D7D58AB7-22AA-403A-8048-F38F88309BC2}" srcOrd="1" destOrd="0" presId="urn:microsoft.com/office/officeart/2018/2/layout/IconVerticalSolidList"/>
    <dgm:cxn modelId="{FCAAE207-BFE7-4C53-80AF-F8CEB52A89C0}" type="presParOf" srcId="{CBB08D28-7198-4CCC-8821-D6D9FC39379B}" destId="{EB736622-3FFF-470B-A66E-01F8FDF17FC8}" srcOrd="2" destOrd="0" presId="urn:microsoft.com/office/officeart/2018/2/layout/IconVerticalSolidList"/>
    <dgm:cxn modelId="{8FF0F95E-33D9-4805-826B-699BEACFDD3D}" type="presParOf" srcId="{CBB08D28-7198-4CCC-8821-D6D9FC39379B}" destId="{A2FA8151-DC74-43C5-A75A-7C183D69CF39}" srcOrd="3" destOrd="0" presId="urn:microsoft.com/office/officeart/2018/2/layout/IconVerticalSolidList"/>
    <dgm:cxn modelId="{91EC8807-F752-4CFC-A074-045A667FA32D}" type="presParOf" srcId="{80ECA1A5-90D1-4EF1-B325-7AAC696072A5}" destId="{608EE678-0BD0-4E31-9013-5184C7DAE150}" srcOrd="1" destOrd="0" presId="urn:microsoft.com/office/officeart/2018/2/layout/IconVerticalSolidList"/>
    <dgm:cxn modelId="{F5A4BD4D-4336-48EE-B7FE-B9B3BF6EA21C}" type="presParOf" srcId="{80ECA1A5-90D1-4EF1-B325-7AAC696072A5}" destId="{516379EB-847E-45FB-970A-BA6F6A6C38AE}" srcOrd="2" destOrd="0" presId="urn:microsoft.com/office/officeart/2018/2/layout/IconVerticalSolidList"/>
    <dgm:cxn modelId="{4332D151-202D-476A-9847-5747E47E550A}" type="presParOf" srcId="{516379EB-847E-45FB-970A-BA6F6A6C38AE}" destId="{8AA162AC-806C-49CB-8FDD-25B1BAF0529A}" srcOrd="0" destOrd="0" presId="urn:microsoft.com/office/officeart/2018/2/layout/IconVerticalSolidList"/>
    <dgm:cxn modelId="{5F035121-0717-4E2E-9AF0-9B179BD8A635}" type="presParOf" srcId="{516379EB-847E-45FB-970A-BA6F6A6C38AE}" destId="{BC664AA8-D469-4EAE-81DD-580ECCFA2AAE}" srcOrd="1" destOrd="0" presId="urn:microsoft.com/office/officeart/2018/2/layout/IconVerticalSolidList"/>
    <dgm:cxn modelId="{F2006E56-5643-4CB7-87E9-706DDBDB337E}" type="presParOf" srcId="{516379EB-847E-45FB-970A-BA6F6A6C38AE}" destId="{E69FDA4C-1BCB-41BB-BACA-1D10A0E00459}" srcOrd="2" destOrd="0" presId="urn:microsoft.com/office/officeart/2018/2/layout/IconVerticalSolidList"/>
    <dgm:cxn modelId="{B54C899B-2B57-470F-B47F-E1C60304C57F}" type="presParOf" srcId="{516379EB-847E-45FB-970A-BA6F6A6C38AE}" destId="{C8CF4057-2FED-426E-9F8C-977C6DAD1D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966217-9300-4E4F-8114-CFA4C5FC1BC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ACC7A3-A581-4939-AA30-8AA98000ED3A}">
      <dgm:prSet/>
      <dgm:spPr/>
      <dgm:t>
        <a:bodyPr/>
        <a:lstStyle/>
        <a:p>
          <a:r>
            <a:rPr lang="en-US" b="0" baseline="0" dirty="0"/>
            <a:t>Ho: There will not be a significant difference in satisfaction levels for employees who stayed at their company and those who left.</a:t>
          </a:r>
          <a:endParaRPr lang="en-US" dirty="0"/>
        </a:p>
      </dgm:t>
    </dgm:pt>
    <dgm:pt modelId="{808ACCAE-B1C1-4EB9-B837-D2E4F4311FA7}" type="parTrans" cxnId="{94EEC06D-17D3-4070-827E-841821BF3E16}">
      <dgm:prSet/>
      <dgm:spPr/>
      <dgm:t>
        <a:bodyPr/>
        <a:lstStyle/>
        <a:p>
          <a:endParaRPr lang="en-US"/>
        </a:p>
      </dgm:t>
    </dgm:pt>
    <dgm:pt modelId="{830B10BE-BC01-4250-9D4C-94C08E18C032}" type="sibTrans" cxnId="{94EEC06D-17D3-4070-827E-841821BF3E16}">
      <dgm:prSet/>
      <dgm:spPr/>
      <dgm:t>
        <a:bodyPr/>
        <a:lstStyle/>
        <a:p>
          <a:endParaRPr lang="en-US"/>
        </a:p>
      </dgm:t>
    </dgm:pt>
    <dgm:pt modelId="{A9FEF932-66D9-4BD4-87D7-395F3E6B7E5B}">
      <dgm:prSet/>
      <dgm:spPr/>
      <dgm:t>
        <a:bodyPr/>
        <a:lstStyle/>
        <a:p>
          <a:r>
            <a:rPr lang="en-US" b="0" baseline="0"/>
            <a:t>Ha: There will be a significant difference in satisfaction levels for employees who stayed at their company and those who left.</a:t>
          </a:r>
          <a:endParaRPr lang="en-US"/>
        </a:p>
      </dgm:t>
    </dgm:pt>
    <dgm:pt modelId="{C2EC6D98-28DF-4AC8-8877-2FD09BDBBF99}" type="parTrans" cxnId="{6DB9F43C-F1AC-4BF5-B03D-6FCC8192DFBC}">
      <dgm:prSet/>
      <dgm:spPr/>
      <dgm:t>
        <a:bodyPr/>
        <a:lstStyle/>
        <a:p>
          <a:endParaRPr lang="en-US"/>
        </a:p>
      </dgm:t>
    </dgm:pt>
    <dgm:pt modelId="{216073B6-5B12-4EE1-B3E8-321BAEAAAF7B}" type="sibTrans" cxnId="{6DB9F43C-F1AC-4BF5-B03D-6FCC8192DFBC}">
      <dgm:prSet/>
      <dgm:spPr/>
      <dgm:t>
        <a:bodyPr/>
        <a:lstStyle/>
        <a:p>
          <a:endParaRPr lang="en-US"/>
        </a:p>
      </dgm:t>
    </dgm:pt>
    <dgm:pt modelId="{D2101811-6530-415A-9DDF-A973CAFE179F}" type="pres">
      <dgm:prSet presAssocID="{B2966217-9300-4E4F-8114-CFA4C5FC1B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6E8144-62F8-4052-A49D-146B9DF7F080}" type="pres">
      <dgm:prSet presAssocID="{61ACC7A3-A581-4939-AA30-8AA98000ED3A}" presName="hierRoot1" presStyleCnt="0">
        <dgm:presLayoutVars>
          <dgm:hierBranch val="init"/>
        </dgm:presLayoutVars>
      </dgm:prSet>
      <dgm:spPr/>
    </dgm:pt>
    <dgm:pt modelId="{1DD5E86F-B22B-4D70-BCD3-D026D3D9D527}" type="pres">
      <dgm:prSet presAssocID="{61ACC7A3-A581-4939-AA30-8AA98000ED3A}" presName="rootComposite1" presStyleCnt="0"/>
      <dgm:spPr/>
    </dgm:pt>
    <dgm:pt modelId="{73407616-0562-4474-867C-1764DAF48596}" type="pres">
      <dgm:prSet presAssocID="{61ACC7A3-A581-4939-AA30-8AA98000ED3A}" presName="rootText1" presStyleLbl="node0" presStyleIdx="0" presStyleCnt="1">
        <dgm:presLayoutVars>
          <dgm:chPref val="3"/>
        </dgm:presLayoutVars>
      </dgm:prSet>
      <dgm:spPr/>
    </dgm:pt>
    <dgm:pt modelId="{5A4E61E1-DDB8-4F36-AA0A-8AE951BA1DBE}" type="pres">
      <dgm:prSet presAssocID="{61ACC7A3-A581-4939-AA30-8AA98000ED3A}" presName="rootConnector1" presStyleLbl="node1" presStyleIdx="0" presStyleCnt="0"/>
      <dgm:spPr/>
    </dgm:pt>
    <dgm:pt modelId="{33FE69FA-C798-4D1E-9997-0BF05F3CA8F0}" type="pres">
      <dgm:prSet presAssocID="{61ACC7A3-A581-4939-AA30-8AA98000ED3A}" presName="hierChild2" presStyleCnt="0"/>
      <dgm:spPr/>
    </dgm:pt>
    <dgm:pt modelId="{5F5A3DA9-394F-486E-9A1C-FAF7B05560D1}" type="pres">
      <dgm:prSet presAssocID="{C2EC6D98-28DF-4AC8-8877-2FD09BDBBF99}" presName="Name64" presStyleLbl="parChTrans1D2" presStyleIdx="0" presStyleCnt="1"/>
      <dgm:spPr/>
    </dgm:pt>
    <dgm:pt modelId="{946783A3-6603-4DF3-BE60-43A9507587AB}" type="pres">
      <dgm:prSet presAssocID="{A9FEF932-66D9-4BD4-87D7-395F3E6B7E5B}" presName="hierRoot2" presStyleCnt="0">
        <dgm:presLayoutVars>
          <dgm:hierBranch val="init"/>
        </dgm:presLayoutVars>
      </dgm:prSet>
      <dgm:spPr/>
    </dgm:pt>
    <dgm:pt modelId="{4572AF1A-1411-463D-B2E9-ADABDC4A4FAA}" type="pres">
      <dgm:prSet presAssocID="{A9FEF932-66D9-4BD4-87D7-395F3E6B7E5B}" presName="rootComposite" presStyleCnt="0"/>
      <dgm:spPr/>
    </dgm:pt>
    <dgm:pt modelId="{38645672-AA5A-4733-AF12-BA5D70A3B55D}" type="pres">
      <dgm:prSet presAssocID="{A9FEF932-66D9-4BD4-87D7-395F3E6B7E5B}" presName="rootText" presStyleLbl="node2" presStyleIdx="0" presStyleCnt="1">
        <dgm:presLayoutVars>
          <dgm:chPref val="3"/>
        </dgm:presLayoutVars>
      </dgm:prSet>
      <dgm:spPr/>
    </dgm:pt>
    <dgm:pt modelId="{FC088CC5-96A7-46A6-9DDF-63E9984134EC}" type="pres">
      <dgm:prSet presAssocID="{A9FEF932-66D9-4BD4-87D7-395F3E6B7E5B}" presName="rootConnector" presStyleLbl="node2" presStyleIdx="0" presStyleCnt="1"/>
      <dgm:spPr/>
    </dgm:pt>
    <dgm:pt modelId="{68D08CF1-5686-47DF-A4F8-9FDB8117D580}" type="pres">
      <dgm:prSet presAssocID="{A9FEF932-66D9-4BD4-87D7-395F3E6B7E5B}" presName="hierChild4" presStyleCnt="0"/>
      <dgm:spPr/>
    </dgm:pt>
    <dgm:pt modelId="{A7157D84-5D1E-4F0F-972D-C7069398F7E7}" type="pres">
      <dgm:prSet presAssocID="{A9FEF932-66D9-4BD4-87D7-395F3E6B7E5B}" presName="hierChild5" presStyleCnt="0"/>
      <dgm:spPr/>
    </dgm:pt>
    <dgm:pt modelId="{DCE601E3-746C-4078-8B11-E520DA5F682B}" type="pres">
      <dgm:prSet presAssocID="{61ACC7A3-A581-4939-AA30-8AA98000ED3A}" presName="hierChild3" presStyleCnt="0"/>
      <dgm:spPr/>
    </dgm:pt>
  </dgm:ptLst>
  <dgm:cxnLst>
    <dgm:cxn modelId="{B3777806-B38C-49B3-B77C-A2C8ACC381FD}" type="presOf" srcId="{C2EC6D98-28DF-4AC8-8877-2FD09BDBBF99}" destId="{5F5A3DA9-394F-486E-9A1C-FAF7B05560D1}" srcOrd="0" destOrd="0" presId="urn:microsoft.com/office/officeart/2009/3/layout/HorizontalOrganizationChart"/>
    <dgm:cxn modelId="{EBF52818-45C6-4298-BD1D-450E414C4A52}" type="presOf" srcId="{61ACC7A3-A581-4939-AA30-8AA98000ED3A}" destId="{73407616-0562-4474-867C-1764DAF48596}" srcOrd="0" destOrd="0" presId="urn:microsoft.com/office/officeart/2009/3/layout/HorizontalOrganizationChart"/>
    <dgm:cxn modelId="{2F86F53B-BDD0-4514-B674-6543294705EA}" type="presOf" srcId="{B2966217-9300-4E4F-8114-CFA4C5FC1BC3}" destId="{D2101811-6530-415A-9DDF-A973CAFE179F}" srcOrd="0" destOrd="0" presId="urn:microsoft.com/office/officeart/2009/3/layout/HorizontalOrganizationChart"/>
    <dgm:cxn modelId="{6DB9F43C-F1AC-4BF5-B03D-6FCC8192DFBC}" srcId="{61ACC7A3-A581-4939-AA30-8AA98000ED3A}" destId="{A9FEF932-66D9-4BD4-87D7-395F3E6B7E5B}" srcOrd="0" destOrd="0" parTransId="{C2EC6D98-28DF-4AC8-8877-2FD09BDBBF99}" sibTransId="{216073B6-5B12-4EE1-B3E8-321BAEAAAF7B}"/>
    <dgm:cxn modelId="{94EEC06D-17D3-4070-827E-841821BF3E16}" srcId="{B2966217-9300-4E4F-8114-CFA4C5FC1BC3}" destId="{61ACC7A3-A581-4939-AA30-8AA98000ED3A}" srcOrd="0" destOrd="0" parTransId="{808ACCAE-B1C1-4EB9-B837-D2E4F4311FA7}" sibTransId="{830B10BE-BC01-4250-9D4C-94C08E18C032}"/>
    <dgm:cxn modelId="{7F37B381-F60E-4B03-8C4C-742D781051B1}" type="presOf" srcId="{A9FEF932-66D9-4BD4-87D7-395F3E6B7E5B}" destId="{38645672-AA5A-4733-AF12-BA5D70A3B55D}" srcOrd="0" destOrd="0" presId="urn:microsoft.com/office/officeart/2009/3/layout/HorizontalOrganizationChart"/>
    <dgm:cxn modelId="{62786C8C-E4E2-40F3-860B-A09989E1E509}" type="presOf" srcId="{A9FEF932-66D9-4BD4-87D7-395F3E6B7E5B}" destId="{FC088CC5-96A7-46A6-9DDF-63E9984134EC}" srcOrd="1" destOrd="0" presId="urn:microsoft.com/office/officeart/2009/3/layout/HorizontalOrganizationChart"/>
    <dgm:cxn modelId="{033FFEB4-A1D1-41D3-B7AB-3C9BF005F67A}" type="presOf" srcId="{61ACC7A3-A581-4939-AA30-8AA98000ED3A}" destId="{5A4E61E1-DDB8-4F36-AA0A-8AE951BA1DBE}" srcOrd="1" destOrd="0" presId="urn:microsoft.com/office/officeart/2009/3/layout/HorizontalOrganizationChart"/>
    <dgm:cxn modelId="{26D20612-0694-40C8-B620-F41E478A7272}" type="presParOf" srcId="{D2101811-6530-415A-9DDF-A973CAFE179F}" destId="{476E8144-62F8-4052-A49D-146B9DF7F080}" srcOrd="0" destOrd="0" presId="urn:microsoft.com/office/officeart/2009/3/layout/HorizontalOrganizationChart"/>
    <dgm:cxn modelId="{15D103E4-0DBA-4F8E-A908-AC641B64B3B5}" type="presParOf" srcId="{476E8144-62F8-4052-A49D-146B9DF7F080}" destId="{1DD5E86F-B22B-4D70-BCD3-D026D3D9D527}" srcOrd="0" destOrd="0" presId="urn:microsoft.com/office/officeart/2009/3/layout/HorizontalOrganizationChart"/>
    <dgm:cxn modelId="{36E9F120-B35A-4C0C-8A24-A328FFEEC774}" type="presParOf" srcId="{1DD5E86F-B22B-4D70-BCD3-D026D3D9D527}" destId="{73407616-0562-4474-867C-1764DAF48596}" srcOrd="0" destOrd="0" presId="urn:microsoft.com/office/officeart/2009/3/layout/HorizontalOrganizationChart"/>
    <dgm:cxn modelId="{0A2BC29F-6427-46B8-9F6E-B44AF4001FF7}" type="presParOf" srcId="{1DD5E86F-B22B-4D70-BCD3-D026D3D9D527}" destId="{5A4E61E1-DDB8-4F36-AA0A-8AE951BA1DBE}" srcOrd="1" destOrd="0" presId="urn:microsoft.com/office/officeart/2009/3/layout/HorizontalOrganizationChart"/>
    <dgm:cxn modelId="{F5E2B503-E2FA-43A3-9AC2-12FD1126D41F}" type="presParOf" srcId="{476E8144-62F8-4052-A49D-146B9DF7F080}" destId="{33FE69FA-C798-4D1E-9997-0BF05F3CA8F0}" srcOrd="1" destOrd="0" presId="urn:microsoft.com/office/officeart/2009/3/layout/HorizontalOrganizationChart"/>
    <dgm:cxn modelId="{144FD1BD-8935-4B8B-9F03-9F723DE6D736}" type="presParOf" srcId="{33FE69FA-C798-4D1E-9997-0BF05F3CA8F0}" destId="{5F5A3DA9-394F-486E-9A1C-FAF7B05560D1}" srcOrd="0" destOrd="0" presId="urn:microsoft.com/office/officeart/2009/3/layout/HorizontalOrganizationChart"/>
    <dgm:cxn modelId="{0BA40C2E-71DA-4A91-B6AA-23597E2D824E}" type="presParOf" srcId="{33FE69FA-C798-4D1E-9997-0BF05F3CA8F0}" destId="{946783A3-6603-4DF3-BE60-43A9507587AB}" srcOrd="1" destOrd="0" presId="urn:microsoft.com/office/officeart/2009/3/layout/HorizontalOrganizationChart"/>
    <dgm:cxn modelId="{1D4F4A2B-7405-4AD4-A967-77E466859296}" type="presParOf" srcId="{946783A3-6603-4DF3-BE60-43A9507587AB}" destId="{4572AF1A-1411-463D-B2E9-ADABDC4A4FAA}" srcOrd="0" destOrd="0" presId="urn:microsoft.com/office/officeart/2009/3/layout/HorizontalOrganizationChart"/>
    <dgm:cxn modelId="{B3A018F3-4393-4A37-BF77-231EF69F6E5D}" type="presParOf" srcId="{4572AF1A-1411-463D-B2E9-ADABDC4A4FAA}" destId="{38645672-AA5A-4733-AF12-BA5D70A3B55D}" srcOrd="0" destOrd="0" presId="urn:microsoft.com/office/officeart/2009/3/layout/HorizontalOrganizationChart"/>
    <dgm:cxn modelId="{669EAB33-80F7-4A2B-9F3C-9802B78EC358}" type="presParOf" srcId="{4572AF1A-1411-463D-B2E9-ADABDC4A4FAA}" destId="{FC088CC5-96A7-46A6-9DDF-63E9984134EC}" srcOrd="1" destOrd="0" presId="urn:microsoft.com/office/officeart/2009/3/layout/HorizontalOrganizationChart"/>
    <dgm:cxn modelId="{46A6A44A-5E39-4EE2-8E2B-7742B1E09BA4}" type="presParOf" srcId="{946783A3-6603-4DF3-BE60-43A9507587AB}" destId="{68D08CF1-5686-47DF-A4F8-9FDB8117D580}" srcOrd="1" destOrd="0" presId="urn:microsoft.com/office/officeart/2009/3/layout/HorizontalOrganizationChart"/>
    <dgm:cxn modelId="{2B6691B6-1CDA-4C50-8180-F903BD25F997}" type="presParOf" srcId="{946783A3-6603-4DF3-BE60-43A9507587AB}" destId="{A7157D84-5D1E-4F0F-972D-C7069398F7E7}" srcOrd="2" destOrd="0" presId="urn:microsoft.com/office/officeart/2009/3/layout/HorizontalOrganizationChart"/>
    <dgm:cxn modelId="{A16A0E8D-43B9-48F1-A9E2-84B9B704EA98}" type="presParOf" srcId="{476E8144-62F8-4052-A49D-146B9DF7F080}" destId="{DCE601E3-746C-4078-8B11-E520DA5F682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842F9-8728-47FB-8389-7F3FE6B33B90}">
      <dsp:nvSpPr>
        <dsp:cNvPr id="0" name=""/>
        <dsp:cNvSpPr/>
      </dsp:nvSpPr>
      <dsp:spPr>
        <a:xfrm>
          <a:off x="0" y="2229"/>
          <a:ext cx="4727735" cy="68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58AB7-22AA-403A-8048-F38F88309BC2}">
      <dsp:nvSpPr>
        <dsp:cNvPr id="0" name=""/>
        <dsp:cNvSpPr/>
      </dsp:nvSpPr>
      <dsp:spPr>
        <a:xfrm>
          <a:off x="20814" y="17710"/>
          <a:ext cx="37880" cy="37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A8151-DC74-43C5-A75A-7C183D69CF39}">
      <dsp:nvSpPr>
        <dsp:cNvPr id="0" name=""/>
        <dsp:cNvSpPr/>
      </dsp:nvSpPr>
      <dsp:spPr>
        <a:xfrm>
          <a:off x="79508" y="2229"/>
          <a:ext cx="4365541" cy="172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51" tIns="182051" rIns="182051" bIns="1820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Ho: There will not be a significant difference in satisfaction levels for employees who received a promotion in the last five years and those who did not.</a:t>
          </a:r>
          <a:endParaRPr lang="en-US" sz="1400" kern="1200" dirty="0"/>
        </a:p>
      </dsp:txBody>
      <dsp:txXfrm>
        <a:off x="79508" y="2229"/>
        <a:ext cx="4365541" cy="1720168"/>
      </dsp:txXfrm>
    </dsp:sp>
    <dsp:sp modelId="{8AA162AC-806C-49CB-8FDD-25B1BAF0529A}">
      <dsp:nvSpPr>
        <dsp:cNvPr id="0" name=""/>
        <dsp:cNvSpPr/>
      </dsp:nvSpPr>
      <dsp:spPr>
        <a:xfrm>
          <a:off x="0" y="1930902"/>
          <a:ext cx="4727735" cy="68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64AA8-D469-4EAE-81DD-580ECCFA2AAE}">
      <dsp:nvSpPr>
        <dsp:cNvPr id="0" name=""/>
        <dsp:cNvSpPr/>
      </dsp:nvSpPr>
      <dsp:spPr>
        <a:xfrm>
          <a:off x="20814" y="1946384"/>
          <a:ext cx="37880" cy="37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4057-2FED-426E-9F8C-977C6DAD1DBF}">
      <dsp:nvSpPr>
        <dsp:cNvPr id="0" name=""/>
        <dsp:cNvSpPr/>
      </dsp:nvSpPr>
      <dsp:spPr>
        <a:xfrm>
          <a:off x="79508" y="1930902"/>
          <a:ext cx="4365541" cy="172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51" tIns="182051" rIns="182051" bIns="1820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Ha: There will be a significant difference in satisfaction levels for employees who received a promotion in the last five years and those who did not.</a:t>
          </a:r>
          <a:endParaRPr lang="en-US" sz="1400" kern="1200"/>
        </a:p>
      </dsp:txBody>
      <dsp:txXfrm>
        <a:off x="79508" y="1930902"/>
        <a:ext cx="4365541" cy="1720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842F9-8728-47FB-8389-7F3FE6B33B90}">
      <dsp:nvSpPr>
        <dsp:cNvPr id="0" name=""/>
        <dsp:cNvSpPr/>
      </dsp:nvSpPr>
      <dsp:spPr>
        <a:xfrm>
          <a:off x="0" y="2229"/>
          <a:ext cx="4727735" cy="73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58AB7-22AA-403A-8048-F38F88309BC2}">
      <dsp:nvSpPr>
        <dsp:cNvPr id="0" name=""/>
        <dsp:cNvSpPr/>
      </dsp:nvSpPr>
      <dsp:spPr>
        <a:xfrm>
          <a:off x="22142" y="18699"/>
          <a:ext cx="40298" cy="40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A8151-DC74-43C5-A75A-7C183D69CF39}">
      <dsp:nvSpPr>
        <dsp:cNvPr id="0" name=""/>
        <dsp:cNvSpPr/>
      </dsp:nvSpPr>
      <dsp:spPr>
        <a:xfrm>
          <a:off x="84583" y="2229"/>
          <a:ext cx="4343892" cy="172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51" tIns="182051" rIns="182051" bIns="1820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Ho: There will not be a significant difference in satisfaction levels for employees with medium to high salaries and those with low salaries.</a:t>
          </a:r>
        </a:p>
      </dsp:txBody>
      <dsp:txXfrm>
        <a:off x="84583" y="2229"/>
        <a:ext cx="4343892" cy="1720168"/>
      </dsp:txXfrm>
    </dsp:sp>
    <dsp:sp modelId="{8AA162AC-806C-49CB-8FDD-25B1BAF0529A}">
      <dsp:nvSpPr>
        <dsp:cNvPr id="0" name=""/>
        <dsp:cNvSpPr/>
      </dsp:nvSpPr>
      <dsp:spPr>
        <a:xfrm>
          <a:off x="0" y="1930902"/>
          <a:ext cx="4727735" cy="73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64AA8-D469-4EAE-81DD-580ECCFA2AAE}">
      <dsp:nvSpPr>
        <dsp:cNvPr id="0" name=""/>
        <dsp:cNvSpPr/>
      </dsp:nvSpPr>
      <dsp:spPr>
        <a:xfrm>
          <a:off x="22142" y="1947372"/>
          <a:ext cx="40298" cy="40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4057-2FED-426E-9F8C-977C6DAD1DBF}">
      <dsp:nvSpPr>
        <dsp:cNvPr id="0" name=""/>
        <dsp:cNvSpPr/>
      </dsp:nvSpPr>
      <dsp:spPr>
        <a:xfrm>
          <a:off x="84583" y="1930902"/>
          <a:ext cx="4343892" cy="172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51" tIns="182051" rIns="182051" bIns="1820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Ha: There will be a significant difference in satisfaction levels for employees with medium to high salaries and those with low salaries.</a:t>
          </a:r>
        </a:p>
      </dsp:txBody>
      <dsp:txXfrm>
        <a:off x="84583" y="1930902"/>
        <a:ext cx="4343892" cy="1720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A3DA9-394F-486E-9A1C-FAF7B05560D1}">
      <dsp:nvSpPr>
        <dsp:cNvPr id="0" name=""/>
        <dsp:cNvSpPr/>
      </dsp:nvSpPr>
      <dsp:spPr>
        <a:xfrm>
          <a:off x="3586468" y="704312"/>
          <a:ext cx="716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652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7616-0562-4474-867C-1764DAF48596}">
      <dsp:nvSpPr>
        <dsp:cNvPr id="0" name=""/>
        <dsp:cNvSpPr/>
      </dsp:nvSpPr>
      <dsp:spPr>
        <a:xfrm>
          <a:off x="3852" y="203682"/>
          <a:ext cx="3582616" cy="1092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/>
            <a:t>Ho: There will not be a significant difference in satisfaction levels for employees who stayed at their company and those who left.</a:t>
          </a:r>
          <a:endParaRPr lang="en-US" sz="1200" kern="1200" dirty="0"/>
        </a:p>
      </dsp:txBody>
      <dsp:txXfrm>
        <a:off x="3852" y="203682"/>
        <a:ext cx="3582616" cy="1092698"/>
      </dsp:txXfrm>
    </dsp:sp>
    <dsp:sp modelId="{38645672-AA5A-4733-AF12-BA5D70A3B55D}">
      <dsp:nvSpPr>
        <dsp:cNvPr id="0" name=""/>
        <dsp:cNvSpPr/>
      </dsp:nvSpPr>
      <dsp:spPr>
        <a:xfrm>
          <a:off x="4302992" y="203682"/>
          <a:ext cx="3582616" cy="1092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/>
            <a:t>Ha: There will be a significant difference in satisfaction levels for employees who stayed at their company and those who left.</a:t>
          </a:r>
          <a:endParaRPr lang="en-US" sz="1200" kern="1200"/>
        </a:p>
      </dsp:txBody>
      <dsp:txXfrm>
        <a:off x="4302992" y="203682"/>
        <a:ext cx="3582616" cy="1092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1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hyperlink" Target="https://colab.research.google.com/drive/1jTyGxHOtCAFj9Pvr6WE_chrCewInQAbz#scrollTo=BB8fBm3M0Xl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google.com/document/d/1JgNaWr24ZmRrRVsGs0_mPcziRNNLm0gQ3q5v7sXjmIU/edit" TargetMode="External"/><Relationship Id="rId5" Type="http://schemas.openxmlformats.org/officeDocument/2006/relationships/hyperlink" Target="https://www.kaggle.com/datasets/mfaisalqureshi/hr-analytics-and-job-prediction?resource=download" TargetMode="Externa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r>
              <a:rPr lang="en-US" dirty="0"/>
              <a:t>Increasing employee retention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Skyler Harmon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Source Material:</a:t>
            </a:r>
          </a:p>
          <a:p>
            <a:r>
              <a:rPr lang="en-US" dirty="0"/>
              <a:t>-</a:t>
            </a:r>
            <a:r>
              <a:rPr lang="en-US" dirty="0">
                <a:hlinkClick r:id="rId5"/>
              </a:rPr>
              <a:t>Original Data Source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>
                <a:hlinkClick r:id="rId6"/>
              </a:rPr>
              <a:t>Project Proposal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>
                <a:hlinkClick r:id="rId7"/>
              </a:rPr>
              <a:t>Colab</a:t>
            </a:r>
            <a:r>
              <a:rPr lang="en-US" dirty="0">
                <a:hlinkClick r:id="rId7"/>
              </a:rPr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7" y="117607"/>
            <a:ext cx="6457717" cy="1580890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1463040"/>
            <a:ext cx="6457717" cy="4658042"/>
          </a:xfrm>
        </p:spPr>
        <p:txBody>
          <a:bodyPr/>
          <a:lstStyle/>
          <a:p>
            <a:r>
              <a:rPr lang="en-US" dirty="0"/>
              <a:t>Goals for Presentation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 employee retention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i="0" dirty="0"/>
              <a:t>Analyze key indicators that predict employee retention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Make recommendations based on relevant indicators</a:t>
            </a:r>
          </a:p>
          <a:p>
            <a:pPr lvl="1"/>
            <a:r>
              <a:rPr lang="en-US" dirty="0"/>
              <a:t>Dataset </a:t>
            </a:r>
            <a:r>
              <a:rPr lang="en-US"/>
              <a:t>for Analysis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i="1" dirty="0"/>
              <a:t>Source:</a:t>
            </a:r>
            <a:r>
              <a:rPr lang="en-US" dirty="0"/>
              <a:t> Kaggle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This dataset reviews 10 keys indicators (11 columns) for 14,999 employees (records).</a:t>
            </a:r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/>
              <a:t>Dataset Features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F934CE-68A4-822D-EF4F-A1494A30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87345"/>
              </p:ext>
            </p:extLst>
          </p:nvPr>
        </p:nvGraphicFramePr>
        <p:xfrm>
          <a:off x="7344569" y="1153809"/>
          <a:ext cx="4362799" cy="4648208"/>
        </p:xfrm>
        <a:graphic>
          <a:graphicData uri="http://schemas.openxmlformats.org/drawingml/2006/table">
            <a:tbl>
              <a:tblPr firstRow="1" firstCol="1" bandRow="1"/>
              <a:tblGrid>
                <a:gridCol w="1412426">
                  <a:extLst>
                    <a:ext uri="{9D8B030D-6E8A-4147-A177-3AD203B41FA5}">
                      <a16:colId xmlns:a16="http://schemas.microsoft.com/office/drawing/2014/main" val="498596779"/>
                    </a:ext>
                  </a:extLst>
                </a:gridCol>
                <a:gridCol w="1788989">
                  <a:extLst>
                    <a:ext uri="{9D8B030D-6E8A-4147-A177-3AD203B41FA5}">
                      <a16:colId xmlns:a16="http://schemas.microsoft.com/office/drawing/2014/main" val="899125340"/>
                    </a:ext>
                  </a:extLst>
                </a:gridCol>
                <a:gridCol w="1161384">
                  <a:extLst>
                    <a:ext uri="{9D8B030D-6E8A-4147-A177-3AD203B41FA5}">
                      <a16:colId xmlns:a16="http://schemas.microsoft.com/office/drawing/2014/main" val="3052887851"/>
                    </a:ext>
                  </a:extLst>
                </a:gridCol>
              </a:tblGrid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Quantitative/Qualitative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Type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440919"/>
                  </a:ext>
                </a:extLst>
              </a:tr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 Level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14458"/>
                  </a:ext>
                </a:extLst>
              </a:tr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 Evaluation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156476"/>
                  </a:ext>
                </a:extLst>
              </a:tr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Projects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156095"/>
                  </a:ext>
                </a:extLst>
              </a:tr>
              <a:tr h="5485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Monthly Hours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726243"/>
                  </a:ext>
                </a:extLst>
              </a:tr>
              <a:tr h="5485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Spend Company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43774"/>
                  </a:ext>
                </a:extLst>
              </a:tr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Accident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43805"/>
                  </a:ext>
                </a:extLst>
              </a:tr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73572"/>
                  </a:ext>
                </a:extLst>
              </a:tr>
              <a:tr h="5485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Promotion Last Five Years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32544"/>
                  </a:ext>
                </a:extLst>
              </a:tr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971014"/>
                  </a:ext>
                </a:extLst>
              </a:tr>
              <a:tr h="3550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7272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760" marR="62760" marT="62760" marB="627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98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30E222-B0E5-07DB-3507-9CC973585661}"/>
              </a:ext>
            </a:extLst>
          </p:cNvPr>
          <p:cNvSpPr txBox="1"/>
          <p:nvPr/>
        </p:nvSpPr>
        <p:spPr>
          <a:xfrm>
            <a:off x="1631173" y="3779387"/>
            <a:ext cx="4462470" cy="225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Variables Used for Analysis:</a:t>
            </a:r>
          </a:p>
          <a:p>
            <a:pPr marL="283464" marR="0" lvl="0" indent="-283464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Satisfaction Level </a:t>
            </a:r>
          </a:p>
          <a:p>
            <a:pPr marL="283464" marR="0" lvl="0" indent="-283464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Left</a:t>
            </a:r>
          </a:p>
          <a:p>
            <a:pPr marL="283464" marR="0" lvl="0" indent="-283464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Promotion Last Five Years</a:t>
            </a:r>
          </a:p>
          <a:p>
            <a:pPr marL="283464" marR="0" lvl="0" indent="-283464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4727735" cy="4651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Promotions 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C2892F3-EECC-B218-F055-57958AD0E2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4" y="2422380"/>
          <a:ext cx="4727735" cy="365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815333" y="1818890"/>
            <a:ext cx="4727735" cy="4651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Salary</a:t>
            </a: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6A4930A6-07DD-A2CF-D945-2FA2A961F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944736"/>
              </p:ext>
            </p:extLst>
          </p:nvPr>
        </p:nvGraphicFramePr>
        <p:xfrm>
          <a:off x="6815333" y="2422380"/>
          <a:ext cx="4727735" cy="365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119"/>
            <a:ext cx="8016240" cy="7918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Employee Satisfaction as an Indicator for Employee Retention</a:t>
            </a:r>
          </a:p>
        </p:txBody>
      </p:sp>
      <p:graphicFrame>
        <p:nvGraphicFramePr>
          <p:cNvPr id="2052" name="Content Placeholder 4">
            <a:extLst>
              <a:ext uri="{FF2B5EF4-FFF2-40B4-BE49-F238E27FC236}">
                <a16:creationId xmlns:a16="http://schemas.microsoft.com/office/drawing/2014/main" id="{BB3C9504-501F-0A59-5311-3014F7B75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890732"/>
              </p:ext>
            </p:extLst>
          </p:nvPr>
        </p:nvGraphicFramePr>
        <p:xfrm>
          <a:off x="63386" y="1513380"/>
          <a:ext cx="7889461" cy="150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796C0751-BBA7-6574-FA48-0370BA92A477}"/>
              </a:ext>
            </a:extLst>
          </p:cNvPr>
          <p:cNvSpPr txBox="1">
            <a:spLocks/>
          </p:cNvSpPr>
          <p:nvPr/>
        </p:nvSpPr>
        <p:spPr>
          <a:xfrm>
            <a:off x="0" y="1085431"/>
            <a:ext cx="1769869" cy="465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Hypothesis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DA50C6-2ED1-A438-4378-BBB05578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28" y="3186155"/>
            <a:ext cx="42195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14DEC-8C35-196A-A40A-83F4BCBBF7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206" y="6179528"/>
            <a:ext cx="7283824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Hypothesis 1: Promotions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0FA29-A2E3-138B-04D9-0D50D19B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68" y="227892"/>
            <a:ext cx="4670191" cy="3363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BBA36-1FA3-41D1-F1C6-50B88DBC3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77" y="3937355"/>
            <a:ext cx="7678795" cy="761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B47FC7-F4DC-C4D1-1162-A4FE95AE427A}"/>
              </a:ext>
            </a:extLst>
          </p:cNvPr>
          <p:cNvSpPr txBox="1"/>
          <p:nvPr/>
        </p:nvSpPr>
        <p:spPr>
          <a:xfrm>
            <a:off x="8940800" y="20353"/>
            <a:ext cx="3180080" cy="467820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Methods:</a:t>
            </a:r>
          </a:p>
          <a:p>
            <a:pPr algn="ctr"/>
            <a:endParaRPr lang="en-US" dirty="0"/>
          </a:p>
          <a:p>
            <a:r>
              <a:rPr lang="en-US" sz="1600" dirty="0"/>
              <a:t>-A two-sample t-test was run to compare the mean difference of reported employee satisfaction between employees who received a promotion in the last five years and those who did not.</a:t>
            </a:r>
          </a:p>
          <a:p>
            <a:r>
              <a:rPr lang="en-US" sz="1600" dirty="0"/>
              <a:t>-The two groups were established using the .</a:t>
            </a:r>
            <a:r>
              <a:rPr lang="en-US" sz="1600" dirty="0" err="1"/>
              <a:t>iloc</a:t>
            </a:r>
            <a:r>
              <a:rPr lang="en-US" sz="1600" dirty="0"/>
              <a:t> function in Python.</a:t>
            </a:r>
          </a:p>
          <a:p>
            <a:endParaRPr lang="en-US" sz="1600" dirty="0"/>
          </a:p>
          <a:p>
            <a:pPr algn="ctr"/>
            <a:r>
              <a:rPr lang="en-US" dirty="0"/>
              <a:t>Results:</a:t>
            </a:r>
          </a:p>
          <a:p>
            <a:pPr algn="ctr"/>
            <a:endParaRPr lang="en-US" dirty="0"/>
          </a:p>
          <a:p>
            <a:r>
              <a:rPr lang="en-US" sz="1600" dirty="0"/>
              <a:t>-Null hypothesis rejected.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7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Hypothesis 2: Salary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BA322-0C59-D499-C2EF-26EF2B15D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492" y="215006"/>
            <a:ext cx="4850539" cy="3493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3FE1E4-F253-419E-3DB3-C2C5B443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110" y="3823772"/>
            <a:ext cx="7718610" cy="761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069CA-728D-AF1C-5DED-68E033069C05}"/>
              </a:ext>
            </a:extLst>
          </p:cNvPr>
          <p:cNvSpPr txBox="1"/>
          <p:nvPr/>
        </p:nvSpPr>
        <p:spPr>
          <a:xfrm>
            <a:off x="8914765" y="215006"/>
            <a:ext cx="3180080" cy="437042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Methods:</a:t>
            </a:r>
          </a:p>
          <a:p>
            <a:endParaRPr lang="en-US" dirty="0"/>
          </a:p>
          <a:p>
            <a:r>
              <a:rPr lang="en-US" sz="1600" dirty="0"/>
              <a:t>-A two-sample t-test was run to compare the mean difference of reported employee satisfaction between employees with a medium to high salary and those with a low salary.</a:t>
            </a:r>
          </a:p>
          <a:p>
            <a:r>
              <a:rPr lang="en-US" sz="1600" dirty="0"/>
              <a:t>-The two groups were established using the .loc function in Python.</a:t>
            </a:r>
          </a:p>
          <a:p>
            <a:endParaRPr lang="en-US" sz="1600" dirty="0"/>
          </a:p>
          <a:p>
            <a:pPr algn="ctr"/>
            <a:r>
              <a:rPr lang="en-US" dirty="0"/>
              <a:t>Results:</a:t>
            </a:r>
          </a:p>
          <a:p>
            <a:endParaRPr lang="en-US" sz="1600" dirty="0"/>
          </a:p>
          <a:p>
            <a:r>
              <a:rPr lang="en-US" sz="1600" dirty="0"/>
              <a:t>Null hypothesis rejected.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7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Recommendations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4"/>
            <a:ext cx="6172412" cy="4400895"/>
          </a:xfrm>
        </p:spPr>
        <p:txBody>
          <a:bodyPr>
            <a:normAutofit/>
          </a:bodyPr>
          <a:lstStyle/>
          <a:p>
            <a:r>
              <a:rPr lang="en-US" dirty="0"/>
              <a:t>Reported employee satisfaction has a significant impact on whether employees will stay at their company or leave their company. The following recommendations will show higher levels of employee satisfaction in the workplace: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Increasing opportunities for promotions in the workplace.</a:t>
            </a:r>
          </a:p>
          <a:p>
            <a:endParaRPr lang="en-US" dirty="0"/>
          </a:p>
          <a:p>
            <a:r>
              <a:rPr lang="en-US" dirty="0"/>
              <a:t>2. Increasing employees' salaries.</a:t>
            </a:r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3037" y="1303131"/>
            <a:ext cx="3754671" cy="789830"/>
          </a:xfrm>
        </p:spPr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2092961"/>
            <a:ext cx="3806919" cy="3886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Analyzing recommendations from a company’s perspective:</a:t>
            </a:r>
          </a:p>
          <a:p>
            <a:r>
              <a:rPr lang="en-US" dirty="0"/>
              <a:t>1. Productivity vs. job satisfaction</a:t>
            </a:r>
          </a:p>
          <a:p>
            <a:r>
              <a:rPr lang="en-US" dirty="0"/>
              <a:t>2. KPIs with internal promotions vs. external</a:t>
            </a:r>
          </a:p>
          <a:p>
            <a:r>
              <a:rPr lang="en-US" dirty="0"/>
              <a:t>3. Comparing company’s profit with increased salaries vs. without 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758aa55-6b46-4c4a-87bf-741e4488ca7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882F7B7C67304090C051B39AABC80F" ma:contentTypeVersion="9" ma:contentTypeDescription="Create a new document." ma:contentTypeScope="" ma:versionID="e27b96e7f53053c4d4c57b4e05243e8a">
  <xsd:schema xmlns:xsd="http://www.w3.org/2001/XMLSchema" xmlns:xs="http://www.w3.org/2001/XMLSchema" xmlns:p="http://schemas.microsoft.com/office/2006/metadata/properties" xmlns:ns3="b758aa55-6b46-4c4a-87bf-741e4488ca74" xmlns:ns4="9cd4470f-f8d0-4a1f-894b-3969a35c86f9" targetNamespace="http://schemas.microsoft.com/office/2006/metadata/properties" ma:root="true" ma:fieldsID="778cbc023758112224e5520f9094fd48" ns3:_="" ns4:_="">
    <xsd:import namespace="b758aa55-6b46-4c4a-87bf-741e4488ca74"/>
    <xsd:import namespace="9cd4470f-f8d0-4a1f-894b-3969a35c86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8aa55-6b46-4c4a-87bf-741e4488c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4470f-f8d0-4a1f-894b-3969a35c86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9cd4470f-f8d0-4a1f-894b-3969a35c86f9"/>
    <ds:schemaRef ds:uri="http://schemas.openxmlformats.org/package/2006/metadata/core-properties"/>
    <ds:schemaRef ds:uri="b758aa55-6b46-4c4a-87bf-741e4488ca7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B4B328-68EF-4C4C-8BEA-DB113EA15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58aa55-6b46-4c4a-87bf-741e4488ca74"/>
    <ds:schemaRef ds:uri="9cd4470f-f8d0-4a1f-894b-3969a35c8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4601</TotalTime>
  <Words>506</Words>
  <Application>Microsoft Office PowerPoint</Application>
  <PresentationFormat>Widescreen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Increasing employee retention</vt:lpstr>
      <vt:lpstr>Presentation Overview</vt:lpstr>
      <vt:lpstr>Dataset Features</vt:lpstr>
      <vt:lpstr>Hypotheses</vt:lpstr>
      <vt:lpstr>Employee Satisfaction as an Indicator for Employee Retention</vt:lpstr>
      <vt:lpstr>Hypothesis 1: Promotions</vt:lpstr>
      <vt:lpstr>Hypothesis 2: Salary</vt:lpstr>
      <vt:lpstr>Final Recommendations</vt:lpstr>
      <vt:lpstr>Next Steps: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employee retention</dc:title>
  <dc:creator>Skyler Harmon</dc:creator>
  <cp:lastModifiedBy>Skyler Harmon</cp:lastModifiedBy>
  <cp:revision>2</cp:revision>
  <dcterms:created xsi:type="dcterms:W3CDTF">2022-12-03T18:26:48Z</dcterms:created>
  <dcterms:modified xsi:type="dcterms:W3CDTF">2023-02-07T21:50:36Z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0x010100A3882F7B7C67304090C051B39AABC80F</vt:lpwstr>
  </property>
</Properties>
</file>