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8d8e084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8d8e084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8d8e0841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8d8e0841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8d8e084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8d8e084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8d8e0841d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8d8e0841d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8d8e0841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8d8e0841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d8e0841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d8e0841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8d8e0841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8d8e0841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188775" y="1839325"/>
            <a:ext cx="6769800" cy="9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 Bank Market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Suyash Gupta , Skye Liu , Alexis Hu, and Chase Blackmun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30075" y="55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Story</a:t>
            </a:r>
            <a:endParaRPr/>
          </a:p>
        </p:txBody>
      </p:sp>
      <p:sp>
        <p:nvSpPr>
          <p:cNvPr id="93" name="Google Shape;93;p14"/>
          <p:cNvSpPr txBox="1"/>
          <p:nvPr>
            <p:ph idx="1" type="body"/>
          </p:nvPr>
        </p:nvSpPr>
        <p:spPr>
          <a:xfrm>
            <a:off x="132850" y="1438175"/>
            <a:ext cx="8658600" cy="282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Char char="●"/>
            </a:pPr>
            <a:r>
              <a:rPr b="1" lang="en" sz="1500">
                <a:solidFill>
                  <a:schemeClr val="dk2"/>
                </a:solidFill>
              </a:rPr>
              <a:t>Goal: </a:t>
            </a:r>
            <a:endParaRPr b="1"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Examine the US</a:t>
            </a:r>
            <a:r>
              <a:rPr lang="en" sz="1500">
                <a:solidFill>
                  <a:schemeClr val="dk2"/>
                </a:solidFill>
              </a:rPr>
              <a:t> bank market </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Analyze the performance of top 1 player</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Approach: </a:t>
            </a:r>
            <a:endParaRPr b="1"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Narrowed our bank data from </a:t>
            </a:r>
            <a:r>
              <a:rPr lang="en" sz="1500">
                <a:solidFill>
                  <a:schemeClr val="dk2"/>
                </a:solidFill>
              </a:rPr>
              <a:t>4,356 different banks, to the top  10</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Analysis on Deposits, Branches and Market Share</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Now </a:t>
            </a:r>
            <a:r>
              <a:rPr b="1" lang="en" sz="1500">
                <a:solidFill>
                  <a:schemeClr val="dk2"/>
                </a:solidFill>
              </a:rPr>
              <a:t>it's</a:t>
            </a:r>
            <a:r>
              <a:rPr b="1" lang="en" sz="1500">
                <a:solidFill>
                  <a:schemeClr val="dk2"/>
                </a:solidFill>
              </a:rPr>
              <a:t> time to take a deep dive…</a:t>
            </a:r>
            <a:endParaRPr b="1"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Who is the top 1 player? </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Does JPM Chase have the highest number of deposits because they have the highest number of branches?</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Which region is the best performing one for top 1 player? </a:t>
            </a:r>
            <a:endParaRPr sz="1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63050" y="692271"/>
            <a:ext cx="821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Market Sha</a:t>
            </a:r>
            <a:r>
              <a:rPr lang="en" sz="2240"/>
              <a:t>re</a:t>
            </a:r>
            <a:r>
              <a:rPr lang="en" sz="2240"/>
              <a:t> </a:t>
            </a:r>
            <a:endParaRPr sz="2240"/>
          </a:p>
          <a:p>
            <a:pPr indent="0" lvl="0" marL="0" rtl="0" algn="l">
              <a:spcBef>
                <a:spcPts val="0"/>
              </a:spcBef>
              <a:spcAft>
                <a:spcPts val="0"/>
              </a:spcAft>
              <a:buSzPts val="990"/>
              <a:buNone/>
            </a:pPr>
            <a:r>
              <a:t/>
            </a:r>
            <a:endParaRPr sz="900"/>
          </a:p>
          <a:p>
            <a:pPr indent="0" lvl="0" marL="0" rtl="0" algn="l">
              <a:spcBef>
                <a:spcPts val="0"/>
              </a:spcBef>
              <a:spcAft>
                <a:spcPts val="0"/>
              </a:spcAft>
              <a:buSzPts val="990"/>
              <a:buNone/>
            </a:pPr>
            <a:r>
              <a:rPr lang="en" sz="1600"/>
              <a:t>Top 10 banks have captured over 50% of market share, and </a:t>
            </a:r>
            <a:r>
              <a:rPr lang="en" sz="1600">
                <a:latin typeface="Lato"/>
                <a:ea typeface="Lato"/>
                <a:cs typeface="Lato"/>
                <a:sym typeface="Lato"/>
              </a:rPr>
              <a:t>JP Morgan Chase has the highest number of deposits in the U.S.</a:t>
            </a:r>
            <a:endParaRPr sz="1600"/>
          </a:p>
        </p:txBody>
      </p:sp>
      <p:pic>
        <p:nvPicPr>
          <p:cNvPr id="99" name="Google Shape;99;p15"/>
          <p:cNvPicPr preferRelativeResize="0"/>
          <p:nvPr/>
        </p:nvPicPr>
        <p:blipFill>
          <a:blip r:embed="rId3">
            <a:alphaModFix/>
          </a:blip>
          <a:stretch>
            <a:fillRect/>
          </a:stretch>
        </p:blipFill>
        <p:spPr>
          <a:xfrm>
            <a:off x="1467299" y="1870775"/>
            <a:ext cx="6209398" cy="3065176"/>
          </a:xfrm>
          <a:prstGeom prst="rect">
            <a:avLst/>
          </a:prstGeom>
          <a:noFill/>
          <a:ln>
            <a:noFill/>
          </a:ln>
        </p:spPr>
      </p:pic>
      <p:pic>
        <p:nvPicPr>
          <p:cNvPr id="100" name="Google Shape;100;p15"/>
          <p:cNvPicPr preferRelativeResize="0"/>
          <p:nvPr/>
        </p:nvPicPr>
        <p:blipFill rotWithShape="1">
          <a:blip r:embed="rId4">
            <a:alphaModFix/>
          </a:blip>
          <a:srcRect b="7952" l="12890" r="12292" t="10567"/>
          <a:stretch/>
        </p:blipFill>
        <p:spPr>
          <a:xfrm>
            <a:off x="7174525" y="2571750"/>
            <a:ext cx="1292900" cy="70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199750" y="1448175"/>
            <a:ext cx="3126000" cy="3275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40">
                <a:solidFill>
                  <a:schemeClr val="dk2"/>
                </a:solidFill>
                <a:latin typeface="Raleway"/>
                <a:ea typeface="Raleway"/>
                <a:cs typeface="Raleway"/>
                <a:sym typeface="Raleway"/>
              </a:rPr>
              <a:t>Bank deposit has an exponential relationship with the number of branches</a:t>
            </a:r>
            <a:endParaRPr sz="184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1840">
              <a:solidFill>
                <a:schemeClr val="dk2"/>
              </a:solidFill>
              <a:latin typeface="Raleway"/>
              <a:ea typeface="Raleway"/>
              <a:cs typeface="Raleway"/>
              <a:sym typeface="Raleway"/>
            </a:endParaRPr>
          </a:p>
          <a:p>
            <a:pPr indent="0" lvl="0" marL="0" rtl="0" algn="l">
              <a:lnSpc>
                <a:spcPct val="100000"/>
              </a:lnSpc>
              <a:spcBef>
                <a:spcPts val="0"/>
              </a:spcBef>
              <a:spcAft>
                <a:spcPts val="0"/>
              </a:spcAft>
              <a:buClr>
                <a:srgbClr val="000000"/>
              </a:buClr>
              <a:buSzPts val="990"/>
              <a:buFont typeface="Arial"/>
              <a:buNone/>
            </a:pPr>
            <a:r>
              <a:rPr lang="en" sz="1840">
                <a:solidFill>
                  <a:schemeClr val="dk2"/>
                </a:solidFill>
                <a:latin typeface="Raleway"/>
                <a:ea typeface="Raleway"/>
                <a:cs typeface="Raleway"/>
                <a:sym typeface="Raleway"/>
              </a:rPr>
              <a:t>As the number of branches goes up, one can expect that the number of deposits grows exponentially.</a:t>
            </a:r>
            <a:endParaRPr sz="1840">
              <a:solidFill>
                <a:schemeClr val="dk2"/>
              </a:solidFill>
              <a:latin typeface="Raleway"/>
              <a:ea typeface="Raleway"/>
              <a:cs typeface="Raleway"/>
              <a:sym typeface="Raleway"/>
            </a:endParaRPr>
          </a:p>
        </p:txBody>
      </p:sp>
      <p:pic>
        <p:nvPicPr>
          <p:cNvPr id="106" name="Google Shape;106;p16"/>
          <p:cNvPicPr preferRelativeResize="0"/>
          <p:nvPr/>
        </p:nvPicPr>
        <p:blipFill>
          <a:blip r:embed="rId3">
            <a:alphaModFix/>
          </a:blip>
          <a:stretch>
            <a:fillRect/>
          </a:stretch>
        </p:blipFill>
        <p:spPr>
          <a:xfrm>
            <a:off x="3595299" y="595849"/>
            <a:ext cx="4896352" cy="4476701"/>
          </a:xfrm>
          <a:prstGeom prst="rect">
            <a:avLst/>
          </a:prstGeom>
          <a:noFill/>
          <a:ln>
            <a:noFill/>
          </a:ln>
        </p:spPr>
      </p:pic>
      <p:sp>
        <p:nvSpPr>
          <p:cNvPr id="107" name="Google Shape;107;p16"/>
          <p:cNvSpPr txBox="1"/>
          <p:nvPr>
            <p:ph type="title"/>
          </p:nvPr>
        </p:nvSpPr>
        <p:spPr>
          <a:xfrm>
            <a:off x="199750" y="561950"/>
            <a:ext cx="3395700" cy="5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Branches↑，Deposit ↑</a:t>
            </a:r>
            <a:endParaRPr sz="22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25688" y="508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Deposits Per Branch</a:t>
            </a:r>
            <a:endParaRPr/>
          </a:p>
        </p:txBody>
      </p:sp>
      <p:pic>
        <p:nvPicPr>
          <p:cNvPr id="113" name="Google Shape;113;p17"/>
          <p:cNvPicPr preferRelativeResize="0"/>
          <p:nvPr/>
        </p:nvPicPr>
        <p:blipFill>
          <a:blip r:embed="rId3">
            <a:alphaModFix/>
          </a:blip>
          <a:stretch>
            <a:fillRect/>
          </a:stretch>
        </p:blipFill>
        <p:spPr>
          <a:xfrm>
            <a:off x="1143950" y="1351725"/>
            <a:ext cx="7111402" cy="3791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04925" y="508525"/>
            <a:ext cx="814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Population has no significant effect on the bank deposit</a:t>
            </a:r>
            <a:endParaRPr sz="2240"/>
          </a:p>
        </p:txBody>
      </p:sp>
      <p:pic>
        <p:nvPicPr>
          <p:cNvPr id="119" name="Google Shape;119;p18"/>
          <p:cNvPicPr preferRelativeResize="0"/>
          <p:nvPr/>
        </p:nvPicPr>
        <p:blipFill>
          <a:blip r:embed="rId3">
            <a:alphaModFix/>
          </a:blip>
          <a:stretch>
            <a:fillRect/>
          </a:stretch>
        </p:blipFill>
        <p:spPr>
          <a:xfrm>
            <a:off x="1826975" y="1297525"/>
            <a:ext cx="5238576" cy="3668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29825" y="569600"/>
            <a:ext cx="8416800" cy="70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a:t>
            </a:r>
            <a:r>
              <a:rPr lang="en"/>
              <a:t>erforming </a:t>
            </a:r>
            <a:r>
              <a:rPr lang="en"/>
              <a:t>Regions for JP Morgan</a:t>
            </a:r>
            <a:r>
              <a:rPr lang="en" sz="2550">
                <a:latin typeface="Lato"/>
                <a:ea typeface="Lato"/>
                <a:cs typeface="Lato"/>
                <a:sym typeface="Lato"/>
              </a:rPr>
              <a:t>: </a:t>
            </a:r>
            <a:r>
              <a:rPr lang="en" sz="2550">
                <a:latin typeface="Lato"/>
                <a:ea typeface="Lato"/>
                <a:cs typeface="Lato"/>
                <a:sym typeface="Lato"/>
              </a:rPr>
              <a:t>East and South</a:t>
            </a:r>
            <a:endParaRPr sz="2550">
              <a:latin typeface="Lato"/>
              <a:ea typeface="Lato"/>
              <a:cs typeface="Lato"/>
              <a:sym typeface="Lato"/>
            </a:endParaRPr>
          </a:p>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1860550" y="1206200"/>
            <a:ext cx="5974241" cy="3733901"/>
          </a:xfrm>
          <a:prstGeom prst="rect">
            <a:avLst/>
          </a:prstGeom>
          <a:noFill/>
          <a:ln>
            <a:noFill/>
          </a:ln>
        </p:spPr>
      </p:pic>
      <p:sp>
        <p:nvSpPr>
          <p:cNvPr id="126" name="Google Shape;126;p19"/>
          <p:cNvSpPr/>
          <p:nvPr/>
        </p:nvSpPr>
        <p:spPr>
          <a:xfrm>
            <a:off x="3177625" y="1279525"/>
            <a:ext cx="355800" cy="27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3101425" y="2651125"/>
            <a:ext cx="355800" cy="27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2187025" y="4403725"/>
            <a:ext cx="355800" cy="27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6835225" y="4403725"/>
            <a:ext cx="355800" cy="279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99850" y="56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5" name="Google Shape;135;p20"/>
          <p:cNvSpPr txBox="1"/>
          <p:nvPr>
            <p:ph idx="1" type="body"/>
          </p:nvPr>
        </p:nvSpPr>
        <p:spPr>
          <a:xfrm>
            <a:off x="359550" y="1508100"/>
            <a:ext cx="8058600" cy="2832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Char char="●"/>
            </a:pPr>
            <a:r>
              <a:rPr lang="en" sz="1500">
                <a:solidFill>
                  <a:schemeClr val="dk2"/>
                </a:solidFill>
              </a:rPr>
              <a:t>JPM Chase has established themselves as the number one player in banking.</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JPM Chase’s success stems from their excellent performance in the East region.</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With more time, we would love to analyze the growth and success of JPM Chase over the last 30 years and discover how JPM has become the number one bank in the United States.</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