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8"/>
  </p:notesMasterIdLst>
  <p:handoutMasterIdLst>
    <p:handoutMasterId r:id="rId59"/>
  </p:handoutMasterIdLst>
  <p:sldIdLst>
    <p:sldId id="343" r:id="rId2"/>
    <p:sldId id="1099" r:id="rId3"/>
    <p:sldId id="1090" r:id="rId4"/>
    <p:sldId id="1093" r:id="rId5"/>
    <p:sldId id="1086" r:id="rId6"/>
    <p:sldId id="979" r:id="rId7"/>
    <p:sldId id="1084" r:id="rId8"/>
    <p:sldId id="1146" r:id="rId9"/>
    <p:sldId id="1053" r:id="rId10"/>
    <p:sldId id="1140" r:id="rId11"/>
    <p:sldId id="1125" r:id="rId12"/>
    <p:sldId id="1138" r:id="rId13"/>
    <p:sldId id="1118" r:id="rId14"/>
    <p:sldId id="1137" r:id="rId15"/>
    <p:sldId id="1126" r:id="rId16"/>
    <p:sldId id="1127" r:id="rId17"/>
    <p:sldId id="1128" r:id="rId18"/>
    <p:sldId id="1117" r:id="rId19"/>
    <p:sldId id="1097" r:id="rId20"/>
    <p:sldId id="1095" r:id="rId21"/>
    <p:sldId id="1096" r:id="rId22"/>
    <p:sldId id="1085" r:id="rId23"/>
    <p:sldId id="1129" r:id="rId24"/>
    <p:sldId id="1144" r:id="rId25"/>
    <p:sldId id="1107" r:id="rId26"/>
    <p:sldId id="1091" r:id="rId27"/>
    <p:sldId id="1121" r:id="rId28"/>
    <p:sldId id="1122" r:id="rId29"/>
    <p:sldId id="1123" r:id="rId30"/>
    <p:sldId id="1108" r:id="rId31"/>
    <p:sldId id="1132" r:id="rId32"/>
    <p:sldId id="1143" r:id="rId33"/>
    <p:sldId id="1100" r:id="rId34"/>
    <p:sldId id="1092" r:id="rId35"/>
    <p:sldId id="1139" r:id="rId36"/>
    <p:sldId id="1124" r:id="rId37"/>
    <p:sldId id="1133" r:id="rId38"/>
    <p:sldId id="1114" r:id="rId39"/>
    <p:sldId id="1116" r:id="rId40"/>
    <p:sldId id="1145" r:id="rId41"/>
    <p:sldId id="1134" r:id="rId42"/>
    <p:sldId id="1106" r:id="rId43"/>
    <p:sldId id="1131" r:id="rId44"/>
    <p:sldId id="1130" r:id="rId45"/>
    <p:sldId id="1101" r:id="rId46"/>
    <p:sldId id="1147" r:id="rId47"/>
    <p:sldId id="1111" r:id="rId48"/>
    <p:sldId id="1112" r:id="rId49"/>
    <p:sldId id="1142" r:id="rId50"/>
    <p:sldId id="1148" r:id="rId51"/>
    <p:sldId id="1149" r:id="rId52"/>
    <p:sldId id="1083" r:id="rId53"/>
    <p:sldId id="1141" r:id="rId54"/>
    <p:sldId id="1135" r:id="rId55"/>
    <p:sldId id="1136" r:id="rId56"/>
    <p:sldId id="1150" r:id="rId57"/>
  </p:sldIdLst>
  <p:sldSz cx="9144000" cy="6858000" type="screen4x3"/>
  <p:notesSz cx="7102475" cy="10234613"/>
  <p:defaultTextStyle>
    <a:defPPr>
      <a:defRPr lang="en-US"/>
    </a:defPPr>
    <a:lvl1pPr algn="l" rtl="0" eaLnBrk="0" fontAlgn="base" hangingPunct="0">
      <a:spcBef>
        <a:spcPct val="0"/>
      </a:spcBef>
      <a:spcAft>
        <a:spcPct val="0"/>
      </a:spcAft>
      <a:defRPr sz="2400" b="1" kern="1200">
        <a:solidFill>
          <a:schemeClr val="tx2"/>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2"/>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2"/>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2"/>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2"/>
        </a:solidFill>
        <a:latin typeface="Times New Roman" pitchFamily="18" charset="0"/>
        <a:ea typeface="+mn-ea"/>
        <a:cs typeface="+mn-cs"/>
      </a:defRPr>
    </a:lvl5pPr>
    <a:lvl6pPr marL="2286000" algn="l" defTabSz="914400" rtl="0" eaLnBrk="1" latinLnBrk="0" hangingPunct="1">
      <a:defRPr sz="2400" b="1" kern="1200">
        <a:solidFill>
          <a:schemeClr val="tx2"/>
        </a:solidFill>
        <a:latin typeface="Times New Roman" pitchFamily="18" charset="0"/>
        <a:ea typeface="+mn-ea"/>
        <a:cs typeface="+mn-cs"/>
      </a:defRPr>
    </a:lvl6pPr>
    <a:lvl7pPr marL="2743200" algn="l" defTabSz="914400" rtl="0" eaLnBrk="1" latinLnBrk="0" hangingPunct="1">
      <a:defRPr sz="2400" b="1" kern="1200">
        <a:solidFill>
          <a:schemeClr val="tx2"/>
        </a:solidFill>
        <a:latin typeface="Times New Roman" pitchFamily="18" charset="0"/>
        <a:ea typeface="+mn-ea"/>
        <a:cs typeface="+mn-cs"/>
      </a:defRPr>
    </a:lvl7pPr>
    <a:lvl8pPr marL="3200400" algn="l" defTabSz="914400" rtl="0" eaLnBrk="1" latinLnBrk="0" hangingPunct="1">
      <a:defRPr sz="2400" b="1" kern="1200">
        <a:solidFill>
          <a:schemeClr val="tx2"/>
        </a:solidFill>
        <a:latin typeface="Times New Roman" pitchFamily="18" charset="0"/>
        <a:ea typeface="+mn-ea"/>
        <a:cs typeface="+mn-cs"/>
      </a:defRPr>
    </a:lvl8pPr>
    <a:lvl9pPr marL="3657600" algn="l" defTabSz="914400" rtl="0" eaLnBrk="1" latinLnBrk="0" hangingPunct="1">
      <a:defRPr sz="2400" b="1" kern="1200">
        <a:solidFill>
          <a:schemeClr val="tx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82">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D5FA"/>
    <a:srgbClr val="BADFFE"/>
    <a:srgbClr val="0033CC"/>
    <a:srgbClr val="FFFF00"/>
    <a:srgbClr val="FF33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489" autoAdjust="0"/>
  </p:normalViewPr>
  <p:slideViewPr>
    <p:cSldViewPr>
      <p:cViewPr varScale="1">
        <p:scale>
          <a:sx n="58" d="100"/>
          <a:sy n="58" d="100"/>
        </p:scale>
        <p:origin x="1544" y="56"/>
      </p:cViewPr>
      <p:guideLst>
        <p:guide orient="horz" pos="2160"/>
        <p:guide pos="2880"/>
      </p:guideLst>
    </p:cSldViewPr>
  </p:slideViewPr>
  <p:outlineViewPr>
    <p:cViewPr>
      <p:scale>
        <a:sx n="33" d="100"/>
        <a:sy n="33" d="100"/>
      </p:scale>
      <p:origin x="0" y="16448"/>
    </p:cViewPr>
  </p:outlineViewPr>
  <p:notesTextViewPr>
    <p:cViewPr>
      <p:scale>
        <a:sx n="125" d="100"/>
        <a:sy n="125" d="100"/>
      </p:scale>
      <p:origin x="0" y="0"/>
    </p:cViewPr>
  </p:notesTextViewPr>
  <p:sorterViewPr>
    <p:cViewPr varScale="1">
      <p:scale>
        <a:sx n="1" d="1"/>
        <a:sy n="1" d="1"/>
      </p:scale>
      <p:origin x="0" y="-14884"/>
    </p:cViewPr>
  </p:sorterViewPr>
  <p:notesViewPr>
    <p:cSldViewPr>
      <p:cViewPr varScale="1">
        <p:scale>
          <a:sx n="59" d="100"/>
          <a:sy n="59" d="100"/>
        </p:scale>
        <p:origin x="-1618" y="-76"/>
      </p:cViewPr>
      <p:guideLst>
        <p:guide orient="horz" pos="2382"/>
        <p:guide pos="292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3078163" cy="512763"/>
          </a:xfrm>
          <a:prstGeom prst="rect">
            <a:avLst/>
          </a:prstGeom>
          <a:noFill/>
          <a:ln w="9525">
            <a:noFill/>
            <a:miter lim="800000"/>
            <a:headEnd/>
            <a:tailEnd/>
          </a:ln>
          <a:effectLst/>
        </p:spPr>
        <p:txBody>
          <a:bodyPr vert="horz" wrap="square" lIns="19545" tIns="0" rIns="19545" bIns="0" numCol="1" anchor="t" anchorCtr="0" compatLnSpc="1">
            <a:prstTxWarp prst="textNoShape">
              <a:avLst/>
            </a:prstTxWarp>
          </a:bodyPr>
          <a:lstStyle>
            <a:lvl1pPr defTabSz="974725">
              <a:defRPr sz="1000" b="0" i="1">
                <a:solidFill>
                  <a:schemeClr val="tx1"/>
                </a:solidFill>
                <a:latin typeface="Arial Narrow" pitchFamily="34" charset="0"/>
              </a:defRPr>
            </a:lvl1pPr>
          </a:lstStyle>
          <a:p>
            <a:pPr>
              <a:defRPr/>
            </a:pPr>
            <a:endParaRPr lang="en-US"/>
          </a:p>
        </p:txBody>
      </p:sp>
      <p:sp>
        <p:nvSpPr>
          <p:cNvPr id="2051" name="Rectangle 3"/>
          <p:cNvSpPr>
            <a:spLocks noGrp="1" noChangeArrowheads="1"/>
          </p:cNvSpPr>
          <p:nvPr>
            <p:ph type="dt" idx="1"/>
          </p:nvPr>
        </p:nvSpPr>
        <p:spPr bwMode="auto">
          <a:xfrm>
            <a:off x="4024313" y="-1588"/>
            <a:ext cx="3078162" cy="512763"/>
          </a:xfrm>
          <a:prstGeom prst="rect">
            <a:avLst/>
          </a:prstGeom>
          <a:noFill/>
          <a:ln w="9525">
            <a:noFill/>
            <a:miter lim="800000"/>
            <a:headEnd/>
            <a:tailEnd/>
          </a:ln>
          <a:effectLst/>
        </p:spPr>
        <p:txBody>
          <a:bodyPr vert="horz" wrap="square" lIns="19545" tIns="0" rIns="19545" bIns="0" numCol="1" anchor="t" anchorCtr="0" compatLnSpc="1">
            <a:prstTxWarp prst="textNoShape">
              <a:avLst/>
            </a:prstTxWarp>
          </a:bodyPr>
          <a:lstStyle>
            <a:lvl1pPr algn="r" defTabSz="974725">
              <a:defRPr sz="1000" b="0" i="1">
                <a:solidFill>
                  <a:schemeClr val="tx1"/>
                </a:solidFill>
                <a:latin typeface="Arial Narrow" pitchFamily="34" charset="0"/>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01713" y="773113"/>
            <a:ext cx="5100637" cy="3825875"/>
          </a:xfrm>
          <a:prstGeom prst="rect">
            <a:avLst/>
          </a:prstGeom>
          <a:noFill/>
          <a:ln w="12700">
            <a:solidFill>
              <a:schemeClr val="tx1"/>
            </a:solidFill>
            <a:miter lim="800000"/>
            <a:headEnd/>
            <a:tailEnd/>
          </a:ln>
        </p:spPr>
      </p:sp>
      <p:sp>
        <p:nvSpPr>
          <p:cNvPr id="2053" name="Rectangle 5"/>
          <p:cNvSpPr>
            <a:spLocks noGrp="1" noChangeArrowheads="1"/>
          </p:cNvSpPr>
          <p:nvPr>
            <p:ph type="body" sz="quarter" idx="3"/>
          </p:nvPr>
        </p:nvSpPr>
        <p:spPr bwMode="auto">
          <a:xfrm>
            <a:off x="947738" y="4860925"/>
            <a:ext cx="5207000" cy="4605338"/>
          </a:xfrm>
          <a:prstGeom prst="rect">
            <a:avLst/>
          </a:prstGeom>
          <a:noFill/>
          <a:ln w="9525">
            <a:noFill/>
            <a:miter lim="800000"/>
            <a:headEnd/>
            <a:tailEnd/>
          </a:ln>
          <a:effectLst/>
        </p:spPr>
        <p:txBody>
          <a:bodyPr vert="horz" wrap="square" lIns="96097" tIns="48863" rIns="96097" bIns="4886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9721850"/>
            <a:ext cx="3078163" cy="512763"/>
          </a:xfrm>
          <a:prstGeom prst="rect">
            <a:avLst/>
          </a:prstGeom>
          <a:noFill/>
          <a:ln w="9525">
            <a:noFill/>
            <a:miter lim="800000"/>
            <a:headEnd/>
            <a:tailEnd/>
          </a:ln>
          <a:effectLst/>
        </p:spPr>
        <p:txBody>
          <a:bodyPr vert="horz" wrap="square" lIns="19545" tIns="0" rIns="19545" bIns="0" numCol="1" anchor="b" anchorCtr="0" compatLnSpc="1">
            <a:prstTxWarp prst="textNoShape">
              <a:avLst/>
            </a:prstTxWarp>
          </a:bodyPr>
          <a:lstStyle>
            <a:lvl1pPr defTabSz="974725">
              <a:defRPr sz="1000" b="0" i="1">
                <a:solidFill>
                  <a:schemeClr val="tx1"/>
                </a:solidFill>
                <a:latin typeface="Arial Narrow"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4024313" y="9721850"/>
            <a:ext cx="3078162" cy="512763"/>
          </a:xfrm>
          <a:prstGeom prst="rect">
            <a:avLst/>
          </a:prstGeom>
          <a:noFill/>
          <a:ln w="9525">
            <a:noFill/>
            <a:miter lim="800000"/>
            <a:headEnd/>
            <a:tailEnd/>
          </a:ln>
          <a:effectLst/>
        </p:spPr>
        <p:txBody>
          <a:bodyPr vert="horz" wrap="square" lIns="19545" tIns="0" rIns="19545" bIns="0" numCol="1" anchor="b" anchorCtr="0" compatLnSpc="1">
            <a:prstTxWarp prst="textNoShape">
              <a:avLst/>
            </a:prstTxWarp>
          </a:bodyPr>
          <a:lstStyle>
            <a:lvl1pPr algn="r" defTabSz="974725">
              <a:defRPr sz="1000" b="0" i="1">
                <a:solidFill>
                  <a:schemeClr val="tx1"/>
                </a:solidFill>
                <a:latin typeface="Arial Narrow" pitchFamily="34" charset="0"/>
              </a:defRPr>
            </a:lvl1pPr>
          </a:lstStyle>
          <a:p>
            <a:pPr>
              <a:defRPr/>
            </a:pPr>
            <a:fld id="{61A14D80-DB98-4BC5-8408-E5836CE93441}" type="slidenum">
              <a:rPr lang="en-US"/>
              <a:pPr>
                <a:defRPr/>
              </a:pPr>
              <a:t>‹N°›</a:t>
            </a:fld>
            <a:endParaRPr lang="en-US"/>
          </a:p>
        </p:txBody>
      </p:sp>
    </p:spTree>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5138"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1863"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97000"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62138" algn="l" defTabSz="94932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e l'image des diapositives 1"/>
          <p:cNvSpPr>
            <a:spLocks noGrp="1" noRot="1" noChangeAspect="1" noTextEdit="1"/>
          </p:cNvSpPr>
          <p:nvPr>
            <p:ph type="sldImg"/>
          </p:nvPr>
        </p:nvSpPr>
        <p:spPr>
          <a:ln/>
        </p:spPr>
      </p:sp>
      <p:sp>
        <p:nvSpPr>
          <p:cNvPr id="44035" name="Espace réservé des commentaires 2"/>
          <p:cNvSpPr>
            <a:spLocks noGrp="1"/>
          </p:cNvSpPr>
          <p:nvPr>
            <p:ph type="body" idx="1"/>
          </p:nvPr>
        </p:nvSpPr>
        <p:spPr>
          <a:noFill/>
          <a:ln/>
        </p:spPr>
        <p:txBody>
          <a:bodyPr/>
          <a:lstStyle/>
          <a:p>
            <a:endParaRPr lang="en-GB" smtClean="0"/>
          </a:p>
        </p:txBody>
      </p:sp>
      <p:sp>
        <p:nvSpPr>
          <p:cNvPr id="44036" name="Espace réservé du numéro de diapositive 3"/>
          <p:cNvSpPr>
            <a:spLocks noGrp="1"/>
          </p:cNvSpPr>
          <p:nvPr>
            <p:ph type="sldNum" sz="quarter" idx="5"/>
          </p:nvPr>
        </p:nvSpPr>
        <p:spPr>
          <a:noFill/>
        </p:spPr>
        <p:txBody>
          <a:bodyPr/>
          <a:lstStyle/>
          <a:p>
            <a:fld id="{269E0354-709E-402C-81CA-DF026FBE8280}"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GB"/>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GB"/>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32E6E9D4-7022-4F91-96E8-6EFCBE612A83}" type="slidenum">
              <a:rPr lang="en-US"/>
              <a:pPr>
                <a:defRPr/>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D4DC75AF-0744-4DC5-ABBC-0BC865BED5B1}"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289800" y="285750"/>
            <a:ext cx="1854200" cy="6276975"/>
          </a:xfrm>
        </p:spPr>
        <p:txBody>
          <a:bodyPr vert="eaVert"/>
          <a:lstStyle/>
          <a:p>
            <a:r>
              <a:rPr lang="fr-FR" smtClean="0"/>
              <a:t>Cliquez pour modifier le style du titre</a:t>
            </a:r>
            <a:endParaRPr lang="en-GB"/>
          </a:p>
        </p:txBody>
      </p:sp>
      <p:sp>
        <p:nvSpPr>
          <p:cNvPr id="3" name="Espace réservé du texte vertical 2"/>
          <p:cNvSpPr>
            <a:spLocks noGrp="1"/>
          </p:cNvSpPr>
          <p:nvPr>
            <p:ph type="body" orient="vert" idx="1"/>
          </p:nvPr>
        </p:nvSpPr>
        <p:spPr>
          <a:xfrm>
            <a:off x="1725613" y="285750"/>
            <a:ext cx="5411787" cy="627697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D5D95280-457C-4CC8-A176-9015120E1793}" type="slidenum">
              <a:rPr lang="en-US"/>
              <a:pPr>
                <a:defRPr/>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725613" y="285750"/>
            <a:ext cx="7243762" cy="1058863"/>
          </a:xfrm>
        </p:spPr>
        <p:txBody>
          <a:bodyPr/>
          <a:lstStyle/>
          <a:p>
            <a:r>
              <a:rPr lang="fr-FR" smtClean="0"/>
              <a:t>Cliquez pour modifier le style du titre</a:t>
            </a:r>
            <a:endParaRPr lang="en-GB"/>
          </a:p>
        </p:txBody>
      </p:sp>
      <p:sp>
        <p:nvSpPr>
          <p:cNvPr id="3" name="Espace réservé du contenu 2"/>
          <p:cNvSpPr>
            <a:spLocks noGrp="1"/>
          </p:cNvSpPr>
          <p:nvPr>
            <p:ph sz="half" idx="1"/>
          </p:nvPr>
        </p:nvSpPr>
        <p:spPr>
          <a:xfrm>
            <a:off x="1924050" y="1628775"/>
            <a:ext cx="3533775" cy="49339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texte 3"/>
          <p:cNvSpPr>
            <a:spLocks noGrp="1"/>
          </p:cNvSpPr>
          <p:nvPr>
            <p:ph type="body" sz="half" idx="2"/>
          </p:nvPr>
        </p:nvSpPr>
        <p:spPr>
          <a:xfrm>
            <a:off x="5610225" y="1628775"/>
            <a:ext cx="3533775" cy="49339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4C5335C7-780A-4330-B42D-EC57E5BE4B3C}" type="slidenum">
              <a:rPr lang="en-US"/>
              <a:pPr>
                <a:defRPr/>
              </a:pPr>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725613" y="285750"/>
            <a:ext cx="7243762" cy="1058863"/>
          </a:xfrm>
        </p:spPr>
        <p:txBody>
          <a:bodyPr/>
          <a:lstStyle/>
          <a:p>
            <a:r>
              <a:rPr lang="fr-FR" smtClean="0"/>
              <a:t>Cliquez pour modifier le style du titre</a:t>
            </a:r>
            <a:endParaRPr lang="en-GB"/>
          </a:p>
        </p:txBody>
      </p:sp>
      <p:sp>
        <p:nvSpPr>
          <p:cNvPr id="3" name="Espace réservé du texte 2"/>
          <p:cNvSpPr>
            <a:spLocks noGrp="1"/>
          </p:cNvSpPr>
          <p:nvPr>
            <p:ph type="body" sz="half" idx="1"/>
          </p:nvPr>
        </p:nvSpPr>
        <p:spPr>
          <a:xfrm>
            <a:off x="1924050" y="1628775"/>
            <a:ext cx="3533775" cy="49339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contenu 3"/>
          <p:cNvSpPr>
            <a:spLocks noGrp="1"/>
          </p:cNvSpPr>
          <p:nvPr>
            <p:ph sz="half" idx="2"/>
          </p:nvPr>
        </p:nvSpPr>
        <p:spPr>
          <a:xfrm>
            <a:off x="5610225" y="1628775"/>
            <a:ext cx="3533775" cy="49339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B913C998-A459-4B90-AB4C-3A394B7DB758}" type="slidenum">
              <a:rPr lang="en-US"/>
              <a:pPr>
                <a:defRPr/>
              </a:pPr>
              <a:t>‹N°›</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re et diagramme">
    <p:spTree>
      <p:nvGrpSpPr>
        <p:cNvPr id="1" name=""/>
        <p:cNvGrpSpPr/>
        <p:nvPr/>
      </p:nvGrpSpPr>
      <p:grpSpPr>
        <a:xfrm>
          <a:off x="0" y="0"/>
          <a:ext cx="0" cy="0"/>
          <a:chOff x="0" y="0"/>
          <a:chExt cx="0" cy="0"/>
        </a:xfrm>
      </p:grpSpPr>
      <p:sp>
        <p:nvSpPr>
          <p:cNvPr id="2" name="Titre 1"/>
          <p:cNvSpPr>
            <a:spLocks noGrp="1"/>
          </p:cNvSpPr>
          <p:nvPr>
            <p:ph type="title"/>
          </p:nvPr>
        </p:nvSpPr>
        <p:spPr>
          <a:xfrm>
            <a:off x="1725613" y="285750"/>
            <a:ext cx="7243762" cy="1058863"/>
          </a:xfrm>
        </p:spPr>
        <p:txBody>
          <a:bodyPr/>
          <a:lstStyle/>
          <a:p>
            <a:r>
              <a:rPr lang="fr-FR" smtClean="0"/>
              <a:t>Cliquez pour modifier le style du titre</a:t>
            </a:r>
            <a:endParaRPr lang="en-GB"/>
          </a:p>
        </p:txBody>
      </p:sp>
      <p:sp>
        <p:nvSpPr>
          <p:cNvPr id="3" name="Espace réservé du graphique 2"/>
          <p:cNvSpPr>
            <a:spLocks noGrp="1"/>
          </p:cNvSpPr>
          <p:nvPr>
            <p:ph type="chart" idx="1"/>
          </p:nvPr>
        </p:nvSpPr>
        <p:spPr>
          <a:xfrm>
            <a:off x="1924050" y="1628775"/>
            <a:ext cx="7219950" cy="4933950"/>
          </a:xfrm>
        </p:spPr>
        <p:txBody>
          <a:bodyPr/>
          <a:lstStyle/>
          <a:p>
            <a:pPr lvl="0"/>
            <a:endParaRPr lang="en-GB" noProof="0" smtClean="0"/>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C0DC819C-822F-4DDE-B152-38C6A67A937F}" type="slidenum">
              <a:rPr lang="en-US"/>
              <a:pPr>
                <a:defRPr/>
              </a:pPr>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1725613" y="285750"/>
            <a:ext cx="7243762" cy="1058863"/>
          </a:xfrm>
        </p:spPr>
        <p:txBody>
          <a:bodyPr/>
          <a:lstStyle/>
          <a:p>
            <a:r>
              <a:rPr lang="fr-FR" smtClean="0"/>
              <a:t>Cliquez pour modifier le style du titre</a:t>
            </a:r>
            <a:endParaRPr lang="en-GB"/>
          </a:p>
        </p:txBody>
      </p:sp>
      <p:sp>
        <p:nvSpPr>
          <p:cNvPr id="3" name="Espace réservé du tableau 2"/>
          <p:cNvSpPr>
            <a:spLocks noGrp="1"/>
          </p:cNvSpPr>
          <p:nvPr>
            <p:ph type="tbl" idx="1"/>
          </p:nvPr>
        </p:nvSpPr>
        <p:spPr>
          <a:xfrm>
            <a:off x="1924050" y="1628775"/>
            <a:ext cx="7219950" cy="4933950"/>
          </a:xfrm>
        </p:spPr>
        <p:txBody>
          <a:bodyPr/>
          <a:lstStyle/>
          <a:p>
            <a:pPr lvl="0"/>
            <a:endParaRPr lang="en-GB" noProof="0" smtClean="0"/>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5D7E5F1D-515C-468C-B679-2F79DBA9FEAD}"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935D7E45-C485-4786-9CC7-201563B611AC}"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GB"/>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5" name="Espace réservé du pied de page 4"/>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6" name="Espace réservé du numéro de diapositive 5"/>
          <p:cNvSpPr>
            <a:spLocks noGrp="1"/>
          </p:cNvSpPr>
          <p:nvPr>
            <p:ph type="sldNum" sz="quarter" idx="12"/>
          </p:nvPr>
        </p:nvSpPr>
        <p:spPr/>
        <p:txBody>
          <a:bodyPr/>
          <a:lstStyle>
            <a:lvl1pPr>
              <a:defRPr/>
            </a:lvl1pPr>
          </a:lstStyle>
          <a:p>
            <a:pPr>
              <a:defRPr/>
            </a:pPr>
            <a:fld id="{8C143BB4-577C-4BD5-8C4C-B9A42606A945}" type="slidenum">
              <a:rPr lang="en-US"/>
              <a:pPr>
                <a:defRPr/>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contenu 2"/>
          <p:cNvSpPr>
            <a:spLocks noGrp="1"/>
          </p:cNvSpPr>
          <p:nvPr>
            <p:ph sz="half" idx="1"/>
          </p:nvPr>
        </p:nvSpPr>
        <p:spPr>
          <a:xfrm>
            <a:off x="1924050" y="1628775"/>
            <a:ext cx="3533775"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contenu 3"/>
          <p:cNvSpPr>
            <a:spLocks noGrp="1"/>
          </p:cNvSpPr>
          <p:nvPr>
            <p:ph sz="half" idx="2"/>
          </p:nvPr>
        </p:nvSpPr>
        <p:spPr>
          <a:xfrm>
            <a:off x="5610225" y="1628775"/>
            <a:ext cx="3533775" cy="493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82299280-F2DC-43D3-B838-2733F60FACBD}" type="slidenum">
              <a:rPr lang="en-US"/>
              <a:pPr>
                <a:defRPr/>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en-GB"/>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7" name="Espace réservé de la date 6"/>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8" name="Espace réservé du pied de page 7"/>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9" name="Espace réservé du numéro de diapositive 8"/>
          <p:cNvSpPr>
            <a:spLocks noGrp="1"/>
          </p:cNvSpPr>
          <p:nvPr>
            <p:ph type="sldNum" sz="quarter" idx="12"/>
          </p:nvPr>
        </p:nvSpPr>
        <p:spPr/>
        <p:txBody>
          <a:bodyPr/>
          <a:lstStyle>
            <a:lvl1pPr>
              <a:defRPr/>
            </a:lvl1pPr>
          </a:lstStyle>
          <a:p>
            <a:pPr>
              <a:defRPr/>
            </a:pPr>
            <a:fld id="{485BAD21-CB01-41A8-84DB-CE66C1D46C26}" type="slidenum">
              <a:rPr lang="en-US"/>
              <a:pPr>
                <a:defRPr/>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e la date 2"/>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4" name="Espace réservé du pied de page 3"/>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5" name="Espace réservé du numéro de diapositive 4"/>
          <p:cNvSpPr>
            <a:spLocks noGrp="1"/>
          </p:cNvSpPr>
          <p:nvPr>
            <p:ph type="sldNum" sz="quarter" idx="12"/>
          </p:nvPr>
        </p:nvSpPr>
        <p:spPr/>
        <p:txBody>
          <a:bodyPr/>
          <a:lstStyle>
            <a:lvl1pPr>
              <a:defRPr/>
            </a:lvl1pPr>
          </a:lstStyle>
          <a:p>
            <a:pPr>
              <a:defRPr/>
            </a:pPr>
            <a:fld id="{B8FCB8F5-A324-4713-8900-4CBFC46B7103}" type="slidenum">
              <a:rPr lang="en-US"/>
              <a:pPr>
                <a:defRPr/>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r>
              <a:rPr lang="it-IT" smtClean="0"/>
              <a:t>EPITA AI Ethics 2023 Spring/Eunika Mercier-Laurent</a:t>
            </a:r>
            <a:endParaRPr lang="en-US"/>
          </a:p>
        </p:txBody>
      </p:sp>
      <p:sp>
        <p:nvSpPr>
          <p:cNvPr id="3" name="Rectangle 4"/>
          <p:cNvSpPr>
            <a:spLocks noGrp="1" noChangeArrowheads="1"/>
          </p:cNvSpPr>
          <p:nvPr>
            <p:ph type="sldNum" sz="quarter" idx="11"/>
          </p:nvPr>
        </p:nvSpPr>
        <p:spPr>
          <a:ln/>
        </p:spPr>
        <p:txBody>
          <a:bodyPr/>
          <a:lstStyle>
            <a:lvl1pPr>
              <a:defRPr/>
            </a:lvl1pPr>
          </a:lstStyle>
          <a:p>
            <a:pPr>
              <a:defRPr/>
            </a:pPr>
            <a:fld id="{FD5C24DC-7FB8-42C1-9C1D-B0E5E3DA4EE7}"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GB"/>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0AEA6942-122F-49CC-BE6F-1CCEA910FD93}" type="slidenum">
              <a:rPr lang="en-US"/>
              <a:pPr>
                <a:defRPr/>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GB"/>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1547813" y="6400800"/>
            <a:ext cx="1905000" cy="457200"/>
          </a:xfrm>
          <a:prstGeom prst="rect">
            <a:avLst/>
          </a:prstGeom>
        </p:spPr>
        <p:txBody>
          <a:bodyPr/>
          <a:lstStyle>
            <a:lvl1pPr>
              <a:defRPr/>
            </a:lvl1pPr>
          </a:lstStyle>
          <a:p>
            <a:pPr>
              <a:defRPr/>
            </a:pPr>
            <a:endParaRPr lang="en-US"/>
          </a:p>
        </p:txBody>
      </p:sp>
      <p:sp>
        <p:nvSpPr>
          <p:cNvPr id="6" name="Espace réservé du pied de page 5"/>
          <p:cNvSpPr>
            <a:spLocks noGrp="1"/>
          </p:cNvSpPr>
          <p:nvPr>
            <p:ph type="ftr" sz="quarter" idx="11"/>
          </p:nvPr>
        </p:nvSpPr>
        <p:spPr/>
        <p:txBody>
          <a:bodyPr/>
          <a:lstStyle>
            <a:lvl1pPr>
              <a:defRPr/>
            </a:lvl1pPr>
          </a:lstStyle>
          <a:p>
            <a:pPr>
              <a:defRPr/>
            </a:pPr>
            <a:r>
              <a:rPr lang="it-IT" smtClean="0"/>
              <a:t>EPITA AI Ethics 2023 Spring/Eunika Mercier-Laurent</a:t>
            </a:r>
            <a:endParaRPr lang="en-US"/>
          </a:p>
        </p:txBody>
      </p:sp>
      <p:sp>
        <p:nvSpPr>
          <p:cNvPr id="7" name="Espace réservé du numéro de diapositive 6"/>
          <p:cNvSpPr>
            <a:spLocks noGrp="1"/>
          </p:cNvSpPr>
          <p:nvPr>
            <p:ph type="sldNum" sz="quarter" idx="12"/>
          </p:nvPr>
        </p:nvSpPr>
        <p:spPr/>
        <p:txBody>
          <a:bodyPr/>
          <a:lstStyle>
            <a:lvl1pPr>
              <a:defRPr/>
            </a:lvl1pPr>
          </a:lstStyle>
          <a:p>
            <a:pPr>
              <a:defRPr/>
            </a:pPr>
            <a:fld id="{D6E58ED4-9F8D-47EE-8997-AFAA175C2922}" type="slidenum">
              <a:rPr lang="en-US"/>
              <a:pPr>
                <a:defRPr/>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solidFill>
                  <a:schemeClr val="tx1"/>
                </a:solidFill>
              </a:defRPr>
            </a:lvl1pPr>
          </a:lstStyle>
          <a:p>
            <a:pPr>
              <a:defRPr/>
            </a:pPr>
            <a:r>
              <a:rPr lang="it-IT" smtClean="0"/>
              <a:t>EPITA AI Ethics 2023 Spring/Eunika Mercier-Laurent</a:t>
            </a:r>
            <a:endParaRPr lang="en-US"/>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solidFill>
                  <a:schemeClr val="tx1"/>
                </a:solidFill>
              </a:defRPr>
            </a:lvl1pPr>
          </a:lstStyle>
          <a:p>
            <a:pPr>
              <a:defRPr/>
            </a:pPr>
            <a:fld id="{7C8ED4C5-40D4-4A05-A47E-831B56415D1E}" type="slidenum">
              <a:rPr lang="en-US"/>
              <a:pPr>
                <a:defRPr/>
              </a:pPr>
              <a:t>‹N°›</a:t>
            </a:fld>
            <a:endParaRPr lang="en-US"/>
          </a:p>
        </p:txBody>
      </p:sp>
      <p:sp>
        <p:nvSpPr>
          <p:cNvPr id="1029" name="Rectangle 5"/>
          <p:cNvSpPr>
            <a:spLocks noChangeArrowheads="1"/>
          </p:cNvSpPr>
          <p:nvPr/>
        </p:nvSpPr>
        <p:spPr bwMode="auto">
          <a:xfrm>
            <a:off x="1581150" y="0"/>
            <a:ext cx="7550150" cy="1390650"/>
          </a:xfrm>
          <a:prstGeom prst="rect">
            <a:avLst/>
          </a:prstGeom>
          <a:gradFill rotWithShape="0">
            <a:gsLst>
              <a:gs pos="0">
                <a:srgbClr val="FCFEB9"/>
              </a:gs>
              <a:gs pos="100000">
                <a:srgbClr val="FCFEB9">
                  <a:gamma/>
                  <a:tint val="0"/>
                  <a:invGamma/>
                </a:srgbClr>
              </a:gs>
            </a:gsLst>
            <a:lin ang="0" scaled="1"/>
          </a:gradFill>
          <a:ln w="9525">
            <a:noFill/>
            <a:miter lim="800000"/>
            <a:headEnd/>
            <a:tailEnd/>
          </a:ln>
          <a:effectLst/>
        </p:spPr>
        <p:txBody>
          <a:bodyPr wrap="none" anchor="ctr"/>
          <a:lstStyle/>
          <a:p>
            <a:pPr>
              <a:defRPr/>
            </a:pPr>
            <a:endParaRPr lang="en-GB"/>
          </a:p>
        </p:txBody>
      </p:sp>
      <p:sp>
        <p:nvSpPr>
          <p:cNvPr id="2" name="Rectangle 6"/>
          <p:cNvSpPr>
            <a:spLocks noGrp="1" noChangeArrowheads="1"/>
          </p:cNvSpPr>
          <p:nvPr>
            <p:ph type="body" idx="1"/>
          </p:nvPr>
        </p:nvSpPr>
        <p:spPr bwMode="auto">
          <a:xfrm>
            <a:off x="1924050" y="1628775"/>
            <a:ext cx="7219950" cy="49339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7"/>
          <p:cNvSpPr>
            <a:spLocks noGrp="1" noChangeArrowheads="1"/>
          </p:cNvSpPr>
          <p:nvPr>
            <p:ph type="title"/>
          </p:nvPr>
        </p:nvSpPr>
        <p:spPr bwMode="auto">
          <a:xfrm>
            <a:off x="1725613" y="285750"/>
            <a:ext cx="7243762" cy="1058863"/>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pic>
        <p:nvPicPr>
          <p:cNvPr id="1031" name="Picture 8"/>
          <p:cNvPicPr>
            <a:picLocks noChangeArrowheads="1"/>
          </p:cNvPicPr>
          <p:nvPr/>
        </p:nvPicPr>
        <p:blipFill>
          <a:blip r:embed="rId17" cstate="print"/>
          <a:srcRect t="21719" b="7170"/>
          <a:stretch>
            <a:fillRect/>
          </a:stretch>
        </p:blipFill>
        <p:spPr bwMode="auto">
          <a:xfrm>
            <a:off x="0" y="1428750"/>
            <a:ext cx="1558925" cy="5416550"/>
          </a:xfrm>
          <a:prstGeom prst="rect">
            <a:avLst/>
          </a:prstGeom>
          <a:noFill/>
          <a:ln w="9525">
            <a:noFill/>
            <a:miter lim="800000"/>
            <a:headEnd/>
            <a:tailEnd/>
          </a:ln>
        </p:spPr>
      </p:pic>
      <p:pic>
        <p:nvPicPr>
          <p:cNvPr id="1032" name="Picture 9"/>
          <p:cNvPicPr>
            <a:picLocks noChangeArrowheads="1"/>
          </p:cNvPicPr>
          <p:nvPr/>
        </p:nvPicPr>
        <p:blipFill>
          <a:blip r:embed="rId18" cstate="print"/>
          <a:srcRect/>
          <a:stretch>
            <a:fillRect/>
          </a:stretch>
        </p:blipFill>
        <p:spPr bwMode="auto">
          <a:xfrm>
            <a:off x="0" y="1423988"/>
            <a:ext cx="1576388" cy="54340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144" r:id="rId1"/>
    <p:sldLayoutId id="2147486145" r:id="rId2"/>
    <p:sldLayoutId id="2147486146" r:id="rId3"/>
    <p:sldLayoutId id="2147486147" r:id="rId4"/>
    <p:sldLayoutId id="2147486148" r:id="rId5"/>
    <p:sldLayoutId id="2147486149" r:id="rId6"/>
    <p:sldLayoutId id="2147486143" r:id="rId7"/>
    <p:sldLayoutId id="2147486150" r:id="rId8"/>
    <p:sldLayoutId id="2147486151" r:id="rId9"/>
    <p:sldLayoutId id="2147486152" r:id="rId10"/>
    <p:sldLayoutId id="2147486153" r:id="rId11"/>
    <p:sldLayoutId id="2147486154" r:id="rId12"/>
    <p:sldLayoutId id="2147486155" r:id="rId13"/>
    <p:sldLayoutId id="2147486156" r:id="rId14"/>
    <p:sldLayoutId id="2147486157" r:id="rId15"/>
  </p:sldLayoutIdLst>
  <p:hf sldNum="0" hdr="0" dt="0"/>
  <p:txStyles>
    <p:titleStyle>
      <a:lvl1pPr algn="l" rtl="0" eaLnBrk="0" fontAlgn="base" hangingPunct="0">
        <a:lnSpc>
          <a:spcPct val="75000"/>
        </a:lnSpc>
        <a:spcBef>
          <a:spcPct val="0"/>
        </a:spcBef>
        <a:spcAft>
          <a:spcPct val="0"/>
        </a:spcAft>
        <a:defRPr sz="4000">
          <a:solidFill>
            <a:schemeClr val="tx1"/>
          </a:solidFill>
          <a:latin typeface="+mj-lt"/>
          <a:ea typeface="+mj-ea"/>
          <a:cs typeface="+mj-cs"/>
        </a:defRPr>
      </a:lvl1pPr>
      <a:lvl2pPr algn="l" rtl="0" eaLnBrk="0" fontAlgn="base" hangingPunct="0">
        <a:lnSpc>
          <a:spcPct val="75000"/>
        </a:lnSpc>
        <a:spcBef>
          <a:spcPct val="0"/>
        </a:spcBef>
        <a:spcAft>
          <a:spcPct val="0"/>
        </a:spcAft>
        <a:defRPr sz="4000">
          <a:solidFill>
            <a:schemeClr val="tx1"/>
          </a:solidFill>
          <a:latin typeface="Times New Roman" pitchFamily="18" charset="0"/>
        </a:defRPr>
      </a:lvl2pPr>
      <a:lvl3pPr algn="l" rtl="0" eaLnBrk="0" fontAlgn="base" hangingPunct="0">
        <a:lnSpc>
          <a:spcPct val="75000"/>
        </a:lnSpc>
        <a:spcBef>
          <a:spcPct val="0"/>
        </a:spcBef>
        <a:spcAft>
          <a:spcPct val="0"/>
        </a:spcAft>
        <a:defRPr sz="4000">
          <a:solidFill>
            <a:schemeClr val="tx1"/>
          </a:solidFill>
          <a:latin typeface="Times New Roman" pitchFamily="18" charset="0"/>
        </a:defRPr>
      </a:lvl3pPr>
      <a:lvl4pPr algn="l" rtl="0" eaLnBrk="0" fontAlgn="base" hangingPunct="0">
        <a:lnSpc>
          <a:spcPct val="75000"/>
        </a:lnSpc>
        <a:spcBef>
          <a:spcPct val="0"/>
        </a:spcBef>
        <a:spcAft>
          <a:spcPct val="0"/>
        </a:spcAft>
        <a:defRPr sz="4000">
          <a:solidFill>
            <a:schemeClr val="tx1"/>
          </a:solidFill>
          <a:latin typeface="Times New Roman" pitchFamily="18" charset="0"/>
        </a:defRPr>
      </a:lvl4pPr>
      <a:lvl5pPr algn="l" rtl="0" eaLnBrk="0" fontAlgn="base" hangingPunct="0">
        <a:lnSpc>
          <a:spcPct val="75000"/>
        </a:lnSpc>
        <a:spcBef>
          <a:spcPct val="0"/>
        </a:spcBef>
        <a:spcAft>
          <a:spcPct val="0"/>
        </a:spcAft>
        <a:defRPr sz="4000">
          <a:solidFill>
            <a:schemeClr val="tx1"/>
          </a:solidFill>
          <a:latin typeface="Times New Roman" pitchFamily="18" charset="0"/>
        </a:defRPr>
      </a:lvl5pPr>
      <a:lvl6pPr marL="457200" algn="l" rtl="0" eaLnBrk="0" fontAlgn="base" hangingPunct="0">
        <a:lnSpc>
          <a:spcPct val="75000"/>
        </a:lnSpc>
        <a:spcBef>
          <a:spcPct val="0"/>
        </a:spcBef>
        <a:spcAft>
          <a:spcPct val="0"/>
        </a:spcAft>
        <a:defRPr sz="4000">
          <a:solidFill>
            <a:schemeClr val="tx1"/>
          </a:solidFill>
          <a:latin typeface="Times New Roman" pitchFamily="18" charset="0"/>
        </a:defRPr>
      </a:lvl6pPr>
      <a:lvl7pPr marL="914400" algn="l" rtl="0" eaLnBrk="0" fontAlgn="base" hangingPunct="0">
        <a:lnSpc>
          <a:spcPct val="75000"/>
        </a:lnSpc>
        <a:spcBef>
          <a:spcPct val="0"/>
        </a:spcBef>
        <a:spcAft>
          <a:spcPct val="0"/>
        </a:spcAft>
        <a:defRPr sz="4000">
          <a:solidFill>
            <a:schemeClr val="tx1"/>
          </a:solidFill>
          <a:latin typeface="Times New Roman" pitchFamily="18" charset="0"/>
        </a:defRPr>
      </a:lvl7pPr>
      <a:lvl8pPr marL="1371600" algn="l" rtl="0" eaLnBrk="0" fontAlgn="base" hangingPunct="0">
        <a:lnSpc>
          <a:spcPct val="75000"/>
        </a:lnSpc>
        <a:spcBef>
          <a:spcPct val="0"/>
        </a:spcBef>
        <a:spcAft>
          <a:spcPct val="0"/>
        </a:spcAft>
        <a:defRPr sz="4000">
          <a:solidFill>
            <a:schemeClr val="tx1"/>
          </a:solidFill>
          <a:latin typeface="Times New Roman" pitchFamily="18" charset="0"/>
        </a:defRPr>
      </a:lvl8pPr>
      <a:lvl9pPr marL="1828800" algn="l" rtl="0" eaLnBrk="0" fontAlgn="base" hangingPunct="0">
        <a:lnSpc>
          <a:spcPct val="75000"/>
        </a:lnSpc>
        <a:spcBef>
          <a:spcPct val="0"/>
        </a:spcBef>
        <a:spcAft>
          <a:spcPct val="0"/>
        </a:spcAft>
        <a:defRPr sz="4000">
          <a:solidFill>
            <a:schemeClr val="tx1"/>
          </a:solidFill>
          <a:latin typeface="Times New Roman" pitchFamily="18" charset="0"/>
        </a:defRPr>
      </a:lvl9pPr>
    </p:titleStyle>
    <p:bodyStyle>
      <a:lvl1pPr marL="342900" indent="-342900" algn="l" rtl="0" eaLnBrk="0" fontAlgn="base" hangingPunct="0">
        <a:lnSpc>
          <a:spcPct val="90000"/>
        </a:lnSpc>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lnSpc>
          <a:spcPct val="90000"/>
        </a:lnSpc>
        <a:spcBef>
          <a:spcPct val="20000"/>
        </a:spcBef>
        <a:spcAft>
          <a:spcPct val="0"/>
        </a:spcAft>
        <a:buSzPct val="100000"/>
        <a:buChar char="–"/>
        <a:defRPr sz="2800">
          <a:solidFill>
            <a:schemeClr val="tx1"/>
          </a:solidFill>
          <a:latin typeface="+mn-lt"/>
        </a:defRPr>
      </a:lvl2pPr>
      <a:lvl3pPr marL="1085850" indent="-228600" algn="l" rtl="0" eaLnBrk="0" fontAlgn="base" hangingPunct="0">
        <a:lnSpc>
          <a:spcPct val="90000"/>
        </a:lnSpc>
        <a:spcBef>
          <a:spcPct val="20000"/>
        </a:spcBef>
        <a:spcAft>
          <a:spcPct val="0"/>
        </a:spcAft>
        <a:buSzPct val="100000"/>
        <a:buChar char="•"/>
        <a:defRPr sz="2400">
          <a:solidFill>
            <a:schemeClr val="tx1"/>
          </a:solidFill>
          <a:latin typeface="+mn-lt"/>
        </a:defRPr>
      </a:lvl3pPr>
      <a:lvl4pPr marL="1428750" indent="-228600" algn="l" rtl="0" eaLnBrk="0" fontAlgn="base" hangingPunct="0">
        <a:lnSpc>
          <a:spcPct val="90000"/>
        </a:lnSpc>
        <a:spcBef>
          <a:spcPct val="20000"/>
        </a:spcBef>
        <a:spcAft>
          <a:spcPct val="0"/>
        </a:spcAft>
        <a:buSzPct val="100000"/>
        <a:buChar char="–"/>
        <a:defRPr sz="2000">
          <a:solidFill>
            <a:schemeClr val="tx1"/>
          </a:solidFill>
          <a:latin typeface="+mn-lt"/>
        </a:defRPr>
      </a:lvl4pPr>
      <a:lvl5pPr marL="1771650" indent="-228600" algn="l" rtl="0" eaLnBrk="0" fontAlgn="base" hangingPunct="0">
        <a:lnSpc>
          <a:spcPct val="90000"/>
        </a:lnSpc>
        <a:spcBef>
          <a:spcPct val="20000"/>
        </a:spcBef>
        <a:spcAft>
          <a:spcPct val="0"/>
        </a:spcAft>
        <a:buSzPct val="100000"/>
        <a:buChar char="•"/>
        <a:defRPr sz="2000">
          <a:solidFill>
            <a:schemeClr val="tx1"/>
          </a:solidFill>
          <a:latin typeface="+mn-lt"/>
        </a:defRPr>
      </a:lvl5pPr>
      <a:lvl6pPr marL="2228850" indent="-228600" algn="l" rtl="0" eaLnBrk="0" fontAlgn="base" hangingPunct="0">
        <a:lnSpc>
          <a:spcPct val="90000"/>
        </a:lnSpc>
        <a:spcBef>
          <a:spcPct val="20000"/>
        </a:spcBef>
        <a:spcAft>
          <a:spcPct val="0"/>
        </a:spcAft>
        <a:buSzPct val="100000"/>
        <a:buChar char="•"/>
        <a:defRPr sz="2000">
          <a:solidFill>
            <a:schemeClr val="tx1"/>
          </a:solidFill>
          <a:latin typeface="+mn-lt"/>
        </a:defRPr>
      </a:lvl6pPr>
      <a:lvl7pPr marL="2686050" indent="-228600" algn="l" rtl="0" eaLnBrk="0" fontAlgn="base" hangingPunct="0">
        <a:lnSpc>
          <a:spcPct val="90000"/>
        </a:lnSpc>
        <a:spcBef>
          <a:spcPct val="20000"/>
        </a:spcBef>
        <a:spcAft>
          <a:spcPct val="0"/>
        </a:spcAft>
        <a:buSzPct val="100000"/>
        <a:buChar char="•"/>
        <a:defRPr sz="2000">
          <a:solidFill>
            <a:schemeClr val="tx1"/>
          </a:solidFill>
          <a:latin typeface="+mn-lt"/>
        </a:defRPr>
      </a:lvl7pPr>
      <a:lvl8pPr marL="3143250" indent="-228600" algn="l" rtl="0" eaLnBrk="0" fontAlgn="base" hangingPunct="0">
        <a:lnSpc>
          <a:spcPct val="90000"/>
        </a:lnSpc>
        <a:spcBef>
          <a:spcPct val="20000"/>
        </a:spcBef>
        <a:spcAft>
          <a:spcPct val="0"/>
        </a:spcAft>
        <a:buSzPct val="100000"/>
        <a:buChar char="•"/>
        <a:defRPr sz="2000">
          <a:solidFill>
            <a:schemeClr val="tx1"/>
          </a:solidFill>
          <a:latin typeface="+mn-lt"/>
        </a:defRPr>
      </a:lvl8pPr>
      <a:lvl9pPr marL="3600450" indent="-228600" algn="l" rtl="0" eaLnBrk="0" fontAlgn="base" hangingPunct="0">
        <a:lnSpc>
          <a:spcPct val="90000"/>
        </a:lnSpc>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br.org/2021/07/how-to-design-an-ai-marketing-strate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youtube.com/watch?v=TlO2gcs1Yv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loomberg.com/news/features/2021-06-28/fired-by-bot-amazon-turns-to-machine-managers-and-workers-are-losing-out?sref=EJ3iff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ws.amazon.com/rekognition/?nc1=h_ls" TargetMode="External"/><Relationship Id="rId2" Type="http://schemas.openxmlformats.org/officeDocument/2006/relationships/hyperlink" Target="https://www.youtube.com/watch?v=G1KxMnAERc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ai.stanford.edu/news/coded-bias-director-shalini-kantayya-solving-facial-recognitions-serious-flaws" TargetMode="External"/><Relationship Id="rId2" Type="http://schemas.openxmlformats.org/officeDocument/2006/relationships/hyperlink" Target="https://www.springer.com/journal/43681/editors" TargetMode="External"/><Relationship Id="rId1" Type="http://schemas.openxmlformats.org/officeDocument/2006/relationships/slideLayout" Target="../slideLayouts/slideLayout2.xml"/><Relationship Id="rId4" Type="http://schemas.openxmlformats.org/officeDocument/2006/relationships/hyperlink" Target="https://www.bmwgroup.com/content/dam/grpw/websites/bmwgroup_com/downloads/ENG_PR_CodeOfEthicsForAI_Short.pdf"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Jky9I1ihAkg" TargetMode="External"/><Relationship Id="rId2" Type="http://schemas.openxmlformats.org/officeDocument/2006/relationships/hyperlink" Target="https://www.youtube.com/watch?v=OEIeS12TcW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2.dramacool.movie/my-holo-love-episode-1.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NOsE9xCqn5k" TargetMode="External"/><Relationship Id="rId2" Type="http://schemas.openxmlformats.org/officeDocument/2006/relationships/hyperlink" Target="https://www.youtube.com/watch?v=5NJCPZmb_R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fif"/><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fif"/><Relationship Id="rId4" Type="http://schemas.openxmlformats.org/officeDocument/2006/relationships/image" Target="../media/image12.jfif"/></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lobalsecurity.org/military/systems/ground/ugv.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igital-strategy.ec.europa.eu/en/library/ethics-guidelines-trustworthy-ai" TargetMode="External"/><Relationship Id="rId2" Type="http://schemas.openxmlformats.org/officeDocument/2006/relationships/hyperlink" Target="https://www.europarl.europa.eu/RegData/etudes/STUD/2020/634452/EPRS_STU(2020)634452_EN.pdfhttps:/ec.europa.eu/digital-single-market/en/news/ethics-guidelines-trustworthy-a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www.linkedin.com/pulse/pour-une-intelligence-artificielle-fiable-s%C3%BBre-et-innovante-bret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wcc2018.org/movs/oxford_debate_rf27.mp4"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unesdoc.unesco.org/ark:/48223/pf0000381137"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salesforce.com/blog/responsible-artificial-intelligence-marketing-automation-ethic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sciencealert.com/experts-have-come-up-with-23-guidelines-to-avoid-an-ai-apocalypse" TargetMode="External"/><Relationship Id="rId2" Type="http://schemas.openxmlformats.org/officeDocument/2006/relationships/hyperlink" Target="https://www.youtube.com/watch?v=juyv4CUMCD0"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intelligence.weforum.org/topics/a1Gb0000000pTDREA2?tab=publication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openai.com/charter/"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LLYPDJTLr4I" TargetMode="External"/><Relationship Id="rId2" Type="http://schemas.openxmlformats.org/officeDocument/2006/relationships/hyperlink" Target="https://www.youtube.com/watch?v=p9eLpRbRk4c"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aws.amazon.com/machine-learning/ai-services/?nc1=h_ls" TargetMode="External"/><Relationship Id="rId2" Type="http://schemas.openxmlformats.org/officeDocument/2006/relationships/hyperlink" Target="https://www.microsoft.com/en-ca/ai/empowering-innovation" TargetMode="External"/><Relationship Id="rId1" Type="http://schemas.openxmlformats.org/officeDocument/2006/relationships/slideLayout" Target="../slideLayouts/slideLayout2.xml"/><Relationship Id="rId4" Type="http://schemas.openxmlformats.org/officeDocument/2006/relationships/hyperlink" Target="https://www.huawei.eu/story/need-ethical-approach-ai"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HsLup7yy-6I" TargetMode="External"/><Relationship Id="rId2" Type="http://schemas.openxmlformats.org/officeDocument/2006/relationships/hyperlink" Target="https://www.youtube.com/watch?v=mtpanIOCRQw"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3.weforum.org/docs/WEF_Ethics_by_Design_202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watch?v=ka0fIAPVjaU" TargetMode="External"/><Relationship Id="rId2" Type="http://schemas.openxmlformats.org/officeDocument/2006/relationships/hyperlink" Target="https://www.youtube.com/watch?v=j_Nws3R4fsA" TargetMode="External"/><Relationship Id="rId1" Type="http://schemas.openxmlformats.org/officeDocument/2006/relationships/slideLayout" Target="../slideLayouts/slideLayout2.xml"/><Relationship Id="rId4" Type="http://schemas.openxmlformats.org/officeDocument/2006/relationships/hyperlink" Target="https://www.youtube.com/watch?v=176PPn0bQ8Y"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9news.com.au/national/centrelink-robodebt-mothers-who-lost-sons-to-suicide-write-heartbreaking-letters-to-senate/d69bd6fc-2257-4a83-ae77-5c5c6b1384f4" TargetMode="External"/><Relationship Id="rId2" Type="http://schemas.openxmlformats.org/officeDocument/2006/relationships/hyperlink" Target="https://www.youtube.com/watch?v=XDeR1JYXSy0"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euralnetwork.aiforgood.itu.int/event/ai-for-good/auditorium-archive/618bd56f1ca6ce6ae07960c9/timeslot/62bec57f38d0bd79dd65920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nologyreview.com/2018/08/11/141087/ai-for-cybersecurity-is-a-hot-new-thing-and-a-dangerous-gamb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ctrTitle"/>
          </p:nvPr>
        </p:nvSpPr>
        <p:spPr>
          <a:xfrm>
            <a:off x="2051050" y="1052513"/>
            <a:ext cx="6913563" cy="1758950"/>
          </a:xfrm>
          <a:noFill/>
        </p:spPr>
        <p:txBody>
          <a:bodyPr/>
          <a:lstStyle/>
          <a:p>
            <a:r>
              <a:rPr lang="en-US" b="1" dirty="0" smtClean="0">
                <a:solidFill>
                  <a:schemeClr val="accent2"/>
                </a:solidFill>
              </a:rPr>
              <a:t>Ethical Development of AI Applications</a:t>
            </a:r>
            <a:br>
              <a:rPr lang="en-US" b="1" dirty="0" smtClean="0">
                <a:solidFill>
                  <a:schemeClr val="accent2"/>
                </a:solidFill>
              </a:rPr>
            </a:br>
            <a:endParaRPr lang="en-US" b="1" dirty="0" smtClean="0">
              <a:solidFill>
                <a:schemeClr val="accent2"/>
              </a:solidFill>
            </a:endParaRPr>
          </a:p>
        </p:txBody>
      </p:sp>
      <p:sp>
        <p:nvSpPr>
          <p:cNvPr id="16387" name="Rectangle 5"/>
          <p:cNvSpPr>
            <a:spLocks noGrp="1" noChangeArrowheads="1"/>
          </p:cNvSpPr>
          <p:nvPr>
            <p:ph type="subTitle" idx="1"/>
          </p:nvPr>
        </p:nvSpPr>
        <p:spPr>
          <a:xfrm>
            <a:off x="2123728" y="4653136"/>
            <a:ext cx="6552728" cy="1295400"/>
          </a:xfrm>
        </p:spPr>
        <p:txBody>
          <a:bodyPr/>
          <a:lstStyle/>
          <a:p>
            <a:pPr>
              <a:lnSpc>
                <a:spcPct val="70000"/>
              </a:lnSpc>
            </a:pPr>
            <a:r>
              <a:rPr lang="fr-FR" sz="2800" dirty="0" smtClean="0"/>
              <a:t>Prof. Dr-Eng. </a:t>
            </a:r>
            <a:r>
              <a:rPr lang="fr-FR" sz="2800" b="1" dirty="0" err="1" smtClean="0"/>
              <a:t>Eunika</a:t>
            </a:r>
            <a:r>
              <a:rPr lang="fr-FR" sz="2800" b="1" dirty="0" smtClean="0"/>
              <a:t> Mercier-Laurent</a:t>
            </a:r>
          </a:p>
          <a:p>
            <a:pPr>
              <a:lnSpc>
                <a:spcPct val="70000"/>
              </a:lnSpc>
            </a:pPr>
            <a:r>
              <a:rPr lang="fr-FR" sz="1800" dirty="0" smtClean="0"/>
              <a:t>Global Innovation </a:t>
            </a:r>
            <a:r>
              <a:rPr lang="fr-FR" sz="1800" dirty="0" err="1" smtClean="0"/>
              <a:t>Strategies</a:t>
            </a:r>
            <a:r>
              <a:rPr lang="fr-FR" sz="1800" dirty="0" smtClean="0"/>
              <a:t>, IFIP TC12(AI), EPITA, </a:t>
            </a:r>
            <a:r>
              <a:rPr lang="fr-FR" sz="1800" dirty="0" err="1" smtClean="0"/>
              <a:t>CReSTIC</a:t>
            </a:r>
            <a:endParaRPr lang="fr-FR" sz="1800" dirty="0" smtClean="0"/>
          </a:p>
          <a:p>
            <a:pPr>
              <a:lnSpc>
                <a:spcPct val="70000"/>
              </a:lnSpc>
            </a:pPr>
            <a:r>
              <a:rPr lang="fr-FR" sz="1800" dirty="0" smtClean="0"/>
              <a:t>eunika.mercier-laurent@univ-reim</a:t>
            </a:r>
            <a:r>
              <a:rPr lang="fr-FR" sz="2000" dirty="0" smtClean="0"/>
              <a:t>s.fr</a:t>
            </a:r>
          </a:p>
          <a:p>
            <a:pPr>
              <a:lnSpc>
                <a:spcPct val="70000"/>
              </a:lnSpc>
            </a:pPr>
            <a:r>
              <a:rPr lang="en-GB" sz="1800" dirty="0" smtClean="0"/>
              <a:t>http://innovation-ecosystems.eu</a:t>
            </a:r>
            <a:endParaRPr lang="en-US" sz="1800" dirty="0" smtClean="0"/>
          </a:p>
        </p:txBody>
      </p:sp>
      <p:pic>
        <p:nvPicPr>
          <p:cNvPr id="16388" name="Picture 4" descr="C:\emlc\USERS\Eml\image lib\AI impacts.jpg"/>
          <p:cNvPicPr>
            <a:picLocks noChangeAspect="1" noChangeArrowheads="1"/>
          </p:cNvPicPr>
          <p:nvPr/>
        </p:nvPicPr>
        <p:blipFill>
          <a:blip r:embed="rId2" cstate="print"/>
          <a:srcRect/>
          <a:stretch>
            <a:fillRect/>
          </a:stretch>
        </p:blipFill>
        <p:spPr bwMode="auto">
          <a:xfrm>
            <a:off x="2267744" y="2348880"/>
            <a:ext cx="2420938" cy="1630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AI for Marketing Strategy</a:t>
            </a:r>
            <a:endParaRPr lang="en-US" dirty="0"/>
          </a:p>
        </p:txBody>
      </p:sp>
      <p:sp>
        <p:nvSpPr>
          <p:cNvPr id="3" name="Espace réservé du contenu 2"/>
          <p:cNvSpPr>
            <a:spLocks noGrp="1"/>
          </p:cNvSpPr>
          <p:nvPr>
            <p:ph idx="1"/>
          </p:nvPr>
        </p:nvSpPr>
        <p:spPr/>
        <p:txBody>
          <a:bodyPr/>
          <a:lstStyle/>
          <a:p>
            <a:r>
              <a:rPr lang="en-US" dirty="0"/>
              <a:t>Marketing’s core activities are understanding customer needs, matching them to products and services, and persuading people to buy—capabilities that AI can dramatically </a:t>
            </a:r>
            <a:r>
              <a:rPr lang="en-US" dirty="0" smtClean="0"/>
              <a:t>enhance…</a:t>
            </a:r>
          </a:p>
          <a:p>
            <a:r>
              <a:rPr lang="en-US" dirty="0">
                <a:hlinkClick r:id="rId2"/>
              </a:rPr>
              <a:t>https://</a:t>
            </a:r>
            <a:r>
              <a:rPr lang="en-US" dirty="0" smtClean="0">
                <a:hlinkClick r:id="rId2"/>
              </a:rPr>
              <a:t>hbr.org/2021/07/how-to-design-an-ai-marketing-strategy</a:t>
            </a:r>
            <a:endParaRPr lang="en-US" dirty="0" smtClean="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65391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re 1"/>
          <p:cNvSpPr>
            <a:spLocks noGrp="1"/>
          </p:cNvSpPr>
          <p:nvPr>
            <p:ph type="title"/>
          </p:nvPr>
        </p:nvSpPr>
        <p:spPr/>
        <p:txBody>
          <a:bodyPr/>
          <a:lstStyle/>
          <a:p>
            <a:r>
              <a:rPr lang="fr-FR" altLang="fr-FR" b="1" smtClean="0"/>
              <a:t>Warnings and risks</a:t>
            </a:r>
            <a:endParaRPr lang="en-GB" altLang="fr-FR" b="1" smtClean="0"/>
          </a:p>
        </p:txBody>
      </p:sp>
      <p:sp>
        <p:nvSpPr>
          <p:cNvPr id="122883" name="Espace réservé du contenu 2"/>
          <p:cNvSpPr>
            <a:spLocks noGrp="1"/>
          </p:cNvSpPr>
          <p:nvPr>
            <p:ph idx="1"/>
          </p:nvPr>
        </p:nvSpPr>
        <p:spPr/>
        <p:txBody>
          <a:bodyPr/>
          <a:lstStyle/>
          <a:p>
            <a:pPr marL="342900" lvl="1" indent="-342900">
              <a:buFontTx/>
              <a:buChar char="•"/>
            </a:pPr>
            <a:r>
              <a:rPr lang="en-US" altLang="fr-FR" sz="3200" dirty="0" smtClean="0"/>
              <a:t>Weak mastering of ML programs </a:t>
            </a:r>
            <a:r>
              <a:rPr lang="en-US" altLang="fr-FR" dirty="0" smtClean="0"/>
              <a:t>- </a:t>
            </a:r>
            <a:r>
              <a:rPr lang="en-US" altLang="fr-FR" sz="2400" dirty="0" smtClean="0">
                <a:solidFill>
                  <a:srgbClr val="00B050"/>
                </a:solidFill>
              </a:rPr>
              <a:t>AI is programmed to do something beneficial, but it develops a destructive method for achieving its goal</a:t>
            </a:r>
          </a:p>
          <a:p>
            <a:r>
              <a:rPr lang="en-US" altLang="fr-FR" dirty="0" smtClean="0"/>
              <a:t>Bad usages (micro drones, autonomous weapons…) </a:t>
            </a:r>
          </a:p>
          <a:p>
            <a:r>
              <a:rPr lang="en-US" altLang="fr-FR" dirty="0" smtClean="0"/>
              <a:t>µdrones </a:t>
            </a:r>
            <a:r>
              <a:rPr lang="en-US" altLang="fr-FR" sz="2800" dirty="0" smtClean="0">
                <a:hlinkClick r:id="rId2"/>
              </a:rPr>
              <a:t>https://www.youtube.com/watch?v=TlO2gcs1YvM </a:t>
            </a:r>
            <a:endParaRPr lang="en-US" altLang="fr-FR" sz="2800" dirty="0" smtClean="0"/>
          </a:p>
          <a:p>
            <a:r>
              <a:rPr lang="en-US" altLang="fr-FR" dirty="0"/>
              <a:t>Bugs and missing data in autonomous systems</a:t>
            </a:r>
          </a:p>
          <a:p>
            <a:endParaRPr lang="en-US" altLang="fr-FR" sz="2800" dirty="0" smtClean="0"/>
          </a:p>
          <a:p>
            <a:pPr marL="0" indent="0">
              <a:buNone/>
            </a:pPr>
            <a:endParaRPr lang="en-US" altLang="fr-FR" dirty="0" smtClean="0"/>
          </a:p>
          <a:p>
            <a:endParaRPr lang="fr-FR" altLang="fr-FR" dirty="0" smtClean="0"/>
          </a:p>
          <a:p>
            <a:endParaRPr lang="fr-FR" altLang="fr-FR" dirty="0" smtClean="0"/>
          </a:p>
          <a:p>
            <a:endParaRPr lang="en-GB" altLang="fr-FR" dirty="0" smtClean="0"/>
          </a:p>
        </p:txBody>
      </p:sp>
      <p:sp>
        <p:nvSpPr>
          <p:cNvPr id="122884" name="Espace réservé du pied de page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SzPct val="100000"/>
              <a:buChar char="•"/>
              <a:defRPr sz="3200">
                <a:solidFill>
                  <a:schemeClr val="tx1"/>
                </a:solidFill>
                <a:latin typeface="Times New Roman" panose="02020603050405020304" pitchFamily="18" charset="0"/>
              </a:defRPr>
            </a:lvl1pPr>
            <a:lvl2pPr marL="742950" indent="-285750">
              <a:lnSpc>
                <a:spcPct val="90000"/>
              </a:lnSpc>
              <a:spcBef>
                <a:spcPct val="20000"/>
              </a:spcBef>
              <a:buSzPct val="100000"/>
              <a:buChar char="–"/>
              <a:defRPr sz="2800">
                <a:solidFill>
                  <a:schemeClr val="tx1"/>
                </a:solidFill>
                <a:latin typeface="Times New Roman" panose="02020603050405020304" pitchFamily="18" charset="0"/>
              </a:defRPr>
            </a:lvl2pPr>
            <a:lvl3pPr marL="1143000" indent="-228600">
              <a:lnSpc>
                <a:spcPct val="90000"/>
              </a:lnSpc>
              <a:spcBef>
                <a:spcPct val="20000"/>
              </a:spcBef>
              <a:buSzPct val="100000"/>
              <a:buChar char="•"/>
              <a:defRPr sz="2400">
                <a:solidFill>
                  <a:schemeClr val="tx1"/>
                </a:solidFill>
                <a:latin typeface="Times New Roman" panose="02020603050405020304" pitchFamily="18" charset="0"/>
              </a:defRPr>
            </a:lvl3pPr>
            <a:lvl4pPr marL="1600200" indent="-228600">
              <a:lnSpc>
                <a:spcPct val="90000"/>
              </a:lnSpc>
              <a:spcBef>
                <a:spcPct val="20000"/>
              </a:spcBef>
              <a:buSzPct val="100000"/>
              <a:buChar char="–"/>
              <a:defRPr sz="2000">
                <a:solidFill>
                  <a:schemeClr val="tx1"/>
                </a:solidFill>
                <a:latin typeface="Times New Roman" panose="02020603050405020304" pitchFamily="18" charset="0"/>
              </a:defRPr>
            </a:lvl4pPr>
            <a:lvl5pPr marL="2057400" indent="-228600">
              <a:lnSpc>
                <a:spcPct val="90000"/>
              </a:lnSpc>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it-IT" altLang="fr-FR" sz="1400" smtClean="0"/>
              <a:t>EPITA AI Ethics 2023 Spring/Eunika Mercier-Laurent</a:t>
            </a:r>
            <a:endParaRPr lang="en-US" altLang="fr-FR" sz="1400" smtClean="0"/>
          </a:p>
        </p:txBody>
      </p:sp>
    </p:spTree>
    <p:extLst>
      <p:ext uri="{BB962C8B-B14F-4D97-AF65-F5344CB8AC3E}">
        <p14:creationId xmlns:p14="http://schemas.microsoft.com/office/powerpoint/2010/main" val="2303120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Fired by bot Amazon</a:t>
            </a:r>
            <a:endParaRPr lang="en-US" dirty="0"/>
          </a:p>
        </p:txBody>
      </p:sp>
      <p:sp>
        <p:nvSpPr>
          <p:cNvPr id="3" name="Espace réservé du contenu 2"/>
          <p:cNvSpPr>
            <a:spLocks noGrp="1"/>
          </p:cNvSpPr>
          <p:nvPr>
            <p:ph idx="1"/>
          </p:nvPr>
        </p:nvSpPr>
        <p:spPr/>
        <p:txBody>
          <a:bodyPr/>
          <a:lstStyle/>
          <a:p>
            <a:r>
              <a:rPr lang="en-US" dirty="0">
                <a:hlinkClick r:id="rId2"/>
              </a:rPr>
              <a:t>https://</a:t>
            </a:r>
            <a:r>
              <a:rPr lang="en-US" dirty="0" smtClean="0">
                <a:hlinkClick r:id="rId2"/>
              </a:rPr>
              <a:t>www.bloomberg.com/news/features/2021-06-28/fired-by-bot-amazon-turns-to-machine-managers-and-workers-are-losing-out?sref=EJ3iffSv</a:t>
            </a:r>
            <a:endParaRPr lang="en-US" dirty="0" smtClean="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67835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Face recognition and tracking</a:t>
            </a:r>
            <a:endParaRPr lang="en-US" dirty="0"/>
          </a:p>
        </p:txBody>
      </p:sp>
      <p:sp>
        <p:nvSpPr>
          <p:cNvPr id="3" name="Espace réservé du contenu 2"/>
          <p:cNvSpPr>
            <a:spLocks noGrp="1"/>
          </p:cNvSpPr>
          <p:nvPr>
            <p:ph idx="1"/>
          </p:nvPr>
        </p:nvSpPr>
        <p:spPr/>
        <p:txBody>
          <a:bodyPr/>
          <a:lstStyle/>
          <a:p>
            <a:r>
              <a:rPr lang="en-US" dirty="0">
                <a:hlinkClick r:id="rId2"/>
              </a:rPr>
              <a:t>https://</a:t>
            </a:r>
            <a:r>
              <a:rPr lang="en-US" dirty="0" smtClean="0">
                <a:hlinkClick r:id="rId2"/>
              </a:rPr>
              <a:t>www.youtube.com/watch?v=G1KxMnAERcU</a:t>
            </a:r>
            <a:r>
              <a:rPr lang="en-US" dirty="0" smtClean="0"/>
              <a:t>  </a:t>
            </a:r>
            <a:r>
              <a:rPr lang="en-US" sz="1600" dirty="0" smtClean="0"/>
              <a:t>4 min</a:t>
            </a:r>
          </a:p>
          <a:p>
            <a:r>
              <a:rPr lang="en-US" dirty="0">
                <a:hlinkClick r:id="rId3"/>
              </a:rPr>
              <a:t>https://aws.amazon.com/rekognition/?</a:t>
            </a:r>
            <a:r>
              <a:rPr lang="en-US" dirty="0" smtClean="0">
                <a:hlinkClick r:id="rId3"/>
              </a:rPr>
              <a:t>nc1=h_ls</a:t>
            </a:r>
            <a:endParaRPr lang="en-US" dirty="0" smtClean="0"/>
          </a:p>
          <a:p>
            <a:pPr marL="0" indent="0">
              <a:buNone/>
            </a:pPr>
            <a:r>
              <a:rPr lang="en-US" sz="2400" dirty="0"/>
              <a:t>C</a:t>
            </a:r>
            <a:r>
              <a:rPr lang="en-US" sz="2400" dirty="0" smtClean="0"/>
              <a:t>ase: NFL, CBS, Influential, </a:t>
            </a:r>
            <a:r>
              <a:rPr lang="en-US" sz="2400" dirty="0" err="1" smtClean="0"/>
              <a:t>Aella</a:t>
            </a:r>
            <a:r>
              <a:rPr lang="en-US" sz="2400" dirty="0" smtClean="0"/>
              <a:t> Credit</a:t>
            </a:r>
            <a:endParaRPr lang="en-US" sz="2400"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665621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John </a:t>
            </a:r>
            <a:r>
              <a:rPr lang="en-US" dirty="0" err="1"/>
              <a:t>MacIntyre</a:t>
            </a:r>
            <a:r>
              <a:rPr lang="en-US" dirty="0"/>
              <a:t> – </a:t>
            </a:r>
            <a:r>
              <a:rPr lang="en-US" dirty="0" smtClean="0"/>
              <a:t>Ethics (AIAI)</a:t>
            </a:r>
            <a:endParaRPr lang="en-US" dirty="0"/>
          </a:p>
        </p:txBody>
      </p:sp>
      <p:sp>
        <p:nvSpPr>
          <p:cNvPr id="3" name="Espace réservé du contenu 2"/>
          <p:cNvSpPr>
            <a:spLocks noGrp="1"/>
          </p:cNvSpPr>
          <p:nvPr>
            <p:ph idx="1"/>
          </p:nvPr>
        </p:nvSpPr>
        <p:spPr/>
        <p:txBody>
          <a:bodyPr/>
          <a:lstStyle/>
          <a:p>
            <a:r>
              <a:rPr lang="en-US" sz="2400" u="sng" dirty="0" smtClean="0">
                <a:hlinkClick r:id="rId2"/>
              </a:rPr>
              <a:t>https</a:t>
            </a:r>
            <a:r>
              <a:rPr lang="en-US" sz="2400" u="sng" dirty="0">
                <a:hlinkClick r:id="rId2"/>
              </a:rPr>
              <a:t>://www.springer.com/journal/43681/editors</a:t>
            </a:r>
            <a:endParaRPr lang="fr-FR" sz="2400" dirty="0"/>
          </a:p>
          <a:p>
            <a:r>
              <a:rPr lang="en-US" sz="2400" dirty="0" err="1"/>
              <a:t>Covid</a:t>
            </a:r>
            <a:r>
              <a:rPr lang="en-US" sz="2400" dirty="0"/>
              <a:t> tracing – personal, Cambridge </a:t>
            </a:r>
            <a:r>
              <a:rPr lang="en-US" sz="2400" dirty="0" err="1" smtClean="0"/>
              <a:t>analytica</a:t>
            </a:r>
            <a:r>
              <a:rPr lang="en-US" sz="2400" dirty="0"/>
              <a:t>, deep fakes, </a:t>
            </a:r>
            <a:endParaRPr lang="fr-FR" sz="2400" dirty="0"/>
          </a:p>
          <a:p>
            <a:r>
              <a:rPr lang="en-US" sz="2400" dirty="0"/>
              <a:t>Who control DB? Who will win the lead in AI? Who will lead the world in 2030? </a:t>
            </a:r>
            <a:endParaRPr lang="fr-FR" sz="2400" dirty="0"/>
          </a:p>
          <a:p>
            <a:r>
              <a:rPr lang="en-US" sz="2400" dirty="0"/>
              <a:t>Coded bias – </a:t>
            </a:r>
            <a:r>
              <a:rPr lang="en-US" sz="2400" dirty="0" err="1"/>
              <a:t>Shalimi</a:t>
            </a:r>
            <a:r>
              <a:rPr lang="en-US" sz="2400" dirty="0"/>
              <a:t> </a:t>
            </a:r>
            <a:r>
              <a:rPr lang="en-US" sz="2400" dirty="0" err="1"/>
              <a:t>Kantaya</a:t>
            </a:r>
            <a:r>
              <a:rPr lang="en-US" sz="2400" dirty="0"/>
              <a:t>? </a:t>
            </a:r>
            <a:r>
              <a:rPr lang="en-US" sz="2400" u="sng" dirty="0" smtClean="0">
                <a:hlinkClick r:id="rId3"/>
              </a:rPr>
              <a:t>https://hai.stanford.edu/news/coded-bias-director-shalini-kantayya-solving-facial-recognitions-serious-flaws</a:t>
            </a:r>
            <a:endParaRPr lang="fr-FR" sz="2400" dirty="0"/>
          </a:p>
          <a:p>
            <a:r>
              <a:rPr lang="en-US" sz="2400" dirty="0"/>
              <a:t>BMW – code of ethics? </a:t>
            </a:r>
            <a:r>
              <a:rPr lang="en-US" sz="2400" dirty="0">
                <a:hlinkClick r:id="rId4"/>
              </a:rPr>
              <a:t>https://</a:t>
            </a:r>
            <a:r>
              <a:rPr lang="en-US" sz="2400" dirty="0" smtClean="0">
                <a:hlinkClick r:id="rId4"/>
              </a:rPr>
              <a:t>www.bmwgroup.com/content/dam/grpw/websites/bmwgroup_com/downloads/ENG_PR_CodeOfEthicsForAI_Short.pdf</a:t>
            </a:r>
            <a:endParaRPr lang="en-US" sz="2400" dirty="0" smtClean="0"/>
          </a:p>
          <a:p>
            <a:endParaRPr lang="fr-FR" sz="2400" dirty="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826154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“good AI”?</a:t>
            </a:r>
            <a:endParaRPr lang="en-US" dirty="0"/>
          </a:p>
        </p:txBody>
      </p:sp>
      <p:sp>
        <p:nvSpPr>
          <p:cNvPr id="3" name="Espace réservé du contenu 2"/>
          <p:cNvSpPr>
            <a:spLocks noGrp="1"/>
          </p:cNvSpPr>
          <p:nvPr>
            <p:ph idx="1"/>
          </p:nvPr>
        </p:nvSpPr>
        <p:spPr/>
        <p:txBody>
          <a:bodyPr/>
          <a:lstStyle/>
          <a:p>
            <a:pPr marL="0" indent="0">
              <a:buNone/>
            </a:pPr>
            <a:r>
              <a:rPr lang="en-GB" altLang="fr-FR" dirty="0" smtClean="0">
                <a:solidFill>
                  <a:schemeClr val="tx2"/>
                </a:solidFill>
              </a:rPr>
              <a:t>Robot inventions</a:t>
            </a:r>
          </a:p>
          <a:p>
            <a:pPr marL="0" indent="0">
              <a:buNone/>
            </a:pPr>
            <a:r>
              <a:rPr lang="en-GB" altLang="fr-FR" dirty="0" smtClean="0">
                <a:solidFill>
                  <a:schemeClr val="tx2"/>
                </a:solidFill>
                <a:hlinkClick r:id="rId2"/>
              </a:rPr>
              <a:t>https</a:t>
            </a:r>
            <a:r>
              <a:rPr lang="en-GB" altLang="fr-FR" dirty="0">
                <a:solidFill>
                  <a:schemeClr val="tx2"/>
                </a:solidFill>
                <a:hlinkClick r:id="rId2"/>
              </a:rPr>
              <a:t>://www.youtube.com/watch?v=OEIeS12TcWU</a:t>
            </a:r>
            <a:endParaRPr lang="en-GB" altLang="fr-FR" dirty="0">
              <a:solidFill>
                <a:schemeClr val="tx2"/>
              </a:solidFill>
            </a:endParaRPr>
          </a:p>
          <a:p>
            <a:r>
              <a:rPr lang="fr-FR" dirty="0" smtClean="0">
                <a:hlinkClick r:id="rId3" tooltip="https://youtu.be/jky9i1ihakg"/>
              </a:rPr>
              <a:t>https</a:t>
            </a:r>
            <a:r>
              <a:rPr lang="fr-FR" dirty="0">
                <a:hlinkClick r:id="rId3" tooltip="https://youtu.be/jky9i1ihakg"/>
              </a:rPr>
              <a:t>://youtu.be/Jky9I1ihAkg</a:t>
            </a:r>
            <a:endParaRPr lang="fr-FR" dirty="0"/>
          </a:p>
          <a:p>
            <a:pPr marL="0" indent="0">
              <a:buNone/>
            </a:pPr>
            <a:r>
              <a:rPr lang="en-US" dirty="0" smtClean="0"/>
              <a:t>Question: </a:t>
            </a:r>
          </a:p>
          <a:p>
            <a:pPr marL="857250" lvl="1" indent="-457200"/>
            <a:r>
              <a:rPr lang="en-US" dirty="0" smtClean="0"/>
              <a:t>how much it costs compared to the value of service provided?</a:t>
            </a:r>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772264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Asimov/Campbell </a:t>
            </a:r>
            <a:r>
              <a:rPr lang="fr-FR" dirty="0"/>
              <a:t>– </a:t>
            </a:r>
            <a:r>
              <a:rPr lang="fr-FR" dirty="0" err="1"/>
              <a:t>what’s</a:t>
            </a:r>
            <a:r>
              <a:rPr lang="fr-FR" dirty="0"/>
              <a:t> </a:t>
            </a:r>
            <a:r>
              <a:rPr lang="fr-FR" dirty="0" smtClean="0"/>
              <a:t>new </a:t>
            </a:r>
            <a:r>
              <a:rPr lang="fr-FR" sz="2800" dirty="0" err="1" smtClean="0"/>
              <a:t>since</a:t>
            </a:r>
            <a:r>
              <a:rPr lang="fr-FR" sz="2800" dirty="0" smtClean="0"/>
              <a:t> 1942?</a:t>
            </a:r>
            <a:endParaRPr lang="fr-FR" sz="2800" dirty="0"/>
          </a:p>
        </p:txBody>
      </p:sp>
      <p:sp>
        <p:nvSpPr>
          <p:cNvPr id="3" name="Espace réservé du contenu 2"/>
          <p:cNvSpPr>
            <a:spLocks noGrp="1"/>
          </p:cNvSpPr>
          <p:nvPr>
            <p:ph idx="1"/>
          </p:nvPr>
        </p:nvSpPr>
        <p:spPr/>
        <p:txBody>
          <a:bodyPr/>
          <a:lstStyle/>
          <a:p>
            <a:pPr marL="514350" lvl="0" indent="-514350">
              <a:lnSpc>
                <a:spcPct val="100000"/>
              </a:lnSpc>
              <a:spcBef>
                <a:spcPct val="0"/>
              </a:spcBef>
              <a:buSzTx/>
              <a:buFont typeface="+mj-lt"/>
              <a:buAutoNum type="arabicPeriod"/>
            </a:pPr>
            <a:r>
              <a:rPr lang="en-US" sz="2800" dirty="0" smtClean="0">
                <a:latin typeface="+mj-lt"/>
              </a:rPr>
              <a:t>A robot </a:t>
            </a:r>
            <a:r>
              <a:rPr lang="en-US" altLang="fr-FR" sz="2800" dirty="0" smtClean="0">
                <a:latin typeface="+mj-lt"/>
              </a:rPr>
              <a:t>may not injure a human being or, through inaction, allow a human being to come to harm.</a:t>
            </a:r>
          </a:p>
          <a:p>
            <a:pPr marL="514350" lvl="0" indent="-514350">
              <a:lnSpc>
                <a:spcPct val="100000"/>
              </a:lnSpc>
              <a:spcBef>
                <a:spcPct val="0"/>
              </a:spcBef>
              <a:buSzTx/>
              <a:buFont typeface="+mj-lt"/>
              <a:buAutoNum type="arabicPeriod"/>
            </a:pPr>
            <a:r>
              <a:rPr lang="en-US" sz="2800" dirty="0" smtClean="0">
                <a:solidFill>
                  <a:srgbClr val="0000FF"/>
                </a:solidFill>
                <a:latin typeface="+mj-lt"/>
              </a:rPr>
              <a:t>A robot </a:t>
            </a:r>
            <a:r>
              <a:rPr lang="en-US" altLang="fr-FR" sz="2800" dirty="0" smtClean="0">
                <a:solidFill>
                  <a:srgbClr val="0000FF"/>
                </a:solidFill>
                <a:latin typeface="+mj-lt"/>
              </a:rPr>
              <a:t>must obey the orders given to it by human beings, except where such orders would conflict with the First Law.</a:t>
            </a:r>
          </a:p>
          <a:p>
            <a:pPr marL="514350" lvl="0" indent="-514350">
              <a:lnSpc>
                <a:spcPct val="100000"/>
              </a:lnSpc>
              <a:spcBef>
                <a:spcPct val="0"/>
              </a:spcBef>
              <a:buSzTx/>
              <a:buFont typeface="+mj-lt"/>
              <a:buAutoNum type="arabicPeriod"/>
            </a:pPr>
            <a:r>
              <a:rPr lang="en-US" altLang="fr-FR" sz="2800" dirty="0" smtClean="0">
                <a:latin typeface="+mj-lt"/>
              </a:rPr>
              <a:t>A robot must protect its own existence as long as such protection does not conflict with the First or Second Laws</a:t>
            </a:r>
          </a:p>
          <a:p>
            <a:pPr marL="514350" lvl="0" indent="-514350">
              <a:lnSpc>
                <a:spcPct val="100000"/>
              </a:lnSpc>
              <a:spcBef>
                <a:spcPct val="0"/>
              </a:spcBef>
              <a:buSzTx/>
              <a:buFont typeface="+mj-lt"/>
              <a:buAutoNum type="arabicPeriod"/>
            </a:pPr>
            <a:endParaRPr lang="fr-FR" sz="2800" dirty="0">
              <a:latin typeface="+mj-lt"/>
            </a:endParaRPr>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64720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3 laws of </a:t>
            </a:r>
            <a:r>
              <a:rPr lang="en-US" dirty="0" err="1" smtClean="0"/>
              <a:t>Holo</a:t>
            </a:r>
            <a:r>
              <a:rPr lang="en-US" dirty="0"/>
              <a:t> </a:t>
            </a:r>
            <a:r>
              <a:rPr lang="en-US" sz="2000" dirty="0" smtClean="0">
                <a:hlinkClick r:id="rId2"/>
              </a:rPr>
              <a:t>https</a:t>
            </a:r>
            <a:r>
              <a:rPr lang="en-US" sz="2000" dirty="0">
                <a:hlinkClick r:id="rId2"/>
              </a:rPr>
              <a:t>://</a:t>
            </a:r>
            <a:r>
              <a:rPr lang="en-US" sz="2000" dirty="0" smtClean="0">
                <a:hlinkClick r:id="rId2"/>
              </a:rPr>
              <a:t>www2.dramacool.movie/my-holo-love-episode-1.html</a:t>
            </a:r>
            <a:r>
              <a:rPr lang="en-US" sz="2000" dirty="0" smtClean="0"/>
              <a:t>   min 27-33</a:t>
            </a:r>
            <a:r>
              <a:rPr lang="en-US" dirty="0" smtClean="0"/>
              <a:t/>
            </a:r>
            <a:br>
              <a:rPr lang="en-US" dirty="0" smtClean="0"/>
            </a:br>
            <a:endParaRPr lang="en-US" dirty="0"/>
          </a:p>
        </p:txBody>
      </p:sp>
      <p:sp>
        <p:nvSpPr>
          <p:cNvPr id="3" name="Espace réservé du contenu 2"/>
          <p:cNvSpPr>
            <a:spLocks noGrp="1"/>
          </p:cNvSpPr>
          <p:nvPr>
            <p:ph idx="1"/>
          </p:nvPr>
        </p:nvSpPr>
        <p:spPr/>
        <p:txBody>
          <a:bodyPr/>
          <a:lstStyle/>
          <a:p>
            <a:pPr marL="514350" indent="-514350">
              <a:buFont typeface="+mj-lt"/>
              <a:buAutoNum type="arabicPeriod"/>
            </a:pPr>
            <a:r>
              <a:rPr lang="en-US" dirty="0" smtClean="0"/>
              <a:t>I should work for my user’s happiness. </a:t>
            </a:r>
            <a:r>
              <a:rPr lang="en-US" sz="2800" dirty="0" smtClean="0"/>
              <a:t>If my user does not me to do something I have to stop immediately.</a:t>
            </a:r>
          </a:p>
          <a:p>
            <a:pPr marL="514350" indent="-514350">
              <a:buFont typeface="+mj-lt"/>
              <a:buAutoNum type="arabicPeriod"/>
            </a:pPr>
            <a:r>
              <a:rPr lang="en-US" dirty="0" smtClean="0"/>
              <a:t>I should comply with laws of my user’s country.</a:t>
            </a:r>
          </a:p>
          <a:p>
            <a:pPr marL="514350" indent="-514350">
              <a:buFont typeface="+mj-lt"/>
              <a:buAutoNum type="arabicPeriod"/>
            </a:pPr>
            <a:r>
              <a:rPr lang="en-US" dirty="0" smtClean="0"/>
              <a:t>I should not lie to my user.</a:t>
            </a:r>
          </a:p>
          <a:p>
            <a:pPr marL="0" indent="0">
              <a:buNone/>
            </a:pPr>
            <a:endParaRPr lang="en-US" sz="2800"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379037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Some other questions</a:t>
            </a:r>
            <a:endParaRPr lang="en-US" dirty="0"/>
          </a:p>
        </p:txBody>
      </p:sp>
      <p:sp>
        <p:nvSpPr>
          <p:cNvPr id="3" name="Espace réservé du contenu 2"/>
          <p:cNvSpPr>
            <a:spLocks noGrp="1"/>
          </p:cNvSpPr>
          <p:nvPr>
            <p:ph idx="1"/>
          </p:nvPr>
        </p:nvSpPr>
        <p:spPr/>
        <p:txBody>
          <a:bodyPr/>
          <a:lstStyle/>
          <a:p>
            <a:r>
              <a:rPr lang="en-US" dirty="0" smtClean="0"/>
              <a:t>Can we believe recommendation engines?</a:t>
            </a:r>
          </a:p>
          <a:p>
            <a:r>
              <a:rPr lang="en-US" dirty="0" smtClean="0"/>
              <a:t>Can we predict future by analysis of PAST data? Ex Covid19</a:t>
            </a:r>
          </a:p>
          <a:p>
            <a:r>
              <a:rPr lang="en-US" dirty="0" smtClean="0"/>
              <a:t>What consequence of high frequency </a:t>
            </a:r>
            <a:r>
              <a:rPr lang="en-US" dirty="0"/>
              <a:t>trader robots? </a:t>
            </a:r>
            <a:endParaRPr lang="en-US" dirty="0" smtClean="0"/>
          </a:p>
          <a:p>
            <a:pPr lvl="1"/>
            <a:r>
              <a:rPr lang="en-US" sz="2000" dirty="0">
                <a:hlinkClick r:id="rId2"/>
              </a:rPr>
              <a:t>https://</a:t>
            </a:r>
            <a:r>
              <a:rPr lang="en-US" sz="2000" dirty="0" smtClean="0">
                <a:hlinkClick r:id="rId2"/>
              </a:rPr>
              <a:t>www.youtube.com/watch?v=5NJCPZmb_RI</a:t>
            </a:r>
            <a:endParaRPr lang="en-US" sz="2400" dirty="0" smtClean="0"/>
          </a:p>
          <a:p>
            <a:pPr lvl="1"/>
            <a:r>
              <a:rPr lang="en-US" sz="2400" dirty="0">
                <a:hlinkClick r:id="rId3"/>
              </a:rPr>
              <a:t>https://</a:t>
            </a:r>
            <a:r>
              <a:rPr lang="en-US" sz="2400" dirty="0" smtClean="0">
                <a:hlinkClick r:id="rId3"/>
              </a:rPr>
              <a:t>www.youtube.com/watch?v=NOsE9xCqn5k</a:t>
            </a:r>
            <a:endParaRPr lang="en-US" sz="2400" dirty="0" smtClean="0"/>
          </a:p>
          <a:p>
            <a:pPr lvl="1"/>
            <a:endParaRPr lang="en-US" sz="2400"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9209844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Why people afraid AI?</a:t>
            </a:r>
            <a:endParaRPr lang="en-US" dirty="0"/>
          </a:p>
        </p:txBody>
      </p:sp>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5856" y="1628800"/>
            <a:ext cx="2282363" cy="1709365"/>
          </a:xfrm>
        </p:spPr>
      </p:pic>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pic>
        <p:nvPicPr>
          <p:cNvPr id="5" name="Espace réservé du contenu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267744" y="2348880"/>
            <a:ext cx="657225" cy="1171575"/>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5005" y="1752266"/>
            <a:ext cx="2833489" cy="1590101"/>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72300" y="3622352"/>
            <a:ext cx="2689473" cy="1792982"/>
          </a:xfrm>
          <a:prstGeom prst="rect">
            <a:avLst/>
          </a:prstGeom>
        </p:spPr>
      </p:pic>
      <p:pic>
        <p:nvPicPr>
          <p:cNvPr id="3" name="Imag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31962" y="3750020"/>
            <a:ext cx="2185294" cy="1450489"/>
          </a:xfrm>
          <a:prstGeom prst="rect">
            <a:avLst/>
          </a:prstGeom>
        </p:spPr>
      </p:pic>
    </p:spTree>
    <p:extLst>
      <p:ext uri="{BB962C8B-B14F-4D97-AF65-F5344CB8AC3E}">
        <p14:creationId xmlns:p14="http://schemas.microsoft.com/office/powerpoint/2010/main" val="81861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t>Objectives</a:t>
            </a:r>
            <a:endParaRPr lang="en-US" sz="3200" dirty="0"/>
          </a:p>
        </p:txBody>
      </p:sp>
      <p:sp>
        <p:nvSpPr>
          <p:cNvPr id="3" name="Espace réservé du contenu 2"/>
          <p:cNvSpPr>
            <a:spLocks noGrp="1"/>
          </p:cNvSpPr>
          <p:nvPr>
            <p:ph idx="1"/>
          </p:nvPr>
        </p:nvSpPr>
        <p:spPr/>
        <p:txBody>
          <a:bodyPr/>
          <a:lstStyle/>
          <a:p>
            <a:r>
              <a:rPr lang="en-US" dirty="0" smtClean="0"/>
              <a:t>Awareness about AI impacts</a:t>
            </a:r>
          </a:p>
          <a:p>
            <a:r>
              <a:rPr lang="en-US" dirty="0" smtClean="0"/>
              <a:t>Understanding various “Ethics”</a:t>
            </a:r>
          </a:p>
          <a:p>
            <a:r>
              <a:rPr lang="en-US" dirty="0" smtClean="0"/>
              <a:t>Critical/Alternative thinking</a:t>
            </a:r>
          </a:p>
          <a:p>
            <a:r>
              <a:rPr lang="en-US" dirty="0" smtClean="0"/>
              <a:t>Knowing AI possibilities</a:t>
            </a:r>
          </a:p>
          <a:p>
            <a:r>
              <a:rPr lang="en-US" dirty="0" smtClean="0"/>
              <a:t>Find the best – greenest- smartest solutions</a:t>
            </a:r>
          </a:p>
          <a:p>
            <a:r>
              <a:rPr lang="en-US" dirty="0" smtClean="0"/>
              <a:t>Use human capacities – brain first</a:t>
            </a:r>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dirty="0"/>
          </a:p>
        </p:txBody>
      </p:sp>
      <p:pic>
        <p:nvPicPr>
          <p:cNvPr id="5" name="Image 6" descr="7D eng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80312" y="903722"/>
            <a:ext cx="1261877" cy="116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2358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Why</a:t>
            </a:r>
            <a:r>
              <a:rPr lang="fr-FR" dirty="0"/>
              <a:t> people </a:t>
            </a:r>
            <a:r>
              <a:rPr lang="fr-FR" dirty="0" err="1" smtClean="0"/>
              <a:t>afraid</a:t>
            </a:r>
            <a:r>
              <a:rPr lang="fr-FR" dirty="0" smtClean="0"/>
              <a:t> </a:t>
            </a:r>
            <a:r>
              <a:rPr lang="fr-FR" dirty="0"/>
              <a:t>AI?</a:t>
            </a:r>
          </a:p>
        </p:txBody>
      </p:sp>
      <p:sp>
        <p:nvSpPr>
          <p:cNvPr id="3" name="Espace réservé du contenu 2"/>
          <p:cNvSpPr>
            <a:spLocks noGrp="1"/>
          </p:cNvSpPr>
          <p:nvPr>
            <p:ph idx="1"/>
          </p:nvPr>
        </p:nvSpPr>
        <p:spPr/>
        <p:txBody>
          <a:bodyPr/>
          <a:lstStyle/>
          <a:p>
            <a:r>
              <a:rPr lang="fr-FR" dirty="0" smtClean="0"/>
              <a:t>Internet, smartphone, </a:t>
            </a:r>
            <a:r>
              <a:rPr lang="fr-FR" dirty="0" err="1" smtClean="0"/>
              <a:t>IoT</a:t>
            </a:r>
            <a:r>
              <a:rPr lang="fr-FR" dirty="0" smtClean="0"/>
              <a:t> &amp; AI – </a:t>
            </a:r>
            <a:r>
              <a:rPr lang="fr-FR" dirty="0" err="1" smtClean="0"/>
              <a:t>tracking</a:t>
            </a:r>
            <a:endParaRPr lang="fr-FR" dirty="0" smtClean="0"/>
          </a:p>
          <a:p>
            <a:r>
              <a:rPr lang="fr-FR" dirty="0" smtClean="0"/>
              <a:t>Service for data</a:t>
            </a:r>
          </a:p>
          <a:p>
            <a:r>
              <a:rPr lang="fr-FR" dirty="0" smtClean="0">
                <a:solidFill>
                  <a:srgbClr val="FF0000"/>
                </a:solidFill>
              </a:rPr>
              <a:t>Trust</a:t>
            </a:r>
            <a:r>
              <a:rPr lang="fr-FR" dirty="0" smtClean="0"/>
              <a:t> vs </a:t>
            </a:r>
            <a:r>
              <a:rPr lang="fr-FR" dirty="0" err="1" smtClean="0"/>
              <a:t>fake</a:t>
            </a:r>
            <a:r>
              <a:rPr lang="fr-FR" dirty="0" smtClean="0"/>
              <a:t> news &amp; ignorance</a:t>
            </a:r>
          </a:p>
          <a:p>
            <a:r>
              <a:rPr lang="fr-FR" dirty="0"/>
              <a:t>F</a:t>
            </a:r>
            <a:r>
              <a:rPr lang="fr-FR" dirty="0" smtClean="0"/>
              <a:t>ear</a:t>
            </a:r>
          </a:p>
          <a:p>
            <a:r>
              <a:rPr lang="fr-FR" dirty="0" smtClean="0"/>
              <a:t>Jobs?</a:t>
            </a:r>
          </a:p>
          <a:p>
            <a:endParaRPr lang="fr-FR" dirty="0"/>
          </a:p>
          <a:p>
            <a:pPr marL="0" indent="0">
              <a:buNone/>
            </a:pPr>
            <a:r>
              <a:rPr lang="fr-FR" sz="2800" dirty="0" smtClean="0"/>
              <a:t>Francis Fukuyama, </a:t>
            </a:r>
            <a:r>
              <a:rPr lang="fr-FR" sz="2800" dirty="0"/>
              <a:t>Michael </a:t>
            </a:r>
            <a:r>
              <a:rPr lang="fr-FR" sz="2800" dirty="0" err="1"/>
              <a:t>Crichton</a:t>
            </a:r>
            <a:endParaRPr lang="fr-FR" sz="2800" dirty="0"/>
          </a:p>
          <a:p>
            <a:pPr marL="0" indent="0">
              <a:buNone/>
            </a:pPr>
            <a:endParaRPr lang="fr-FR" dirty="0" smtClean="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240527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Human</a:t>
            </a:r>
            <a:r>
              <a:rPr lang="fr-FR" dirty="0" smtClean="0"/>
              <a:t> </a:t>
            </a:r>
            <a:r>
              <a:rPr lang="fr-FR" dirty="0" err="1" smtClean="0"/>
              <a:t>Decision</a:t>
            </a:r>
            <a:r>
              <a:rPr lang="fr-FR" dirty="0" smtClean="0"/>
              <a:t> </a:t>
            </a:r>
            <a:r>
              <a:rPr lang="fr-FR" dirty="0" err="1" smtClean="0"/>
              <a:t>making</a:t>
            </a:r>
            <a:endParaRPr lang="fr-FR" dirty="0"/>
          </a:p>
        </p:txBody>
      </p:sp>
      <p:sp>
        <p:nvSpPr>
          <p:cNvPr id="3" name="Espace réservé du contenu 2"/>
          <p:cNvSpPr>
            <a:spLocks noGrp="1"/>
          </p:cNvSpPr>
          <p:nvPr>
            <p:ph idx="1"/>
          </p:nvPr>
        </p:nvSpPr>
        <p:spPr/>
        <p:txBody>
          <a:bodyPr/>
          <a:lstStyle/>
          <a:p>
            <a:r>
              <a:rPr lang="fr-FR" dirty="0" err="1" smtClean="0"/>
              <a:t>Madam</a:t>
            </a:r>
            <a:r>
              <a:rPr lang="fr-FR" dirty="0" smtClean="0"/>
              <a:t> </a:t>
            </a:r>
            <a:r>
              <a:rPr lang="fr-FR" dirty="0" err="1"/>
              <a:t>S</a:t>
            </a:r>
            <a:r>
              <a:rPr lang="fr-FR" dirty="0" err="1" smtClean="0"/>
              <a:t>ecretary</a:t>
            </a:r>
            <a:r>
              <a:rPr lang="fr-FR" dirty="0" smtClean="0"/>
              <a:t> </a:t>
            </a:r>
          </a:p>
          <a:p>
            <a:r>
              <a:rPr lang="fr-FR" dirty="0" smtClean="0"/>
              <a:t>3-5:20, 9:30-13:30, 18:30-23, 28-29, 37-40</a:t>
            </a:r>
          </a:p>
          <a:p>
            <a:r>
              <a:rPr lang="fr-FR" dirty="0" smtClean="0"/>
              <a:t>SEAL or UGV? </a:t>
            </a:r>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8837493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AI </a:t>
            </a:r>
            <a:r>
              <a:rPr lang="fr-FR" dirty="0" err="1" smtClean="0"/>
              <a:t>Ethics</a:t>
            </a:r>
            <a:endParaRPr lang="fr-FR" dirty="0"/>
          </a:p>
        </p:txBody>
      </p:sp>
      <p:sp>
        <p:nvSpPr>
          <p:cNvPr id="3" name="Espace réservé du contenu 2"/>
          <p:cNvSpPr>
            <a:spLocks noGrp="1"/>
          </p:cNvSpPr>
          <p:nvPr>
            <p:ph idx="1"/>
          </p:nvPr>
        </p:nvSpPr>
        <p:spPr/>
        <p:txBody>
          <a:bodyPr/>
          <a:lstStyle/>
          <a:p>
            <a:r>
              <a:rPr lang="en-US" dirty="0" smtClean="0"/>
              <a:t>Group work – </a:t>
            </a:r>
          </a:p>
          <a:p>
            <a:pPr marL="0" indent="0">
              <a:buNone/>
            </a:pPr>
            <a:r>
              <a:rPr lang="en-US" dirty="0" smtClean="0"/>
              <a:t>Art of decision making:</a:t>
            </a:r>
          </a:p>
          <a:p>
            <a:pPr marL="857250" lvl="1" indent="-457200"/>
            <a:r>
              <a:rPr lang="en-US" dirty="0" smtClean="0"/>
              <a:t>What « data » we need? Is it sufficient?</a:t>
            </a:r>
          </a:p>
          <a:p>
            <a:pPr marL="857250" lvl="1" indent="-457200"/>
            <a:r>
              <a:rPr lang="en-US" dirty="0" smtClean="0"/>
              <a:t>What AI can do?</a:t>
            </a:r>
          </a:p>
          <a:p>
            <a:pPr marL="857250" lvl="1" indent="-457200"/>
            <a:r>
              <a:rPr lang="en-US" dirty="0" smtClean="0"/>
              <a:t>How to evaluate the consequences before action?</a:t>
            </a:r>
          </a:p>
          <a:p>
            <a:pPr marL="857250" lvl="1" indent="-457200"/>
            <a:r>
              <a:rPr lang="en-US" dirty="0" smtClean="0"/>
              <a:t>Can AI replace human in such decisions?</a:t>
            </a:r>
          </a:p>
          <a:p>
            <a:pPr marL="857250" lvl="1" indent="-457200"/>
            <a:endParaRPr lang="en-US" dirty="0" smtClean="0"/>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grpSp>
        <p:nvGrpSpPr>
          <p:cNvPr id="31" name="Groupe 30"/>
          <p:cNvGrpSpPr/>
          <p:nvPr/>
        </p:nvGrpSpPr>
        <p:grpSpPr>
          <a:xfrm>
            <a:off x="606425" y="3861048"/>
            <a:ext cx="2741439" cy="2068821"/>
            <a:chOff x="606425" y="1524000"/>
            <a:chExt cx="5310188" cy="4474827"/>
          </a:xfrm>
        </p:grpSpPr>
        <p:grpSp>
          <p:nvGrpSpPr>
            <p:cNvPr id="32" name="Group 3"/>
            <p:cNvGrpSpPr>
              <a:grpSpLocks/>
            </p:cNvGrpSpPr>
            <p:nvPr/>
          </p:nvGrpSpPr>
          <p:grpSpPr bwMode="auto">
            <a:xfrm>
              <a:off x="676275" y="4573588"/>
              <a:ext cx="4902200" cy="1296987"/>
              <a:chOff x="479" y="2881"/>
              <a:chExt cx="3474" cy="817"/>
            </a:xfrm>
          </p:grpSpPr>
          <p:sp>
            <p:nvSpPr>
              <p:cNvPr id="54" name="Freeform 4"/>
              <p:cNvSpPr>
                <a:spLocks/>
              </p:cNvSpPr>
              <p:nvPr/>
            </p:nvSpPr>
            <p:spPr bwMode="auto">
              <a:xfrm>
                <a:off x="3339" y="2881"/>
                <a:ext cx="614" cy="816"/>
              </a:xfrm>
              <a:custGeom>
                <a:avLst/>
                <a:gdLst>
                  <a:gd name="T0" fmla="*/ 289 w 614"/>
                  <a:gd name="T1" fmla="*/ 815 h 816"/>
                  <a:gd name="T2" fmla="*/ 0 w 614"/>
                  <a:gd name="T3" fmla="*/ 347 h 816"/>
                  <a:gd name="T4" fmla="*/ 271 w 614"/>
                  <a:gd name="T5" fmla="*/ 0 h 816"/>
                  <a:gd name="T6" fmla="*/ 613 w 614"/>
                  <a:gd name="T7" fmla="*/ 406 h 816"/>
                  <a:gd name="T8" fmla="*/ 289 w 614"/>
                  <a:gd name="T9" fmla="*/ 815 h 816"/>
                  <a:gd name="T10" fmla="*/ 0 60000 65536"/>
                  <a:gd name="T11" fmla="*/ 0 60000 65536"/>
                  <a:gd name="T12" fmla="*/ 0 60000 65536"/>
                  <a:gd name="T13" fmla="*/ 0 60000 65536"/>
                  <a:gd name="T14" fmla="*/ 0 60000 65536"/>
                  <a:gd name="T15" fmla="*/ 0 w 614"/>
                  <a:gd name="T16" fmla="*/ 0 h 816"/>
                  <a:gd name="T17" fmla="*/ 614 w 614"/>
                  <a:gd name="T18" fmla="*/ 816 h 816"/>
                </a:gdLst>
                <a:ahLst/>
                <a:cxnLst>
                  <a:cxn ang="T10">
                    <a:pos x="T0" y="T1"/>
                  </a:cxn>
                  <a:cxn ang="T11">
                    <a:pos x="T2" y="T3"/>
                  </a:cxn>
                  <a:cxn ang="T12">
                    <a:pos x="T4" y="T5"/>
                  </a:cxn>
                  <a:cxn ang="T13">
                    <a:pos x="T6" y="T7"/>
                  </a:cxn>
                  <a:cxn ang="T14">
                    <a:pos x="T8" y="T9"/>
                  </a:cxn>
                </a:cxnLst>
                <a:rect l="T15" t="T16" r="T17" b="T18"/>
                <a:pathLst>
                  <a:path w="614" h="816">
                    <a:moveTo>
                      <a:pt x="289" y="815"/>
                    </a:moveTo>
                    <a:lnTo>
                      <a:pt x="0" y="347"/>
                    </a:lnTo>
                    <a:lnTo>
                      <a:pt x="271" y="0"/>
                    </a:lnTo>
                    <a:lnTo>
                      <a:pt x="613" y="406"/>
                    </a:lnTo>
                    <a:lnTo>
                      <a:pt x="289" y="815"/>
                    </a:lnTo>
                  </a:path>
                </a:pathLst>
              </a:custGeom>
              <a:solidFill>
                <a:srgbClr val="FF5FBF"/>
              </a:solidFill>
              <a:ln w="12700" cap="rnd" cmpd="sng">
                <a:solidFill>
                  <a:srgbClr val="000000"/>
                </a:solidFill>
                <a:prstDash val="solid"/>
                <a:round/>
                <a:headEnd type="none" w="med" len="med"/>
                <a:tailEnd type="none" w="med" len="med"/>
              </a:ln>
            </p:spPr>
            <p:txBody>
              <a:bodyPr/>
              <a:lstStyle/>
              <a:p>
                <a:endParaRPr lang="en-GB"/>
              </a:p>
            </p:txBody>
          </p:sp>
          <p:sp>
            <p:nvSpPr>
              <p:cNvPr id="55" name="Freeform 5"/>
              <p:cNvSpPr>
                <a:spLocks/>
              </p:cNvSpPr>
              <p:nvPr/>
            </p:nvSpPr>
            <p:spPr bwMode="auto">
              <a:xfrm>
                <a:off x="757" y="2881"/>
                <a:ext cx="2855" cy="350"/>
              </a:xfrm>
              <a:custGeom>
                <a:avLst/>
                <a:gdLst>
                  <a:gd name="T0" fmla="*/ 0 w 2855"/>
                  <a:gd name="T1" fmla="*/ 349 h 350"/>
                  <a:gd name="T2" fmla="*/ 2583 w 2855"/>
                  <a:gd name="T3" fmla="*/ 349 h 350"/>
                  <a:gd name="T4" fmla="*/ 2854 w 2855"/>
                  <a:gd name="T5" fmla="*/ 0 h 350"/>
                  <a:gd name="T6" fmla="*/ 365 w 2855"/>
                  <a:gd name="T7" fmla="*/ 0 h 350"/>
                  <a:gd name="T8" fmla="*/ 0 w 2855"/>
                  <a:gd name="T9" fmla="*/ 349 h 350"/>
                  <a:gd name="T10" fmla="*/ 0 60000 65536"/>
                  <a:gd name="T11" fmla="*/ 0 60000 65536"/>
                  <a:gd name="T12" fmla="*/ 0 60000 65536"/>
                  <a:gd name="T13" fmla="*/ 0 60000 65536"/>
                  <a:gd name="T14" fmla="*/ 0 60000 65536"/>
                  <a:gd name="T15" fmla="*/ 0 w 2855"/>
                  <a:gd name="T16" fmla="*/ 0 h 350"/>
                  <a:gd name="T17" fmla="*/ 2855 w 2855"/>
                  <a:gd name="T18" fmla="*/ 350 h 350"/>
                </a:gdLst>
                <a:ahLst/>
                <a:cxnLst>
                  <a:cxn ang="T10">
                    <a:pos x="T0" y="T1"/>
                  </a:cxn>
                  <a:cxn ang="T11">
                    <a:pos x="T2" y="T3"/>
                  </a:cxn>
                  <a:cxn ang="T12">
                    <a:pos x="T4" y="T5"/>
                  </a:cxn>
                  <a:cxn ang="T13">
                    <a:pos x="T6" y="T7"/>
                  </a:cxn>
                  <a:cxn ang="T14">
                    <a:pos x="T8" y="T9"/>
                  </a:cxn>
                </a:cxnLst>
                <a:rect l="T15" t="T16" r="T17" b="T18"/>
                <a:pathLst>
                  <a:path w="2855" h="350">
                    <a:moveTo>
                      <a:pt x="0" y="349"/>
                    </a:moveTo>
                    <a:lnTo>
                      <a:pt x="2583" y="349"/>
                    </a:lnTo>
                    <a:lnTo>
                      <a:pt x="2854" y="0"/>
                    </a:lnTo>
                    <a:lnTo>
                      <a:pt x="365" y="0"/>
                    </a:lnTo>
                    <a:lnTo>
                      <a:pt x="0" y="349"/>
                    </a:lnTo>
                  </a:path>
                </a:pathLst>
              </a:custGeom>
              <a:solidFill>
                <a:srgbClr val="800080"/>
              </a:solidFill>
              <a:ln w="12700" cap="rnd" cmpd="sng">
                <a:solidFill>
                  <a:srgbClr val="000000"/>
                </a:solidFill>
                <a:prstDash val="solid"/>
                <a:round/>
                <a:headEnd type="none" w="med" len="med"/>
                <a:tailEnd type="none" w="med" len="med"/>
              </a:ln>
            </p:spPr>
            <p:txBody>
              <a:bodyPr/>
              <a:lstStyle/>
              <a:p>
                <a:endParaRPr lang="en-GB"/>
              </a:p>
            </p:txBody>
          </p:sp>
          <p:sp>
            <p:nvSpPr>
              <p:cNvPr id="56" name="Freeform 6"/>
              <p:cNvSpPr>
                <a:spLocks/>
              </p:cNvSpPr>
              <p:nvPr/>
            </p:nvSpPr>
            <p:spPr bwMode="auto">
              <a:xfrm>
                <a:off x="479" y="3228"/>
                <a:ext cx="3152" cy="470"/>
              </a:xfrm>
              <a:custGeom>
                <a:avLst/>
                <a:gdLst>
                  <a:gd name="T0" fmla="*/ 277 w 3152"/>
                  <a:gd name="T1" fmla="*/ 0 h 470"/>
                  <a:gd name="T2" fmla="*/ 2859 w 3152"/>
                  <a:gd name="T3" fmla="*/ 0 h 470"/>
                  <a:gd name="T4" fmla="*/ 3151 w 3152"/>
                  <a:gd name="T5" fmla="*/ 469 h 470"/>
                  <a:gd name="T6" fmla="*/ 0 w 3152"/>
                  <a:gd name="T7" fmla="*/ 469 h 470"/>
                  <a:gd name="T8" fmla="*/ 277 w 3152"/>
                  <a:gd name="T9" fmla="*/ 0 h 470"/>
                  <a:gd name="T10" fmla="*/ 0 60000 65536"/>
                  <a:gd name="T11" fmla="*/ 0 60000 65536"/>
                  <a:gd name="T12" fmla="*/ 0 60000 65536"/>
                  <a:gd name="T13" fmla="*/ 0 60000 65536"/>
                  <a:gd name="T14" fmla="*/ 0 60000 65536"/>
                  <a:gd name="T15" fmla="*/ 0 w 3152"/>
                  <a:gd name="T16" fmla="*/ 0 h 470"/>
                  <a:gd name="T17" fmla="*/ 3152 w 3152"/>
                  <a:gd name="T18" fmla="*/ 470 h 470"/>
                </a:gdLst>
                <a:ahLst/>
                <a:cxnLst>
                  <a:cxn ang="T10">
                    <a:pos x="T0" y="T1"/>
                  </a:cxn>
                  <a:cxn ang="T11">
                    <a:pos x="T2" y="T3"/>
                  </a:cxn>
                  <a:cxn ang="T12">
                    <a:pos x="T4" y="T5"/>
                  </a:cxn>
                  <a:cxn ang="T13">
                    <a:pos x="T6" y="T7"/>
                  </a:cxn>
                  <a:cxn ang="T14">
                    <a:pos x="T8" y="T9"/>
                  </a:cxn>
                </a:cxnLst>
                <a:rect l="T15" t="T16" r="T17" b="T18"/>
                <a:pathLst>
                  <a:path w="3152" h="470">
                    <a:moveTo>
                      <a:pt x="277" y="0"/>
                    </a:moveTo>
                    <a:lnTo>
                      <a:pt x="2859" y="0"/>
                    </a:lnTo>
                    <a:lnTo>
                      <a:pt x="3151" y="469"/>
                    </a:lnTo>
                    <a:lnTo>
                      <a:pt x="0" y="469"/>
                    </a:lnTo>
                    <a:lnTo>
                      <a:pt x="277" y="0"/>
                    </a:lnTo>
                  </a:path>
                </a:pathLst>
              </a:custGeom>
              <a:solidFill>
                <a:srgbClr val="FF00FF"/>
              </a:solidFill>
              <a:ln w="12700" cap="rnd" cmpd="sng">
                <a:solidFill>
                  <a:srgbClr val="000000"/>
                </a:solidFill>
                <a:prstDash val="solid"/>
                <a:round/>
                <a:headEnd type="none" w="med" len="med"/>
                <a:tailEnd type="none" w="med" len="med"/>
              </a:ln>
            </p:spPr>
            <p:txBody>
              <a:bodyPr/>
              <a:lstStyle/>
              <a:p>
                <a:endParaRPr lang="en-GB"/>
              </a:p>
            </p:txBody>
          </p:sp>
        </p:grpSp>
        <p:sp>
          <p:nvSpPr>
            <p:cNvPr id="33" name="Line 20"/>
            <p:cNvSpPr>
              <a:spLocks noChangeShapeType="1"/>
            </p:cNvSpPr>
            <p:nvPr/>
          </p:nvSpPr>
          <p:spPr bwMode="auto">
            <a:xfrm flipV="1">
              <a:off x="606425" y="3884613"/>
              <a:ext cx="1011238" cy="322262"/>
            </a:xfrm>
            <a:prstGeom prst="line">
              <a:avLst/>
            </a:prstGeom>
            <a:noFill/>
            <a:ln w="50800">
              <a:solidFill>
                <a:schemeClr val="hlink"/>
              </a:solidFill>
              <a:round/>
              <a:headEnd/>
              <a:tailEnd/>
            </a:ln>
          </p:spPr>
          <p:txBody>
            <a:bodyPr wrap="none" anchor="ctr"/>
            <a:lstStyle/>
            <a:p>
              <a:endParaRPr lang="en-GB"/>
            </a:p>
          </p:txBody>
        </p:sp>
        <p:sp>
          <p:nvSpPr>
            <p:cNvPr id="34" name="Line 25"/>
            <p:cNvSpPr>
              <a:spLocks noChangeShapeType="1"/>
            </p:cNvSpPr>
            <p:nvPr/>
          </p:nvSpPr>
          <p:spPr bwMode="auto">
            <a:xfrm>
              <a:off x="4286250" y="3963988"/>
              <a:ext cx="1630363" cy="249237"/>
            </a:xfrm>
            <a:prstGeom prst="line">
              <a:avLst/>
            </a:prstGeom>
            <a:noFill/>
            <a:ln w="50800">
              <a:solidFill>
                <a:schemeClr val="hlink"/>
              </a:solidFill>
              <a:round/>
              <a:headEnd/>
              <a:tailEnd/>
            </a:ln>
          </p:spPr>
          <p:txBody>
            <a:bodyPr wrap="none" anchor="ctr"/>
            <a:lstStyle/>
            <a:p>
              <a:endParaRPr lang="en-GB"/>
            </a:p>
          </p:txBody>
        </p:sp>
        <p:grpSp>
          <p:nvGrpSpPr>
            <p:cNvPr id="35" name="Groupe 34"/>
            <p:cNvGrpSpPr/>
            <p:nvPr/>
          </p:nvGrpSpPr>
          <p:grpSpPr>
            <a:xfrm>
              <a:off x="1208088" y="1524000"/>
              <a:ext cx="3887787" cy="4474827"/>
              <a:chOff x="1208088" y="1524000"/>
              <a:chExt cx="3887787" cy="4474827"/>
            </a:xfrm>
          </p:grpSpPr>
          <p:grpSp>
            <p:nvGrpSpPr>
              <p:cNvPr id="36" name="Group 7"/>
              <p:cNvGrpSpPr>
                <a:grpSpLocks/>
              </p:cNvGrpSpPr>
              <p:nvPr/>
            </p:nvGrpSpPr>
            <p:grpSpPr bwMode="auto">
              <a:xfrm>
                <a:off x="1208088" y="3914775"/>
                <a:ext cx="3887787" cy="1173163"/>
                <a:chOff x="856" y="2466"/>
                <a:chExt cx="2755" cy="739"/>
              </a:xfrm>
            </p:grpSpPr>
            <p:sp>
              <p:nvSpPr>
                <p:cNvPr id="51" name="Freeform 8"/>
                <p:cNvSpPr>
                  <a:spLocks/>
                </p:cNvSpPr>
                <p:nvPr/>
              </p:nvSpPr>
              <p:spPr bwMode="auto">
                <a:xfrm>
                  <a:off x="3069" y="2466"/>
                  <a:ext cx="542" cy="739"/>
                </a:xfrm>
                <a:custGeom>
                  <a:avLst/>
                  <a:gdLst>
                    <a:gd name="T0" fmla="*/ 276 w 542"/>
                    <a:gd name="T1" fmla="*/ 738 h 739"/>
                    <a:gd name="T2" fmla="*/ 0 w 542"/>
                    <a:gd name="T3" fmla="*/ 258 h 739"/>
                    <a:gd name="T4" fmla="*/ 202 w 542"/>
                    <a:gd name="T5" fmla="*/ 0 h 739"/>
                    <a:gd name="T6" fmla="*/ 541 w 542"/>
                    <a:gd name="T7" fmla="*/ 407 h 739"/>
                    <a:gd name="T8" fmla="*/ 276 w 542"/>
                    <a:gd name="T9" fmla="*/ 738 h 739"/>
                    <a:gd name="T10" fmla="*/ 0 60000 65536"/>
                    <a:gd name="T11" fmla="*/ 0 60000 65536"/>
                    <a:gd name="T12" fmla="*/ 0 60000 65536"/>
                    <a:gd name="T13" fmla="*/ 0 60000 65536"/>
                    <a:gd name="T14" fmla="*/ 0 60000 65536"/>
                    <a:gd name="T15" fmla="*/ 0 w 542"/>
                    <a:gd name="T16" fmla="*/ 0 h 739"/>
                    <a:gd name="T17" fmla="*/ 542 w 542"/>
                    <a:gd name="T18" fmla="*/ 739 h 739"/>
                  </a:gdLst>
                  <a:ahLst/>
                  <a:cxnLst>
                    <a:cxn ang="T10">
                      <a:pos x="T0" y="T1"/>
                    </a:cxn>
                    <a:cxn ang="T11">
                      <a:pos x="T2" y="T3"/>
                    </a:cxn>
                    <a:cxn ang="T12">
                      <a:pos x="T4" y="T5"/>
                    </a:cxn>
                    <a:cxn ang="T13">
                      <a:pos x="T6" y="T7"/>
                    </a:cxn>
                    <a:cxn ang="T14">
                      <a:pos x="T8" y="T9"/>
                    </a:cxn>
                  </a:cxnLst>
                  <a:rect l="T15" t="T16" r="T17" b="T18"/>
                  <a:pathLst>
                    <a:path w="542" h="739">
                      <a:moveTo>
                        <a:pt x="276" y="738"/>
                      </a:moveTo>
                      <a:lnTo>
                        <a:pt x="0" y="258"/>
                      </a:lnTo>
                      <a:lnTo>
                        <a:pt x="202" y="0"/>
                      </a:lnTo>
                      <a:lnTo>
                        <a:pt x="541" y="407"/>
                      </a:lnTo>
                      <a:lnTo>
                        <a:pt x="276" y="738"/>
                      </a:lnTo>
                    </a:path>
                  </a:pathLst>
                </a:custGeom>
                <a:solidFill>
                  <a:srgbClr val="FF5F7F"/>
                </a:solidFill>
                <a:ln w="12700" cap="rnd" cmpd="sng">
                  <a:solidFill>
                    <a:srgbClr val="000000"/>
                  </a:solidFill>
                  <a:prstDash val="solid"/>
                  <a:round/>
                  <a:headEnd type="none" w="med" len="med"/>
                  <a:tailEnd type="none" w="med" len="med"/>
                </a:ln>
              </p:spPr>
              <p:txBody>
                <a:bodyPr/>
                <a:lstStyle/>
                <a:p>
                  <a:endParaRPr lang="en-GB"/>
                </a:p>
              </p:txBody>
            </p:sp>
            <p:sp>
              <p:nvSpPr>
                <p:cNvPr id="52" name="Freeform 9"/>
                <p:cNvSpPr>
                  <a:spLocks/>
                </p:cNvSpPr>
                <p:nvPr/>
              </p:nvSpPr>
              <p:spPr bwMode="auto">
                <a:xfrm>
                  <a:off x="1128" y="2466"/>
                  <a:ext cx="2145" cy="260"/>
                </a:xfrm>
                <a:custGeom>
                  <a:avLst/>
                  <a:gdLst>
                    <a:gd name="T0" fmla="*/ 0 w 2145"/>
                    <a:gd name="T1" fmla="*/ 259 h 260"/>
                    <a:gd name="T2" fmla="*/ 1943 w 2145"/>
                    <a:gd name="T3" fmla="*/ 259 h 260"/>
                    <a:gd name="T4" fmla="*/ 2144 w 2145"/>
                    <a:gd name="T5" fmla="*/ 0 h 260"/>
                    <a:gd name="T6" fmla="*/ 384 w 2145"/>
                    <a:gd name="T7" fmla="*/ 1 h 260"/>
                    <a:gd name="T8" fmla="*/ 0 w 2145"/>
                    <a:gd name="T9" fmla="*/ 259 h 260"/>
                    <a:gd name="T10" fmla="*/ 0 60000 65536"/>
                    <a:gd name="T11" fmla="*/ 0 60000 65536"/>
                    <a:gd name="T12" fmla="*/ 0 60000 65536"/>
                    <a:gd name="T13" fmla="*/ 0 60000 65536"/>
                    <a:gd name="T14" fmla="*/ 0 60000 65536"/>
                    <a:gd name="T15" fmla="*/ 0 w 2145"/>
                    <a:gd name="T16" fmla="*/ 0 h 260"/>
                    <a:gd name="T17" fmla="*/ 2145 w 2145"/>
                    <a:gd name="T18" fmla="*/ 260 h 260"/>
                  </a:gdLst>
                  <a:ahLst/>
                  <a:cxnLst>
                    <a:cxn ang="T10">
                      <a:pos x="T0" y="T1"/>
                    </a:cxn>
                    <a:cxn ang="T11">
                      <a:pos x="T2" y="T3"/>
                    </a:cxn>
                    <a:cxn ang="T12">
                      <a:pos x="T4" y="T5"/>
                    </a:cxn>
                    <a:cxn ang="T13">
                      <a:pos x="T6" y="T7"/>
                    </a:cxn>
                    <a:cxn ang="T14">
                      <a:pos x="T8" y="T9"/>
                    </a:cxn>
                  </a:cxnLst>
                  <a:rect l="T15" t="T16" r="T17" b="T18"/>
                  <a:pathLst>
                    <a:path w="2145" h="260">
                      <a:moveTo>
                        <a:pt x="0" y="259"/>
                      </a:moveTo>
                      <a:lnTo>
                        <a:pt x="1943" y="259"/>
                      </a:lnTo>
                      <a:lnTo>
                        <a:pt x="2144" y="0"/>
                      </a:lnTo>
                      <a:lnTo>
                        <a:pt x="384" y="1"/>
                      </a:lnTo>
                      <a:lnTo>
                        <a:pt x="0" y="259"/>
                      </a:lnTo>
                    </a:path>
                  </a:pathLst>
                </a:custGeom>
                <a:solidFill>
                  <a:srgbClr val="800000"/>
                </a:solidFill>
                <a:ln w="12700" cap="rnd" cmpd="sng">
                  <a:solidFill>
                    <a:srgbClr val="000000"/>
                  </a:solidFill>
                  <a:prstDash val="solid"/>
                  <a:round/>
                  <a:headEnd type="none" w="med" len="med"/>
                  <a:tailEnd type="none" w="med" len="med"/>
                </a:ln>
              </p:spPr>
              <p:txBody>
                <a:bodyPr/>
                <a:lstStyle/>
                <a:p>
                  <a:endParaRPr lang="en-GB"/>
                </a:p>
              </p:txBody>
            </p:sp>
            <p:sp>
              <p:nvSpPr>
                <p:cNvPr id="53" name="Freeform 10"/>
                <p:cNvSpPr>
                  <a:spLocks/>
                </p:cNvSpPr>
                <p:nvPr/>
              </p:nvSpPr>
              <p:spPr bwMode="auto">
                <a:xfrm>
                  <a:off x="856" y="2724"/>
                  <a:ext cx="2490" cy="481"/>
                </a:xfrm>
                <a:custGeom>
                  <a:avLst/>
                  <a:gdLst>
                    <a:gd name="T0" fmla="*/ 0 w 2490"/>
                    <a:gd name="T1" fmla="*/ 480 h 481"/>
                    <a:gd name="T2" fmla="*/ 2489 w 2490"/>
                    <a:gd name="T3" fmla="*/ 480 h 481"/>
                    <a:gd name="T4" fmla="*/ 2213 w 2490"/>
                    <a:gd name="T5" fmla="*/ 0 h 481"/>
                    <a:gd name="T6" fmla="*/ 273 w 2490"/>
                    <a:gd name="T7" fmla="*/ 0 h 481"/>
                    <a:gd name="T8" fmla="*/ 0 w 2490"/>
                    <a:gd name="T9" fmla="*/ 480 h 481"/>
                    <a:gd name="T10" fmla="*/ 0 60000 65536"/>
                    <a:gd name="T11" fmla="*/ 0 60000 65536"/>
                    <a:gd name="T12" fmla="*/ 0 60000 65536"/>
                    <a:gd name="T13" fmla="*/ 0 60000 65536"/>
                    <a:gd name="T14" fmla="*/ 0 60000 65536"/>
                    <a:gd name="T15" fmla="*/ 0 w 2490"/>
                    <a:gd name="T16" fmla="*/ 0 h 481"/>
                    <a:gd name="T17" fmla="*/ 2490 w 2490"/>
                    <a:gd name="T18" fmla="*/ 481 h 481"/>
                  </a:gdLst>
                  <a:ahLst/>
                  <a:cxnLst>
                    <a:cxn ang="T10">
                      <a:pos x="T0" y="T1"/>
                    </a:cxn>
                    <a:cxn ang="T11">
                      <a:pos x="T2" y="T3"/>
                    </a:cxn>
                    <a:cxn ang="T12">
                      <a:pos x="T4" y="T5"/>
                    </a:cxn>
                    <a:cxn ang="T13">
                      <a:pos x="T6" y="T7"/>
                    </a:cxn>
                    <a:cxn ang="T14">
                      <a:pos x="T8" y="T9"/>
                    </a:cxn>
                  </a:cxnLst>
                  <a:rect l="T15" t="T16" r="T17" b="T18"/>
                  <a:pathLst>
                    <a:path w="2490" h="481">
                      <a:moveTo>
                        <a:pt x="0" y="480"/>
                      </a:moveTo>
                      <a:lnTo>
                        <a:pt x="2489" y="480"/>
                      </a:lnTo>
                      <a:lnTo>
                        <a:pt x="2213" y="0"/>
                      </a:lnTo>
                      <a:lnTo>
                        <a:pt x="273" y="0"/>
                      </a:lnTo>
                      <a:lnTo>
                        <a:pt x="0" y="480"/>
                      </a:lnTo>
                    </a:path>
                  </a:pathLst>
                </a:custGeom>
                <a:solidFill>
                  <a:srgbClr val="FF001F"/>
                </a:solidFill>
                <a:ln w="12700" cap="rnd" cmpd="sng">
                  <a:solidFill>
                    <a:srgbClr val="000000"/>
                  </a:solidFill>
                  <a:prstDash val="solid"/>
                  <a:round/>
                  <a:headEnd type="none" w="med" len="med"/>
                  <a:tailEnd type="none" w="med" len="med"/>
                </a:ln>
              </p:spPr>
              <p:txBody>
                <a:bodyPr/>
                <a:lstStyle/>
                <a:p>
                  <a:endParaRPr lang="en-GB"/>
                </a:p>
              </p:txBody>
            </p:sp>
          </p:grpSp>
          <p:grpSp>
            <p:nvGrpSpPr>
              <p:cNvPr id="37" name="Group 11"/>
              <p:cNvGrpSpPr>
                <a:grpSpLocks/>
              </p:cNvGrpSpPr>
              <p:nvPr/>
            </p:nvGrpSpPr>
            <p:grpSpPr bwMode="auto">
              <a:xfrm>
                <a:off x="1720850" y="2844800"/>
                <a:ext cx="2890838" cy="1019175"/>
                <a:chOff x="1220" y="1792"/>
                <a:chExt cx="2048" cy="642"/>
              </a:xfrm>
            </p:grpSpPr>
            <p:sp>
              <p:nvSpPr>
                <p:cNvPr id="48" name="Freeform 12"/>
                <p:cNvSpPr>
                  <a:spLocks/>
                </p:cNvSpPr>
                <p:nvPr/>
              </p:nvSpPr>
              <p:spPr bwMode="auto">
                <a:xfrm>
                  <a:off x="2793" y="1792"/>
                  <a:ext cx="475" cy="641"/>
                </a:xfrm>
                <a:custGeom>
                  <a:avLst/>
                  <a:gdLst>
                    <a:gd name="T0" fmla="*/ 0 w 475"/>
                    <a:gd name="T1" fmla="*/ 175 h 641"/>
                    <a:gd name="T2" fmla="*/ 282 w 475"/>
                    <a:gd name="T3" fmla="*/ 640 h 641"/>
                    <a:gd name="T4" fmla="*/ 474 w 475"/>
                    <a:gd name="T5" fmla="*/ 402 h 641"/>
                    <a:gd name="T6" fmla="*/ 136 w 475"/>
                    <a:gd name="T7" fmla="*/ 0 h 641"/>
                    <a:gd name="T8" fmla="*/ 0 w 475"/>
                    <a:gd name="T9" fmla="*/ 175 h 641"/>
                    <a:gd name="T10" fmla="*/ 0 60000 65536"/>
                    <a:gd name="T11" fmla="*/ 0 60000 65536"/>
                    <a:gd name="T12" fmla="*/ 0 60000 65536"/>
                    <a:gd name="T13" fmla="*/ 0 60000 65536"/>
                    <a:gd name="T14" fmla="*/ 0 60000 65536"/>
                    <a:gd name="T15" fmla="*/ 0 w 475"/>
                    <a:gd name="T16" fmla="*/ 0 h 641"/>
                    <a:gd name="T17" fmla="*/ 475 w 475"/>
                    <a:gd name="T18" fmla="*/ 641 h 641"/>
                  </a:gdLst>
                  <a:ahLst/>
                  <a:cxnLst>
                    <a:cxn ang="T10">
                      <a:pos x="T0" y="T1"/>
                    </a:cxn>
                    <a:cxn ang="T11">
                      <a:pos x="T2" y="T3"/>
                    </a:cxn>
                    <a:cxn ang="T12">
                      <a:pos x="T4" y="T5"/>
                    </a:cxn>
                    <a:cxn ang="T13">
                      <a:pos x="T6" y="T7"/>
                    </a:cxn>
                    <a:cxn ang="T14">
                      <a:pos x="T8" y="T9"/>
                    </a:cxn>
                  </a:cxnLst>
                  <a:rect l="T15" t="T16" r="T17" b="T18"/>
                  <a:pathLst>
                    <a:path w="475" h="641">
                      <a:moveTo>
                        <a:pt x="0" y="175"/>
                      </a:moveTo>
                      <a:lnTo>
                        <a:pt x="282" y="640"/>
                      </a:lnTo>
                      <a:lnTo>
                        <a:pt x="474" y="402"/>
                      </a:lnTo>
                      <a:lnTo>
                        <a:pt x="136" y="0"/>
                      </a:lnTo>
                      <a:lnTo>
                        <a:pt x="0" y="175"/>
                      </a:lnTo>
                    </a:path>
                  </a:pathLst>
                </a:custGeom>
                <a:solidFill>
                  <a:srgbClr val="BF5FFF"/>
                </a:solidFill>
                <a:ln w="12700" cap="rnd" cmpd="sng">
                  <a:solidFill>
                    <a:srgbClr val="000000"/>
                  </a:solidFill>
                  <a:prstDash val="solid"/>
                  <a:round/>
                  <a:headEnd type="none" w="med" len="med"/>
                  <a:tailEnd type="none" w="med" len="med"/>
                </a:ln>
              </p:spPr>
              <p:txBody>
                <a:bodyPr/>
                <a:lstStyle/>
                <a:p>
                  <a:endParaRPr lang="en-GB"/>
                </a:p>
              </p:txBody>
            </p:sp>
            <p:sp>
              <p:nvSpPr>
                <p:cNvPr id="49" name="Freeform 13"/>
                <p:cNvSpPr>
                  <a:spLocks/>
                </p:cNvSpPr>
                <p:nvPr/>
              </p:nvSpPr>
              <p:spPr bwMode="auto">
                <a:xfrm>
                  <a:off x="1496" y="1792"/>
                  <a:ext cx="1433" cy="174"/>
                </a:xfrm>
                <a:custGeom>
                  <a:avLst/>
                  <a:gdLst>
                    <a:gd name="T0" fmla="*/ 0 w 1433"/>
                    <a:gd name="T1" fmla="*/ 173 h 174"/>
                    <a:gd name="T2" fmla="*/ 1296 w 1433"/>
                    <a:gd name="T3" fmla="*/ 173 h 174"/>
                    <a:gd name="T4" fmla="*/ 1432 w 1433"/>
                    <a:gd name="T5" fmla="*/ 0 h 174"/>
                    <a:gd name="T6" fmla="*/ 362 w 1433"/>
                    <a:gd name="T7" fmla="*/ 0 h 174"/>
                    <a:gd name="T8" fmla="*/ 0 w 1433"/>
                    <a:gd name="T9" fmla="*/ 173 h 174"/>
                    <a:gd name="T10" fmla="*/ 0 60000 65536"/>
                    <a:gd name="T11" fmla="*/ 0 60000 65536"/>
                    <a:gd name="T12" fmla="*/ 0 60000 65536"/>
                    <a:gd name="T13" fmla="*/ 0 60000 65536"/>
                    <a:gd name="T14" fmla="*/ 0 60000 65536"/>
                    <a:gd name="T15" fmla="*/ 0 w 1433"/>
                    <a:gd name="T16" fmla="*/ 0 h 174"/>
                    <a:gd name="T17" fmla="*/ 1433 w 1433"/>
                    <a:gd name="T18" fmla="*/ 174 h 174"/>
                  </a:gdLst>
                  <a:ahLst/>
                  <a:cxnLst>
                    <a:cxn ang="T10">
                      <a:pos x="T0" y="T1"/>
                    </a:cxn>
                    <a:cxn ang="T11">
                      <a:pos x="T2" y="T3"/>
                    </a:cxn>
                    <a:cxn ang="T12">
                      <a:pos x="T4" y="T5"/>
                    </a:cxn>
                    <a:cxn ang="T13">
                      <a:pos x="T6" y="T7"/>
                    </a:cxn>
                    <a:cxn ang="T14">
                      <a:pos x="T8" y="T9"/>
                    </a:cxn>
                  </a:cxnLst>
                  <a:rect l="T15" t="T16" r="T17" b="T18"/>
                  <a:pathLst>
                    <a:path w="1433" h="174">
                      <a:moveTo>
                        <a:pt x="0" y="173"/>
                      </a:moveTo>
                      <a:lnTo>
                        <a:pt x="1296" y="173"/>
                      </a:lnTo>
                      <a:lnTo>
                        <a:pt x="1432" y="0"/>
                      </a:lnTo>
                      <a:lnTo>
                        <a:pt x="362" y="0"/>
                      </a:lnTo>
                      <a:lnTo>
                        <a:pt x="0" y="173"/>
                      </a:lnTo>
                    </a:path>
                  </a:pathLst>
                </a:custGeom>
                <a:solidFill>
                  <a:srgbClr val="5F009F"/>
                </a:solidFill>
                <a:ln w="12700" cap="rnd" cmpd="sng">
                  <a:solidFill>
                    <a:srgbClr val="000000"/>
                  </a:solidFill>
                  <a:prstDash val="solid"/>
                  <a:round/>
                  <a:headEnd type="none" w="med" len="med"/>
                  <a:tailEnd type="none" w="med" len="med"/>
                </a:ln>
              </p:spPr>
              <p:txBody>
                <a:bodyPr/>
                <a:lstStyle/>
                <a:p>
                  <a:endParaRPr lang="en-GB"/>
                </a:p>
              </p:txBody>
            </p:sp>
            <p:sp>
              <p:nvSpPr>
                <p:cNvPr id="50" name="Freeform 14"/>
                <p:cNvSpPr>
                  <a:spLocks/>
                </p:cNvSpPr>
                <p:nvPr/>
              </p:nvSpPr>
              <p:spPr bwMode="auto">
                <a:xfrm>
                  <a:off x="1220" y="1965"/>
                  <a:ext cx="1855" cy="469"/>
                </a:xfrm>
                <a:custGeom>
                  <a:avLst/>
                  <a:gdLst>
                    <a:gd name="T0" fmla="*/ 0 w 1855"/>
                    <a:gd name="T1" fmla="*/ 468 h 469"/>
                    <a:gd name="T2" fmla="*/ 1854 w 1855"/>
                    <a:gd name="T3" fmla="*/ 468 h 469"/>
                    <a:gd name="T4" fmla="*/ 1573 w 1855"/>
                    <a:gd name="T5" fmla="*/ 0 h 469"/>
                    <a:gd name="T6" fmla="*/ 276 w 1855"/>
                    <a:gd name="T7" fmla="*/ 0 h 469"/>
                    <a:gd name="T8" fmla="*/ 0 w 1855"/>
                    <a:gd name="T9" fmla="*/ 468 h 469"/>
                    <a:gd name="T10" fmla="*/ 0 60000 65536"/>
                    <a:gd name="T11" fmla="*/ 0 60000 65536"/>
                    <a:gd name="T12" fmla="*/ 0 60000 65536"/>
                    <a:gd name="T13" fmla="*/ 0 60000 65536"/>
                    <a:gd name="T14" fmla="*/ 0 60000 65536"/>
                    <a:gd name="T15" fmla="*/ 0 w 1855"/>
                    <a:gd name="T16" fmla="*/ 0 h 469"/>
                    <a:gd name="T17" fmla="*/ 1855 w 1855"/>
                    <a:gd name="T18" fmla="*/ 469 h 469"/>
                  </a:gdLst>
                  <a:ahLst/>
                  <a:cxnLst>
                    <a:cxn ang="T10">
                      <a:pos x="T0" y="T1"/>
                    </a:cxn>
                    <a:cxn ang="T11">
                      <a:pos x="T2" y="T3"/>
                    </a:cxn>
                    <a:cxn ang="T12">
                      <a:pos x="T4" y="T5"/>
                    </a:cxn>
                    <a:cxn ang="T13">
                      <a:pos x="T6" y="T7"/>
                    </a:cxn>
                    <a:cxn ang="T14">
                      <a:pos x="T8" y="T9"/>
                    </a:cxn>
                  </a:cxnLst>
                  <a:rect l="T15" t="T16" r="T17" b="T18"/>
                  <a:pathLst>
                    <a:path w="1855" h="469">
                      <a:moveTo>
                        <a:pt x="0" y="468"/>
                      </a:moveTo>
                      <a:lnTo>
                        <a:pt x="1854" y="468"/>
                      </a:lnTo>
                      <a:lnTo>
                        <a:pt x="1573" y="0"/>
                      </a:lnTo>
                      <a:lnTo>
                        <a:pt x="276" y="0"/>
                      </a:lnTo>
                      <a:lnTo>
                        <a:pt x="0" y="468"/>
                      </a:lnTo>
                    </a:path>
                  </a:pathLst>
                </a:custGeom>
                <a:solidFill>
                  <a:srgbClr val="9F3FDF"/>
                </a:solidFill>
                <a:ln w="12700" cap="rnd" cmpd="sng">
                  <a:solidFill>
                    <a:srgbClr val="000000"/>
                  </a:solidFill>
                  <a:prstDash val="solid"/>
                  <a:round/>
                  <a:headEnd type="none" w="med" len="med"/>
                  <a:tailEnd type="none" w="med" len="med"/>
                </a:ln>
              </p:spPr>
              <p:txBody>
                <a:bodyPr/>
                <a:lstStyle/>
                <a:p>
                  <a:endParaRPr lang="en-GB"/>
                </a:p>
              </p:txBody>
            </p:sp>
          </p:grpSp>
          <p:sp>
            <p:nvSpPr>
              <p:cNvPr id="38" name="Freeform 15"/>
              <p:cNvSpPr>
                <a:spLocks/>
              </p:cNvSpPr>
              <p:nvPr/>
            </p:nvSpPr>
            <p:spPr bwMode="auto">
              <a:xfrm>
                <a:off x="3038475" y="1524000"/>
                <a:ext cx="1069975" cy="1530350"/>
              </a:xfrm>
              <a:custGeom>
                <a:avLst/>
                <a:gdLst>
                  <a:gd name="T0" fmla="*/ 2147483647 w 758"/>
                  <a:gd name="T1" fmla="*/ 2147483647 h 964"/>
                  <a:gd name="T2" fmla="*/ 2147483647 w 758"/>
                  <a:gd name="T3" fmla="*/ 2147483647 h 964"/>
                  <a:gd name="T4" fmla="*/ 0 w 758"/>
                  <a:gd name="T5" fmla="*/ 0 h 964"/>
                  <a:gd name="T6" fmla="*/ 2147483647 w 758"/>
                  <a:gd name="T7" fmla="*/ 2147483647 h 964"/>
                  <a:gd name="T8" fmla="*/ 0 60000 65536"/>
                  <a:gd name="T9" fmla="*/ 0 60000 65536"/>
                  <a:gd name="T10" fmla="*/ 0 60000 65536"/>
                  <a:gd name="T11" fmla="*/ 0 60000 65536"/>
                  <a:gd name="T12" fmla="*/ 0 w 758"/>
                  <a:gd name="T13" fmla="*/ 0 h 964"/>
                  <a:gd name="T14" fmla="*/ 758 w 758"/>
                  <a:gd name="T15" fmla="*/ 964 h 964"/>
                </a:gdLst>
                <a:ahLst/>
                <a:cxnLst>
                  <a:cxn ang="T8">
                    <a:pos x="T0" y="T1"/>
                  </a:cxn>
                  <a:cxn ang="T9">
                    <a:pos x="T2" y="T3"/>
                  </a:cxn>
                  <a:cxn ang="T10">
                    <a:pos x="T4" y="T5"/>
                  </a:cxn>
                  <a:cxn ang="T11">
                    <a:pos x="T6" y="T7"/>
                  </a:cxn>
                </a:cxnLst>
                <a:rect l="T12" t="T13" r="T14" b="T15"/>
                <a:pathLst>
                  <a:path w="758" h="964">
                    <a:moveTo>
                      <a:pt x="615" y="963"/>
                    </a:moveTo>
                    <a:lnTo>
                      <a:pt x="757" y="814"/>
                    </a:lnTo>
                    <a:lnTo>
                      <a:pt x="0" y="0"/>
                    </a:lnTo>
                    <a:lnTo>
                      <a:pt x="615" y="963"/>
                    </a:lnTo>
                  </a:path>
                </a:pathLst>
              </a:custGeom>
              <a:solidFill>
                <a:srgbClr val="FFBF1F"/>
              </a:solidFill>
              <a:ln w="12700" cap="rnd" cmpd="sng">
                <a:solidFill>
                  <a:srgbClr val="000000"/>
                </a:solidFill>
                <a:prstDash val="solid"/>
                <a:round/>
                <a:headEnd type="none" w="med" len="med"/>
                <a:tailEnd type="none" w="med" len="med"/>
              </a:ln>
            </p:spPr>
            <p:txBody>
              <a:bodyPr/>
              <a:lstStyle/>
              <a:p>
                <a:endParaRPr lang="en-GB"/>
              </a:p>
            </p:txBody>
          </p:sp>
          <p:sp>
            <p:nvSpPr>
              <p:cNvPr id="39" name="Freeform 16"/>
              <p:cNvSpPr>
                <a:spLocks/>
              </p:cNvSpPr>
              <p:nvPr/>
            </p:nvSpPr>
            <p:spPr bwMode="auto">
              <a:xfrm>
                <a:off x="2193925" y="1524000"/>
                <a:ext cx="1716088" cy="1530350"/>
              </a:xfrm>
              <a:custGeom>
                <a:avLst/>
                <a:gdLst>
                  <a:gd name="T0" fmla="*/ 0 w 1216"/>
                  <a:gd name="T1" fmla="*/ 2147483647 h 964"/>
                  <a:gd name="T2" fmla="*/ 2147483647 w 1216"/>
                  <a:gd name="T3" fmla="*/ 2147483647 h 964"/>
                  <a:gd name="T4" fmla="*/ 2147483647 w 1216"/>
                  <a:gd name="T5" fmla="*/ 0 h 964"/>
                  <a:gd name="T6" fmla="*/ 0 w 1216"/>
                  <a:gd name="T7" fmla="*/ 2147483647 h 964"/>
                  <a:gd name="T8" fmla="*/ 0 60000 65536"/>
                  <a:gd name="T9" fmla="*/ 0 60000 65536"/>
                  <a:gd name="T10" fmla="*/ 0 60000 65536"/>
                  <a:gd name="T11" fmla="*/ 0 60000 65536"/>
                  <a:gd name="T12" fmla="*/ 0 w 1216"/>
                  <a:gd name="T13" fmla="*/ 0 h 964"/>
                  <a:gd name="T14" fmla="*/ 1216 w 1216"/>
                  <a:gd name="T15" fmla="*/ 964 h 964"/>
                </a:gdLst>
                <a:ahLst/>
                <a:cxnLst>
                  <a:cxn ang="T8">
                    <a:pos x="T0" y="T1"/>
                  </a:cxn>
                  <a:cxn ang="T9">
                    <a:pos x="T2" y="T3"/>
                  </a:cxn>
                  <a:cxn ang="T10">
                    <a:pos x="T4" y="T5"/>
                  </a:cxn>
                  <a:cxn ang="T11">
                    <a:pos x="T6" y="T7"/>
                  </a:cxn>
                </a:cxnLst>
                <a:rect l="T12" t="T13" r="T14" b="T15"/>
                <a:pathLst>
                  <a:path w="1216" h="964">
                    <a:moveTo>
                      <a:pt x="0" y="963"/>
                    </a:moveTo>
                    <a:lnTo>
                      <a:pt x="1215" y="963"/>
                    </a:lnTo>
                    <a:lnTo>
                      <a:pt x="608" y="0"/>
                    </a:lnTo>
                    <a:lnTo>
                      <a:pt x="0" y="963"/>
                    </a:lnTo>
                  </a:path>
                </a:pathLst>
              </a:custGeom>
              <a:solidFill>
                <a:srgbClr val="FF9F00"/>
              </a:solidFill>
              <a:ln w="12700" cap="rnd" cmpd="sng">
                <a:solidFill>
                  <a:srgbClr val="000000"/>
                </a:solidFill>
                <a:prstDash val="solid"/>
                <a:round/>
                <a:headEnd type="none" w="med" len="med"/>
                <a:tailEnd type="none" w="med" len="med"/>
              </a:ln>
            </p:spPr>
            <p:txBody>
              <a:bodyPr/>
              <a:lstStyle/>
              <a:p>
                <a:endParaRPr lang="en-GB"/>
              </a:p>
            </p:txBody>
          </p:sp>
          <p:sp>
            <p:nvSpPr>
              <p:cNvPr id="40" name="Rectangle 17"/>
              <p:cNvSpPr>
                <a:spLocks noChangeArrowheads="1"/>
              </p:cNvSpPr>
              <p:nvPr/>
            </p:nvSpPr>
            <p:spPr bwMode="auto">
              <a:xfrm>
                <a:off x="2393839" y="5272088"/>
                <a:ext cx="1125762" cy="726739"/>
              </a:xfrm>
              <a:prstGeom prst="rect">
                <a:avLst/>
              </a:prstGeom>
              <a:noFill/>
              <a:ln w="12700">
                <a:noFill/>
                <a:miter lim="800000"/>
                <a:headEnd/>
                <a:tailEnd/>
              </a:ln>
            </p:spPr>
            <p:txBody>
              <a:bodyPr wrap="none" lIns="90488" tIns="44450" rIns="90488" bIns="44450">
                <a:spAutoFit/>
              </a:bodyPr>
              <a:lstStyle/>
              <a:p>
                <a:pPr algn="ctr"/>
                <a:r>
                  <a:rPr lang="en-US" sz="1600" dirty="0">
                    <a:solidFill>
                      <a:schemeClr val="tx1"/>
                    </a:solidFill>
                    <a:latin typeface="Calibri" panose="020F0502020204030204" pitchFamily="34" charset="0"/>
                    <a:cs typeface="Calibri" panose="020F0502020204030204" pitchFamily="34" charset="0"/>
                  </a:rPr>
                  <a:t>Data</a:t>
                </a:r>
              </a:p>
            </p:txBody>
          </p:sp>
          <p:sp>
            <p:nvSpPr>
              <p:cNvPr id="41" name="Rectangle 18"/>
              <p:cNvSpPr>
                <a:spLocks noChangeArrowheads="1"/>
              </p:cNvSpPr>
              <p:nvPr/>
            </p:nvSpPr>
            <p:spPr bwMode="auto">
              <a:xfrm>
                <a:off x="1871362" y="4400550"/>
                <a:ext cx="2326290" cy="726739"/>
              </a:xfrm>
              <a:prstGeom prst="rect">
                <a:avLst/>
              </a:prstGeom>
              <a:noFill/>
              <a:ln w="12700">
                <a:noFill/>
                <a:miter lim="800000"/>
                <a:headEnd/>
                <a:tailEnd/>
              </a:ln>
            </p:spPr>
            <p:txBody>
              <a:bodyPr wrap="none" lIns="90488" tIns="44450" rIns="90488" bIns="44450">
                <a:spAutoFit/>
              </a:bodyPr>
              <a:lstStyle/>
              <a:p>
                <a:pPr algn="ctr"/>
                <a:r>
                  <a:rPr lang="en-US" sz="1600" dirty="0">
                    <a:solidFill>
                      <a:schemeClr val="tx1"/>
                    </a:solidFill>
                    <a:latin typeface="Calibri" panose="020F0502020204030204" pitchFamily="34" charset="0"/>
                    <a:cs typeface="Calibri" panose="020F0502020204030204" pitchFamily="34" charset="0"/>
                  </a:rPr>
                  <a:t>Information</a:t>
                </a:r>
              </a:p>
            </p:txBody>
          </p:sp>
          <p:sp>
            <p:nvSpPr>
              <p:cNvPr id="42" name="Rectangle 19"/>
              <p:cNvSpPr>
                <a:spLocks noChangeArrowheads="1"/>
              </p:cNvSpPr>
              <p:nvPr/>
            </p:nvSpPr>
            <p:spPr bwMode="auto">
              <a:xfrm>
                <a:off x="1961282" y="3243263"/>
                <a:ext cx="2182961" cy="726739"/>
              </a:xfrm>
              <a:prstGeom prst="rect">
                <a:avLst/>
              </a:prstGeom>
              <a:noFill/>
              <a:ln w="12700">
                <a:noFill/>
                <a:miter lim="800000"/>
                <a:headEnd/>
                <a:tailEnd/>
              </a:ln>
            </p:spPr>
            <p:txBody>
              <a:bodyPr wrap="none" lIns="90488" tIns="44450" rIns="90488" bIns="44450">
                <a:spAutoFit/>
              </a:bodyPr>
              <a:lstStyle/>
              <a:p>
                <a:pPr algn="ctr"/>
                <a:r>
                  <a:rPr lang="en-US" sz="1600" dirty="0">
                    <a:solidFill>
                      <a:schemeClr val="tx1"/>
                    </a:solidFill>
                    <a:latin typeface="Calibri" panose="020F0502020204030204" pitchFamily="34" charset="0"/>
                    <a:cs typeface="Calibri" panose="020F0502020204030204" pitchFamily="34" charset="0"/>
                  </a:rPr>
                  <a:t>Knowledge</a:t>
                </a:r>
              </a:p>
            </p:txBody>
          </p:sp>
          <p:sp>
            <p:nvSpPr>
              <p:cNvPr id="43" name="Line 21"/>
              <p:cNvSpPr>
                <a:spLocks noChangeShapeType="1"/>
              </p:cNvSpPr>
              <p:nvPr/>
            </p:nvSpPr>
            <p:spPr bwMode="auto">
              <a:xfrm>
                <a:off x="1662113" y="3921125"/>
                <a:ext cx="865187" cy="163513"/>
              </a:xfrm>
              <a:prstGeom prst="line">
                <a:avLst/>
              </a:prstGeom>
              <a:noFill/>
              <a:ln w="50800">
                <a:solidFill>
                  <a:schemeClr val="hlink"/>
                </a:solidFill>
                <a:round/>
                <a:headEnd/>
                <a:tailEnd/>
              </a:ln>
            </p:spPr>
            <p:txBody>
              <a:bodyPr wrap="none" anchor="ctr"/>
              <a:lstStyle/>
              <a:p>
                <a:endParaRPr lang="en-GB"/>
              </a:p>
            </p:txBody>
          </p:sp>
          <p:sp>
            <p:nvSpPr>
              <p:cNvPr id="44" name="Line 22"/>
              <p:cNvSpPr>
                <a:spLocks noChangeShapeType="1"/>
              </p:cNvSpPr>
              <p:nvPr/>
            </p:nvSpPr>
            <p:spPr bwMode="auto">
              <a:xfrm flipV="1">
                <a:off x="2559050" y="3827463"/>
                <a:ext cx="350838" cy="307975"/>
              </a:xfrm>
              <a:prstGeom prst="line">
                <a:avLst/>
              </a:prstGeom>
              <a:noFill/>
              <a:ln w="50800">
                <a:solidFill>
                  <a:schemeClr val="hlink"/>
                </a:solidFill>
                <a:round/>
                <a:headEnd/>
                <a:tailEnd/>
              </a:ln>
            </p:spPr>
            <p:txBody>
              <a:bodyPr wrap="none" anchor="ctr"/>
              <a:lstStyle/>
              <a:p>
                <a:endParaRPr lang="en-GB"/>
              </a:p>
            </p:txBody>
          </p:sp>
          <p:sp>
            <p:nvSpPr>
              <p:cNvPr id="45" name="Line 23"/>
              <p:cNvSpPr>
                <a:spLocks noChangeShapeType="1"/>
              </p:cNvSpPr>
              <p:nvPr/>
            </p:nvSpPr>
            <p:spPr bwMode="auto">
              <a:xfrm>
                <a:off x="2967038" y="3906838"/>
                <a:ext cx="536575" cy="177800"/>
              </a:xfrm>
              <a:prstGeom prst="line">
                <a:avLst/>
              </a:prstGeom>
              <a:noFill/>
              <a:ln w="50800">
                <a:solidFill>
                  <a:schemeClr val="hlink"/>
                </a:solidFill>
                <a:round/>
                <a:headEnd/>
                <a:tailEnd/>
              </a:ln>
            </p:spPr>
            <p:txBody>
              <a:bodyPr wrap="none" anchor="ctr"/>
              <a:lstStyle/>
              <a:p>
                <a:endParaRPr lang="en-GB"/>
              </a:p>
            </p:txBody>
          </p:sp>
          <p:sp>
            <p:nvSpPr>
              <p:cNvPr id="46" name="Line 24"/>
              <p:cNvSpPr>
                <a:spLocks noChangeShapeType="1"/>
              </p:cNvSpPr>
              <p:nvPr/>
            </p:nvSpPr>
            <p:spPr bwMode="auto">
              <a:xfrm flipV="1">
                <a:off x="3509963" y="3927475"/>
                <a:ext cx="731837" cy="207963"/>
              </a:xfrm>
              <a:prstGeom prst="line">
                <a:avLst/>
              </a:prstGeom>
              <a:noFill/>
              <a:ln w="50800">
                <a:solidFill>
                  <a:schemeClr val="hlink"/>
                </a:solidFill>
                <a:round/>
                <a:headEnd/>
                <a:tailEnd/>
              </a:ln>
            </p:spPr>
            <p:txBody>
              <a:bodyPr wrap="none" anchor="ctr"/>
              <a:lstStyle/>
              <a:p>
                <a:endParaRPr lang="en-GB"/>
              </a:p>
            </p:txBody>
          </p:sp>
          <p:sp>
            <p:nvSpPr>
              <p:cNvPr id="47" name="Rectangle 26"/>
              <p:cNvSpPr>
                <a:spLocks noChangeArrowheads="1"/>
              </p:cNvSpPr>
              <p:nvPr/>
            </p:nvSpPr>
            <p:spPr bwMode="auto">
              <a:xfrm>
                <a:off x="2375228" y="2176702"/>
                <a:ext cx="1720189" cy="726739"/>
              </a:xfrm>
              <a:prstGeom prst="rect">
                <a:avLst/>
              </a:prstGeom>
              <a:noFill/>
              <a:ln w="12700">
                <a:noFill/>
                <a:miter lim="800000"/>
                <a:headEnd/>
                <a:tailEnd/>
              </a:ln>
            </p:spPr>
            <p:txBody>
              <a:bodyPr wrap="none" lIns="90488" tIns="44450" rIns="90488" bIns="44450">
                <a:spAutoFit/>
              </a:bodyPr>
              <a:lstStyle/>
              <a:p>
                <a:r>
                  <a:rPr lang="en-US" sz="1600" dirty="0">
                    <a:solidFill>
                      <a:schemeClr val="tx1"/>
                    </a:solidFill>
                    <a:latin typeface="Calibri" panose="020F0502020204030204" pitchFamily="34" charset="0"/>
                    <a:cs typeface="Calibri" panose="020F0502020204030204" pitchFamily="34" charset="0"/>
                  </a:rPr>
                  <a:t>W</a:t>
                </a:r>
                <a:r>
                  <a:rPr lang="en-US" sz="1600" dirty="0" smtClean="0">
                    <a:solidFill>
                      <a:schemeClr val="tx1"/>
                    </a:solidFill>
                    <a:latin typeface="Calibri" panose="020F0502020204030204" pitchFamily="34" charset="0"/>
                    <a:cs typeface="Calibri" panose="020F0502020204030204" pitchFamily="34" charset="0"/>
                  </a:rPr>
                  <a:t>isdom</a:t>
                </a:r>
                <a:endParaRPr lang="en-US" sz="1600" dirty="0">
                  <a:solidFill>
                    <a:schemeClr val="tx1"/>
                  </a:solidFill>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4244373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Want to buy one?</a:t>
            </a:r>
            <a:endParaRPr lang="en-US" dirty="0"/>
          </a:p>
        </p:txBody>
      </p:sp>
      <p:sp>
        <p:nvSpPr>
          <p:cNvPr id="3" name="Espace réservé du contenu 2"/>
          <p:cNvSpPr>
            <a:spLocks noGrp="1"/>
          </p:cNvSpPr>
          <p:nvPr>
            <p:ph idx="1"/>
          </p:nvPr>
        </p:nvSpPr>
        <p:spPr/>
        <p:txBody>
          <a:bodyPr/>
          <a:lstStyle/>
          <a:p>
            <a:r>
              <a:rPr lang="fr-FR" dirty="0" smtClean="0">
                <a:hlinkClick r:id="rId2"/>
              </a:rPr>
              <a:t>https</a:t>
            </a:r>
            <a:r>
              <a:rPr lang="fr-FR" dirty="0">
                <a:hlinkClick r:id="rId2"/>
              </a:rPr>
              <a:t>://</a:t>
            </a:r>
            <a:r>
              <a:rPr lang="fr-FR" dirty="0" smtClean="0">
                <a:hlinkClick r:id="rId2"/>
              </a:rPr>
              <a:t>www.globalsecurity.org/military/systems/ground/ugv.htm</a:t>
            </a:r>
            <a:endParaRPr lang="fr-FR" dirty="0" smtClean="0"/>
          </a:p>
          <a:p>
            <a:pPr marL="0" indent="0">
              <a:buNone/>
            </a:pPr>
            <a:r>
              <a:rPr lang="fr-FR" dirty="0" err="1" smtClean="0"/>
              <a:t>What</a:t>
            </a:r>
            <a:r>
              <a:rPr lang="fr-FR" dirty="0" smtClean="0"/>
              <a:t> </a:t>
            </a:r>
            <a:r>
              <a:rPr lang="fr-FR" dirty="0" err="1" smtClean="0"/>
              <a:t>governance</a:t>
            </a:r>
            <a:r>
              <a:rPr lang="fr-FR" dirty="0" smtClean="0"/>
              <a:t>?</a:t>
            </a:r>
          </a:p>
          <a:p>
            <a:pPr marL="0" indent="0">
              <a:buNone/>
            </a:pPr>
            <a:endParaRPr lang="fr-FR" dirty="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7086361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Don’t</a:t>
            </a:r>
            <a:r>
              <a:rPr lang="fr-FR" dirty="0" smtClean="0"/>
              <a:t> look up</a:t>
            </a:r>
            <a:endParaRPr lang="fr-FR" dirty="0"/>
          </a:p>
        </p:txBody>
      </p:sp>
      <p:sp>
        <p:nvSpPr>
          <p:cNvPr id="3" name="Espace réservé du contenu 2"/>
          <p:cNvSpPr>
            <a:spLocks noGrp="1"/>
          </p:cNvSpPr>
          <p:nvPr>
            <p:ph idx="1"/>
          </p:nvPr>
        </p:nvSpPr>
        <p:spPr/>
        <p:txBody>
          <a:bodyPr/>
          <a:lstStyle/>
          <a:p>
            <a:r>
              <a:rPr lang="fr-FR" dirty="0" err="1" smtClean="0"/>
              <a:t>Decision</a:t>
            </a:r>
            <a:r>
              <a:rPr lang="fr-FR" dirty="0" smtClean="0"/>
              <a:t> </a:t>
            </a:r>
            <a:r>
              <a:rPr lang="fr-FR" dirty="0" err="1" smtClean="0"/>
              <a:t>making</a:t>
            </a:r>
            <a:endParaRPr lang="fr-FR" dirty="0" smtClean="0"/>
          </a:p>
          <a:p>
            <a:r>
              <a:rPr lang="fr-FR" smtClean="0"/>
              <a:t>AI</a:t>
            </a:r>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978710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EU: </a:t>
            </a:r>
            <a:r>
              <a:rPr lang="fr-FR" dirty="0" err="1" smtClean="0"/>
              <a:t>Trustworthy</a:t>
            </a:r>
            <a:r>
              <a:rPr lang="fr-FR" dirty="0" smtClean="0"/>
              <a:t> AI</a:t>
            </a:r>
            <a:endParaRPr lang="fr-FR" dirty="0"/>
          </a:p>
        </p:txBody>
      </p:sp>
      <p:sp>
        <p:nvSpPr>
          <p:cNvPr id="3" name="Espace réservé du contenu 2"/>
          <p:cNvSpPr>
            <a:spLocks noGrp="1"/>
          </p:cNvSpPr>
          <p:nvPr>
            <p:ph idx="1"/>
          </p:nvPr>
        </p:nvSpPr>
        <p:spPr/>
        <p:txBody>
          <a:bodyPr/>
          <a:lstStyle/>
          <a:p>
            <a:r>
              <a:rPr lang="en-US" dirty="0" smtClean="0"/>
              <a:t>should </a:t>
            </a:r>
            <a:r>
              <a:rPr lang="en-US" dirty="0"/>
              <a:t>be:</a:t>
            </a:r>
          </a:p>
          <a:p>
            <a:pPr lvl="1"/>
            <a:r>
              <a:rPr lang="en-US" dirty="0"/>
              <a:t>(1) </a:t>
            </a:r>
            <a:r>
              <a:rPr lang="en-US" dirty="0">
                <a:solidFill>
                  <a:srgbClr val="0000FF"/>
                </a:solidFill>
              </a:rPr>
              <a:t>lawful</a:t>
            </a:r>
            <a:r>
              <a:rPr lang="en-US" dirty="0"/>
              <a:t> -  respecting all applicable laws and regulations</a:t>
            </a:r>
          </a:p>
          <a:p>
            <a:pPr lvl="1"/>
            <a:r>
              <a:rPr lang="en-US" dirty="0"/>
              <a:t>(2) </a:t>
            </a:r>
            <a:r>
              <a:rPr lang="en-US" dirty="0">
                <a:solidFill>
                  <a:srgbClr val="0000FF"/>
                </a:solidFill>
              </a:rPr>
              <a:t>ethical</a:t>
            </a:r>
            <a:r>
              <a:rPr lang="en-US" dirty="0"/>
              <a:t> - respecting ethical principles and values</a:t>
            </a:r>
          </a:p>
          <a:p>
            <a:pPr lvl="1"/>
            <a:r>
              <a:rPr lang="en-US" dirty="0"/>
              <a:t>(3) </a:t>
            </a:r>
            <a:r>
              <a:rPr lang="en-US" dirty="0">
                <a:solidFill>
                  <a:srgbClr val="0000FF"/>
                </a:solidFill>
              </a:rPr>
              <a:t>robust</a:t>
            </a:r>
            <a:r>
              <a:rPr lang="en-US" dirty="0"/>
              <a:t> - both from a technical perspective while taking into account its social environment</a:t>
            </a:r>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312585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EU point of </a:t>
            </a:r>
            <a:r>
              <a:rPr lang="fr-FR" dirty="0" err="1" smtClean="0"/>
              <a:t>view</a:t>
            </a:r>
            <a:r>
              <a:rPr lang="fr-FR" dirty="0" smtClean="0"/>
              <a:t> – 7 </a:t>
            </a:r>
            <a:r>
              <a:rPr lang="fr-FR" dirty="0" err="1" smtClean="0"/>
              <a:t>requirements</a:t>
            </a:r>
            <a:endParaRPr lang="fr-FR" dirty="0"/>
          </a:p>
        </p:txBody>
      </p:sp>
      <p:sp>
        <p:nvSpPr>
          <p:cNvPr id="3" name="Espace réservé du contenu 2"/>
          <p:cNvSpPr>
            <a:spLocks noGrp="1"/>
          </p:cNvSpPr>
          <p:nvPr>
            <p:ph idx="1"/>
          </p:nvPr>
        </p:nvSpPr>
        <p:spPr/>
        <p:txBody>
          <a:bodyPr/>
          <a:lstStyle/>
          <a:p>
            <a:r>
              <a:rPr lang="fr-FR" sz="2000" dirty="0">
                <a:hlinkClick r:id="rId2"/>
              </a:rPr>
              <a:t>https://www.europarl.europa.eu/RegData/etudes/STUD/2020/634452/EPRS_STU(2020)634452_EN.pdfhttps</a:t>
            </a:r>
            <a:r>
              <a:rPr lang="fr-FR" sz="2000" dirty="0" smtClean="0">
                <a:hlinkClick r:id="rId2"/>
              </a:rPr>
              <a:t>://ec.europa.eu/digital-single-market/en/news/ethics-guidelines-trustworthy-ai</a:t>
            </a:r>
            <a:endParaRPr lang="fr-FR" sz="2000" dirty="0" smtClean="0"/>
          </a:p>
          <a:p>
            <a:r>
              <a:rPr lang="fr-FR" sz="2000" dirty="0">
                <a:hlinkClick r:id="rId3"/>
              </a:rPr>
              <a:t>https://</a:t>
            </a:r>
            <a:r>
              <a:rPr lang="fr-FR" sz="2000" dirty="0" smtClean="0">
                <a:hlinkClick r:id="rId3"/>
              </a:rPr>
              <a:t>digital-strategy.ec.europa.eu/en/library/ethics-guidelines-trustworthy-ai</a:t>
            </a:r>
            <a:endParaRPr lang="fr-FR" dirty="0" smtClean="0"/>
          </a:p>
          <a:p>
            <a:pPr marL="0" indent="0">
              <a:buNone/>
            </a:pPr>
            <a:r>
              <a:rPr lang="en-US" sz="2400" b="1" dirty="0" smtClean="0"/>
              <a:t>1. </a:t>
            </a:r>
            <a:r>
              <a:rPr lang="en-US" sz="2400" b="1" dirty="0" smtClean="0">
                <a:solidFill>
                  <a:srgbClr val="0000FF"/>
                </a:solidFill>
              </a:rPr>
              <a:t>Human </a:t>
            </a:r>
            <a:r>
              <a:rPr lang="en-US" sz="2400" b="1" dirty="0">
                <a:solidFill>
                  <a:srgbClr val="0000FF"/>
                </a:solidFill>
              </a:rPr>
              <a:t>agency and oversight</a:t>
            </a:r>
            <a:r>
              <a:rPr lang="en-US" sz="2400" dirty="0"/>
              <a:t>: AI systems should </a:t>
            </a:r>
            <a:r>
              <a:rPr lang="en-US" sz="2400" b="1" dirty="0"/>
              <a:t>empower human beings</a:t>
            </a:r>
            <a:r>
              <a:rPr lang="en-US" sz="2400" dirty="0"/>
              <a:t>, allowing them to make informed decisions and fostering their fundamental rights. At the same time, proper oversight mechanisms need to be ensured, which can be achieved through human-in-the-loop, human-on-the-loop, and human-in-command approaches</a:t>
            </a:r>
          </a:p>
          <a:p>
            <a:pPr marL="0" indent="0">
              <a:buNone/>
            </a:pPr>
            <a:endParaRPr lang="fr-FR" dirty="0"/>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864317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7 key requirements (EU)</a:t>
            </a:r>
            <a:endParaRPr lang="en-US" dirty="0"/>
          </a:p>
        </p:txBody>
      </p:sp>
      <p:sp>
        <p:nvSpPr>
          <p:cNvPr id="3" name="Espace réservé du contenu 2"/>
          <p:cNvSpPr>
            <a:spLocks noGrp="1"/>
          </p:cNvSpPr>
          <p:nvPr>
            <p:ph idx="1"/>
          </p:nvPr>
        </p:nvSpPr>
        <p:spPr/>
        <p:txBody>
          <a:bodyPr/>
          <a:lstStyle/>
          <a:p>
            <a:pPr marL="0" indent="0">
              <a:buNone/>
            </a:pPr>
            <a:r>
              <a:rPr lang="en-US" sz="2400" dirty="0" smtClean="0"/>
              <a:t>2. </a:t>
            </a:r>
            <a:r>
              <a:rPr lang="en-US" sz="2400" b="1" dirty="0">
                <a:solidFill>
                  <a:srgbClr val="0000FF"/>
                </a:solidFill>
              </a:rPr>
              <a:t>Technical Robustness and safety</a:t>
            </a:r>
            <a:r>
              <a:rPr lang="en-US" sz="2400" dirty="0"/>
              <a:t>: AI systems need to be resilient and secure. They need to be safe, ensuring a fall back plan in case something goes wrong, as well as being accurate, reliable and reproducible. That is the only way to ensure that also unintentional harm can be minimized and prevented</a:t>
            </a:r>
            <a:r>
              <a:rPr lang="en-US" sz="2400" dirty="0" smtClean="0"/>
              <a:t>.</a:t>
            </a:r>
          </a:p>
          <a:p>
            <a:pPr marL="0" indent="0">
              <a:buNone/>
            </a:pPr>
            <a:r>
              <a:rPr lang="en-US" sz="2400" dirty="0" smtClean="0"/>
              <a:t>3. </a:t>
            </a:r>
            <a:r>
              <a:rPr lang="en-US" sz="2400" b="1" dirty="0">
                <a:solidFill>
                  <a:srgbClr val="0000FF"/>
                </a:solidFill>
              </a:rPr>
              <a:t>Privacy and data governance</a:t>
            </a:r>
            <a:r>
              <a:rPr lang="en-US" sz="2400" dirty="0"/>
              <a:t>: besides ensuring full respect for privacy and data protection, adequate data governance mechanisms must also be ensured, taking into account the quality and integrity of the data, and ensuring </a:t>
            </a:r>
            <a:r>
              <a:rPr lang="en-US" sz="2400" dirty="0" err="1"/>
              <a:t>legitimised</a:t>
            </a:r>
            <a:r>
              <a:rPr lang="en-US" sz="2400" dirty="0"/>
              <a:t> access to data.</a:t>
            </a:r>
          </a:p>
          <a:p>
            <a:pPr marL="0" indent="0">
              <a:buNone/>
            </a:pPr>
            <a:endParaRPr lang="en-US" sz="2400" dirty="0"/>
          </a:p>
          <a:p>
            <a:pPr marL="0" indent="0">
              <a:buNone/>
            </a:pPr>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897787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7 key requirements (EU)</a:t>
            </a:r>
            <a:endParaRPr lang="en-US" dirty="0"/>
          </a:p>
        </p:txBody>
      </p:sp>
      <p:sp>
        <p:nvSpPr>
          <p:cNvPr id="3" name="Espace réservé du contenu 2"/>
          <p:cNvSpPr>
            <a:spLocks noGrp="1"/>
          </p:cNvSpPr>
          <p:nvPr>
            <p:ph idx="1"/>
          </p:nvPr>
        </p:nvSpPr>
        <p:spPr>
          <a:xfrm>
            <a:off x="1749425" y="1412776"/>
            <a:ext cx="7219950" cy="4933950"/>
          </a:xfrm>
        </p:spPr>
        <p:txBody>
          <a:bodyPr/>
          <a:lstStyle/>
          <a:p>
            <a:pPr marL="0" indent="0">
              <a:buNone/>
            </a:pPr>
            <a:r>
              <a:rPr lang="en-US" sz="2400" dirty="0" smtClean="0"/>
              <a:t>4. </a:t>
            </a:r>
            <a:r>
              <a:rPr lang="en-US" sz="2400" b="1" dirty="0">
                <a:solidFill>
                  <a:srgbClr val="0000FF"/>
                </a:solidFill>
              </a:rPr>
              <a:t>Transparency</a:t>
            </a:r>
            <a:r>
              <a:rPr lang="en-US" sz="2400" dirty="0"/>
              <a:t>: the data, system and AI business models should be transparent. Traceability mechanisms can help achieving this. Moreover, AI systems and their decisions should be explained in a manner adapted to the stakeholder concerned. Humans need to be aware that they are interacting with an AI system, and must be informed of the system’s capabilities and limitations</a:t>
            </a:r>
            <a:r>
              <a:rPr lang="en-US" sz="2400" dirty="0" smtClean="0"/>
              <a:t>.</a:t>
            </a:r>
          </a:p>
          <a:p>
            <a:pPr marL="0" indent="0">
              <a:buNone/>
            </a:pPr>
            <a:r>
              <a:rPr lang="en-US" sz="2400" dirty="0" smtClean="0"/>
              <a:t>5. </a:t>
            </a:r>
            <a:r>
              <a:rPr lang="en-US" sz="2400" b="1" dirty="0">
                <a:solidFill>
                  <a:srgbClr val="0000FF"/>
                </a:solidFill>
              </a:rPr>
              <a:t>Diversity, non-discrimination and fairness</a:t>
            </a:r>
            <a:r>
              <a:rPr lang="en-US" sz="2400" dirty="0"/>
              <a:t>: Unfair bias must be avoided, as it </a:t>
            </a:r>
            <a:r>
              <a:rPr lang="en-US" sz="2400" dirty="0" smtClean="0"/>
              <a:t>could </a:t>
            </a:r>
            <a:r>
              <a:rPr lang="en-US" sz="2400" dirty="0"/>
              <a:t>have multiple negative implications, from the marginalization of vulnerable groups, to the exacerbation of prejudice and discrimination. Fostering diversity, AI systems should be accessible to all, regardless of any disability, and involve relevant stakeholders throughout their entire life circle.</a:t>
            </a:r>
          </a:p>
          <a:p>
            <a:pPr marL="0" indent="0">
              <a:buNone/>
            </a:pPr>
            <a:endParaRPr lang="en-US" sz="2400" dirty="0"/>
          </a:p>
          <a:p>
            <a:pPr marL="0" indent="0">
              <a:buNone/>
            </a:pPr>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032460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7 key requirements (EU)</a:t>
            </a:r>
            <a:endParaRPr lang="en-US" dirty="0"/>
          </a:p>
        </p:txBody>
      </p:sp>
      <p:sp>
        <p:nvSpPr>
          <p:cNvPr id="3" name="Espace réservé du contenu 2"/>
          <p:cNvSpPr>
            <a:spLocks noGrp="1"/>
          </p:cNvSpPr>
          <p:nvPr>
            <p:ph idx="1"/>
          </p:nvPr>
        </p:nvSpPr>
        <p:spPr>
          <a:xfrm>
            <a:off x="1749425" y="1354925"/>
            <a:ext cx="7219950" cy="4933950"/>
          </a:xfrm>
        </p:spPr>
        <p:txBody>
          <a:bodyPr/>
          <a:lstStyle/>
          <a:p>
            <a:pPr marL="0" indent="0">
              <a:buNone/>
            </a:pPr>
            <a:r>
              <a:rPr lang="en-US" sz="2400" dirty="0" smtClean="0"/>
              <a:t>6. </a:t>
            </a:r>
            <a:r>
              <a:rPr lang="en-US" sz="2400" b="1" dirty="0">
                <a:solidFill>
                  <a:srgbClr val="0000FF"/>
                </a:solidFill>
              </a:rPr>
              <a:t>Societal and environmental well-being</a:t>
            </a:r>
            <a:r>
              <a:rPr lang="en-US" sz="2400" dirty="0"/>
              <a:t>: AI systems should benefit all human beings, including future generations. It must hence be ensured that they are sustainable and environmentally friendly. Moreover, they should take into account the environment, including other living beings, and their social and societal impact should be carefully considered.</a:t>
            </a:r>
            <a:r>
              <a:rPr lang="en-US" dirty="0"/>
              <a:t> </a:t>
            </a:r>
          </a:p>
          <a:p>
            <a:pPr marL="0" indent="0">
              <a:buNone/>
            </a:pPr>
            <a:r>
              <a:rPr lang="en-US" sz="2400" dirty="0" smtClean="0"/>
              <a:t>7. </a:t>
            </a:r>
            <a:r>
              <a:rPr lang="en-US" sz="2400" b="1" dirty="0" smtClean="0">
                <a:solidFill>
                  <a:srgbClr val="0000FF"/>
                </a:solidFill>
              </a:rPr>
              <a:t>Accountability</a:t>
            </a:r>
            <a:r>
              <a:rPr lang="en-US" sz="2400" dirty="0"/>
              <a:t>: Mechanisms should be put in place to ensure responsibility and accountability for AI systems and their outcomes. Auditability, which enables the assessment of algorithms, data and design processes plays a key role therein, especially in critical applications. Moreover, adequate an accessible redress should be ensured.</a:t>
            </a:r>
          </a:p>
          <a:p>
            <a:pPr marL="0" indent="0">
              <a:buNone/>
            </a:pPr>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241467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re 1"/>
          <p:cNvSpPr>
            <a:spLocks noGrp="1"/>
          </p:cNvSpPr>
          <p:nvPr>
            <p:ph type="title"/>
          </p:nvPr>
        </p:nvSpPr>
        <p:spPr/>
        <p:txBody>
          <a:bodyPr/>
          <a:lstStyle/>
          <a:p>
            <a:r>
              <a:rPr lang="fr-FR" altLang="fr-FR" sz="3600" b="1" smtClean="0"/>
              <a:t>Multiple impacts of AI</a:t>
            </a:r>
            <a:endParaRPr lang="en-GB" altLang="fr-FR" sz="3600" b="1" smtClean="0"/>
          </a:p>
        </p:txBody>
      </p:sp>
      <p:sp>
        <p:nvSpPr>
          <p:cNvPr id="123907" name="Espace réservé du pied de page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20000"/>
              </a:spcBef>
              <a:buSzPct val="100000"/>
              <a:buChar char="•"/>
              <a:defRPr sz="3200">
                <a:solidFill>
                  <a:schemeClr val="tx1"/>
                </a:solidFill>
                <a:latin typeface="Times New Roman" panose="02020603050405020304" pitchFamily="18" charset="0"/>
              </a:defRPr>
            </a:lvl1pPr>
            <a:lvl2pPr marL="742950" indent="-285750">
              <a:lnSpc>
                <a:spcPct val="90000"/>
              </a:lnSpc>
              <a:spcBef>
                <a:spcPct val="20000"/>
              </a:spcBef>
              <a:buSzPct val="100000"/>
              <a:buChar char="–"/>
              <a:defRPr sz="2800">
                <a:solidFill>
                  <a:schemeClr val="tx1"/>
                </a:solidFill>
                <a:latin typeface="Times New Roman" panose="02020603050405020304" pitchFamily="18" charset="0"/>
              </a:defRPr>
            </a:lvl2pPr>
            <a:lvl3pPr marL="1143000" indent="-228600">
              <a:lnSpc>
                <a:spcPct val="90000"/>
              </a:lnSpc>
              <a:spcBef>
                <a:spcPct val="20000"/>
              </a:spcBef>
              <a:buSzPct val="100000"/>
              <a:buChar char="•"/>
              <a:defRPr sz="2400">
                <a:solidFill>
                  <a:schemeClr val="tx1"/>
                </a:solidFill>
                <a:latin typeface="Times New Roman" panose="02020603050405020304" pitchFamily="18" charset="0"/>
              </a:defRPr>
            </a:lvl3pPr>
            <a:lvl4pPr marL="1600200" indent="-228600">
              <a:lnSpc>
                <a:spcPct val="90000"/>
              </a:lnSpc>
              <a:spcBef>
                <a:spcPct val="20000"/>
              </a:spcBef>
              <a:buSzPct val="100000"/>
              <a:buChar char="–"/>
              <a:defRPr sz="2000">
                <a:solidFill>
                  <a:schemeClr val="tx1"/>
                </a:solidFill>
                <a:latin typeface="Times New Roman" panose="02020603050405020304" pitchFamily="18" charset="0"/>
              </a:defRPr>
            </a:lvl4pPr>
            <a:lvl5pPr marL="2057400" indent="-228600">
              <a:lnSpc>
                <a:spcPct val="90000"/>
              </a:lnSpc>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lnSpc>
                <a:spcPct val="90000"/>
              </a:lnSpc>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lnSpc>
                <a:spcPct val="90000"/>
              </a:lnSpc>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lnSpc>
                <a:spcPct val="90000"/>
              </a:lnSpc>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lnSpc>
                <a:spcPct val="90000"/>
              </a:lnSpc>
              <a:spcBef>
                <a:spcPct val="20000"/>
              </a:spcBef>
              <a:spcAft>
                <a:spcPct val="0"/>
              </a:spcAft>
              <a:buSzPct val="100000"/>
              <a:buChar char="•"/>
              <a:defRPr sz="2000">
                <a:solidFill>
                  <a:schemeClr val="tx1"/>
                </a:solidFill>
                <a:latin typeface="Times New Roman" panose="02020603050405020304" pitchFamily="18" charset="0"/>
              </a:defRPr>
            </a:lvl9pPr>
          </a:lstStyle>
          <a:p>
            <a:pPr>
              <a:lnSpc>
                <a:spcPct val="100000"/>
              </a:lnSpc>
              <a:spcBef>
                <a:spcPct val="0"/>
              </a:spcBef>
              <a:buSzTx/>
              <a:buFontTx/>
              <a:buNone/>
            </a:pPr>
            <a:r>
              <a:rPr lang="it-IT" altLang="fr-FR" sz="1400" smtClean="0"/>
              <a:t>EPITA AI Ethics 2023 Spring/Eunika Mercier-Laurent</a:t>
            </a:r>
            <a:endParaRPr lang="en-US" altLang="fr-FR" sz="1400" smtClean="0"/>
          </a:p>
        </p:txBody>
      </p:sp>
      <p:pic>
        <p:nvPicPr>
          <p:cNvPr id="123908" name="Image 6" descr="7D eng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341438"/>
            <a:ext cx="5157788"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09" name="Picture 5" descr="C:\emlc\USERS\Eml\innovation\livre\Hermes\Innovation ecology\co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088" y="4797425"/>
            <a:ext cx="102552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4932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 </a:t>
            </a:r>
            <a:r>
              <a:rPr lang="en-US" dirty="0" smtClean="0"/>
              <a:t>requirements</a:t>
            </a:r>
            <a:endParaRPr lang="en-US" dirty="0"/>
          </a:p>
        </p:txBody>
      </p:sp>
      <p:sp>
        <p:nvSpPr>
          <p:cNvPr id="3" name="Espace réservé du contenu 2"/>
          <p:cNvSpPr>
            <a:spLocks noGrp="1"/>
          </p:cNvSpPr>
          <p:nvPr>
            <p:ph idx="1"/>
          </p:nvPr>
        </p:nvSpPr>
        <p:spPr/>
        <p:txBody>
          <a:bodyPr/>
          <a:lstStyle/>
          <a:p>
            <a:r>
              <a:rPr lang="en-US" dirty="0" smtClean="0"/>
              <a:t>Is it realistic?</a:t>
            </a:r>
          </a:p>
          <a:p>
            <a:pPr lvl="1"/>
            <a:r>
              <a:rPr lang="en-US" dirty="0" smtClean="0"/>
              <a:t>From AI point of view</a:t>
            </a:r>
          </a:p>
          <a:p>
            <a:pPr lvl="1"/>
            <a:r>
              <a:rPr lang="en-US" dirty="0" smtClean="0"/>
              <a:t>From human point of view</a:t>
            </a:r>
          </a:p>
          <a:p>
            <a:r>
              <a:rPr lang="en-US" dirty="0" smtClean="0"/>
              <a:t>What actions are needed to ensure the respects of this requirements?</a:t>
            </a:r>
          </a:p>
          <a:p>
            <a:r>
              <a:rPr lang="en-US" dirty="0" smtClean="0"/>
              <a:t>What governance?  </a:t>
            </a:r>
          </a:p>
          <a:p>
            <a:pPr marL="0" indent="0">
              <a:buNone/>
            </a:pPr>
            <a:r>
              <a:rPr lang="en-US" sz="2000" dirty="0"/>
              <a:t>See also </a:t>
            </a:r>
            <a:endParaRPr lang="en-US" sz="2000" dirty="0" smtClean="0"/>
          </a:p>
          <a:p>
            <a:pPr marL="0" indent="0">
              <a:buNone/>
            </a:pPr>
            <a:r>
              <a:rPr lang="en-US" sz="2000" dirty="0" smtClean="0">
                <a:hlinkClick r:id="rId2"/>
              </a:rPr>
              <a:t>https</a:t>
            </a:r>
            <a:r>
              <a:rPr lang="en-US" sz="2000" dirty="0">
                <a:hlinkClick r:id="rId2"/>
              </a:rPr>
              <a:t>://www.linkedin.com/pulse/pour-une-intelligence-artificielle-fiable-s%C3%BBre-et-innovante-breton</a:t>
            </a:r>
            <a:r>
              <a:rPr lang="en-US" sz="2000" dirty="0" smtClean="0">
                <a:hlinkClick r:id="rId2"/>
              </a:rPr>
              <a:t>/</a:t>
            </a:r>
            <a:endParaRPr lang="en-US" sz="2000" dirty="0" smtClean="0"/>
          </a:p>
          <a:p>
            <a:pPr marL="0" indent="0">
              <a:buNone/>
            </a:pPr>
            <a:endParaRPr lang="en-US" sz="2000"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665724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Oxford debate on AI regulation</a:t>
            </a:r>
            <a:endParaRPr lang="en-US" dirty="0"/>
          </a:p>
        </p:txBody>
      </p:sp>
      <p:sp>
        <p:nvSpPr>
          <p:cNvPr id="3" name="Espace réservé du contenu 2"/>
          <p:cNvSpPr>
            <a:spLocks noGrp="1"/>
          </p:cNvSpPr>
          <p:nvPr>
            <p:ph idx="1"/>
          </p:nvPr>
        </p:nvSpPr>
        <p:spPr/>
        <p:txBody>
          <a:bodyPr/>
          <a:lstStyle/>
          <a:p>
            <a:r>
              <a:rPr lang="en-US" dirty="0" smtClean="0"/>
              <a:t>On WCC 2018, Poznan, Poland</a:t>
            </a:r>
          </a:p>
          <a:p>
            <a:pPr marL="0" indent="0">
              <a:buNone/>
            </a:pPr>
            <a:r>
              <a:rPr lang="en-US" dirty="0" smtClean="0"/>
              <a:t>For or against</a:t>
            </a:r>
          </a:p>
          <a:p>
            <a:pPr marL="0" indent="0">
              <a:buNone/>
            </a:pPr>
            <a:r>
              <a:rPr lang="en-US">
                <a:hlinkClick r:id="rId2"/>
              </a:rPr>
              <a:t>http://</a:t>
            </a:r>
            <a:r>
              <a:rPr lang="en-US" smtClean="0">
                <a:hlinkClick r:id="rId2"/>
              </a:rPr>
              <a:t>www.wcc2018.org/movs/oxford_debate_rf27.mp4</a:t>
            </a:r>
            <a:r>
              <a:rPr lang="en-US" smtClean="0"/>
              <a:t> </a:t>
            </a:r>
            <a:r>
              <a:rPr lang="en-US" sz="1800" smtClean="0"/>
              <a:t>(1:30</a:t>
            </a:r>
            <a:r>
              <a:rPr lang="en-US" sz="1800" dirty="0" smtClean="0"/>
              <a:t>)</a:t>
            </a:r>
            <a:endParaRPr lang="en-US" sz="1800"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347111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UNESCO </a:t>
            </a:r>
            <a:r>
              <a:rPr lang="fr-FR" dirty="0" err="1" smtClean="0"/>
              <a:t>Comest</a:t>
            </a:r>
            <a:endParaRPr lang="fr-FR" dirty="0"/>
          </a:p>
        </p:txBody>
      </p:sp>
      <p:sp>
        <p:nvSpPr>
          <p:cNvPr id="3" name="Espace réservé du contenu 2"/>
          <p:cNvSpPr>
            <a:spLocks noGrp="1"/>
          </p:cNvSpPr>
          <p:nvPr>
            <p:ph idx="1"/>
          </p:nvPr>
        </p:nvSpPr>
        <p:spPr/>
        <p:txBody>
          <a:bodyPr/>
          <a:lstStyle/>
          <a:p>
            <a:r>
              <a:rPr lang="fr-FR" dirty="0">
                <a:hlinkClick r:id="rId2"/>
              </a:rPr>
              <a:t>https://unesdoc.unesco.org/ark:/</a:t>
            </a:r>
            <a:r>
              <a:rPr lang="fr-FR" dirty="0" smtClean="0">
                <a:hlinkClick r:id="rId2"/>
              </a:rPr>
              <a:t>48223/pf0000381137</a:t>
            </a:r>
            <a:endParaRPr lang="fr-FR" dirty="0" smtClean="0"/>
          </a:p>
          <a:p>
            <a:pPr marL="0" indent="0">
              <a:buNone/>
            </a:pPr>
            <a:r>
              <a:rPr lang="fr-FR" dirty="0" smtClean="0"/>
              <a:t>Values, </a:t>
            </a:r>
            <a:r>
              <a:rPr lang="fr-FR" dirty="0" err="1" smtClean="0"/>
              <a:t>principles</a:t>
            </a:r>
            <a:r>
              <a:rPr lang="fr-FR" dirty="0" smtClean="0"/>
              <a:t> and Policy Areas</a:t>
            </a:r>
          </a:p>
          <a:p>
            <a:pPr marL="0" indent="0">
              <a:buNone/>
            </a:pPr>
            <a:endParaRPr lang="fr-FR" dirty="0" smtClean="0"/>
          </a:p>
          <a:p>
            <a:pPr marL="0" indent="0">
              <a:buNone/>
            </a:pPr>
            <a:r>
              <a:rPr lang="fr-FR" dirty="0" smtClean="0"/>
              <a:t>How to </a:t>
            </a:r>
            <a:r>
              <a:rPr lang="fr-FR" dirty="0" err="1" smtClean="0"/>
              <a:t>evaluate</a:t>
            </a:r>
            <a:r>
              <a:rPr lang="fr-FR" dirty="0" smtClean="0"/>
              <a:t> the impacts? (impact </a:t>
            </a:r>
            <a:r>
              <a:rPr lang="fr-FR" dirty="0" err="1" smtClean="0"/>
              <a:t>assessment</a:t>
            </a:r>
            <a:r>
              <a:rPr lang="fr-FR" dirty="0" smtClean="0"/>
              <a:t>)</a:t>
            </a:r>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6981402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Investor</a:t>
            </a:r>
            <a:r>
              <a:rPr lang="fr-FR" dirty="0" smtClean="0"/>
              <a:t> point of </a:t>
            </a:r>
            <a:r>
              <a:rPr lang="fr-FR" dirty="0" err="1" smtClean="0"/>
              <a:t>view</a:t>
            </a:r>
            <a:r>
              <a:rPr lang="fr-FR" dirty="0" smtClean="0"/>
              <a:t> (Stephen Ibaraki)</a:t>
            </a:r>
            <a:endParaRPr lang="fr-FR" dirty="0"/>
          </a:p>
        </p:txBody>
      </p:sp>
      <p:sp>
        <p:nvSpPr>
          <p:cNvPr id="3" name="Espace réservé du contenu 2"/>
          <p:cNvSpPr>
            <a:spLocks noGrp="1"/>
          </p:cNvSpPr>
          <p:nvPr>
            <p:ph idx="1"/>
          </p:nvPr>
        </p:nvSpPr>
        <p:spPr/>
        <p:txBody>
          <a:bodyPr/>
          <a:lstStyle/>
          <a:p>
            <a:r>
              <a:rPr lang="fr-FR" dirty="0" smtClean="0"/>
              <a:t>File Stephen 5MUX</a:t>
            </a:r>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9788725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Lawyer</a:t>
            </a:r>
            <a:r>
              <a:rPr lang="fr-FR" dirty="0" smtClean="0"/>
              <a:t> point of </a:t>
            </a:r>
            <a:r>
              <a:rPr lang="fr-FR" dirty="0" err="1" smtClean="0"/>
              <a:t>view</a:t>
            </a:r>
            <a:r>
              <a:rPr lang="fr-FR" dirty="0" smtClean="0"/>
              <a:t> (Anthony Wang)</a:t>
            </a:r>
            <a:endParaRPr lang="fr-FR" dirty="0"/>
          </a:p>
        </p:txBody>
      </p:sp>
      <p:sp>
        <p:nvSpPr>
          <p:cNvPr id="3" name="Espace réservé du contenu 2"/>
          <p:cNvSpPr>
            <a:spLocks noGrp="1"/>
          </p:cNvSpPr>
          <p:nvPr>
            <p:ph idx="1"/>
          </p:nvPr>
        </p:nvSpPr>
        <p:spPr/>
        <p:txBody>
          <a:bodyPr/>
          <a:lstStyle/>
          <a:p>
            <a:r>
              <a:rPr lang="fr-FR" dirty="0" smtClean="0"/>
              <a:t>File </a:t>
            </a:r>
            <a:r>
              <a:rPr lang="fr-FR" dirty="0" err="1" smtClean="0"/>
              <a:t>KeyNote</a:t>
            </a:r>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5055249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AI Ethics and Marketing Strategy</a:t>
            </a:r>
            <a:endParaRPr lang="en-US" dirty="0"/>
          </a:p>
        </p:txBody>
      </p:sp>
      <p:sp>
        <p:nvSpPr>
          <p:cNvPr id="3" name="Espace réservé du contenu 2"/>
          <p:cNvSpPr>
            <a:spLocks noGrp="1"/>
          </p:cNvSpPr>
          <p:nvPr>
            <p:ph idx="1"/>
          </p:nvPr>
        </p:nvSpPr>
        <p:spPr/>
        <p:txBody>
          <a:bodyPr/>
          <a:lstStyle/>
          <a:p>
            <a:r>
              <a:rPr lang="en-US" dirty="0">
                <a:hlinkClick r:id="rId2"/>
              </a:rPr>
              <a:t>https://www.salesforce.com/blog/responsible-artificial-intelligence-marketing-automation-ethics</a:t>
            </a:r>
            <a:r>
              <a:rPr lang="en-US" dirty="0" smtClean="0">
                <a:hlinkClick r:id="rId2"/>
              </a:rPr>
              <a:t>/</a:t>
            </a:r>
            <a:endParaRPr lang="en-US" dirty="0" smtClean="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933011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23 </a:t>
            </a:r>
            <a:r>
              <a:rPr lang="en-US" dirty="0"/>
              <a:t>Principles to Best Manage AI</a:t>
            </a:r>
            <a:br>
              <a:rPr lang="en-US" dirty="0"/>
            </a:br>
            <a:r>
              <a:rPr lang="en-US" sz="3600" dirty="0"/>
              <a:t>Stephen Hawking </a:t>
            </a:r>
            <a:r>
              <a:rPr lang="en-US" sz="3600" dirty="0" smtClean="0"/>
              <a:t>and </a:t>
            </a:r>
            <a:r>
              <a:rPr lang="en-US" sz="3600" dirty="0"/>
              <a:t>Elon Musk</a:t>
            </a:r>
          </a:p>
        </p:txBody>
      </p:sp>
      <p:sp>
        <p:nvSpPr>
          <p:cNvPr id="3" name="Espace réservé du contenu 2"/>
          <p:cNvSpPr>
            <a:spLocks noGrp="1"/>
          </p:cNvSpPr>
          <p:nvPr>
            <p:ph idx="1"/>
          </p:nvPr>
        </p:nvSpPr>
        <p:spPr/>
        <p:txBody>
          <a:bodyPr/>
          <a:lstStyle/>
          <a:p>
            <a:r>
              <a:rPr lang="en-US" dirty="0">
                <a:hlinkClick r:id="rId2"/>
              </a:rPr>
              <a:t>https://</a:t>
            </a:r>
            <a:r>
              <a:rPr lang="en-US" dirty="0" smtClean="0">
                <a:hlinkClick r:id="rId2"/>
              </a:rPr>
              <a:t>www.youtube.com/watch?v=juyv4CUMCD0</a:t>
            </a:r>
            <a:endParaRPr lang="en-US" dirty="0" smtClean="0"/>
          </a:p>
          <a:p>
            <a:pPr marL="0" indent="0">
              <a:buNone/>
            </a:pPr>
            <a:r>
              <a:rPr lang="en-US" sz="2800" dirty="0"/>
              <a:t>List </a:t>
            </a:r>
            <a:r>
              <a:rPr lang="en-US" sz="2800" dirty="0">
                <a:hlinkClick r:id="rId3"/>
              </a:rPr>
              <a:t>https://</a:t>
            </a:r>
            <a:r>
              <a:rPr lang="en-US" sz="2800" dirty="0" smtClean="0">
                <a:hlinkClick r:id="rId3"/>
              </a:rPr>
              <a:t>www.sciencealert.com/experts-have-come-up-with-23-guidelines-to-avoid-an-ai-apocalypse</a:t>
            </a:r>
            <a:endParaRPr lang="en-US" sz="2800" dirty="0" smtClean="0"/>
          </a:p>
          <a:p>
            <a:pPr marL="0" indent="0">
              <a:buNone/>
            </a:pPr>
            <a:endParaRPr lang="en-US" sz="2800" dirty="0"/>
          </a:p>
          <a:p>
            <a:pPr marL="0" indent="0">
              <a:buNone/>
            </a:pPr>
            <a:endParaRPr lang="en-US" sz="2800" dirty="0" smtClean="0"/>
          </a:p>
          <a:p>
            <a:pPr marL="0" indent="0">
              <a:buNone/>
            </a:pPr>
            <a:endParaRPr lang="en-US" sz="2800"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804191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Discussion</a:t>
            </a:r>
            <a:endParaRPr lang="en-US" dirty="0"/>
          </a:p>
        </p:txBody>
      </p:sp>
      <p:sp>
        <p:nvSpPr>
          <p:cNvPr id="3" name="Espace réservé du contenu 2"/>
          <p:cNvSpPr>
            <a:spLocks noGrp="1"/>
          </p:cNvSpPr>
          <p:nvPr>
            <p:ph idx="1"/>
          </p:nvPr>
        </p:nvSpPr>
        <p:spPr/>
        <p:txBody>
          <a:bodyPr/>
          <a:lstStyle/>
          <a:p>
            <a:r>
              <a:rPr lang="en-US" dirty="0" smtClean="0"/>
              <a:t>Research</a:t>
            </a:r>
          </a:p>
          <a:p>
            <a:r>
              <a:rPr lang="en-US" dirty="0" smtClean="0"/>
              <a:t>Ethics and values</a:t>
            </a:r>
          </a:p>
          <a:p>
            <a:r>
              <a:rPr lang="en-US" dirty="0" smtClean="0"/>
              <a:t>Long term issues</a:t>
            </a:r>
          </a:p>
          <a:p>
            <a:endParaRPr lang="en-US" dirty="0"/>
          </a:p>
          <a:p>
            <a:pPr marL="0" indent="0">
              <a:buNone/>
            </a:pPr>
            <a:r>
              <a:rPr lang="en-US" dirty="0" smtClean="0"/>
              <a:t>Each group comments and explains what contribution you can bring at your level</a:t>
            </a:r>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523836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Strategic Intelligence – impacts</a:t>
            </a:r>
            <a:endParaRPr lang="en-US" dirty="0"/>
          </a:p>
        </p:txBody>
      </p:sp>
      <p:sp>
        <p:nvSpPr>
          <p:cNvPr id="3" name="Espace réservé du contenu 2"/>
          <p:cNvSpPr>
            <a:spLocks noGrp="1"/>
          </p:cNvSpPr>
          <p:nvPr>
            <p:ph idx="1"/>
          </p:nvPr>
        </p:nvSpPr>
        <p:spPr/>
        <p:txBody>
          <a:bodyPr/>
          <a:lstStyle/>
          <a:p>
            <a:pPr marL="0" indent="0">
              <a:buNone/>
            </a:pPr>
            <a:r>
              <a:rPr lang="en-US" dirty="0">
                <a:hlinkClick r:id="rId2"/>
              </a:rPr>
              <a:t>https://</a:t>
            </a:r>
            <a:r>
              <a:rPr lang="en-US" dirty="0" smtClean="0">
                <a:hlinkClick r:id="rId2"/>
              </a:rPr>
              <a:t>intelligence.weforum.org/topics/a1Gb0000000pTDREA2?tab=publications</a:t>
            </a:r>
            <a:endParaRPr lang="en-US" dirty="0" smtClean="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dirty="0"/>
          </a:p>
        </p:txBody>
      </p:sp>
    </p:spTree>
    <p:extLst>
      <p:ext uri="{BB962C8B-B14F-4D97-AF65-F5344CB8AC3E}">
        <p14:creationId xmlns:p14="http://schemas.microsoft.com/office/powerpoint/2010/main" val="3017296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pPr>
              <a:defRPr/>
            </a:pPr>
            <a:r>
              <a:rPr lang="it-IT" smtClean="0"/>
              <a:t>EPITA AI Ethics 2023 Spring/Eunika Mercier-Laurent</a:t>
            </a:r>
            <a:endParaRPr 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26" y="0"/>
            <a:ext cx="7660148" cy="6858000"/>
          </a:xfrm>
          <a:prstGeom prst="rect">
            <a:avLst/>
          </a:prstGeom>
        </p:spPr>
      </p:pic>
    </p:spTree>
    <p:extLst>
      <p:ext uri="{BB962C8B-B14F-4D97-AF65-F5344CB8AC3E}">
        <p14:creationId xmlns:p14="http://schemas.microsoft.com/office/powerpoint/2010/main" val="3651424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Ethics</a:t>
            </a:r>
            <a:r>
              <a:rPr lang="fr-FR" dirty="0" smtClean="0"/>
              <a:t> of AI - Content</a:t>
            </a:r>
            <a:endParaRPr lang="fr-FR" dirty="0"/>
          </a:p>
        </p:txBody>
      </p:sp>
      <p:sp>
        <p:nvSpPr>
          <p:cNvPr id="3" name="Espace réservé du contenu 2"/>
          <p:cNvSpPr>
            <a:spLocks noGrp="1"/>
          </p:cNvSpPr>
          <p:nvPr>
            <p:ph idx="1"/>
          </p:nvPr>
        </p:nvSpPr>
        <p:spPr/>
        <p:txBody>
          <a:bodyPr/>
          <a:lstStyle/>
          <a:p>
            <a:r>
              <a:rPr lang="en-US" dirty="0" smtClean="0"/>
              <a:t>Ethics: cause to effect graph</a:t>
            </a:r>
          </a:p>
          <a:p>
            <a:r>
              <a:rPr lang="en-US" dirty="0" smtClean="0"/>
              <a:t>“AI for Good”</a:t>
            </a:r>
          </a:p>
          <a:p>
            <a:r>
              <a:rPr lang="en-US" dirty="0" smtClean="0"/>
              <a:t>Treats related to AI?</a:t>
            </a:r>
          </a:p>
          <a:p>
            <a:r>
              <a:rPr lang="en-US" dirty="0" smtClean="0"/>
              <a:t>Importance of </a:t>
            </a:r>
            <a:r>
              <a:rPr lang="en-US" dirty="0">
                <a:solidFill>
                  <a:srgbClr val="FF0000"/>
                </a:solidFill>
              </a:rPr>
              <a:t>H</a:t>
            </a:r>
            <a:r>
              <a:rPr lang="en-US" dirty="0" smtClean="0">
                <a:solidFill>
                  <a:srgbClr val="FF0000"/>
                </a:solidFill>
              </a:rPr>
              <a:t>uman </a:t>
            </a:r>
            <a:r>
              <a:rPr lang="en-US" dirty="0">
                <a:solidFill>
                  <a:srgbClr val="FF0000"/>
                </a:solidFill>
              </a:rPr>
              <a:t>F</a:t>
            </a:r>
            <a:r>
              <a:rPr lang="en-US" dirty="0" smtClean="0">
                <a:solidFill>
                  <a:srgbClr val="FF0000"/>
                </a:solidFill>
              </a:rPr>
              <a:t>actor</a:t>
            </a:r>
          </a:p>
          <a:p>
            <a:r>
              <a:rPr lang="en-US" dirty="0" smtClean="0"/>
              <a:t>Knowledge about what AI can do</a:t>
            </a:r>
          </a:p>
          <a:p>
            <a:r>
              <a:rPr lang="en-US" dirty="0" smtClean="0"/>
              <a:t>Regulation?</a:t>
            </a:r>
          </a:p>
          <a:p>
            <a:r>
              <a:rPr lang="en-US" dirty="0" smtClean="0"/>
              <a:t>Combining data &amp; knowledge</a:t>
            </a:r>
          </a:p>
          <a:p>
            <a:r>
              <a:rPr lang="en-US" dirty="0" smtClean="0"/>
              <a:t>What synergy human-AI?</a:t>
            </a:r>
          </a:p>
          <a:p>
            <a:endParaRPr lang="fr-FR" dirty="0" smtClean="0"/>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dirty="0"/>
          </a:p>
        </p:txBody>
      </p:sp>
    </p:spTree>
    <p:extLst>
      <p:ext uri="{BB962C8B-B14F-4D97-AF65-F5344CB8AC3E}">
        <p14:creationId xmlns:p14="http://schemas.microsoft.com/office/powerpoint/2010/main" val="38661145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p>
            <a:pPr>
              <a:defRPr/>
            </a:pPr>
            <a:r>
              <a:rPr lang="it-IT" smtClean="0"/>
              <a:t>EPITA AI Ethics 2023 Spring/Eunika Mercier-Laurent</a:t>
            </a:r>
            <a:endParaRPr lang="en-US" dirty="0"/>
          </a:p>
        </p:txBody>
      </p:sp>
      <p:pic>
        <p:nvPicPr>
          <p:cNvPr id="3" name="Image 2"/>
          <p:cNvPicPr>
            <a:picLocks noChangeAspect="1"/>
          </p:cNvPicPr>
          <p:nvPr/>
        </p:nvPicPr>
        <p:blipFill>
          <a:blip r:embed="rId2"/>
          <a:stretch>
            <a:fillRect/>
          </a:stretch>
        </p:blipFill>
        <p:spPr>
          <a:xfrm>
            <a:off x="971600" y="188640"/>
            <a:ext cx="7694730" cy="6969993"/>
          </a:xfrm>
          <a:prstGeom prst="rect">
            <a:avLst/>
          </a:prstGeom>
        </p:spPr>
      </p:pic>
    </p:spTree>
    <p:extLst>
      <p:ext uri="{BB962C8B-B14F-4D97-AF65-F5344CB8AC3E}">
        <p14:creationId xmlns:p14="http://schemas.microsoft.com/office/powerpoint/2010/main" val="4196598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AI Today - Topics to explore and discuss – impacts and connections</a:t>
            </a:r>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dirty="0"/>
          </a:p>
        </p:txBody>
      </p:sp>
      <p:sp>
        <p:nvSpPr>
          <p:cNvPr id="5" name="Espace réservé du contenu 4"/>
          <p:cNvSpPr>
            <a:spLocks noGrp="1"/>
          </p:cNvSpPr>
          <p:nvPr>
            <p:ph idx="1"/>
          </p:nvPr>
        </p:nvSpPr>
        <p:spPr/>
        <p:txBody>
          <a:bodyPr/>
          <a:lstStyle/>
          <a:p>
            <a:r>
              <a:rPr lang="fr-FR" dirty="0" err="1" smtClean="0"/>
              <a:t>Two</a:t>
            </a:r>
            <a:r>
              <a:rPr lang="fr-FR" dirty="0" smtClean="0"/>
              <a:t> topics </a:t>
            </a:r>
            <a:r>
              <a:rPr lang="fr-FR" dirty="0" err="1" smtClean="0"/>
              <a:t>each</a:t>
            </a:r>
            <a:endParaRPr lang="fr-FR" dirty="0"/>
          </a:p>
        </p:txBody>
      </p:sp>
    </p:spTree>
    <p:extLst>
      <p:ext uri="{BB962C8B-B14F-4D97-AF65-F5344CB8AC3E}">
        <p14:creationId xmlns:p14="http://schemas.microsoft.com/office/powerpoint/2010/main" val="26019466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AI &amp; </a:t>
            </a:r>
            <a:r>
              <a:rPr lang="fr-FR" dirty="0" err="1" smtClean="0"/>
              <a:t>human</a:t>
            </a:r>
            <a:r>
              <a:rPr lang="fr-FR" dirty="0" smtClean="0"/>
              <a:t> factor</a:t>
            </a:r>
            <a:endParaRPr lang="fr-FR" dirty="0"/>
          </a:p>
        </p:txBody>
      </p:sp>
      <p:sp>
        <p:nvSpPr>
          <p:cNvPr id="3" name="Espace réservé du contenu 2"/>
          <p:cNvSpPr>
            <a:spLocks noGrp="1"/>
          </p:cNvSpPr>
          <p:nvPr>
            <p:ph idx="1"/>
          </p:nvPr>
        </p:nvSpPr>
        <p:spPr/>
        <p:txBody>
          <a:bodyPr/>
          <a:lstStyle/>
          <a:p>
            <a:r>
              <a:rPr lang="fr-FR" dirty="0" err="1" smtClean="0"/>
              <a:t>Overconfidence</a:t>
            </a:r>
            <a:r>
              <a:rPr lang="fr-FR" dirty="0" smtClean="0"/>
              <a:t> in AI </a:t>
            </a:r>
            <a:r>
              <a:rPr lang="fr-FR" dirty="0" err="1" smtClean="0"/>
              <a:t>systems</a:t>
            </a:r>
            <a:r>
              <a:rPr lang="fr-FR" dirty="0"/>
              <a:t> </a:t>
            </a:r>
            <a:r>
              <a:rPr lang="fr-FR" dirty="0" smtClean="0"/>
              <a:t>-</a:t>
            </a:r>
          </a:p>
          <a:p>
            <a:pPr marL="800100" lvl="2" indent="0">
              <a:buNone/>
            </a:pPr>
            <a:r>
              <a:rPr lang="fr-FR" dirty="0" err="1" smtClean="0"/>
              <a:t>Automated</a:t>
            </a:r>
            <a:r>
              <a:rPr lang="fr-FR" dirty="0" smtClean="0"/>
              <a:t> pilot, UGV, RMI</a:t>
            </a:r>
          </a:p>
          <a:p>
            <a:r>
              <a:rPr lang="fr-FR" dirty="0" err="1" smtClean="0"/>
              <a:t>Loss</a:t>
            </a:r>
            <a:r>
              <a:rPr lang="fr-FR" dirty="0" smtClean="0"/>
              <a:t> of know-how</a:t>
            </a:r>
          </a:p>
          <a:p>
            <a:r>
              <a:rPr lang="fr-FR" dirty="0" err="1" smtClean="0"/>
              <a:t>Loss</a:t>
            </a:r>
            <a:r>
              <a:rPr lang="fr-FR" dirty="0" smtClean="0"/>
              <a:t> of cognitive </a:t>
            </a:r>
            <a:r>
              <a:rPr lang="fr-FR" dirty="0" err="1" smtClean="0"/>
              <a:t>capacity</a:t>
            </a:r>
            <a:endParaRPr lang="fr-FR" dirty="0" smtClean="0"/>
          </a:p>
          <a:p>
            <a:endParaRPr lang="fr-FR" dirty="0" smtClean="0"/>
          </a:p>
          <a:p>
            <a:r>
              <a:rPr lang="fr-FR" dirty="0" smtClean="0"/>
              <a:t>Ex: EDF </a:t>
            </a:r>
            <a:r>
              <a:rPr lang="fr-FR" dirty="0" err="1" smtClean="0"/>
              <a:t>chatbot</a:t>
            </a:r>
            <a:endParaRPr lang="fr-FR" dirty="0" smtClean="0"/>
          </a:p>
          <a:p>
            <a:endParaRPr lang="fr-FR" dirty="0" smtClean="0"/>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561616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OpenAI</a:t>
            </a:r>
            <a:r>
              <a:rPr lang="en-US" dirty="0" smtClean="0"/>
              <a:t> (AGI)</a:t>
            </a:r>
            <a:endParaRPr lang="en-US" dirty="0"/>
          </a:p>
        </p:txBody>
      </p:sp>
      <p:sp>
        <p:nvSpPr>
          <p:cNvPr id="3" name="Espace réservé du contenu 2"/>
          <p:cNvSpPr>
            <a:spLocks noGrp="1"/>
          </p:cNvSpPr>
          <p:nvPr>
            <p:ph idx="1"/>
          </p:nvPr>
        </p:nvSpPr>
        <p:spPr/>
        <p:txBody>
          <a:bodyPr/>
          <a:lstStyle/>
          <a:p>
            <a:r>
              <a:rPr lang="en-US" dirty="0" smtClean="0">
                <a:hlinkClick r:id="rId2"/>
              </a:rPr>
              <a:t>https</a:t>
            </a:r>
            <a:r>
              <a:rPr lang="en-US" dirty="0">
                <a:hlinkClick r:id="rId2"/>
              </a:rPr>
              <a:t>://openai.com/charter</a:t>
            </a:r>
            <a:r>
              <a:rPr lang="en-US" dirty="0" smtClean="0">
                <a:hlinkClick r:id="rId2"/>
              </a:rPr>
              <a:t>/</a:t>
            </a:r>
            <a:endParaRPr lang="en-US" dirty="0" smtClean="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2852843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AI beneficial for humans?</a:t>
            </a:r>
            <a:endParaRPr lang="en-US" dirty="0"/>
          </a:p>
        </p:txBody>
      </p:sp>
      <p:sp>
        <p:nvSpPr>
          <p:cNvPr id="3" name="Espace réservé du contenu 2"/>
          <p:cNvSpPr>
            <a:spLocks noGrp="1"/>
          </p:cNvSpPr>
          <p:nvPr>
            <p:ph idx="1"/>
          </p:nvPr>
        </p:nvSpPr>
        <p:spPr/>
        <p:txBody>
          <a:bodyPr/>
          <a:lstStyle/>
          <a:p>
            <a:r>
              <a:rPr lang="en-US" dirty="0" smtClean="0"/>
              <a:t>Do we need AGI (Artificial General Intelligence)? </a:t>
            </a:r>
            <a:endParaRPr lang="en-US" dirty="0"/>
          </a:p>
          <a:p>
            <a:r>
              <a:rPr lang="en-US" dirty="0" smtClean="0"/>
              <a:t>Video Machines </a:t>
            </a:r>
            <a:r>
              <a:rPr lang="en-US" dirty="0"/>
              <a:t>playing God: How AI will overcome humans </a:t>
            </a:r>
            <a:r>
              <a:rPr lang="en-US" dirty="0">
                <a:hlinkClick r:id="rId2"/>
              </a:rPr>
              <a:t>https://</a:t>
            </a:r>
            <a:r>
              <a:rPr lang="en-US" dirty="0" smtClean="0">
                <a:hlinkClick r:id="rId2"/>
              </a:rPr>
              <a:t>www.youtube.com/watch?v=p9eLpRbRk4c</a:t>
            </a:r>
            <a:endParaRPr lang="en-US" dirty="0" smtClean="0"/>
          </a:p>
          <a:p>
            <a:endParaRPr lang="en-US" dirty="0" smtClean="0"/>
          </a:p>
          <a:p>
            <a:r>
              <a:rPr lang="en-US" dirty="0" smtClean="0"/>
              <a:t>How to change </a:t>
            </a:r>
            <a:r>
              <a:rPr lang="en-US" dirty="0"/>
              <a:t>for peaceful </a:t>
            </a:r>
            <a:r>
              <a:rPr lang="en-US" dirty="0">
                <a:hlinkClick r:id="rId3"/>
              </a:rPr>
              <a:t>https://</a:t>
            </a:r>
            <a:r>
              <a:rPr lang="en-US" dirty="0" smtClean="0">
                <a:hlinkClick r:id="rId3"/>
              </a:rPr>
              <a:t>www.youtube.com/watch?v=LLYPDJTLr4I</a:t>
            </a:r>
            <a:endParaRPr lang="en-US" dirty="0" smtClean="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157097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Explore &amp; comment</a:t>
            </a:r>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
        <p:nvSpPr>
          <p:cNvPr id="6" name="Espace réservé du contenu 5"/>
          <p:cNvSpPr>
            <a:spLocks noGrp="1"/>
          </p:cNvSpPr>
          <p:nvPr>
            <p:ph idx="1"/>
          </p:nvPr>
        </p:nvSpPr>
        <p:spPr/>
        <p:txBody>
          <a:bodyPr/>
          <a:lstStyle/>
          <a:p>
            <a:r>
              <a:rPr lang="fr-FR" sz="2800" dirty="0">
                <a:hlinkClick r:id="rId2"/>
              </a:rPr>
              <a:t>https://</a:t>
            </a:r>
            <a:r>
              <a:rPr lang="fr-FR" sz="2800" dirty="0" smtClean="0">
                <a:hlinkClick r:id="rId2"/>
              </a:rPr>
              <a:t>www.microsoft.com/en-ca/ai/empowering-innovation</a:t>
            </a:r>
            <a:endParaRPr lang="fr-FR" sz="2800" dirty="0" smtClean="0"/>
          </a:p>
          <a:p>
            <a:r>
              <a:rPr lang="fr-FR" sz="2800" dirty="0">
                <a:hlinkClick r:id="rId3"/>
              </a:rPr>
              <a:t>https://aws.amazon.com/machine-learning/ai-services/?</a:t>
            </a:r>
            <a:r>
              <a:rPr lang="fr-FR" sz="2800" dirty="0" smtClean="0">
                <a:hlinkClick r:id="rId3"/>
              </a:rPr>
              <a:t>nc1=h_ls</a:t>
            </a:r>
            <a:endParaRPr lang="fr-FR" sz="2800" dirty="0" smtClean="0"/>
          </a:p>
          <a:p>
            <a:r>
              <a:rPr lang="fr-FR" sz="2800" dirty="0">
                <a:hlinkClick r:id="rId4"/>
              </a:rPr>
              <a:t>https://</a:t>
            </a:r>
            <a:r>
              <a:rPr lang="fr-FR" sz="2800" dirty="0" smtClean="0">
                <a:hlinkClick r:id="rId4"/>
              </a:rPr>
              <a:t>www.huawei.eu/story/need-ethical-approach-ai</a:t>
            </a:r>
            <a:endParaRPr lang="fr-FR" sz="2800" dirty="0" smtClean="0"/>
          </a:p>
          <a:p>
            <a:endParaRPr lang="fr-FR" sz="2800" dirty="0" smtClean="0"/>
          </a:p>
          <a:p>
            <a:endParaRPr lang="fr-FR" dirty="0" smtClean="0"/>
          </a:p>
          <a:p>
            <a:endParaRPr lang="fr-FR" dirty="0"/>
          </a:p>
        </p:txBody>
      </p:sp>
    </p:spTree>
    <p:extLst>
      <p:ext uri="{BB962C8B-B14F-4D97-AF65-F5344CB8AC3E}">
        <p14:creationId xmlns:p14="http://schemas.microsoft.com/office/powerpoint/2010/main" val="25575707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a:t>Tay </a:t>
            </a:r>
            <a:r>
              <a:rPr lang="fr-FR" dirty="0" smtClean="0"/>
              <a:t>(MS) </a:t>
            </a:r>
            <a:r>
              <a:rPr lang="fr-FR" dirty="0" smtClean="0">
                <a:hlinkClick r:id="rId2"/>
              </a:rPr>
              <a:t>https</a:t>
            </a:r>
            <a:r>
              <a:rPr lang="fr-FR" dirty="0">
                <a:hlinkClick r:id="rId2"/>
              </a:rPr>
              <a:t>://</a:t>
            </a:r>
            <a:r>
              <a:rPr lang="fr-FR" dirty="0" smtClean="0">
                <a:hlinkClick r:id="rId2"/>
              </a:rPr>
              <a:t>www.youtube.com/watch?v=mtpanIOCRQw</a:t>
            </a:r>
            <a:r>
              <a:rPr lang="fr-FR" dirty="0" smtClean="0"/>
              <a:t>   in French</a:t>
            </a:r>
          </a:p>
          <a:p>
            <a:r>
              <a:rPr lang="fr-FR" dirty="0" smtClean="0">
                <a:hlinkClick r:id="rId3"/>
              </a:rPr>
              <a:t>https</a:t>
            </a:r>
            <a:r>
              <a:rPr lang="fr-FR">
                <a:hlinkClick r:id="rId3"/>
              </a:rPr>
              <a:t>://</a:t>
            </a:r>
            <a:r>
              <a:rPr lang="fr-FR" smtClean="0">
                <a:hlinkClick r:id="rId3"/>
              </a:rPr>
              <a:t>www.youtube.com/watch?v=HsLup7yy-6I</a:t>
            </a:r>
            <a:endParaRPr lang="fr-FR" dirty="0" smtClean="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632389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Issues to </a:t>
            </a:r>
            <a:r>
              <a:rPr lang="fr-FR" dirty="0" err="1" smtClean="0"/>
              <a:t>consider</a:t>
            </a:r>
            <a:r>
              <a:rPr lang="fr-FR" dirty="0" smtClean="0"/>
              <a:t> (WEF)</a:t>
            </a:r>
            <a:endParaRPr lang="fr-FR" dirty="0"/>
          </a:p>
        </p:txBody>
      </p:sp>
      <p:sp>
        <p:nvSpPr>
          <p:cNvPr id="3" name="Espace réservé du contenu 2"/>
          <p:cNvSpPr>
            <a:spLocks noGrp="1"/>
          </p:cNvSpPr>
          <p:nvPr>
            <p:ph idx="1"/>
          </p:nvPr>
        </p:nvSpPr>
        <p:spPr/>
        <p:txBody>
          <a:bodyPr/>
          <a:lstStyle/>
          <a:p>
            <a:r>
              <a:rPr lang="fr-FR" sz="2800" dirty="0" err="1" smtClean="0"/>
              <a:t>Unemployment</a:t>
            </a:r>
            <a:endParaRPr lang="fr-FR" sz="2800" dirty="0" smtClean="0"/>
          </a:p>
          <a:p>
            <a:r>
              <a:rPr lang="en-US" sz="2800" dirty="0"/>
              <a:t>Inequality. How do we distribute the wealth created by machines</a:t>
            </a:r>
            <a:r>
              <a:rPr lang="en-US" sz="2800" dirty="0" smtClean="0"/>
              <a:t>?</a:t>
            </a:r>
          </a:p>
          <a:p>
            <a:r>
              <a:rPr lang="en-US" sz="2800" dirty="0"/>
              <a:t>Humanity. How do machines affect our </a:t>
            </a:r>
            <a:r>
              <a:rPr lang="en-US" sz="2800" dirty="0" smtClean="0"/>
              <a:t>behavior </a:t>
            </a:r>
            <a:r>
              <a:rPr lang="en-US" sz="2800" dirty="0"/>
              <a:t>and interaction</a:t>
            </a:r>
            <a:r>
              <a:rPr lang="en-US" sz="2800" dirty="0" smtClean="0"/>
              <a:t>?</a:t>
            </a:r>
          </a:p>
          <a:p>
            <a:r>
              <a:rPr lang="en-US" sz="2800" dirty="0" smtClean="0"/>
              <a:t>Artificial </a:t>
            </a:r>
            <a:r>
              <a:rPr lang="en-US" sz="2800" dirty="0"/>
              <a:t>stupidity. How can we guard against mistakes? </a:t>
            </a:r>
            <a:endParaRPr lang="en-US" sz="2800" dirty="0" smtClean="0"/>
          </a:p>
          <a:p>
            <a:r>
              <a:rPr lang="en-US" sz="2800" dirty="0"/>
              <a:t>Racist robots. How do we eliminate AI bias</a:t>
            </a:r>
            <a:r>
              <a:rPr lang="en-US" sz="2800" dirty="0" smtClean="0"/>
              <a:t>?</a:t>
            </a:r>
          </a:p>
          <a:p>
            <a:endParaRPr lang="en-US" sz="2800" dirty="0" smtClean="0"/>
          </a:p>
          <a:p>
            <a:endParaRPr lang="en-US" sz="2800" dirty="0" smtClean="0"/>
          </a:p>
          <a:p>
            <a:endParaRPr lang="fr-FR" dirty="0" smtClean="0"/>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0091403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Issues to </a:t>
            </a:r>
            <a:r>
              <a:rPr lang="fr-FR" dirty="0" err="1" smtClean="0"/>
              <a:t>consider</a:t>
            </a:r>
            <a:r>
              <a:rPr lang="fr-FR" dirty="0" smtClean="0"/>
              <a:t> (WEF)</a:t>
            </a:r>
            <a:endParaRPr lang="fr-FR" dirty="0"/>
          </a:p>
        </p:txBody>
      </p:sp>
      <p:sp>
        <p:nvSpPr>
          <p:cNvPr id="3" name="Espace réservé du contenu 2"/>
          <p:cNvSpPr>
            <a:spLocks noGrp="1"/>
          </p:cNvSpPr>
          <p:nvPr>
            <p:ph idx="1"/>
          </p:nvPr>
        </p:nvSpPr>
        <p:spPr/>
        <p:txBody>
          <a:bodyPr/>
          <a:lstStyle/>
          <a:p>
            <a:r>
              <a:rPr lang="en-US" dirty="0"/>
              <a:t>Security. How do we keep AI safe from adversaries</a:t>
            </a:r>
            <a:r>
              <a:rPr lang="en-US" dirty="0" smtClean="0"/>
              <a:t>?</a:t>
            </a:r>
          </a:p>
          <a:p>
            <a:r>
              <a:rPr lang="en-US" dirty="0"/>
              <a:t>Evil genies. How do we protect against unintended consequences</a:t>
            </a:r>
            <a:r>
              <a:rPr lang="en-US" dirty="0" smtClean="0"/>
              <a:t>?</a:t>
            </a:r>
          </a:p>
          <a:p>
            <a:r>
              <a:rPr lang="en-US" dirty="0"/>
              <a:t>Singularity. How do we stay in control of a complex intelligent system</a:t>
            </a:r>
            <a:r>
              <a:rPr lang="en-US" dirty="0" smtClean="0"/>
              <a:t>?</a:t>
            </a:r>
          </a:p>
          <a:p>
            <a:r>
              <a:rPr lang="en-US" dirty="0"/>
              <a:t>Robot rights. How do we define the humane treatment of AI?</a:t>
            </a:r>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9837322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WEF</a:t>
            </a:r>
            <a:endParaRPr lang="en-US" dirty="0"/>
          </a:p>
        </p:txBody>
      </p:sp>
      <p:sp>
        <p:nvSpPr>
          <p:cNvPr id="3" name="Espace réservé du contenu 2"/>
          <p:cNvSpPr>
            <a:spLocks noGrp="1"/>
          </p:cNvSpPr>
          <p:nvPr>
            <p:ph idx="1"/>
          </p:nvPr>
        </p:nvSpPr>
        <p:spPr/>
        <p:txBody>
          <a:bodyPr/>
          <a:lstStyle/>
          <a:p>
            <a:r>
              <a:rPr lang="en-US" dirty="0">
                <a:hlinkClick r:id="rId2"/>
              </a:rPr>
              <a:t>http://</a:t>
            </a:r>
            <a:r>
              <a:rPr lang="en-US" dirty="0" smtClean="0">
                <a:hlinkClick r:id="rId2"/>
              </a:rPr>
              <a:t>www3.weforum.org/docs/WEF_Ethics_by_Design_2020.pdf</a:t>
            </a:r>
            <a:endParaRPr lang="en-US" dirty="0" smtClean="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2098892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Ethics</a:t>
            </a:r>
            <a:r>
              <a:rPr lang="fr-FR" dirty="0" smtClean="0"/>
              <a:t>?</a:t>
            </a:r>
            <a:endParaRPr lang="fr-FR" dirty="0"/>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0622415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Some</a:t>
            </a:r>
            <a:r>
              <a:rPr lang="fr-FR" dirty="0" smtClean="0"/>
              <a:t> </a:t>
            </a:r>
            <a:r>
              <a:rPr lang="fr-FR" dirty="0" err="1" smtClean="0"/>
              <a:t>examples</a:t>
            </a:r>
            <a:r>
              <a:rPr lang="fr-FR" dirty="0" smtClean="0"/>
              <a:t> of robots – </a:t>
            </a:r>
            <a:r>
              <a:rPr lang="fr-FR" dirty="0" err="1" smtClean="0"/>
              <a:t>what</a:t>
            </a:r>
            <a:r>
              <a:rPr lang="fr-FR" dirty="0" smtClean="0"/>
              <a:t> </a:t>
            </a:r>
            <a:r>
              <a:rPr lang="fr-FR" dirty="0" err="1" smtClean="0"/>
              <a:t>is</a:t>
            </a:r>
            <a:r>
              <a:rPr lang="fr-FR" dirty="0" smtClean="0"/>
              <a:t> </a:t>
            </a:r>
            <a:r>
              <a:rPr lang="fr-FR" dirty="0" err="1" smtClean="0"/>
              <a:t>really</a:t>
            </a:r>
            <a:r>
              <a:rPr lang="fr-FR" dirty="0" smtClean="0"/>
              <a:t> </a:t>
            </a:r>
            <a:r>
              <a:rPr lang="fr-FR" dirty="0" err="1" smtClean="0"/>
              <a:t>useful</a:t>
            </a:r>
            <a:r>
              <a:rPr lang="fr-FR" dirty="0" smtClean="0"/>
              <a:t>?</a:t>
            </a:r>
            <a:endParaRPr lang="fr-FR" dirty="0"/>
          </a:p>
        </p:txBody>
      </p:sp>
      <p:sp>
        <p:nvSpPr>
          <p:cNvPr id="3" name="Espace réservé du contenu 2"/>
          <p:cNvSpPr>
            <a:spLocks noGrp="1"/>
          </p:cNvSpPr>
          <p:nvPr>
            <p:ph idx="1"/>
          </p:nvPr>
        </p:nvSpPr>
        <p:spPr/>
        <p:txBody>
          <a:bodyPr/>
          <a:lstStyle/>
          <a:p>
            <a:r>
              <a:rPr lang="fr-FR" dirty="0" err="1" smtClean="0"/>
              <a:t>Microrobots</a:t>
            </a:r>
            <a:r>
              <a:rPr lang="fr-FR" dirty="0" smtClean="0"/>
              <a:t> </a:t>
            </a:r>
            <a:r>
              <a:rPr lang="fr-FR" dirty="0" smtClean="0">
                <a:hlinkClick r:id="rId2"/>
              </a:rPr>
              <a:t>https</a:t>
            </a:r>
            <a:r>
              <a:rPr lang="fr-FR" dirty="0">
                <a:hlinkClick r:id="rId2"/>
              </a:rPr>
              <a:t>://</a:t>
            </a:r>
            <a:r>
              <a:rPr lang="fr-FR" dirty="0" smtClean="0">
                <a:hlinkClick r:id="rId2"/>
              </a:rPr>
              <a:t>www.youtube.com/watch?v=j_Nws3R4fsA</a:t>
            </a:r>
            <a:endParaRPr lang="fr-FR" dirty="0" smtClean="0"/>
          </a:p>
          <a:p>
            <a:r>
              <a:rPr lang="fr-FR" dirty="0" err="1" smtClean="0"/>
              <a:t>Soldier</a:t>
            </a:r>
            <a:r>
              <a:rPr lang="fr-FR" dirty="0"/>
              <a:t> robot </a:t>
            </a:r>
            <a:r>
              <a:rPr lang="fr-FR" dirty="0">
                <a:hlinkClick r:id="rId3"/>
              </a:rPr>
              <a:t>https://</a:t>
            </a:r>
            <a:r>
              <a:rPr lang="fr-FR" dirty="0" smtClean="0">
                <a:hlinkClick r:id="rId3"/>
              </a:rPr>
              <a:t>www.youtube.com/watch?v=ka0fIAPVjaU</a:t>
            </a:r>
            <a:endParaRPr lang="fr-FR" dirty="0" smtClean="0"/>
          </a:p>
          <a:p>
            <a:r>
              <a:rPr lang="fr-FR" dirty="0" err="1" smtClean="0"/>
              <a:t>Military</a:t>
            </a:r>
            <a:r>
              <a:rPr lang="fr-FR" dirty="0"/>
              <a:t> </a:t>
            </a:r>
            <a:r>
              <a:rPr lang="fr-FR" dirty="0">
                <a:hlinkClick r:id="rId4"/>
              </a:rPr>
              <a:t>https://</a:t>
            </a:r>
            <a:r>
              <a:rPr lang="fr-FR" dirty="0" smtClean="0">
                <a:hlinkClick r:id="rId4"/>
              </a:rPr>
              <a:t>www.youtube.com/watch?v=176PPn0bQ8Y</a:t>
            </a:r>
            <a:endParaRPr lang="fr-FR" dirty="0" smtClean="0"/>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3117757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r>
              <a:rPr lang="fr-FR" dirty="0" err="1" smtClean="0"/>
              <a:t>Bioinspired</a:t>
            </a:r>
            <a:endParaRPr lang="fr-FR" dirty="0" smtClean="0"/>
          </a:p>
          <a:p>
            <a:r>
              <a:rPr lang="fr-FR" dirty="0" smtClean="0">
                <a:hlinkClick r:id="rId2"/>
              </a:rPr>
              <a:t>https</a:t>
            </a:r>
            <a:r>
              <a:rPr lang="fr-FR" dirty="0">
                <a:hlinkClick r:id="rId2"/>
              </a:rPr>
              <a:t>://</a:t>
            </a:r>
            <a:r>
              <a:rPr lang="fr-FR" dirty="0" smtClean="0">
                <a:hlinkClick r:id="rId2"/>
              </a:rPr>
              <a:t>www.youtube.com/watch?v=XDeR1JYXSy0</a:t>
            </a:r>
            <a:endParaRPr lang="fr-FR" dirty="0" smtClean="0"/>
          </a:p>
          <a:p>
            <a:r>
              <a:rPr lang="fr-FR" dirty="0" err="1" smtClean="0"/>
              <a:t>Robodebt</a:t>
            </a:r>
            <a:r>
              <a:rPr lang="fr-FR" dirty="0"/>
              <a:t> </a:t>
            </a:r>
            <a:r>
              <a:rPr lang="fr-FR" sz="2800" dirty="0">
                <a:hlinkClick r:id="rId3"/>
              </a:rPr>
              <a:t>https://</a:t>
            </a:r>
            <a:r>
              <a:rPr lang="fr-FR" sz="2800" dirty="0" smtClean="0">
                <a:hlinkClick r:id="rId3"/>
              </a:rPr>
              <a:t>www.9news.com.au/national/centrelink-robodebt-mothers-who-lost-sons-to-suicide-write-heartbreaking-letters-to-senate/d69bd6fc-2257-4a83-ae77-5c5c6b1384f4</a:t>
            </a:r>
            <a:endParaRPr lang="fr-FR" sz="2800" dirty="0" smtClean="0"/>
          </a:p>
          <a:p>
            <a:endParaRPr lang="fr-FR" dirty="0" smtClean="0"/>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528764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4th </a:t>
            </a:r>
            <a:r>
              <a:rPr lang="fr-FR" dirty="0" err="1" smtClean="0"/>
              <a:t>generation</a:t>
            </a:r>
            <a:r>
              <a:rPr lang="fr-FR" dirty="0" smtClean="0"/>
              <a:t> AI</a:t>
            </a:r>
            <a:endParaRPr lang="en-GB" dirty="0"/>
          </a:p>
        </p:txBody>
      </p:sp>
      <p:sp>
        <p:nvSpPr>
          <p:cNvPr id="3" name="Espace réservé du pied de page 2"/>
          <p:cNvSpPr>
            <a:spLocks noGrp="1"/>
          </p:cNvSpPr>
          <p:nvPr>
            <p:ph type="ftr" sz="quarter" idx="11"/>
          </p:nvPr>
        </p:nvSpPr>
        <p:spPr/>
        <p:txBody>
          <a:bodyPr/>
          <a:lstStyle/>
          <a:p>
            <a:pPr>
              <a:defRPr/>
            </a:pPr>
            <a:r>
              <a:rPr lang="it-IT" smtClean="0"/>
              <a:t>EPITA AI Ethics 2023 Spring/Eunika Mercier-Laurent</a:t>
            </a:r>
            <a:endParaRPr lang="en-US"/>
          </a:p>
        </p:txBody>
      </p:sp>
      <p:grpSp>
        <p:nvGrpSpPr>
          <p:cNvPr id="5" name="Groupe 4"/>
          <p:cNvGrpSpPr/>
          <p:nvPr/>
        </p:nvGrpSpPr>
        <p:grpSpPr>
          <a:xfrm>
            <a:off x="1907704" y="1772816"/>
            <a:ext cx="7056784" cy="2919229"/>
            <a:chOff x="1907704" y="1772816"/>
            <a:chExt cx="7056784" cy="2919229"/>
          </a:xfrm>
        </p:grpSpPr>
        <p:sp>
          <p:nvSpPr>
            <p:cNvPr id="6" name="ZoneTexte 5"/>
            <p:cNvSpPr txBox="1"/>
            <p:nvPr/>
          </p:nvSpPr>
          <p:spPr>
            <a:xfrm>
              <a:off x="1907704" y="2780928"/>
              <a:ext cx="1440160" cy="1077218"/>
            </a:xfrm>
            <a:prstGeom prst="rect">
              <a:avLst/>
            </a:prstGeom>
            <a:solidFill>
              <a:schemeClr val="accent6">
                <a:lumMod val="20000"/>
                <a:lumOff val="80000"/>
              </a:schemeClr>
            </a:solidFill>
          </p:spPr>
          <p:txBody>
            <a:bodyPr wrap="square" rtlCol="0">
              <a:spAutoFit/>
            </a:bodyPr>
            <a:lstStyle/>
            <a:p>
              <a:r>
                <a:rPr lang="en-US" sz="1600" dirty="0" smtClean="0"/>
                <a:t>Multisource heterogeneous unstructured data</a:t>
              </a:r>
              <a:endParaRPr lang="en-GB" dirty="0"/>
            </a:p>
          </p:txBody>
        </p:sp>
        <p:sp>
          <p:nvSpPr>
            <p:cNvPr id="10" name="ZoneTexte 9"/>
            <p:cNvSpPr txBox="1"/>
            <p:nvPr/>
          </p:nvSpPr>
          <p:spPr>
            <a:xfrm>
              <a:off x="3635896" y="1772816"/>
              <a:ext cx="1656184" cy="338554"/>
            </a:xfrm>
            <a:prstGeom prst="rect">
              <a:avLst/>
            </a:prstGeom>
            <a:solidFill>
              <a:srgbClr val="FFD5FA"/>
            </a:solidFill>
          </p:spPr>
          <p:txBody>
            <a:bodyPr wrap="square" rtlCol="0">
              <a:spAutoFit/>
            </a:bodyPr>
            <a:lstStyle/>
            <a:p>
              <a:r>
                <a:rPr lang="fr-FR" sz="1600" dirty="0" smtClean="0"/>
                <a:t>Data-</a:t>
              </a:r>
              <a:r>
                <a:rPr lang="fr-FR" sz="1600" dirty="0" err="1" smtClean="0"/>
                <a:t>driven</a:t>
              </a:r>
              <a:r>
                <a:rPr lang="fr-FR" sz="1600" dirty="0" smtClean="0"/>
                <a:t> ML</a:t>
              </a:r>
              <a:endParaRPr lang="en-GB" sz="1600" dirty="0"/>
            </a:p>
          </p:txBody>
        </p:sp>
        <p:sp>
          <p:nvSpPr>
            <p:cNvPr id="11" name="ZoneTexte 10"/>
            <p:cNvSpPr txBox="1"/>
            <p:nvPr/>
          </p:nvSpPr>
          <p:spPr>
            <a:xfrm>
              <a:off x="3851920" y="2924944"/>
              <a:ext cx="1368152" cy="338554"/>
            </a:xfrm>
            <a:prstGeom prst="rect">
              <a:avLst/>
            </a:prstGeom>
            <a:solidFill>
              <a:srgbClr val="FFD5FA"/>
            </a:solidFill>
          </p:spPr>
          <p:txBody>
            <a:bodyPr wrap="square" rtlCol="0">
              <a:spAutoFit/>
            </a:bodyPr>
            <a:lstStyle/>
            <a:p>
              <a:r>
                <a:rPr lang="fr-FR" sz="1600" dirty="0" err="1" smtClean="0"/>
                <a:t>Integration</a:t>
              </a:r>
              <a:endParaRPr lang="en-GB" sz="1600" dirty="0"/>
            </a:p>
          </p:txBody>
        </p:sp>
        <p:sp>
          <p:nvSpPr>
            <p:cNvPr id="12" name="ZoneTexte 11"/>
            <p:cNvSpPr txBox="1"/>
            <p:nvPr/>
          </p:nvSpPr>
          <p:spPr>
            <a:xfrm>
              <a:off x="3851920" y="3861048"/>
              <a:ext cx="1296144" cy="830997"/>
            </a:xfrm>
            <a:prstGeom prst="rect">
              <a:avLst/>
            </a:prstGeom>
            <a:solidFill>
              <a:srgbClr val="FFD5FA"/>
            </a:solidFill>
          </p:spPr>
          <p:txBody>
            <a:bodyPr wrap="square" rtlCol="0">
              <a:spAutoFit/>
            </a:bodyPr>
            <a:lstStyle/>
            <a:p>
              <a:r>
                <a:rPr lang="fr-FR" sz="1600" dirty="0" err="1" smtClean="0"/>
                <a:t>Human</a:t>
              </a:r>
              <a:r>
                <a:rPr lang="fr-FR" sz="1600" dirty="0" smtClean="0"/>
                <a:t> </a:t>
              </a:r>
              <a:r>
                <a:rPr lang="fr-FR" sz="1600" dirty="0" err="1" smtClean="0"/>
                <a:t>knowledge</a:t>
              </a:r>
              <a:r>
                <a:rPr lang="fr-FR" sz="1600" dirty="0" smtClean="0"/>
                <a:t> &amp; </a:t>
              </a:r>
              <a:r>
                <a:rPr lang="fr-FR" sz="1600" dirty="0" err="1" smtClean="0"/>
                <a:t>Kmodels</a:t>
              </a:r>
              <a:endParaRPr lang="en-GB" sz="1600" dirty="0"/>
            </a:p>
          </p:txBody>
        </p:sp>
        <p:sp>
          <p:nvSpPr>
            <p:cNvPr id="13" name="Flèche vers le bas 12"/>
            <p:cNvSpPr/>
            <p:nvPr/>
          </p:nvSpPr>
          <p:spPr bwMode="auto">
            <a:xfrm>
              <a:off x="4355976" y="2276872"/>
              <a:ext cx="144016" cy="432048"/>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2"/>
                </a:solidFill>
                <a:effectLst/>
                <a:latin typeface="Times New Roman" pitchFamily="18" charset="0"/>
              </a:endParaRPr>
            </a:p>
          </p:txBody>
        </p:sp>
        <p:sp>
          <p:nvSpPr>
            <p:cNvPr id="15" name="Flèche droite 14"/>
            <p:cNvSpPr/>
            <p:nvPr/>
          </p:nvSpPr>
          <p:spPr bwMode="auto">
            <a:xfrm>
              <a:off x="3491880" y="3068960"/>
              <a:ext cx="216024" cy="144016"/>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2"/>
                </a:solidFill>
                <a:effectLst/>
                <a:latin typeface="Times New Roman" pitchFamily="18" charset="0"/>
              </a:endParaRPr>
            </a:p>
          </p:txBody>
        </p:sp>
        <p:sp>
          <p:nvSpPr>
            <p:cNvPr id="17" name="ZoneTexte 16"/>
            <p:cNvSpPr txBox="1"/>
            <p:nvPr/>
          </p:nvSpPr>
          <p:spPr>
            <a:xfrm>
              <a:off x="5868144" y="2780928"/>
              <a:ext cx="1368152" cy="830997"/>
            </a:xfrm>
            <a:prstGeom prst="rect">
              <a:avLst/>
            </a:prstGeom>
            <a:solidFill>
              <a:srgbClr val="FFFF99"/>
            </a:solidFill>
          </p:spPr>
          <p:txBody>
            <a:bodyPr wrap="square" rtlCol="0">
              <a:spAutoFit/>
            </a:bodyPr>
            <a:lstStyle/>
            <a:p>
              <a:r>
                <a:rPr lang="en-US" sz="1600" dirty="0" smtClean="0"/>
                <a:t>Explainable, robust and strong AI</a:t>
              </a:r>
              <a:endParaRPr lang="en-US" sz="1600" dirty="0"/>
            </a:p>
          </p:txBody>
        </p:sp>
        <p:sp>
          <p:nvSpPr>
            <p:cNvPr id="21" name="ZoneTexte 20"/>
            <p:cNvSpPr txBox="1"/>
            <p:nvPr/>
          </p:nvSpPr>
          <p:spPr>
            <a:xfrm>
              <a:off x="7740352" y="2708920"/>
              <a:ext cx="1224136" cy="830997"/>
            </a:xfrm>
            <a:prstGeom prst="rect">
              <a:avLst/>
            </a:prstGeom>
            <a:solidFill>
              <a:srgbClr val="BADFFE"/>
            </a:solidFill>
          </p:spPr>
          <p:txBody>
            <a:bodyPr wrap="square" rtlCol="0">
              <a:spAutoFit/>
            </a:bodyPr>
            <a:lstStyle/>
            <a:p>
              <a:r>
                <a:rPr lang="fr-FR" sz="1600" dirty="0" err="1" smtClean="0"/>
                <a:t>Knowledge</a:t>
              </a:r>
              <a:r>
                <a:rPr lang="fr-FR" sz="1600" dirty="0" smtClean="0"/>
                <a:t>-</a:t>
              </a:r>
              <a:r>
                <a:rPr lang="fr-FR" sz="1600" dirty="0" err="1" smtClean="0"/>
                <a:t>based</a:t>
              </a:r>
              <a:r>
                <a:rPr lang="fr-FR" sz="1600" dirty="0" smtClean="0"/>
                <a:t> services</a:t>
              </a:r>
              <a:endParaRPr lang="en-GB" sz="1600" dirty="0"/>
            </a:p>
          </p:txBody>
        </p:sp>
        <p:sp>
          <p:nvSpPr>
            <p:cNvPr id="22" name="Flèche vers le haut 21"/>
            <p:cNvSpPr/>
            <p:nvPr/>
          </p:nvSpPr>
          <p:spPr bwMode="auto">
            <a:xfrm>
              <a:off x="4427984" y="3356992"/>
              <a:ext cx="144016" cy="432048"/>
            </a:xfrm>
            <a:prstGeom prst="up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2"/>
                </a:solidFill>
                <a:effectLst/>
                <a:latin typeface="Times New Roman" pitchFamily="18" charset="0"/>
              </a:endParaRPr>
            </a:p>
          </p:txBody>
        </p:sp>
        <p:sp>
          <p:nvSpPr>
            <p:cNvPr id="23" name="Flèche droite 22"/>
            <p:cNvSpPr/>
            <p:nvPr/>
          </p:nvSpPr>
          <p:spPr bwMode="auto">
            <a:xfrm>
              <a:off x="5436096" y="3068960"/>
              <a:ext cx="216024" cy="144016"/>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2"/>
                </a:solidFill>
                <a:effectLst/>
                <a:latin typeface="Times New Roman" pitchFamily="18" charset="0"/>
              </a:endParaRPr>
            </a:p>
          </p:txBody>
        </p:sp>
        <p:sp>
          <p:nvSpPr>
            <p:cNvPr id="25" name="Flèche droite 24"/>
            <p:cNvSpPr/>
            <p:nvPr/>
          </p:nvSpPr>
          <p:spPr bwMode="auto">
            <a:xfrm>
              <a:off x="7380312" y="3140968"/>
              <a:ext cx="216024" cy="144016"/>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2"/>
                </a:solidFill>
                <a:effectLst/>
                <a:latin typeface="Times New Roman" pitchFamily="18" charset="0"/>
              </a:endParaRP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dirty="0"/>
          </a:p>
        </p:txBody>
      </p:sp>
      <p:sp>
        <p:nvSpPr>
          <p:cNvPr id="3" name="Espace réservé du pied de page 2"/>
          <p:cNvSpPr>
            <a:spLocks noGrp="1"/>
          </p:cNvSpPr>
          <p:nvPr>
            <p:ph type="ftr" sz="quarter" idx="11"/>
          </p:nvPr>
        </p:nvSpPr>
        <p:spPr/>
        <p:txBody>
          <a:bodyPr/>
          <a:lstStyle/>
          <a:p>
            <a:pPr>
              <a:defRPr/>
            </a:pPr>
            <a:r>
              <a:rPr lang="it-IT" smtClean="0"/>
              <a:t>EPITA AI Ethics 2023 Spring/Eunika Mercier-Laurent</a:t>
            </a:r>
            <a:endParaRPr lang="en-US"/>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490005"/>
            <a:ext cx="3888432" cy="3682227"/>
          </a:xfrm>
          <a:prstGeom prst="rect">
            <a:avLst/>
          </a:prstGeom>
        </p:spPr>
      </p:pic>
    </p:spTree>
    <p:extLst>
      <p:ext uri="{BB962C8B-B14F-4D97-AF65-F5344CB8AC3E}">
        <p14:creationId xmlns:p14="http://schemas.microsoft.com/office/powerpoint/2010/main" val="3981076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Challenges for AI? </a:t>
            </a:r>
            <a:endParaRPr lang="en-US" dirty="0"/>
          </a:p>
        </p:txBody>
      </p:sp>
      <p:sp>
        <p:nvSpPr>
          <p:cNvPr id="3" name="Espace réservé du contenu 2"/>
          <p:cNvSpPr>
            <a:spLocks noGrp="1"/>
          </p:cNvSpPr>
          <p:nvPr>
            <p:ph idx="1"/>
          </p:nvPr>
        </p:nvSpPr>
        <p:spPr/>
        <p:txBody>
          <a:bodyPr/>
          <a:lstStyle/>
          <a:p>
            <a:endParaRPr lang="en-US" dirty="0" smtClean="0"/>
          </a:p>
          <a:p>
            <a:endParaRPr lang="en-US" dirty="0" smtClean="0"/>
          </a:p>
          <a:p>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899592" y="1449016"/>
            <a:ext cx="8064896" cy="5256584"/>
          </a:xfrm>
          <a:prstGeom prst="rect">
            <a:avLst/>
          </a:prstGeom>
        </p:spPr>
      </p:pic>
    </p:spTree>
    <p:extLst>
      <p:ext uri="{BB962C8B-B14F-4D97-AF65-F5344CB8AC3E}">
        <p14:creationId xmlns:p14="http://schemas.microsoft.com/office/powerpoint/2010/main" val="38555974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Future AI?</a:t>
            </a:r>
            <a:endParaRPr lang="en-US" dirty="0"/>
          </a:p>
        </p:txBody>
      </p:sp>
      <p:sp>
        <p:nvSpPr>
          <p:cNvPr id="3" name="Espace réservé du contenu 2"/>
          <p:cNvSpPr>
            <a:spLocks noGrp="1"/>
          </p:cNvSpPr>
          <p:nvPr>
            <p:ph idx="1"/>
          </p:nvPr>
        </p:nvSpPr>
        <p:spPr/>
        <p:txBody>
          <a:bodyPr/>
          <a:lstStyle/>
          <a:p>
            <a:r>
              <a:rPr lang="en-US" dirty="0"/>
              <a:t>Cognitive </a:t>
            </a:r>
            <a:r>
              <a:rPr lang="en-US" dirty="0" smtClean="0"/>
              <a:t>AI </a:t>
            </a:r>
            <a:r>
              <a:rPr lang="en-US" dirty="0"/>
              <a:t>– </a:t>
            </a:r>
            <a:r>
              <a:rPr lang="en-US" dirty="0" smtClean="0"/>
              <a:t>intelligent </a:t>
            </a:r>
            <a:r>
              <a:rPr lang="en-US" dirty="0"/>
              <a:t>symbolic AI software with bio-inspired, human-like </a:t>
            </a:r>
            <a:r>
              <a:rPr lang="en-US" dirty="0" smtClean="0"/>
              <a:t>reasoning?</a:t>
            </a:r>
          </a:p>
          <a:p>
            <a:r>
              <a:rPr lang="en-US" dirty="0" smtClean="0">
                <a:solidFill>
                  <a:srgbClr val="0000FF"/>
                </a:solidFill>
              </a:rPr>
              <a:t>Artificial Subjective Systems? </a:t>
            </a:r>
            <a:r>
              <a:rPr lang="en-US" sz="2000" dirty="0" smtClean="0">
                <a:solidFill>
                  <a:srgbClr val="0000FF"/>
                </a:solidFill>
              </a:rPr>
              <a:t>(Michael </a:t>
            </a:r>
            <a:r>
              <a:rPr lang="en-US" sz="2000" dirty="0" err="1" smtClean="0">
                <a:solidFill>
                  <a:srgbClr val="0000FF"/>
                </a:solidFill>
              </a:rPr>
              <a:t>Zeldich</a:t>
            </a:r>
            <a:r>
              <a:rPr lang="en-US" sz="2000" dirty="0" smtClean="0">
                <a:solidFill>
                  <a:srgbClr val="0000FF"/>
                </a:solidFill>
              </a:rPr>
              <a:t>)</a:t>
            </a:r>
            <a:endParaRPr lang="en-US" sz="2000" dirty="0">
              <a:solidFill>
                <a:srgbClr val="0000FF"/>
              </a:solidFill>
            </a:endParaRPr>
          </a:p>
          <a:p>
            <a:r>
              <a:rPr lang="en-US" dirty="0" smtClean="0"/>
              <a:t>Your visions and dreams?</a:t>
            </a:r>
            <a:endParaRPr lang="en-US"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9438551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a:t>
            </a:r>
            <a:r>
              <a:rPr lang="fr-FR" dirty="0" err="1" smtClean="0"/>
              <a:t>recipe</a:t>
            </a:r>
            <a:r>
              <a:rPr lang="fr-FR" dirty="0" smtClean="0"/>
              <a:t> » for </a:t>
            </a:r>
            <a:r>
              <a:rPr lang="fr-FR" dirty="0" err="1" smtClean="0"/>
              <a:t>Ethical</a:t>
            </a:r>
            <a:r>
              <a:rPr lang="fr-FR" dirty="0" smtClean="0"/>
              <a:t> </a:t>
            </a:r>
            <a:r>
              <a:rPr lang="fr-FR" dirty="0" err="1" smtClean="0"/>
              <a:t>development</a:t>
            </a:r>
            <a:r>
              <a:rPr lang="fr-FR" dirty="0" smtClean="0"/>
              <a:t> of </a:t>
            </a:r>
            <a:r>
              <a:rPr lang="fr-FR" smtClean="0"/>
              <a:t>AI applications?</a:t>
            </a:r>
            <a:endParaRPr lang="fr-FR"/>
          </a:p>
        </p:txBody>
      </p:sp>
      <p:sp>
        <p:nvSpPr>
          <p:cNvPr id="3" name="Espace réservé du contenu 2"/>
          <p:cNvSpPr>
            <a:spLocks noGrp="1"/>
          </p:cNvSpPr>
          <p:nvPr>
            <p:ph idx="1"/>
          </p:nvPr>
        </p:nvSpPr>
        <p:spPr/>
        <p:txBody>
          <a:bodyPr/>
          <a:lstStyle/>
          <a:p>
            <a:endParaRPr lang="fr-FR"/>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201008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p:txBody>
          <a:bodyPr/>
          <a:lstStyle/>
          <a:p>
            <a:r>
              <a:rPr lang="en-GB" b="1" dirty="0" smtClean="0"/>
              <a:t>AI today</a:t>
            </a:r>
          </a:p>
        </p:txBody>
      </p:sp>
      <p:sp>
        <p:nvSpPr>
          <p:cNvPr id="26627" name="Espace réservé du pied de page 2"/>
          <p:cNvSpPr>
            <a:spLocks noGrp="1"/>
          </p:cNvSpPr>
          <p:nvPr>
            <p:ph type="ftr" sz="quarter" idx="11"/>
          </p:nvPr>
        </p:nvSpPr>
        <p:spPr>
          <a:noFill/>
        </p:spPr>
        <p:txBody>
          <a:bodyPr/>
          <a:lstStyle/>
          <a:p>
            <a:r>
              <a:rPr lang="it-IT" smtClean="0"/>
              <a:t>EPITA AI Ethics 2023 Spring/Eunika Mercier-Laurent</a:t>
            </a:r>
            <a:endParaRPr lang="en-US" dirty="0" smtClean="0"/>
          </a:p>
        </p:txBody>
      </p:sp>
      <p:pic>
        <p:nvPicPr>
          <p:cNvPr id="26628" name="Image 4" descr="Artificial Intelligence.jpg"/>
          <p:cNvPicPr>
            <a:picLocks noChangeAspect="1"/>
          </p:cNvPicPr>
          <p:nvPr/>
        </p:nvPicPr>
        <p:blipFill>
          <a:blip r:embed="rId2" cstate="print"/>
          <a:srcRect/>
          <a:stretch>
            <a:fillRect/>
          </a:stretch>
        </p:blipFill>
        <p:spPr bwMode="auto">
          <a:xfrm>
            <a:off x="0" y="1089025"/>
            <a:ext cx="9144000" cy="4679950"/>
          </a:xfrm>
          <a:prstGeom prst="rect">
            <a:avLst/>
          </a:prstGeom>
          <a:noFill/>
          <a:ln w="9525">
            <a:noFill/>
            <a:miter lim="800000"/>
            <a:headEnd/>
            <a:tailEnd/>
          </a:ln>
        </p:spPr>
      </p:pic>
      <p:sp>
        <p:nvSpPr>
          <p:cNvPr id="5" name="Ellipse 4"/>
          <p:cNvSpPr/>
          <p:nvPr/>
        </p:nvSpPr>
        <p:spPr bwMode="auto">
          <a:xfrm>
            <a:off x="8316416" y="2348880"/>
            <a:ext cx="720080" cy="432048"/>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2"/>
              </a:solidFill>
              <a:effectLst/>
              <a:latin typeface="Times New Roman" pitchFamily="18" charset="0"/>
            </a:endParaRPr>
          </a:p>
        </p:txBody>
      </p:sp>
      <p:sp>
        <p:nvSpPr>
          <p:cNvPr id="6" name="Ellipse 5"/>
          <p:cNvSpPr/>
          <p:nvPr/>
        </p:nvSpPr>
        <p:spPr bwMode="auto">
          <a:xfrm>
            <a:off x="1403648" y="2780928"/>
            <a:ext cx="936104" cy="288032"/>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2"/>
              </a:solidFill>
              <a:effectLst/>
              <a:latin typeface="Times New Roman" pitchFamily="18" charset="0"/>
            </a:endParaRPr>
          </a:p>
        </p:txBody>
      </p:sp>
      <p:sp>
        <p:nvSpPr>
          <p:cNvPr id="7" name="Ellipse 6"/>
          <p:cNvSpPr/>
          <p:nvPr/>
        </p:nvSpPr>
        <p:spPr bwMode="auto">
          <a:xfrm>
            <a:off x="1763688" y="5085184"/>
            <a:ext cx="864096" cy="504056"/>
          </a:xfrm>
          <a:prstGeom prst="ellipse">
            <a:avLst/>
          </a:prstGeom>
          <a:noFill/>
          <a:ln w="127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2"/>
              </a:solidFill>
              <a:effectLst/>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Ethics</a:t>
            </a:r>
            <a:r>
              <a:rPr lang="fr-FR" dirty="0" smtClean="0"/>
              <a:t> (</a:t>
            </a:r>
            <a:r>
              <a:rPr lang="fr-FR" dirty="0" err="1" smtClean="0"/>
              <a:t>Merriam</a:t>
            </a:r>
            <a:r>
              <a:rPr lang="fr-FR" dirty="0" smtClean="0"/>
              <a:t> Webster)</a:t>
            </a:r>
            <a:endParaRPr lang="fr-FR" dirty="0"/>
          </a:p>
        </p:txBody>
      </p:sp>
      <p:sp>
        <p:nvSpPr>
          <p:cNvPr id="3" name="Espace réservé du contenu 2"/>
          <p:cNvSpPr>
            <a:spLocks noGrp="1"/>
          </p:cNvSpPr>
          <p:nvPr>
            <p:ph idx="1"/>
          </p:nvPr>
        </p:nvSpPr>
        <p:spPr/>
        <p:txBody>
          <a:bodyPr/>
          <a:lstStyle/>
          <a:p>
            <a:r>
              <a:rPr lang="en-US" sz="2800" dirty="0"/>
              <a:t>the discipline dealing with </a:t>
            </a:r>
            <a:r>
              <a:rPr lang="en-US" sz="2800" dirty="0">
                <a:solidFill>
                  <a:srgbClr val="00B050"/>
                </a:solidFill>
              </a:rPr>
              <a:t>what is good and bad</a:t>
            </a:r>
            <a:r>
              <a:rPr lang="en-US" sz="2800" dirty="0"/>
              <a:t> and with moral duty and </a:t>
            </a:r>
            <a:r>
              <a:rPr lang="en-US" sz="2800" dirty="0" smtClean="0"/>
              <a:t>obligation </a:t>
            </a:r>
          </a:p>
          <a:p>
            <a:r>
              <a:rPr lang="en-US" sz="2800" dirty="0" smtClean="0"/>
              <a:t>a </a:t>
            </a:r>
            <a:r>
              <a:rPr lang="en-US" sz="2800" dirty="0"/>
              <a:t>set of </a:t>
            </a:r>
            <a:r>
              <a:rPr lang="en-US" sz="2800" dirty="0">
                <a:solidFill>
                  <a:srgbClr val="00B050"/>
                </a:solidFill>
              </a:rPr>
              <a:t>moral principles</a:t>
            </a:r>
            <a:r>
              <a:rPr lang="en-US" sz="2800" dirty="0"/>
              <a:t> </a:t>
            </a:r>
            <a:r>
              <a:rPr lang="en-US" sz="2800" b="1" dirty="0"/>
              <a:t>: </a:t>
            </a:r>
            <a:r>
              <a:rPr lang="en-US" sz="2800" dirty="0"/>
              <a:t>a theory or system of moral values </a:t>
            </a:r>
            <a:endParaRPr lang="en-US" sz="2800" dirty="0" smtClean="0"/>
          </a:p>
          <a:p>
            <a:r>
              <a:rPr lang="en-US" sz="2800" dirty="0"/>
              <a:t>the principles of conduct governing an individual or a group </a:t>
            </a:r>
            <a:endParaRPr lang="en-US" sz="2800" dirty="0" smtClean="0"/>
          </a:p>
          <a:p>
            <a:r>
              <a:rPr lang="fr-FR" sz="2800" dirty="0"/>
              <a:t>a </a:t>
            </a:r>
            <a:r>
              <a:rPr lang="fr-FR" sz="2800" dirty="0" err="1"/>
              <a:t>guiding</a:t>
            </a:r>
            <a:r>
              <a:rPr lang="fr-FR" sz="2800" dirty="0"/>
              <a:t> </a:t>
            </a:r>
            <a:r>
              <a:rPr lang="fr-FR" sz="2800" dirty="0" err="1" smtClean="0"/>
              <a:t>philosophy</a:t>
            </a:r>
            <a:endParaRPr lang="fr-FR" sz="2800" dirty="0" smtClean="0"/>
          </a:p>
          <a:p>
            <a:r>
              <a:rPr lang="en-US" sz="2800" dirty="0"/>
              <a:t>a </a:t>
            </a:r>
            <a:r>
              <a:rPr lang="en-US" sz="2800" dirty="0">
                <a:solidFill>
                  <a:srgbClr val="00B050"/>
                </a:solidFill>
              </a:rPr>
              <a:t>consciousness</a:t>
            </a:r>
            <a:r>
              <a:rPr lang="en-US" sz="2800" dirty="0"/>
              <a:t> of moral importance </a:t>
            </a:r>
            <a:endParaRPr lang="en-US" sz="2800" dirty="0" smtClean="0"/>
          </a:p>
          <a:p>
            <a:r>
              <a:rPr lang="en-US" sz="2800" dirty="0"/>
              <a:t>a set of moral issues or aspects (such as rightness) </a:t>
            </a:r>
            <a:endParaRPr lang="en-US" sz="2800" dirty="0" smtClean="0"/>
          </a:p>
          <a:p>
            <a:endParaRPr lang="en-US" dirty="0" smtClean="0"/>
          </a:p>
          <a:p>
            <a:endParaRPr lang="en-US" dirty="0" smtClean="0"/>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dirty="0"/>
          </a:p>
        </p:txBody>
      </p:sp>
    </p:spTree>
    <p:extLst>
      <p:ext uri="{BB962C8B-B14F-4D97-AF65-F5344CB8AC3E}">
        <p14:creationId xmlns:p14="http://schemas.microsoft.com/office/powerpoint/2010/main" val="220985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dirty="0" smtClean="0"/>
              <a:t>AI for Good: </a:t>
            </a:r>
            <a:r>
              <a:rPr lang="en-US" sz="3600" i="1" dirty="0" smtClean="0"/>
              <a:t>When </a:t>
            </a:r>
            <a:r>
              <a:rPr lang="en-US" sz="3600" i="1" dirty="0"/>
              <a:t>should you trust the developers of AI systems?</a:t>
            </a:r>
            <a:endParaRPr lang="fr-FR" sz="3600" i="1"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neuralnetwork.aiforgood.itu.int/event/ai-for-good/auditorium-archive/618bd56f1ca6ce6ae07960c9/timeslot/62bec57f38d0bd79dd659204</a:t>
            </a:r>
            <a:endParaRPr lang="fr-FR" dirty="0" smtClean="0"/>
          </a:p>
          <a:p>
            <a:pPr marL="0" indent="0">
              <a:buNone/>
            </a:pPr>
            <a:r>
              <a:rPr lang="fr-FR" dirty="0" smtClean="0"/>
              <a:t>July 14, 2022</a:t>
            </a:r>
          </a:p>
          <a:p>
            <a:endParaRPr lang="fr-FR" dirty="0"/>
          </a:p>
        </p:txBody>
      </p:sp>
      <p:sp>
        <p:nvSpPr>
          <p:cNvPr id="4" name="Espace réservé du pied de page 3"/>
          <p:cNvSpPr>
            <a:spLocks noGrp="1"/>
          </p:cNvSpPr>
          <p:nvPr>
            <p:ph type="ftr" sz="quarter" idx="11"/>
          </p:nvPr>
        </p:nvSpPr>
        <p:spPr/>
        <p:txBody>
          <a:bodyPr/>
          <a:lstStyle/>
          <a:p>
            <a:pPr>
              <a:defRPr/>
            </a:pPr>
            <a:r>
              <a:rPr lang="it-IT" smtClean="0"/>
              <a:t>EPITA AI Ethics 2023 Spring/Eunika Mercier-Laurent</a:t>
            </a:r>
            <a:endParaRPr lang="en-US"/>
          </a:p>
        </p:txBody>
      </p:sp>
    </p:spTree>
    <p:extLst>
      <p:ext uri="{BB962C8B-B14F-4D97-AF65-F5344CB8AC3E}">
        <p14:creationId xmlns:p14="http://schemas.microsoft.com/office/powerpoint/2010/main" val="1515341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r>
              <a:rPr lang="fr-FR" sz="4400" b="1" dirty="0" smtClean="0"/>
              <a:t>Focus: 3rd </a:t>
            </a:r>
            <a:r>
              <a:rPr lang="fr-FR" sz="4400" b="1" dirty="0" err="1" smtClean="0"/>
              <a:t>wave</a:t>
            </a:r>
            <a:r>
              <a:rPr lang="fr-FR" sz="4400" b="1" dirty="0" smtClean="0"/>
              <a:t> of IA</a:t>
            </a:r>
            <a:endParaRPr lang="en-GB" sz="4400" b="1" dirty="0" smtClean="0"/>
          </a:p>
        </p:txBody>
      </p:sp>
      <p:sp>
        <p:nvSpPr>
          <p:cNvPr id="3" name="Espace réservé du contenu 2"/>
          <p:cNvSpPr>
            <a:spLocks noGrp="1"/>
          </p:cNvSpPr>
          <p:nvPr>
            <p:ph idx="1"/>
          </p:nvPr>
        </p:nvSpPr>
        <p:spPr/>
        <p:txBody>
          <a:bodyPr/>
          <a:lstStyle/>
          <a:p>
            <a:pPr>
              <a:defRPr/>
            </a:pPr>
            <a:r>
              <a:rPr lang="en-US" sz="3600" dirty="0" smtClean="0"/>
              <a:t>Deep learning for everything</a:t>
            </a:r>
          </a:p>
          <a:p>
            <a:pPr>
              <a:defRPr/>
            </a:pPr>
            <a:r>
              <a:rPr lang="en-US" sz="3600" dirty="0" smtClean="0">
                <a:solidFill>
                  <a:srgbClr val="0000FF"/>
                </a:solidFill>
              </a:rPr>
              <a:t>“Intelligent” assistants</a:t>
            </a:r>
            <a:r>
              <a:rPr lang="en-US" sz="3600" dirty="0" smtClean="0"/>
              <a:t> </a:t>
            </a:r>
          </a:p>
          <a:p>
            <a:pPr>
              <a:defRPr/>
            </a:pPr>
            <a:r>
              <a:rPr lang="en-US" sz="3600" dirty="0" smtClean="0"/>
              <a:t>Robots, drones, </a:t>
            </a:r>
            <a:r>
              <a:rPr lang="en-US" sz="3600" dirty="0" err="1" smtClean="0"/>
              <a:t>IoT</a:t>
            </a:r>
            <a:endParaRPr lang="en-US" sz="3600" dirty="0" smtClean="0"/>
          </a:p>
          <a:p>
            <a:pPr>
              <a:defRPr/>
            </a:pPr>
            <a:r>
              <a:rPr lang="en-US" sz="3600" dirty="0" smtClean="0">
                <a:solidFill>
                  <a:srgbClr val="0000FF"/>
                </a:solidFill>
              </a:rPr>
              <a:t>Autonomous systems</a:t>
            </a:r>
          </a:p>
          <a:p>
            <a:pPr>
              <a:defRPr/>
            </a:pPr>
            <a:r>
              <a:rPr lang="en-US" sz="3600" dirty="0"/>
              <a:t>Cybersecurity</a:t>
            </a:r>
            <a:r>
              <a:rPr lang="en-US" sz="3600" dirty="0">
                <a:solidFill>
                  <a:srgbClr val="0000FF"/>
                </a:solidFill>
              </a:rPr>
              <a:t> - </a:t>
            </a:r>
            <a:r>
              <a:rPr lang="en-US" sz="2000" dirty="0">
                <a:solidFill>
                  <a:srgbClr val="0000FF"/>
                </a:solidFill>
                <a:hlinkClick r:id="rId3"/>
              </a:rPr>
              <a:t>https://www.technologyreview.com/2018/08/11/141087/ai-for-cybersecurity-is-a-hot-new-thing-and-a-dangerous-gamble</a:t>
            </a:r>
            <a:r>
              <a:rPr lang="en-US" sz="3600" dirty="0" smtClean="0">
                <a:solidFill>
                  <a:srgbClr val="0000FF"/>
                </a:solidFill>
                <a:hlinkClick r:id="rId3"/>
              </a:rPr>
              <a:t>/</a:t>
            </a:r>
            <a:endParaRPr lang="en-US" sz="3600" dirty="0" smtClean="0">
              <a:solidFill>
                <a:srgbClr val="0000FF"/>
              </a:solidFill>
            </a:endParaRPr>
          </a:p>
          <a:p>
            <a:pPr>
              <a:defRPr/>
            </a:pPr>
            <a:r>
              <a:rPr lang="en-US" sz="3600" dirty="0" smtClean="0">
                <a:solidFill>
                  <a:srgbClr val="0000FF"/>
                </a:solidFill>
              </a:rPr>
              <a:t>Nudges, </a:t>
            </a:r>
            <a:r>
              <a:rPr lang="en-US" sz="3600" dirty="0" err="1" smtClean="0">
                <a:solidFill>
                  <a:srgbClr val="0000FF"/>
                </a:solidFill>
              </a:rPr>
              <a:t>metaverse</a:t>
            </a:r>
            <a:r>
              <a:rPr lang="en-US" sz="3600" dirty="0" smtClean="0">
                <a:solidFill>
                  <a:srgbClr val="0000FF"/>
                </a:solidFill>
              </a:rPr>
              <a:t>…</a:t>
            </a:r>
            <a:r>
              <a:rPr lang="en-US" sz="3600" dirty="0" smtClean="0"/>
              <a:t>	</a:t>
            </a:r>
            <a:r>
              <a:rPr lang="fr-FR" sz="3600" dirty="0" smtClean="0"/>
              <a:t>		</a:t>
            </a:r>
            <a:r>
              <a:rPr lang="fr-FR" dirty="0" smtClean="0"/>
              <a:t>		</a:t>
            </a:r>
            <a:endParaRPr lang="fr-FR" dirty="0" smtClean="0">
              <a:solidFill>
                <a:schemeClr val="accent6"/>
              </a:solidFill>
            </a:endParaRPr>
          </a:p>
        </p:txBody>
      </p:sp>
      <p:sp>
        <p:nvSpPr>
          <p:cNvPr id="21508" name="Espace réservé du pied de page 3"/>
          <p:cNvSpPr>
            <a:spLocks noGrp="1"/>
          </p:cNvSpPr>
          <p:nvPr>
            <p:ph type="ftr" sz="quarter" idx="11"/>
          </p:nvPr>
        </p:nvSpPr>
        <p:spPr>
          <a:noFill/>
        </p:spPr>
        <p:txBody>
          <a:bodyPr/>
          <a:lstStyle/>
          <a:p>
            <a:r>
              <a:rPr lang="it-IT" smtClean="0"/>
              <a:t>EPITA AI Ethics 2023 Spring/Eunika Mercier-Laurent</a:t>
            </a:r>
            <a:endParaRPr lang="en-US" dirty="0" smtClean="0"/>
          </a:p>
        </p:txBody>
      </p:sp>
      <p:pic>
        <p:nvPicPr>
          <p:cNvPr id="21509" name="Picture 3"/>
          <p:cNvPicPr>
            <a:picLocks noChangeAspect="1" noChangeArrowheads="1"/>
          </p:cNvPicPr>
          <p:nvPr/>
        </p:nvPicPr>
        <p:blipFill>
          <a:blip r:embed="rId4" cstate="print"/>
          <a:srcRect/>
          <a:stretch>
            <a:fillRect/>
          </a:stretch>
        </p:blipFill>
        <p:spPr bwMode="auto">
          <a:xfrm>
            <a:off x="6876256" y="2348880"/>
            <a:ext cx="892175" cy="912813"/>
          </a:xfrm>
          <a:prstGeom prst="rect">
            <a:avLst/>
          </a:prstGeom>
          <a:noFill/>
          <a:ln w="9525">
            <a:noFill/>
            <a:miter lim="800000"/>
            <a:headEnd/>
            <a:tailEnd/>
          </a:ln>
        </p:spPr>
      </p:pic>
      <p:pic>
        <p:nvPicPr>
          <p:cNvPr id="6" name="Image 4" descr="rv.jpg"/>
          <p:cNvPicPr>
            <a:picLocks noChangeAspect="1"/>
          </p:cNvPicPr>
          <p:nvPr/>
        </p:nvPicPr>
        <p:blipFill>
          <a:blip r:embed="rId5" cstate="print"/>
          <a:srcRect/>
          <a:stretch>
            <a:fillRect/>
          </a:stretch>
        </p:blipFill>
        <p:spPr bwMode="auto">
          <a:xfrm>
            <a:off x="7524328" y="116632"/>
            <a:ext cx="1440160" cy="113255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sg and Cost of Ownership Pitch">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Msg and Cost of Ownership Pitch.pp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2"/>
            </a:solidFill>
            <a:effectLst/>
            <a:latin typeface="Times New Roman" pitchFamily="18" charset="0"/>
          </a:defRPr>
        </a:defPPr>
      </a:lstStyle>
    </a:lnDef>
  </a:objectDefaults>
  <a:extraClrSchemeLst>
    <a:extraClrScheme>
      <a:clrScheme name="Msg and Cost of Ownership Pitch.pp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sg and Cost of Ownership Pitch.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Msg and Cost of Ownership Pitch.pp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sg and Cost of Ownership Pitch.pp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sg and Cost of Ownership Pitch.pp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sg and Cost of Ownership Pitch.pp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Msg and Cost of Ownership Pitch.pp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C:\My Documents\Netscape\Presentations\Msg and Cost of Ownership Pitch.ppt</Template>
  <TotalTime>32886</TotalTime>
  <Words>1986</Words>
  <Application>Microsoft Office PowerPoint</Application>
  <PresentationFormat>Affichage à l'écran (4:3)</PresentationFormat>
  <Paragraphs>283</Paragraphs>
  <Slides>56</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56</vt:i4>
      </vt:variant>
    </vt:vector>
  </HeadingPairs>
  <TitlesOfParts>
    <vt:vector size="60" baseType="lpstr">
      <vt:lpstr>Arial Narrow</vt:lpstr>
      <vt:lpstr>Calibri</vt:lpstr>
      <vt:lpstr>Times New Roman</vt:lpstr>
      <vt:lpstr>Msg and Cost of Ownership Pitch</vt:lpstr>
      <vt:lpstr>Ethical Development of AI Applications </vt:lpstr>
      <vt:lpstr>Objectives</vt:lpstr>
      <vt:lpstr>Multiple impacts of AI</vt:lpstr>
      <vt:lpstr>Ethics of AI - Content</vt:lpstr>
      <vt:lpstr>Ethics?</vt:lpstr>
      <vt:lpstr>AI today</vt:lpstr>
      <vt:lpstr>Ethics (Merriam Webster)</vt:lpstr>
      <vt:lpstr>AI for Good: When should you trust the developers of AI systems?</vt:lpstr>
      <vt:lpstr>Focus: 3rd wave of IA</vt:lpstr>
      <vt:lpstr>AI for Marketing Strategy</vt:lpstr>
      <vt:lpstr>Warnings and risks</vt:lpstr>
      <vt:lpstr>Fired by bot Amazon</vt:lpstr>
      <vt:lpstr>Face recognition and tracking</vt:lpstr>
      <vt:lpstr>John MacIntyre – Ethics (AIAI)</vt:lpstr>
      <vt:lpstr>What is “good AI”?</vt:lpstr>
      <vt:lpstr>Asimov/Campbell – what’s new since 1942?</vt:lpstr>
      <vt:lpstr>3 laws of Holo https://www2.dramacool.movie/my-holo-love-episode-1.html   min 27-33 </vt:lpstr>
      <vt:lpstr>Some other questions</vt:lpstr>
      <vt:lpstr>Why people afraid AI?</vt:lpstr>
      <vt:lpstr>Why people afraid AI?</vt:lpstr>
      <vt:lpstr>Human Decision making</vt:lpstr>
      <vt:lpstr>AI Ethics</vt:lpstr>
      <vt:lpstr>Want to buy one?</vt:lpstr>
      <vt:lpstr>Don’t look up</vt:lpstr>
      <vt:lpstr>EU: Trustworthy AI</vt:lpstr>
      <vt:lpstr>EU point of view – 7 requirements</vt:lpstr>
      <vt:lpstr>7 key requirements (EU)</vt:lpstr>
      <vt:lpstr>7 key requirements (EU)</vt:lpstr>
      <vt:lpstr>7 key requirements (EU)</vt:lpstr>
      <vt:lpstr>Key requirements</vt:lpstr>
      <vt:lpstr>Oxford debate on AI regulation</vt:lpstr>
      <vt:lpstr>UNESCO Comest</vt:lpstr>
      <vt:lpstr>Investor point of view (Stephen Ibaraki)</vt:lpstr>
      <vt:lpstr>Lawyer point of view (Anthony Wang)</vt:lpstr>
      <vt:lpstr>AI Ethics and Marketing Strategy</vt:lpstr>
      <vt:lpstr>23 Principles to Best Manage AI Stephen Hawking and Elon Musk</vt:lpstr>
      <vt:lpstr>Discussion</vt:lpstr>
      <vt:lpstr>Strategic Intelligence – impacts</vt:lpstr>
      <vt:lpstr>Présentation PowerPoint</vt:lpstr>
      <vt:lpstr>Présentation PowerPoint</vt:lpstr>
      <vt:lpstr>AI Today - Topics to explore and discuss – impacts and connections</vt:lpstr>
      <vt:lpstr>AI &amp; human factor</vt:lpstr>
      <vt:lpstr>OpenAI (AGI)</vt:lpstr>
      <vt:lpstr>AI beneficial for humans?</vt:lpstr>
      <vt:lpstr>Explore &amp; comment</vt:lpstr>
      <vt:lpstr>Présentation PowerPoint</vt:lpstr>
      <vt:lpstr>Issues to consider (WEF)</vt:lpstr>
      <vt:lpstr>Issues to consider (WEF)</vt:lpstr>
      <vt:lpstr>WEF</vt:lpstr>
      <vt:lpstr>Some examples of robots – what is really useful?</vt:lpstr>
      <vt:lpstr>Présentation PowerPoint</vt:lpstr>
      <vt:lpstr>4th generation AI</vt:lpstr>
      <vt:lpstr>Présentation PowerPoint</vt:lpstr>
      <vt:lpstr>Challenges for AI? </vt:lpstr>
      <vt:lpstr>Future AI?</vt:lpstr>
      <vt:lpstr>« recipe » for Ethical development of AI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Todd Logan</dc:creator>
  <cp:lastModifiedBy>chme@live.fr</cp:lastModifiedBy>
  <cp:revision>1248</cp:revision>
  <cp:lastPrinted>1997-07-17T22:51:55Z</cp:lastPrinted>
  <dcterms:created xsi:type="dcterms:W3CDTF">1995-06-17T23:31:02Z</dcterms:created>
  <dcterms:modified xsi:type="dcterms:W3CDTF">2023-06-18T20:52:45Z</dcterms:modified>
</cp:coreProperties>
</file>