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Likelihood(x-axis)</a:t>
            </a:r>
            <a:r>
              <a:rPr lang="en-US" baseline="0" dirty="0"/>
              <a:t> vs Impact(y-axis)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50244528607395"/>
          <c:y val="0.24238663910183963"/>
          <c:w val="0.82340383227076208"/>
          <c:h val="0.66829960088997509"/>
        </c:manualLayout>
      </c:layout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  <c:spPr>
              <a:solidFill>
                <a:srgbClr val="00B050">
                  <a:alpha val="23000"/>
                </a:srgbClr>
              </a:solidFill>
              <a:ln w="28575"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86-4E31-A76E-8CEA8681CE8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86-4E31-A76E-8CEA8681CE8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86-4E31-A76E-8CEA8681CE8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86-4E31-A76E-8CEA8681CE8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86-4E31-A76E-8CEA8681CE8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86-4E31-A76E-8CEA8681CE8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86-4E31-A76E-8CEA8681CE8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86-4E31-A76E-8CEA8681CE87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50">
                    <a:alpha val="23000"/>
                  </a:srgbClr>
                </a:solidFill>
                <a:ln w="2857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C086-4E31-A76E-8CEA8681CE87}"/>
              </c:ext>
            </c:extLst>
          </c:dPt>
          <c:xVal>
            <c:numRef>
              <c:f>Sheet1!$A$2:$A$10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3.5</c:v>
                </c:pt>
                <c:pt idx="7">
                  <c:v>4</c:v>
                </c:pt>
                <c:pt idx="8">
                  <c:v>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2</c:v>
                </c:pt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1C-464A-9161-06E22732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450800"/>
        <c:axId val="296449816"/>
      </c:scatterChart>
      <c:valAx>
        <c:axId val="29645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49816"/>
        <c:crosses val="autoZero"/>
        <c:crossBetween val="midCat"/>
      </c:valAx>
      <c:valAx>
        <c:axId val="29644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5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0.40133</cdr:x>
      <cdr:y>0.25529</cdr:y>
    </cdr:from>
    <cdr:to>
      <cdr:x>0.45854</cdr:x>
      <cdr:y>0.35633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59C2CCB-95A6-4496-0E85-46BD964C2CA6}"/>
            </a:ext>
          </a:extLst>
        </cdr:cNvPr>
        <cdr:cNvSpPr txBox="1"/>
      </cdr:nvSpPr>
      <cdr:spPr>
        <a:xfrm xmlns:a="http://schemas.openxmlformats.org/drawingml/2006/main">
          <a:off x="1432260" y="933184"/>
          <a:ext cx="204187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/>
            <a:t>2</a:t>
          </a:r>
        </a:p>
      </cdr:txBody>
    </cdr:sp>
  </cdr:relSizeAnchor>
  <cdr:relSizeAnchor xmlns:cdr="http://schemas.openxmlformats.org/drawingml/2006/chartDrawing">
    <cdr:from>
      <cdr:x>0.61733</cdr:x>
      <cdr:y>0.53741</cdr:y>
    </cdr:from>
    <cdr:to>
      <cdr:x>0.69445</cdr:x>
      <cdr:y>0.62161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D144D06-167B-E1E5-C90F-716516288042}"/>
            </a:ext>
          </a:extLst>
        </cdr:cNvPr>
        <cdr:cNvSpPr txBox="1"/>
      </cdr:nvSpPr>
      <cdr:spPr>
        <a:xfrm xmlns:a="http://schemas.openxmlformats.org/drawingml/2006/main">
          <a:off x="2203144" y="1964456"/>
          <a:ext cx="275208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/>
            <a:t>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72A03-7EF7-404B-B240-9B34FC64C297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10A6-2873-449B-B0B9-7DAF1E648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B3C2-FB45-414E-D989-3BCD44AFB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C3181-5568-4770-5BF4-34286858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B32F-9DF1-8283-E9C5-B06AC983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4BEF-E405-4933-701C-096D985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4C33-51E9-6702-D14E-7E8D6E92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CBF0-59C5-B3D0-B541-DD9B9516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D916-4F0C-A133-EE3B-AD51E322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4789-CB5A-F70D-004F-FB7D98A1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BD30-DC30-EF72-8BED-1C2FE89B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736-4EE1-55C5-01D6-E999655E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C261B-8C59-F8DC-D41F-5319CB77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F059F-1812-B469-F9BD-71B7C2CF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5094-C75A-FA9E-5E28-91755F5D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0084-2BD3-CEA5-A1CF-D69B1400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0254-C904-C0E2-0C05-B3910439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E3F-E774-5D1D-C670-83FB5EB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7121-4808-E7ED-873F-BCE7426A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D8685-85A9-7C05-14F6-584A17FF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910E-321F-2858-1E91-F8395A74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F039-3677-A7E1-0787-631EBD7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B20-B392-46C5-2C31-ABB2B1EC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94854-5F45-8B94-41EB-90E33A3D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FC1E-C15B-49DC-DA5F-4442B9A5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0E8A-8872-7DFB-2803-5B793546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2583-2BD6-5FA0-DFED-F037B3DA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6F01-D431-E093-03B1-D431BFAB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7069-A354-3BBB-23A0-F5CD884A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F0BCF-F8F8-1BC7-D755-D8C6D854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2730E-B27A-0125-0F9D-EE067F71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BD3B-2858-0541-DD13-9350BCBD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0496D-FB3E-11B1-52AD-372A1326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8740-608A-C702-AE89-B229EB75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E3CC-EF26-AF38-F86D-D3CE0251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4A42-9245-1184-F372-D255A95B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34857-E659-AB7F-F37D-0C4CF805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2DBF-689D-050B-A234-0B93EFA4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26121-D377-1900-C560-8C7E9CA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C570-8BFA-7808-EA2D-3A541D41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A7177-6E86-E9FA-F354-F272A98C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501-7EED-92B6-353F-CDCEE5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EAF3-1EEB-155A-D230-0C870CC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201DF-261A-92A4-B52E-3DADB94F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4E9F-AA35-93AA-E9EC-7BC80BC0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1E380-572F-0582-8C43-359BA1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85ABC-2E18-6573-8F93-A2D9377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A4D5-0193-AAA6-9263-ED5C8796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06B-DFD1-3B54-E00C-BB3189BB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7D42-4934-DE1C-2270-3399756E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9101-2E01-570F-E334-485F56C1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6597-65C4-85D1-3EB7-41E52E6B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4596-AF14-A603-59D7-28EE69D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4A8D5-2A6E-A00C-5BE3-D9E942C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C106-3AC9-0560-7962-AB38C3A4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B5F93-2DE1-5AD0-17F9-E202486C4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3F513-FB0A-1BA2-6E46-D2CD4EC0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E1FB4-A945-BCE6-7281-5A70FB96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8A47-0201-3442-4B21-50F77429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DAA20-CEEA-84AA-5E49-93D55AB1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C9A7F-328A-4422-0D43-1D5638FC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002E-97EE-9D32-6428-C1AC2D1A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2AE4-FB82-A375-E323-F807833B8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5712-D74A-4139-A8B4-91A9DFBE7A8F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6AAC-06CE-E17D-AC3A-DC2DC0D5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BF70-A030-43E7-0643-0B9FFAC78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DDC1-656A-4A93-8533-EFCC02C1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489D455-75EC-E155-67C4-C91E729CD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1"/>
            <a:ext cx="6096000" cy="58991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DAF876-CFD7-2ABC-2CA5-4ACD1DCC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3" y="372584"/>
            <a:ext cx="2192785" cy="23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3CE03-8695-A595-3200-15A47E78FCBE}"/>
              </a:ext>
            </a:extLst>
          </p:cNvPr>
          <p:cNvSpPr txBox="1"/>
          <p:nvPr/>
        </p:nvSpPr>
        <p:spPr>
          <a:xfrm>
            <a:off x="7528264" y="4592161"/>
            <a:ext cx="280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wikipedia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1220B-374B-872C-38A8-F34CF1620BA3}"/>
              </a:ext>
            </a:extLst>
          </p:cNvPr>
          <p:cNvSpPr txBox="1"/>
          <p:nvPr/>
        </p:nvSpPr>
        <p:spPr>
          <a:xfrm>
            <a:off x="870012" y="3622089"/>
            <a:ext cx="5332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Mastodon vs other social 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</a:t>
            </a:r>
            <a:r>
              <a:rPr lang="en-US" dirty="0" err="1"/>
              <a:t>mastodon.social</a:t>
            </a:r>
            <a:r>
              <a:rPr lang="en-US" dirty="0"/>
              <a:t>: Privacy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156855"/>
            <a:ext cx="7848600" cy="533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1200" y="228600"/>
            <a:ext cx="853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Basic System Model</a:t>
            </a:r>
          </a:p>
        </p:txBody>
      </p:sp>
    </p:spTree>
    <p:extLst>
      <p:ext uri="{BB962C8B-B14F-4D97-AF65-F5344CB8AC3E}">
        <p14:creationId xmlns:p14="http://schemas.microsoft.com/office/powerpoint/2010/main" val="355973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58148-1BE4-A386-77D3-3BB4DD45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897"/>
            <a:ext cx="6087124" cy="2210539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latin typeface="+mn-lt"/>
                <a:ea typeface="+mn-ea"/>
                <a:cs typeface="+mn-cs"/>
              </a:rPr>
              <a:t>Activity 1: User and Service Domains</a:t>
            </a:r>
            <a:br>
              <a:rPr lang="en-US" sz="2700" b="1" u="sng" dirty="0">
                <a:latin typeface="+mn-lt"/>
                <a:ea typeface="+mn-ea"/>
                <a:cs typeface="+mn-cs"/>
              </a:rPr>
            </a:br>
            <a:r>
              <a:rPr lang="en-US" sz="1800" b="1" u="sng" dirty="0"/>
              <a:t>User Domain</a:t>
            </a:r>
            <a:r>
              <a:rPr lang="en-US" sz="1800" dirty="0"/>
              <a:t>: User Devices (Mobile, Laptop, Tablet), Micro-blogger</a:t>
            </a:r>
            <a:br>
              <a:rPr lang="en-US" sz="1800" dirty="0"/>
            </a:br>
            <a:r>
              <a:rPr lang="en-US" sz="1800" b="1" u="sng" dirty="0"/>
              <a:t>Service Domain</a:t>
            </a:r>
            <a:r>
              <a:rPr lang="en-US" sz="1800" u="sng" dirty="0"/>
              <a:t>: </a:t>
            </a:r>
            <a:r>
              <a:rPr lang="en-US" sz="1800" dirty="0"/>
              <a:t>Instance (Hosted by an Admin or Mastodon.Social), Fediverse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r>
              <a:rPr lang="en-US" sz="2700" b="1" u="sng" dirty="0">
                <a:latin typeface="+mn-lt"/>
                <a:ea typeface="+mn-ea"/>
                <a:cs typeface="+mn-cs"/>
              </a:rPr>
              <a:t>Activity 2: Identification of Necessary Data</a:t>
            </a:r>
            <a:br>
              <a:rPr lang="en-US" sz="1600" dirty="0"/>
            </a:br>
            <a:r>
              <a:rPr lang="en-US" sz="1800" b="1" u="sng" dirty="0"/>
              <a:t>User Domain</a:t>
            </a:r>
            <a:r>
              <a:rPr lang="en-US" sz="1800" dirty="0"/>
              <a:t>: User Email Address, Direct Messages, User Toots, Instance Name.</a:t>
            </a:r>
            <a:br>
              <a:rPr lang="en-US" sz="1800" dirty="0"/>
            </a:br>
            <a:r>
              <a:rPr lang="en-US" sz="1800" b="1" u="sng" dirty="0"/>
              <a:t>Service Domain</a:t>
            </a:r>
            <a:r>
              <a:rPr lang="en-US" sz="1800" dirty="0"/>
              <a:t>: User Email Address, Direct Messages, User Toots, Instance Name, </a:t>
            </a:r>
            <a:r>
              <a:rPr lang="en-IN" sz="1800" dirty="0"/>
              <a:t>Email to hello@joinmastodon.org with the subject "Server submission".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0EF11-52D5-26A5-1DDF-DC6D54FC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2151"/>
            <a:ext cx="3275860" cy="423243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/>
              <a:t>Activity 3: Distribution of the Data in the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Threat Modeling</a:t>
            </a:r>
          </a:p>
          <a:p>
            <a:pPr marL="342900" indent="-342900">
              <a:buAutoNum type="arabicPeriod"/>
            </a:pPr>
            <a:r>
              <a:rPr lang="en-US" dirty="0"/>
              <a:t>Data Retention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Data Leak at Rest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Data Leak at Transit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No Default End-to-End Encryption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Toot Data Disclosure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Toot Tampering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Linkability between Usernames and Instance Names </a:t>
            </a:r>
          </a:p>
          <a:p>
            <a:pPr marL="342900" indent="-342900">
              <a:buAutoNum type="arabicPeriod"/>
            </a:pPr>
            <a:r>
              <a:rPr lang="en-US" dirty="0"/>
              <a:t>Identifiability of a user within an Instance through his/her Username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Non - Compliance</a:t>
            </a:r>
            <a:endParaRPr lang="en-US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28138E-73DF-47F0-7DB6-6A451D5D7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986127"/>
              </p:ext>
            </p:extLst>
          </p:nvPr>
        </p:nvGraphicFramePr>
        <p:xfrm>
          <a:off x="2911876" y="2692150"/>
          <a:ext cx="3568823" cy="365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E849C2-F6F8-1899-F82A-CF917355EC9C}"/>
              </a:ext>
            </a:extLst>
          </p:cNvPr>
          <p:cNvSpPr txBox="1"/>
          <p:nvPr/>
        </p:nvSpPr>
        <p:spPr>
          <a:xfrm>
            <a:off x="4837591" y="3568966"/>
            <a:ext cx="61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&amp;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28931-CE60-03DA-0650-9B293F307266}"/>
              </a:ext>
            </a:extLst>
          </p:cNvPr>
          <p:cNvSpPr txBox="1"/>
          <p:nvPr/>
        </p:nvSpPr>
        <p:spPr>
          <a:xfrm>
            <a:off x="5740891" y="4132524"/>
            <a:ext cx="26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87AA0-B09C-2040-A8FC-190589799720}"/>
              </a:ext>
            </a:extLst>
          </p:cNvPr>
          <p:cNvSpPr txBox="1"/>
          <p:nvPr/>
        </p:nvSpPr>
        <p:spPr>
          <a:xfrm>
            <a:off x="4344136" y="4165819"/>
            <a:ext cx="26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C3B0F-C489-80FF-250D-38BAC15B55E8}"/>
              </a:ext>
            </a:extLst>
          </p:cNvPr>
          <p:cNvSpPr txBox="1"/>
          <p:nvPr/>
        </p:nvSpPr>
        <p:spPr>
          <a:xfrm>
            <a:off x="5264456" y="4408918"/>
            <a:ext cx="18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7A4EF-3AEB-184D-CEB0-CB5D93990EB5}"/>
              </a:ext>
            </a:extLst>
          </p:cNvPr>
          <p:cNvSpPr txBox="1"/>
          <p:nvPr/>
        </p:nvSpPr>
        <p:spPr>
          <a:xfrm>
            <a:off x="5740891" y="4762120"/>
            <a:ext cx="19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B4111-7907-B30C-92A7-0C490AF54F4B}"/>
              </a:ext>
            </a:extLst>
          </p:cNvPr>
          <p:cNvSpPr txBox="1"/>
          <p:nvPr/>
        </p:nvSpPr>
        <p:spPr>
          <a:xfrm>
            <a:off x="5726097" y="3656816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2E7F1-635C-CECA-C88B-EDB5C69C3B9C}"/>
              </a:ext>
            </a:extLst>
          </p:cNvPr>
          <p:cNvSpPr/>
          <p:nvPr/>
        </p:nvSpPr>
        <p:spPr>
          <a:xfrm>
            <a:off x="9999216" y="111346"/>
            <a:ext cx="2112885" cy="26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By, Srinidhi &amp; Sriram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7FE4964-9695-BF48-20B1-289D6A80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73" y="720335"/>
            <a:ext cx="5687428" cy="56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533" y="254000"/>
            <a:ext cx="1026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i="1" u="sng" dirty="0"/>
              <a:t>Solution for the threat modelling</a:t>
            </a:r>
            <a:endParaRPr sz="2400" i="1" u="sng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81533" y="831567"/>
            <a:ext cx="11544934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Data retention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Include a data privacy policy to delete the user account and its content.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Data leak at rest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Using pseudonumization techniques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For Toot use encryption(AES256) and for the userID, use tokenization.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Data leak at transit</a:t>
            </a:r>
            <a:r>
              <a:rPr lang="en" sz="2000" dirty="0"/>
              <a:t>: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Hashing the transport data from user domain to server domain.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End-to-End encryption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Implement end-to-end encryption as the default technique.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Toot tampering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In mastodon network, to avoid toot tampering store the hashed to one database and toot in another database.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Linkability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To solve this create a unique username so that other user doesn’t have to know to which instance user belonging to.</a:t>
            </a:r>
            <a:endParaRPr sz="2000" dirty="0"/>
          </a:p>
          <a:p>
            <a:pPr marL="643462" indent="-457200" algn="just">
              <a:buSzPts val="1400"/>
              <a:buFont typeface="Wingdings" panose="05000000000000000000" pitchFamily="2" charset="2"/>
              <a:buChar char="Ø"/>
            </a:pPr>
            <a:r>
              <a:rPr lang="en" sz="2000" b="1" u="sng" dirty="0"/>
              <a:t>Compliance-Age restriction</a:t>
            </a:r>
            <a:r>
              <a:rPr lang="en" sz="2000" dirty="0"/>
              <a:t>: </a:t>
            </a:r>
            <a:endParaRPr sz="2000" dirty="0"/>
          </a:p>
          <a:p>
            <a:pPr marL="186262" algn="just">
              <a:buSzPts val="1400"/>
            </a:pPr>
            <a:r>
              <a:rPr lang="en" sz="2000" dirty="0"/>
              <a:t>	This can be included by default in privacy policy. Mastodon can collect this data while registration. So that they can prevent the user to join any “NSFW” groups.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355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Activity 1: User and Service Domains User Domain: User Devices (Mobile, Laptop, Tablet), Micro-blogger Service Domain: Instance (Hosted by an Admin or Mastodon.Social), Fediverse   Activity 2: Identification of Necessary Data User Domain: User Email Address, Direct Messages, User Toots, Instance Name. Service Domain: User Email Address, Direct Messages, User Toots, Instance Name, Email to hello@joinmastodon.org with the subject "Server submission".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1: User and Service Domains User Domain: User Devices (Mobile, Laptop, Tablet)  Service Domain: Instance (Hosted by an Admin or Mastodon.Social), Fediverse  Activity 2: Identification of Necessary Data User Domain: User Email Address, Direct Messages, User Toots, Instance Name.  Service Domain: User Email Address, Direct Messages, User Toots, Instance Name, Email to hello@joinmastodon.org with the subject "Server submission". </dc:title>
  <dc:creator>SRINIDHI G</dc:creator>
  <cp:lastModifiedBy>SRINIDHI G</cp:lastModifiedBy>
  <cp:revision>19</cp:revision>
  <dcterms:created xsi:type="dcterms:W3CDTF">2022-05-09T22:24:27Z</dcterms:created>
  <dcterms:modified xsi:type="dcterms:W3CDTF">2022-05-10T22:33:29Z</dcterms:modified>
</cp:coreProperties>
</file>