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2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45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853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345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68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990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0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3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80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F558-556A-02A9-98F5-C0D7AC1E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407" y="4064512"/>
            <a:ext cx="5541503" cy="2967296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Date: - 11</a:t>
            </a:r>
            <a:r>
              <a:rPr lang="en-US" sz="2500" baseline="30000" dirty="0"/>
              <a:t>th</a:t>
            </a:r>
            <a:r>
              <a:rPr lang="en-US" sz="2500" dirty="0"/>
              <a:t> May 2022</a:t>
            </a:r>
            <a:br>
              <a:rPr lang="en-US" sz="2500" dirty="0"/>
            </a:br>
            <a:br>
              <a:rPr lang="en-US" sz="2500" dirty="0"/>
            </a:br>
            <a:r>
              <a:rPr lang="en-US" sz="2500" u="sng" dirty="0"/>
              <a:t>Presented by Group 4:-</a:t>
            </a:r>
            <a:br>
              <a:rPr lang="en-US" sz="2500" dirty="0"/>
            </a:br>
            <a:r>
              <a:rPr lang="en-US" sz="2500" dirty="0" err="1"/>
              <a:t>Alekhya</a:t>
            </a:r>
            <a:r>
              <a:rPr lang="en-US" sz="2500" dirty="0"/>
              <a:t> </a:t>
            </a:r>
            <a:r>
              <a:rPr lang="en-US" sz="2500" dirty="0" err="1"/>
              <a:t>Chamarthi</a:t>
            </a:r>
            <a:br>
              <a:rPr lang="en-US" sz="2500" dirty="0"/>
            </a:br>
            <a:r>
              <a:rPr lang="en-US" sz="2500" dirty="0" err="1"/>
              <a:t>Bala</a:t>
            </a:r>
            <a:r>
              <a:rPr lang="en-US" sz="2500" dirty="0"/>
              <a:t> Mani Saritha </a:t>
            </a:r>
            <a:r>
              <a:rPr lang="en-US" sz="2500" dirty="0" err="1"/>
              <a:t>Nooney</a:t>
            </a:r>
            <a:br>
              <a:rPr lang="en-US" sz="2500" dirty="0"/>
            </a:br>
            <a:r>
              <a:rPr lang="en-US" sz="2500" dirty="0"/>
              <a:t>Surya Teja Sista</a:t>
            </a:r>
            <a:br>
              <a:rPr lang="en-US" sz="2500" dirty="0"/>
            </a:br>
            <a:r>
              <a:rPr lang="en-US" sz="2500" dirty="0"/>
              <a:t>Ekwo Raphael Abba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6C298-17B6-8525-112A-87B81AFAF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3649" y="3275459"/>
            <a:ext cx="5541502" cy="6396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Instant Messaging Application</a:t>
            </a:r>
          </a:p>
        </p:txBody>
      </p:sp>
      <p:pic>
        <p:nvPicPr>
          <p:cNvPr id="9" name="Image 3">
            <a:extLst>
              <a:ext uri="{FF2B5EF4-FFF2-40B4-BE49-F238E27FC236}">
                <a16:creationId xmlns:a16="http://schemas.microsoft.com/office/drawing/2014/main" id="{72B54C40-CD1A-6F05-5F62-FDF306F2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75056"/>
            <a:ext cx="1799658" cy="12192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E6BBA9F-738A-8919-DF2E-E57C1EAADF22}"/>
              </a:ext>
            </a:extLst>
          </p:cNvPr>
          <p:cNvSpPr txBox="1"/>
          <p:nvPr/>
        </p:nvSpPr>
        <p:spPr>
          <a:xfrm>
            <a:off x="6405822" y="412060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Professor: Mr. Mohammad-Salman Nadeem 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B70D95E9-B8FC-33AE-F3E3-7C15BA3AE7CC}"/>
              </a:ext>
            </a:extLst>
          </p:cNvPr>
          <p:cNvSpPr txBox="1"/>
          <p:nvPr/>
        </p:nvSpPr>
        <p:spPr>
          <a:xfrm>
            <a:off x="7402286" y="302698"/>
            <a:ext cx="4557485" cy="116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fr-FR" sz="25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Masters Program, EPITA</a:t>
            </a:r>
          </a:p>
          <a:p>
            <a:pPr lvl="0">
              <a:spcBef>
                <a:spcPts val="200"/>
              </a:spcBef>
              <a:buClr>
                <a:schemeClr val="lt2"/>
              </a:buClr>
              <a:buSzPts val="1800"/>
            </a:pPr>
            <a:r>
              <a:rPr lang="fr-F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Course: Data </a:t>
            </a:r>
            <a:r>
              <a:rPr lang="fr-F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Privacy</a:t>
            </a:r>
            <a:r>
              <a:rPr lang="fr-F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 by Design</a:t>
            </a:r>
            <a:endParaRPr lang="fr-FR" sz="25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8" y="1716719"/>
            <a:ext cx="4674835" cy="14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3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DA00-D163-1AB0-FA11-582435198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8267E-D8B3-53AF-F6FB-572AFF67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691" y="1464330"/>
            <a:ext cx="9603275" cy="4688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dirty="0"/>
              <a:t>Signal is a communication application owned by Open whisper systems based in USA, was released in 2014.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dirty="0"/>
              <a:t>Signal has the following features -</a:t>
            </a:r>
          </a:p>
          <a:p>
            <a:pPr marL="114300" algn="l"/>
            <a:r>
              <a:rPr lang="en-US" dirty="0"/>
              <a:t>                             Text messaging</a:t>
            </a:r>
          </a:p>
          <a:p>
            <a:pPr marL="114300" algn="l"/>
            <a:r>
              <a:rPr lang="en-US" dirty="0"/>
              <a:t>                              file sharing</a:t>
            </a:r>
          </a:p>
          <a:p>
            <a:pPr marL="114300" algn="l"/>
            <a:r>
              <a:rPr lang="en-US" dirty="0"/>
              <a:t>                              voice and video calls</a:t>
            </a:r>
          </a:p>
          <a:p>
            <a:pPr marL="114300" algn="l"/>
            <a:r>
              <a:rPr lang="en-US" dirty="0"/>
              <a:t>                              Group chat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dirty="0"/>
              <a:t>Privacy, policy and terms of service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dirty="0"/>
              <a:t>Signal is open-source, and features end-to-end encryption, Logs minimum amount of data, Published transparency reports licensed under the GPLvs3</a:t>
            </a:r>
          </a:p>
        </p:txBody>
      </p:sp>
    </p:spTree>
    <p:extLst>
      <p:ext uri="{BB962C8B-B14F-4D97-AF65-F5344CB8AC3E}">
        <p14:creationId xmlns:p14="http://schemas.microsoft.com/office/powerpoint/2010/main" val="4148199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9E4A-0A82-FC24-5113-360C54EC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474133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Reference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5CE341-020B-D529-6636-321142435C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933" y="1218969"/>
            <a:ext cx="9606845" cy="48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11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627AF0-1CC8-0BCE-55F7-84FA8812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0" y="365125"/>
            <a:ext cx="3095171" cy="132556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Activity 3: -</a:t>
            </a:r>
            <a:br>
              <a:rPr lang="en-US" sz="2000" b="1" dirty="0">
                <a:latin typeface="+mn-lt"/>
              </a:rPr>
            </a:b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Distributing Data in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6AE535-781E-E22B-3F8E-E0F8A1791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9517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highlight>
                  <a:srgbClr val="808000"/>
                </a:highlight>
              </a:rPr>
              <a:t>User Domain</a:t>
            </a:r>
          </a:p>
          <a:p>
            <a:pPr marL="0" indent="0">
              <a:buNone/>
            </a:pPr>
            <a:r>
              <a:rPr lang="en-US" dirty="0"/>
              <a:t>    Mobile Device</a:t>
            </a:r>
          </a:p>
          <a:p>
            <a:pPr marL="0" indent="0">
              <a:buNone/>
            </a:pPr>
            <a:r>
              <a:rPr lang="en-US" dirty="0"/>
              <a:t>    Signal Application</a:t>
            </a:r>
          </a:p>
          <a:p>
            <a:pPr marL="0" indent="0">
              <a:buNone/>
            </a:pPr>
            <a:r>
              <a:rPr lang="en-US" dirty="0"/>
              <a:t>    User contact no/email id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highlight>
                  <a:srgbClr val="808000"/>
                </a:highlight>
              </a:rPr>
              <a:t>Service Domain</a:t>
            </a:r>
          </a:p>
          <a:p>
            <a:pPr marL="0" indent="0">
              <a:buNone/>
            </a:pPr>
            <a:r>
              <a:rPr lang="en-US" dirty="0"/>
              <a:t>    Signal Server</a:t>
            </a:r>
          </a:p>
          <a:p>
            <a:pPr marL="0" indent="0">
              <a:buNone/>
            </a:pPr>
            <a:r>
              <a:rPr lang="en-US" dirty="0"/>
              <a:t>    Push Server</a:t>
            </a:r>
          </a:p>
          <a:p>
            <a:pPr marL="0" indent="0">
              <a:buNone/>
            </a:pPr>
            <a:r>
              <a:rPr lang="en-US" dirty="0"/>
              <a:t>    STUN/TURN</a:t>
            </a:r>
          </a:p>
          <a:p>
            <a:pPr marL="0" indent="0">
              <a:buNone/>
            </a:pPr>
            <a:r>
              <a:rPr lang="en-US" dirty="0"/>
              <a:t>    Database</a:t>
            </a:r>
          </a:p>
          <a:p>
            <a:pPr marL="0" indent="0">
              <a:buNone/>
            </a:pPr>
            <a:r>
              <a:rPr lang="en-US" dirty="0"/>
              <a:t>    Cloud 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DD255-30DD-9D18-D7D1-14F82E61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8801" y="1883682"/>
            <a:ext cx="353059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highlight>
                  <a:srgbClr val="808000"/>
                </a:highlight>
              </a:rPr>
              <a:t>User Domain</a:t>
            </a:r>
          </a:p>
          <a:p>
            <a:pPr marL="0" indent="0">
              <a:buNone/>
            </a:pPr>
            <a:r>
              <a:rPr lang="en-US" dirty="0"/>
              <a:t>    Contact Number</a:t>
            </a:r>
          </a:p>
          <a:p>
            <a:pPr marL="0" indent="0">
              <a:buNone/>
            </a:pPr>
            <a:r>
              <a:rPr lang="en-US" dirty="0"/>
              <a:t>    GSM</a:t>
            </a:r>
          </a:p>
          <a:p>
            <a:pPr marL="0" indent="0">
              <a:buNone/>
            </a:pPr>
            <a:r>
              <a:rPr lang="en-US" dirty="0"/>
              <a:t>    ISP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highlight>
                  <a:srgbClr val="808000"/>
                </a:highlight>
              </a:rPr>
              <a:t>Service Domain</a:t>
            </a:r>
          </a:p>
          <a:p>
            <a:pPr marL="0" indent="0">
              <a:buNone/>
            </a:pPr>
            <a:r>
              <a:rPr lang="en-US" dirty="0"/>
              <a:t>    Amazon S3</a:t>
            </a:r>
          </a:p>
          <a:p>
            <a:pPr marL="0" indent="0">
              <a:buNone/>
            </a:pPr>
            <a:r>
              <a:rPr lang="en-US" dirty="0"/>
              <a:t>    Apple Push Notification   </a:t>
            </a:r>
          </a:p>
          <a:p>
            <a:pPr marL="0" indent="0">
              <a:buNone/>
            </a:pPr>
            <a:r>
              <a:rPr lang="en-US" dirty="0"/>
              <a:t>    server</a:t>
            </a:r>
          </a:p>
          <a:p>
            <a:pPr marL="0" indent="0">
              <a:buNone/>
            </a:pPr>
            <a:r>
              <a:rPr lang="en-US" dirty="0"/>
              <a:t>     Google cloud Messaging</a:t>
            </a:r>
          </a:p>
          <a:p>
            <a:pPr marL="0" indent="0">
              <a:buNone/>
            </a:pPr>
            <a:r>
              <a:rPr lang="en-US" dirty="0"/>
              <a:t>    STUN/TURN</a:t>
            </a:r>
          </a:p>
          <a:p>
            <a:pPr marL="0" indent="0">
              <a:buNone/>
            </a:pPr>
            <a:r>
              <a:rPr lang="en-US" dirty="0"/>
              <a:t>    Database</a:t>
            </a:r>
          </a:p>
          <a:p>
            <a:pPr marL="0" indent="0">
              <a:buNone/>
            </a:pPr>
            <a:r>
              <a:rPr lang="en-US" dirty="0"/>
              <a:t>    Twilio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F6C7CC4-BB18-AFCB-BDAE-DC793E19A91A}"/>
              </a:ext>
            </a:extLst>
          </p:cNvPr>
          <p:cNvSpPr txBox="1">
            <a:spLocks/>
          </p:cNvSpPr>
          <p:nvPr/>
        </p:nvSpPr>
        <p:spPr>
          <a:xfrm>
            <a:off x="7823200" y="1825625"/>
            <a:ext cx="3530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+mj-lt"/>
                <a:cs typeface="Calibri" panose="020F0502020204030204" pitchFamily="34" charset="0"/>
              </a:rPr>
              <a:t>Pre-Initiation: Data </a:t>
            </a:r>
            <a:r>
              <a:rPr lang="en-US" sz="1700" dirty="0" err="1">
                <a:latin typeface="+mj-lt"/>
                <a:cs typeface="Calibri" panose="020F0502020204030204" pitchFamily="34" charset="0"/>
              </a:rPr>
              <a:t>collectiion</a:t>
            </a:r>
            <a:endParaRPr lang="en-US" sz="1700" dirty="0">
              <a:latin typeface="+mj-lt"/>
              <a:cs typeface="Calibri" panose="020F0502020204030204" pitchFamily="34" charset="0"/>
            </a:endParaRPr>
          </a:p>
          <a:p>
            <a:r>
              <a:rPr lang="en-US" sz="1700" dirty="0">
                <a:latin typeface="+mj-lt"/>
                <a:cs typeface="Calibri" panose="020F0502020204030204" pitchFamily="34" charset="0"/>
              </a:rPr>
              <a:t>Data storage: Server side</a:t>
            </a:r>
          </a:p>
          <a:p>
            <a:r>
              <a:rPr lang="en-US" sz="1700" dirty="0">
                <a:cs typeface="Calibri" panose="020F0502020204030204" pitchFamily="34" charset="0"/>
              </a:rPr>
              <a:t>Data processing: Server side</a:t>
            </a:r>
            <a:endParaRPr lang="en-US" sz="1700" dirty="0">
              <a:latin typeface="+mj-lt"/>
              <a:cs typeface="Calibri" panose="020F0502020204030204" pitchFamily="34" charset="0"/>
            </a:endParaRPr>
          </a:p>
          <a:p>
            <a:endParaRPr lang="en-US" sz="1700" dirty="0">
              <a:latin typeface="+mj-lt"/>
              <a:cs typeface="Calibri" panose="020F0502020204030204" pitchFamily="34" charset="0"/>
            </a:endParaRPr>
          </a:p>
          <a:p>
            <a:r>
              <a:rPr lang="en-US" sz="1700" b="1" dirty="0">
                <a:highlight>
                  <a:srgbClr val="808000"/>
                </a:highlight>
                <a:latin typeface="+mj-lt"/>
                <a:cs typeface="Calibri" panose="020F0502020204030204" pitchFamily="34" charset="0"/>
              </a:rPr>
              <a:t>Risk Analysis</a:t>
            </a:r>
          </a:p>
          <a:p>
            <a:r>
              <a:rPr lang="en-US" sz="1700" dirty="0">
                <a:latin typeface="+mj-lt"/>
                <a:cs typeface="Calibri" panose="020F0502020204030204" pitchFamily="34" charset="0"/>
              </a:rPr>
              <a:t>Requires a telephone number to sign up</a:t>
            </a:r>
          </a:p>
          <a:p>
            <a:r>
              <a:rPr lang="en-US" sz="1700" dirty="0">
                <a:latin typeface="+mj-lt"/>
                <a:cs typeface="Calibri" panose="020F0502020204030204" pitchFamily="34" charset="0"/>
              </a:rPr>
              <a:t>Occasional problems with sending and receiving</a:t>
            </a:r>
          </a:p>
          <a:p>
            <a:r>
              <a:rPr lang="en-US" sz="1700" dirty="0">
                <a:latin typeface="+mj-lt"/>
                <a:cs typeface="Calibri" panose="020F0502020204030204" pitchFamily="34" charset="0"/>
              </a:rPr>
              <a:t>Non </a:t>
            </a:r>
            <a:r>
              <a:rPr lang="en-US" sz="1700">
                <a:latin typeface="+mj-lt"/>
                <a:cs typeface="Calibri" panose="020F0502020204030204" pitchFamily="34" charset="0"/>
              </a:rPr>
              <a:t>signal user </a:t>
            </a:r>
            <a:r>
              <a:rPr lang="en-US" sz="1700" dirty="0">
                <a:latin typeface="+mj-lt"/>
                <a:cs typeface="Calibri" panose="020F0502020204030204" pitchFamily="34" charset="0"/>
              </a:rPr>
              <a:t>messages are not encrypted.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2892A2C-7C22-5965-6D71-371678ADFC13}"/>
              </a:ext>
            </a:extLst>
          </p:cNvPr>
          <p:cNvSpPr txBox="1">
            <a:spLocks/>
          </p:cNvSpPr>
          <p:nvPr/>
        </p:nvSpPr>
        <p:spPr>
          <a:xfrm>
            <a:off x="4112985" y="365125"/>
            <a:ext cx="3095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Activity</a:t>
            </a:r>
            <a:r>
              <a:rPr lang="en-US" sz="2000" b="1" dirty="0"/>
              <a:t>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dirty="0"/>
              <a:t>: -</a:t>
            </a:r>
          </a:p>
          <a:p>
            <a:endParaRPr lang="en-US" sz="2000" b="1" dirty="0"/>
          </a:p>
          <a:p>
            <a:r>
              <a:rPr lang="en-US" sz="2000" b="1" dirty="0">
                <a:latin typeface="+mn-lt"/>
              </a:rPr>
              <a:t>Identifying necessary data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2348C7A-3771-F43A-31E0-89FCFDE2B014}"/>
              </a:ext>
            </a:extLst>
          </p:cNvPr>
          <p:cNvSpPr txBox="1">
            <a:spLocks/>
          </p:cNvSpPr>
          <p:nvPr/>
        </p:nvSpPr>
        <p:spPr>
          <a:xfrm>
            <a:off x="914402" y="365125"/>
            <a:ext cx="3095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Activity</a:t>
            </a:r>
            <a:r>
              <a:rPr lang="en-US" sz="2000" b="1" dirty="0"/>
              <a:t> </a:t>
            </a:r>
            <a:r>
              <a:rPr lang="en-US" sz="2000" b="1" dirty="0">
                <a:latin typeface="+mn-lt"/>
              </a:rPr>
              <a:t>1</a:t>
            </a:r>
            <a:r>
              <a:rPr lang="en-US" sz="2000" b="1" dirty="0"/>
              <a:t>: -</a:t>
            </a:r>
          </a:p>
          <a:p>
            <a:endParaRPr lang="en-US" sz="2000" b="1" dirty="0"/>
          </a:p>
          <a:p>
            <a:r>
              <a:rPr lang="en-US" sz="2000" b="1" dirty="0">
                <a:latin typeface="+mn-lt"/>
              </a:rPr>
              <a:t>Classifying Entities in domains</a:t>
            </a:r>
          </a:p>
        </p:txBody>
      </p:sp>
    </p:spTree>
    <p:extLst>
      <p:ext uri="{BB962C8B-B14F-4D97-AF65-F5344CB8AC3E}">
        <p14:creationId xmlns:p14="http://schemas.microsoft.com/office/powerpoint/2010/main" val="283515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B2AC-1F0D-32E0-E643-73859E24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8" y="394661"/>
            <a:ext cx="10182578" cy="1039028"/>
          </a:xfrm>
        </p:spPr>
        <p:txBody>
          <a:bodyPr/>
          <a:lstStyle/>
          <a:p>
            <a:r>
              <a:rPr lang="en-US" sz="3600" dirty="0"/>
              <a:t>Activity 4:- Final Proposed Solution Using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514C-E72A-7BCF-86BC-C9ABE9D1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185334"/>
            <a:ext cx="11040533" cy="54751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Signal  Application supports one of the recommended ciphers and key length which is (curve25519 and AES 256 and HMEC-SHA 256 as primitives)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Messages and calls are end-to-end encrypted by default by using pairs of public and private keys for both users to create a shared secret key that's used to encrypt and decrypt that message.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Signal is fully GDPR compliant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Signal minimizes data collection, retention, disclosure, </a:t>
            </a:r>
            <a:r>
              <a:rPr lang="en-US" dirty="0" err="1"/>
              <a:t>linkability</a:t>
            </a:r>
            <a:r>
              <a:rPr lang="en-US" dirty="0"/>
              <a:t>, centralization and replication.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Even though Signal is secured and may have passed the </a:t>
            </a:r>
            <a:r>
              <a:rPr lang="en-US" dirty="0" err="1"/>
              <a:t>cypto</a:t>
            </a:r>
            <a:r>
              <a:rPr lang="en-US" dirty="0"/>
              <a:t> &amp; PETs performed on it, all applications are vulnerable to attacks. Therefore we are encouraged to regularly update and avoid using the desktop application.</a:t>
            </a:r>
          </a:p>
        </p:txBody>
      </p:sp>
    </p:spTree>
    <p:extLst>
      <p:ext uri="{BB962C8B-B14F-4D97-AF65-F5344CB8AC3E}">
        <p14:creationId xmlns:p14="http://schemas.microsoft.com/office/powerpoint/2010/main" val="2287033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508</TotalTime>
  <Words>372</Words>
  <Application>Microsoft Macintosh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Roboto</vt:lpstr>
      <vt:lpstr>Wingdings</vt:lpstr>
      <vt:lpstr>Wingdings 3</vt:lpstr>
      <vt:lpstr>Ion</vt:lpstr>
      <vt:lpstr>Date: - 11th May 2022  Presented by Group 4:- Alekhya Chamarthi Bala Mani Saritha Nooney Surya Teja Sista Ekwo Raphael Abba   </vt:lpstr>
      <vt:lpstr>Introduction</vt:lpstr>
      <vt:lpstr>Basic Reference Model</vt:lpstr>
      <vt:lpstr>Activity 3: -  Distributing Data in architecture</vt:lpstr>
      <vt:lpstr>Activity 4:- Final Proposed Solution Using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Group 4:-    </dc:title>
  <dc:creator>Alekhya Chamarthi</dc:creator>
  <cp:lastModifiedBy>Surya teja Sista</cp:lastModifiedBy>
  <cp:revision>38</cp:revision>
  <dcterms:created xsi:type="dcterms:W3CDTF">2022-05-06T15:46:14Z</dcterms:created>
  <dcterms:modified xsi:type="dcterms:W3CDTF">2022-05-11T11:00:55Z</dcterms:modified>
</cp:coreProperties>
</file>