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4781" r:id="rId5"/>
    <p:sldId id="3456" r:id="rId6"/>
    <p:sldId id="2211" r:id="rId7"/>
    <p:sldId id="2202" r:id="rId8"/>
    <p:sldId id="4797" r:id="rId9"/>
    <p:sldId id="4777" r:id="rId10"/>
    <p:sldId id="4782" r:id="rId11"/>
    <p:sldId id="4784" r:id="rId12"/>
    <p:sldId id="4785" r:id="rId13"/>
    <p:sldId id="4788" r:id="rId14"/>
    <p:sldId id="4779" r:id="rId15"/>
    <p:sldId id="4789" r:id="rId16"/>
    <p:sldId id="4780" r:id="rId17"/>
    <p:sldId id="4799" r:id="rId18"/>
    <p:sldId id="4798" r:id="rId19"/>
    <p:sldId id="4820" r:id="rId20"/>
    <p:sldId id="4806" r:id="rId21"/>
    <p:sldId id="4807" r:id="rId22"/>
    <p:sldId id="4808" r:id="rId23"/>
    <p:sldId id="4809" r:id="rId24"/>
    <p:sldId id="4810" r:id="rId25"/>
    <p:sldId id="3920" r:id="rId26"/>
    <p:sldId id="4821" r:id="rId27"/>
    <p:sldId id="4793" r:id="rId28"/>
    <p:sldId id="4792" r:id="rId29"/>
    <p:sldId id="4825" r:id="rId30"/>
    <p:sldId id="4822" r:id="rId31"/>
    <p:sldId id="4827" r:id="rId32"/>
    <p:sldId id="4828" r:id="rId33"/>
    <p:sldId id="4824" r:id="rId34"/>
    <p:sldId id="4794" r:id="rId35"/>
    <p:sldId id="4823" r:id="rId36"/>
    <p:sldId id="4818" r:id="rId37"/>
    <p:sldId id="4022" r:id="rId38"/>
    <p:sldId id="4826" r:id="rId39"/>
    <p:sldId id="4817" r:id="rId40"/>
    <p:sldId id="4800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4BCF9AA-F1FE-4050-956A-745FDD124901}">
          <p14:sldIdLst>
            <p14:sldId id="4781"/>
            <p14:sldId id="3456"/>
            <p14:sldId id="2211"/>
            <p14:sldId id="2202"/>
            <p14:sldId id="4797"/>
            <p14:sldId id="4777"/>
            <p14:sldId id="4782"/>
            <p14:sldId id="4784"/>
            <p14:sldId id="4785"/>
            <p14:sldId id="4788"/>
            <p14:sldId id="4779"/>
            <p14:sldId id="4789"/>
            <p14:sldId id="4780"/>
            <p14:sldId id="4799"/>
            <p14:sldId id="4798"/>
            <p14:sldId id="4820"/>
            <p14:sldId id="4806"/>
            <p14:sldId id="4807"/>
            <p14:sldId id="4808"/>
            <p14:sldId id="4809"/>
            <p14:sldId id="4810"/>
            <p14:sldId id="3920"/>
            <p14:sldId id="4821"/>
            <p14:sldId id="4793"/>
            <p14:sldId id="4792"/>
            <p14:sldId id="4825"/>
            <p14:sldId id="4822"/>
            <p14:sldId id="4827"/>
            <p14:sldId id="4828"/>
            <p14:sldId id="4824"/>
            <p14:sldId id="4794"/>
            <p14:sldId id="4823"/>
            <p14:sldId id="4818"/>
            <p14:sldId id="4022"/>
            <p14:sldId id="4826"/>
            <p14:sldId id="4817"/>
            <p14:sldId id="48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B55"/>
    <a:srgbClr val="FF0000"/>
    <a:srgbClr val="1A2B68"/>
    <a:srgbClr val="E00016"/>
    <a:srgbClr val="161344"/>
    <a:srgbClr val="DF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67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onteijn" userId="c6f4ca69c8eab71f" providerId="LiveId" clId="{58C5EE58-024E-4DDA-9612-C42C5B2B5C51}"/>
    <pc:docChg chg="custSel modSld">
      <pc:chgData name="robert fonteijn" userId="c6f4ca69c8eab71f" providerId="LiveId" clId="{58C5EE58-024E-4DDA-9612-C42C5B2B5C51}" dt="2022-12-31T16:26:43.921" v="461" actId="255"/>
      <pc:docMkLst>
        <pc:docMk/>
      </pc:docMkLst>
      <pc:sldChg chg="addSp delSp modSp mod">
        <pc:chgData name="robert fonteijn" userId="c6f4ca69c8eab71f" providerId="LiveId" clId="{58C5EE58-024E-4DDA-9612-C42C5B2B5C51}" dt="2022-12-31T16:26:43.921" v="461" actId="255"/>
        <pc:sldMkLst>
          <pc:docMk/>
          <pc:sldMk cId="4217752677" sldId="4591"/>
        </pc:sldMkLst>
        <pc:spChg chg="mod">
          <ac:chgData name="robert fonteijn" userId="c6f4ca69c8eab71f" providerId="LiveId" clId="{58C5EE58-024E-4DDA-9612-C42C5B2B5C51}" dt="2022-12-31T16:26:43.921" v="461" actId="255"/>
          <ac:spMkLst>
            <pc:docMk/>
            <pc:sldMk cId="4217752677" sldId="4591"/>
            <ac:spMk id="2" creationId="{F2C520AD-85BE-4ED7-A74F-50228B9345AD}"/>
          </ac:spMkLst>
        </pc:spChg>
        <pc:spChg chg="del">
          <ac:chgData name="robert fonteijn" userId="c6f4ca69c8eab71f" providerId="LiveId" clId="{58C5EE58-024E-4DDA-9612-C42C5B2B5C51}" dt="2022-12-31T16:16:21.669" v="18" actId="478"/>
          <ac:spMkLst>
            <pc:docMk/>
            <pc:sldMk cId="4217752677" sldId="4591"/>
            <ac:spMk id="3" creationId="{F748B34F-1557-4247-9F07-5BEAA158F7DB}"/>
          </ac:spMkLst>
        </pc:spChg>
        <pc:graphicFrameChg chg="add mod modGraphic">
          <ac:chgData name="robert fonteijn" userId="c6f4ca69c8eab71f" providerId="LiveId" clId="{58C5EE58-024E-4DDA-9612-C42C5B2B5C51}" dt="2022-12-31T16:20:10.368" v="271" actId="1076"/>
          <ac:graphicFrameMkLst>
            <pc:docMk/>
            <pc:sldMk cId="4217752677" sldId="4591"/>
            <ac:graphicFrameMk id="5" creationId="{3F1DDADC-99E2-8591-0908-F01C517CA2CC}"/>
          </ac:graphicFrameMkLst>
        </pc:graphicFrameChg>
      </pc:sldChg>
      <pc:sldChg chg="addSp delSp modSp mod">
        <pc:chgData name="robert fonteijn" userId="c6f4ca69c8eab71f" providerId="LiveId" clId="{58C5EE58-024E-4DDA-9612-C42C5B2B5C51}" dt="2022-12-31T16:26:24.757" v="460" actId="1076"/>
        <pc:sldMkLst>
          <pc:docMk/>
          <pc:sldMk cId="4135937382" sldId="4592"/>
        </pc:sldMkLst>
        <pc:spChg chg="mod">
          <ac:chgData name="robert fonteijn" userId="c6f4ca69c8eab71f" providerId="LiveId" clId="{58C5EE58-024E-4DDA-9612-C42C5B2B5C51}" dt="2022-12-31T16:22:42.845" v="387" actId="255"/>
          <ac:spMkLst>
            <pc:docMk/>
            <pc:sldMk cId="4135937382" sldId="4592"/>
            <ac:spMk id="2" creationId="{F2C520AD-85BE-4ED7-A74F-50228B9345AD}"/>
          </ac:spMkLst>
        </pc:spChg>
        <pc:spChg chg="del">
          <ac:chgData name="robert fonteijn" userId="c6f4ca69c8eab71f" providerId="LiveId" clId="{58C5EE58-024E-4DDA-9612-C42C5B2B5C51}" dt="2022-12-31T16:20:53.956" v="330" actId="478"/>
          <ac:spMkLst>
            <pc:docMk/>
            <pc:sldMk cId="4135937382" sldId="4592"/>
            <ac:spMk id="3" creationId="{F748B34F-1557-4247-9F07-5BEAA158F7DB}"/>
          </ac:spMkLst>
        </pc:spChg>
        <pc:graphicFrameChg chg="add del mod modGraphic">
          <ac:chgData name="robert fonteijn" userId="c6f4ca69c8eab71f" providerId="LiveId" clId="{58C5EE58-024E-4DDA-9612-C42C5B2B5C51}" dt="2022-12-31T16:21:32.560" v="346" actId="478"/>
          <ac:graphicFrameMkLst>
            <pc:docMk/>
            <pc:sldMk cId="4135937382" sldId="4592"/>
            <ac:graphicFrameMk id="5" creationId="{02DC4BF1-E5A5-DC53-FDA8-D424663EA2F5}"/>
          </ac:graphicFrameMkLst>
        </pc:graphicFrameChg>
        <pc:graphicFrameChg chg="add mod modGraphic">
          <ac:chgData name="robert fonteijn" userId="c6f4ca69c8eab71f" providerId="LiveId" clId="{58C5EE58-024E-4DDA-9612-C42C5B2B5C51}" dt="2022-12-31T16:26:24.757" v="460" actId="1076"/>
          <ac:graphicFrameMkLst>
            <pc:docMk/>
            <pc:sldMk cId="4135937382" sldId="4592"/>
            <ac:graphicFrameMk id="6" creationId="{8B5DF2F3-E86D-024C-88F9-BA1E82B82FD1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9E64823-7194-47F8-B80B-1079FB2F7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7BCA3-35B1-4066-98BA-3F7E05975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CBA24-8570-45A5-A699-B11C1EF709E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654435-D976-4BE0-BA1E-73D1ED7B6E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7397EB-E2EA-405F-8E13-05BA0F243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FA9E2-F898-48C5-A5ED-3971F346A9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706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DB51-8576-4E65-84FF-6E3AB951ECEF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50C1-C784-444A-A592-A82C407FA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045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0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8DED-C866-42FA-BC82-2736822C2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73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6860AA-A521-4502-A997-D90F29D705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83CCF4-4E38-4186-8379-F80BEA450D2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52" y="5468579"/>
            <a:ext cx="1087396" cy="108739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61D7481-0A36-45D6-B339-81FEAC96F013}"/>
              </a:ext>
            </a:extLst>
          </p:cNvPr>
          <p:cNvSpPr txBox="1"/>
          <p:nvPr userDrawn="1"/>
        </p:nvSpPr>
        <p:spPr>
          <a:xfrm>
            <a:off x="6427264" y="5994281"/>
            <a:ext cx="407323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« Toute représentation ou reproduction intégrale, ou partielle, faite sans le consentement de l’auteur (…) est illicite »  (</a:t>
            </a:r>
            <a:r>
              <a:rPr lang="fr-FR" sz="900" dirty="0">
                <a:solidFill>
                  <a:schemeClr val="bg1"/>
                </a:solidFill>
              </a:rPr>
              <a:t>alinéa 1</a:t>
            </a:r>
            <a:r>
              <a:rPr lang="fr-FR" sz="900" baseline="30000" dirty="0">
                <a:solidFill>
                  <a:schemeClr val="bg1"/>
                </a:solidFill>
              </a:rPr>
              <a:t>er</a:t>
            </a:r>
            <a:r>
              <a:rPr lang="fr-FR" sz="900" dirty="0">
                <a:solidFill>
                  <a:schemeClr val="bg1"/>
                </a:solidFill>
              </a:rPr>
              <a:t> de l’article 40 de la loi du 11 mars 1957</a:t>
            </a:r>
            <a:r>
              <a:rPr lang="fr-FR" sz="1000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DA826A-9FF7-4C9B-87B8-A27DF8C5F5B0}"/>
              </a:ext>
            </a:extLst>
          </p:cNvPr>
          <p:cNvSpPr txBox="1"/>
          <p:nvPr userDrawn="1"/>
        </p:nvSpPr>
        <p:spPr>
          <a:xfrm>
            <a:off x="6605750" y="6387894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solidFill>
                  <a:schemeClr val="tx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27900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B34492-C01D-4ECB-B71B-E35B17ADF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E8EB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3BB6-D31D-A14D-B22C-5E5B09E7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C110-D42A-6948-9171-6F28357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2E60-F2FE-7C4D-AC81-77B3C78EE203}" type="datetime1">
              <a:rPr lang="en-US" smtClean="0"/>
              <a:t>4/5/2023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D413-3266-2C4D-A4A7-78BF8887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F341-C9AE-0E48-9D97-C2B423E3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‹N°›</a:t>
            </a:fld>
            <a:endParaRPr lang="en-V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780F95-B0B1-AD42-9940-59BA400E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0" y="-49456"/>
            <a:ext cx="10195930" cy="137875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829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149D2-ED84-3C43-B298-13DE2E3CC886}"/>
              </a:ext>
            </a:extLst>
          </p:cNvPr>
          <p:cNvSpPr/>
          <p:nvPr userDrawn="1"/>
        </p:nvSpPr>
        <p:spPr>
          <a:xfrm>
            <a:off x="1481367" y="948930"/>
            <a:ext cx="9911212" cy="47553"/>
          </a:xfrm>
          <a:prstGeom prst="rect">
            <a:avLst/>
          </a:prstGeom>
          <a:solidFill>
            <a:srgbClr val="08296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4" name="Picture 2" descr="École de Commerce EM Normandie - Business School">
            <a:extLst>
              <a:ext uri="{FF2B5EF4-FFF2-40B4-BE49-F238E27FC236}">
                <a16:creationId xmlns:a16="http://schemas.microsoft.com/office/drawing/2014/main" id="{4C7D614A-2732-4042-A512-722A6B83A4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5" y="159026"/>
            <a:ext cx="827321" cy="8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0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‹N°›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5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2_slide_power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09600" y="2133601"/>
            <a:ext cx="10972800" cy="38876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AA61A"/>
              </a:buClr>
              <a:buFont typeface="Wingdings" panose="05000000000000000000" pitchFamily="2" charset="2"/>
              <a:buChar char="§"/>
              <a:defRPr sz="1800" b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>
              <a:defRPr sz="1800" b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2pPr>
            <a:lvl3pPr>
              <a:defRPr sz="1800" b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3pPr>
            <a:lvl4pPr>
              <a:defRPr sz="1800" b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4pPr>
            <a:lvl5pPr>
              <a:defRPr sz="1800" b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392" y="658750"/>
            <a:ext cx="10945216" cy="1457918"/>
          </a:xfrm>
          <a:prstGeom prst="rect">
            <a:avLst/>
          </a:prstGeom>
        </p:spPr>
        <p:txBody>
          <a:bodyPr anchor="ctr"/>
          <a:lstStyle>
            <a:lvl1pPr>
              <a:defRPr sz="3600" b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489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148C26D-0C88-48CB-A3DE-12E20FA002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D13727-5D29-40AF-BC40-E5633A8C67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8275" y="2466109"/>
            <a:ext cx="9315450" cy="1182256"/>
          </a:xfrm>
        </p:spPr>
        <p:txBody>
          <a:bodyPr anchor="t">
            <a:noAutofit/>
          </a:bodyPr>
          <a:lstStyle>
            <a:lvl1pPr algn="ctr">
              <a:defRPr sz="60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52D2B2-9742-4412-A04B-76AD5508C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3980827"/>
            <a:ext cx="8820150" cy="86739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7CB479D-8161-48A6-B90D-3FAD794DB5B4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 flipH="1">
            <a:off x="5303854" y="2057402"/>
            <a:ext cx="1584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88B69-F0F6-4EBC-954A-A80048EAC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34892" y="445147"/>
            <a:ext cx="216877" cy="5943583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508DC9-AF2F-47DA-9B08-5390BB3C7A44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1872C0-24BF-420C-90F4-933BFEF34F0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48936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03445-94E0-43C9-9789-AB5EE7E90C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4F7B39-CE83-4EA7-9549-3DF027A724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0425" y="2496632"/>
            <a:ext cx="7918450" cy="1864735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1681A1-B054-4BA2-B383-BF56CA45E3E0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DFFA513-C53F-4B11-AF38-CB03B7FA7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95992" y="445147"/>
            <a:ext cx="226470" cy="5943583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B1898-EFC7-4F39-B248-B40F466BC87B}"/>
              </a:ext>
            </a:extLst>
          </p:cNvPr>
          <p:cNvSpPr/>
          <p:nvPr userDrawn="1"/>
        </p:nvSpPr>
        <p:spPr>
          <a:xfrm rot="5400000" flipH="1">
            <a:off x="8042872" y="806127"/>
            <a:ext cx="185417" cy="6410739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3660D5-F2D7-46CE-AE70-5E48CB20EF10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33375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24F83-1CAE-4580-860D-BB7D3ABD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/>
          </a:bodyPr>
          <a:lstStyle>
            <a:lvl1pPr>
              <a:defRPr sz="3200">
                <a:latin typeface="MADE Outer Sans" panose="02000505000000020004" pitchFamily="50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476EF-493F-4EFA-9A56-F0902D68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278"/>
            <a:ext cx="10515600" cy="5165452"/>
          </a:xfrm>
        </p:spPr>
        <p:txBody>
          <a:bodyPr lIns="54000"/>
          <a:lstStyle>
            <a:lvl1pPr marL="358775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1pPr>
            <a:lvl2pPr marL="536575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2pPr>
            <a:lvl3pPr marL="715963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3pPr>
            <a:lvl4pPr marL="895350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4pPr>
            <a:lvl5pPr marL="1074738" indent="-250825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:a16="http://schemas.microsoft.com/office/drawing/2014/main" id="{39DAABF0-C738-44A2-9C95-B855B578F1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13577" y="445147"/>
            <a:ext cx="208885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62721-922C-480A-8B3C-798F478992BF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9E0953-1E99-4CC3-AC11-197F979993AF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AEA9FA-2358-4668-9B4E-5513EB0BE54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815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1B87B-7F19-4F5E-80E9-06AEA49D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21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0662A-B739-40F8-A97E-571D7C898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7272"/>
            <a:ext cx="5181600" cy="5251457"/>
          </a:xfrm>
        </p:spPr>
        <p:txBody>
          <a:bodyPr>
            <a:noAutofit/>
          </a:bodyPr>
          <a:lstStyle>
            <a:lvl1pPr marL="3587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D131D-F8B8-4FC4-98CF-8896DC663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7273"/>
            <a:ext cx="5181600" cy="5251456"/>
          </a:xfrm>
        </p:spPr>
        <p:txBody>
          <a:bodyPr>
            <a:normAutofit/>
          </a:bodyPr>
          <a:lstStyle>
            <a:lvl1pPr marL="3587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50825" algn="l" defTabSz="914400" rtl="0" eaLnBrk="1" latinLnBrk="0" hangingPunct="1">
              <a:lnSpc>
                <a:spcPct val="10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927DFDA7-9A2F-440B-9CD3-7537BF394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FE99F-54DD-457B-9653-6D4D14D88D88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2BEF23-2A5B-4388-9B2C-11189FCB2926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6C934E-C174-49B7-BCD5-187D88387602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83627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A4F45-1930-4756-B34C-4417F8F9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08601"/>
          </a:xfrm>
        </p:spPr>
        <p:txBody>
          <a:bodyPr>
            <a:normAutofit/>
          </a:bodyPr>
          <a:lstStyle>
            <a:lvl1pPr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DD9890-CBB3-4929-A070-BA754567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0054"/>
            <a:ext cx="5157787" cy="708601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D5BAA2-751C-46B6-BEDE-6A74FE0A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8655"/>
            <a:ext cx="5157787" cy="4400075"/>
          </a:xfrm>
        </p:spPr>
        <p:txBody>
          <a:bodyPr>
            <a:normAutofit/>
          </a:bodyPr>
          <a:lstStyle>
            <a:lvl1pPr marL="3587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595E2C-4405-4D2F-ADE0-07794571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054"/>
            <a:ext cx="5183188" cy="708601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8CBD5D-1880-4646-8E20-A6196CE9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988655"/>
            <a:ext cx="5183188" cy="4400075"/>
          </a:xfrm>
        </p:spPr>
        <p:txBody>
          <a:bodyPr/>
          <a:lstStyle>
            <a:lvl1pPr marL="3587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 smtClean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9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E13464AA-59D4-48E1-8C71-41F23CB4C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03350-3B46-43F2-9D2A-79D03CCCC9CE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D71694-6DA5-42F2-8A1E-C370FCE7619C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BD5098-084A-409B-ADEE-F43534824DF7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339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797D-4E8E-44E8-AB66-E487B74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1236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D8B0-9A4A-4231-8BE3-BE9B9AC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1903"/>
            <a:ext cx="6172200" cy="5943582"/>
          </a:xfrm>
        </p:spPr>
        <p:txBody>
          <a:bodyPr>
            <a:normAutofit/>
          </a:bodyPr>
          <a:lstStyle>
            <a:lvl1pPr marL="358775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914400" rtl="0" eaLnBrk="1" latinLnBrk="0" hangingPunct="1">
              <a:lnSpc>
                <a:spcPct val="150000"/>
              </a:lnSpc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90F1F-C336-482B-A835-7639074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3091"/>
            <a:ext cx="3932237" cy="50956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FB5F23BF-6D18-4506-8A96-F32F580A5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39954" y="445147"/>
            <a:ext cx="182508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06E46-3287-4B1B-B5CC-49612CCC773E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05EE86-67E3-40AF-ADE6-FBEB54971D3B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A0076-511F-446B-96C1-CA4750F9046E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28227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F4989-205F-494E-9482-A2328A29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20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70B2CA-A695-4C5D-B1C1-D4335BD4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41902"/>
            <a:ext cx="6172200" cy="5943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934540-7467-430B-A215-E79FEB4D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3855"/>
            <a:ext cx="3932237" cy="51048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80EAA261-3357-424C-9424-ABDB9513F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913577" y="445147"/>
            <a:ext cx="208886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84D30-9ECA-4D0B-9664-07616B9CA3B1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4080E9-2E08-4515-AED2-D62FB75ED457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F0BCEF-8ACC-4170-9E2A-C8CFC691033B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40310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797D-4E8E-44E8-AB66-E487B74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749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kern="1200" dirty="0">
                <a:solidFill>
                  <a:schemeClr val="tx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D8B0-9A4A-4231-8BE3-BE9B9AC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0" y="457200"/>
            <a:ext cx="6172200" cy="5931529"/>
          </a:xfrm>
          <a:ln>
            <a:noFill/>
          </a:ln>
        </p:spPr>
        <p:txBody>
          <a:bodyPr>
            <a:normAutofit/>
          </a:bodyPr>
          <a:lstStyle>
            <a:lvl1pPr marL="358775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536575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2pPr>
            <a:lvl3pPr marL="715963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20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3pPr>
            <a:lvl4pPr marL="895350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18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4pPr>
            <a:lvl5pPr marL="1074738" indent="-228600" algn="l" defTabSz="468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D31019"/>
              </a:buClr>
              <a:buFont typeface="Wingdings" panose="05000000000000000000" pitchFamily="2" charset="2"/>
              <a:buChar char="§"/>
              <a:defRPr lang="fr-FR" sz="16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90F1F-C336-482B-A835-7639074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4243"/>
            <a:ext cx="3932237" cy="48644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37BDF7A-B78B-49B3-9BB9-73272BB0A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87200" y="445147"/>
            <a:ext cx="235262" cy="5943583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321AD-A29C-4F83-A56F-A01DADD1A681}"/>
              </a:ext>
            </a:extLst>
          </p:cNvPr>
          <p:cNvSpPr/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rgbClr val="1A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36F15D-C884-46ED-9774-2ADDBD4D4D40}"/>
              </a:ext>
            </a:extLst>
          </p:cNvPr>
          <p:cNvSpPr txBox="1"/>
          <p:nvPr userDrawn="1"/>
        </p:nvSpPr>
        <p:spPr>
          <a:xfrm>
            <a:off x="9803423" y="6527170"/>
            <a:ext cx="2239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EM Normandie Business School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C33E2B-E95D-4E35-B1DD-0509BBFFEB0D}"/>
              </a:ext>
            </a:extLst>
          </p:cNvPr>
          <p:cNvSpPr txBox="1"/>
          <p:nvPr userDrawn="1"/>
        </p:nvSpPr>
        <p:spPr>
          <a:xfrm>
            <a:off x="87490" y="6538111"/>
            <a:ext cx="4073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 © Tous droits réservés - All rights reserved - 2022</a:t>
            </a:r>
          </a:p>
        </p:txBody>
      </p:sp>
    </p:spTree>
    <p:extLst>
      <p:ext uri="{BB962C8B-B14F-4D97-AF65-F5344CB8AC3E}">
        <p14:creationId xmlns:p14="http://schemas.microsoft.com/office/powerpoint/2010/main" val="42406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F6CC5A-5B4F-45B3-8A0E-DD3C49FF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A293E-6747-405B-A4E7-F16B27CF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92BE9-37DC-42CE-AAA8-CC2FEADF3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7199" y="523081"/>
            <a:ext cx="234462" cy="581183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Indiquez votre nom dans le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01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8" r:id="rId9"/>
    <p:sldLayoutId id="2147483674" r:id="rId10"/>
    <p:sldLayoutId id="2147483680" r:id="rId11"/>
    <p:sldLayoutId id="2147483681" r:id="rId12"/>
    <p:sldLayoutId id="214748368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roject-management.com/understanding-responsibility-assignment-matrix-raci-matrix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5953896-08BA-43CF-BD03-9A71748C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49" y="5521332"/>
            <a:ext cx="8820150" cy="867398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+mj-lt"/>
              </a:rPr>
              <a:t>Robert Fonteijn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D9F0-9257-48BC-9CCF-E04892DB6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7C3AEA-A554-C3AE-BA73-8DFF80BB92DC}"/>
              </a:ext>
            </a:extLst>
          </p:cNvPr>
          <p:cNvSpPr txBox="1">
            <a:spLocks/>
          </p:cNvSpPr>
          <p:nvPr/>
        </p:nvSpPr>
        <p:spPr>
          <a:xfrm>
            <a:off x="651163" y="1413848"/>
            <a:ext cx="10889673" cy="201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ADE Outer Sans" panose="02000505000000020004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3600"/>
              </a:spcAft>
            </a:pPr>
            <a:r>
              <a:rPr lang="fr-FR" sz="4800" dirty="0">
                <a:latin typeface="+mj-lt"/>
              </a:rPr>
              <a:t>MSc AI for marketing </a:t>
            </a:r>
            <a:r>
              <a:rPr lang="fr-FR" sz="4800" dirty="0" err="1">
                <a:latin typeface="+mj-lt"/>
              </a:rPr>
              <a:t>strategy</a:t>
            </a:r>
            <a:endParaRPr lang="fr-FR" sz="4800" dirty="0">
              <a:latin typeface="+mj-lt"/>
            </a:endParaRPr>
          </a:p>
          <a:p>
            <a:pPr>
              <a:lnSpc>
                <a:spcPct val="100000"/>
              </a:lnSpc>
              <a:spcAft>
                <a:spcPts val="3600"/>
              </a:spcAft>
            </a:pPr>
            <a:r>
              <a:rPr lang="fr-FR" sz="4400" dirty="0">
                <a:latin typeface="+mj-lt"/>
              </a:rPr>
              <a:t>Project Management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400" dirty="0">
                <a:latin typeface="+mj-lt"/>
              </a:rPr>
              <a:t>Session #2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068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– in teams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13"/>
            <a:ext cx="10515600" cy="4540213"/>
          </a:xfrm>
        </p:spPr>
        <p:txBody>
          <a:bodyPr>
            <a:noAutofit/>
          </a:bodyPr>
          <a:lstStyle/>
          <a:p>
            <a:pPr marL="10795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</a:t>
            </a:r>
            <a:r>
              <a:rPr lang="fr-FR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https://project-management.com/understanding-responsibility-assignment-matrix-raci-matrix/</a:t>
            </a:r>
            <a:endParaRPr lang="fr-FR" dirty="0">
              <a:latin typeface="+mj-lt"/>
            </a:endParaRPr>
          </a:p>
          <a:p>
            <a:pPr marL="10795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… and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draw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up a RACI chart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25’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FCB09D-281D-8A82-A11D-E5DAFF0E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88" y="3674247"/>
            <a:ext cx="2526060" cy="25260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16966D-14FE-2E96-8E84-36B1AF8F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68" y="3112174"/>
            <a:ext cx="2526060" cy="25260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3E19F8-0513-3B45-AF69-84EFE3C9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360" y="2171422"/>
            <a:ext cx="1809986" cy="1992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288AB7-AA4B-82B3-5F6F-D9971C7B9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206" y="4097383"/>
            <a:ext cx="2328203" cy="20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3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RACI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4CAC9-AED5-57DF-6E6A-AD43ACD2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105"/>
            <a:ext cx="9753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– in teams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80"/>
            <a:ext cx="10515600" cy="1783158"/>
          </a:xfrm>
        </p:spPr>
        <p:txBody>
          <a:bodyPr>
            <a:noAutofit/>
          </a:bodyPr>
          <a:lstStyle/>
          <a:p>
            <a:pPr marL="107950" indent="0">
              <a:buNone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Please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draw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up a stakeholder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analysis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20’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61A373-5BB5-2DE5-08CC-E2C643BA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06" y="1016313"/>
            <a:ext cx="2189949" cy="21899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1A8663-3E08-C923-BE38-D72E17E1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83" y="2725046"/>
            <a:ext cx="2609728" cy="26097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1DFC6E-E28D-BF09-55A6-ED22C75B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35" y="4034405"/>
            <a:ext cx="1873879" cy="2062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87F58E-6E29-B08D-5BA7-BCE944BD6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400" y="3441063"/>
            <a:ext cx="2609728" cy="23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Stakeholder </a:t>
            </a:r>
            <a:r>
              <a:rPr lang="fr-FR" sz="4000" dirty="0" err="1">
                <a:latin typeface="+mj-lt"/>
              </a:rPr>
              <a:t>analysis</a:t>
            </a:r>
            <a:endParaRPr lang="fr-FR" sz="4000" dirty="0">
              <a:latin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278"/>
            <a:ext cx="10515600" cy="3722795"/>
          </a:xfrm>
        </p:spPr>
        <p:txBody>
          <a:bodyPr/>
          <a:lstStyle/>
          <a:p>
            <a:pPr marL="10795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A stakeholder analysis is a process of identifying these people before the project begins; grouping them according to their levels of participation, interest, and influence in the project; and determining how best to involve and communicate each of these stakeholder groups throughout.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78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Five </a:t>
            </a:r>
            <a:r>
              <a:rPr lang="fr-FR" sz="4000" dirty="0" err="1">
                <a:latin typeface="+mj-lt"/>
              </a:rPr>
              <a:t>steps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A6D0E6-5615-B2D7-CCE4-6B4C7B3721CC}"/>
              </a:ext>
            </a:extLst>
          </p:cNvPr>
          <p:cNvSpPr txBox="1"/>
          <p:nvPr/>
        </p:nvSpPr>
        <p:spPr>
          <a:xfrm>
            <a:off x="838200" y="1249462"/>
            <a:ext cx="1084118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Identify the stakeholders.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4"/>
                </a:solidFill>
                <a:latin typeface="+mj-lt"/>
              </a:rPr>
              <a:t>C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larify the interest of each stakeholder.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4"/>
                </a:solidFill>
                <a:latin typeface="+mj-lt"/>
              </a:rPr>
              <a:t>Clarify the influence of each stakeholder.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Determine the process of engagement between stakeholders.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4"/>
                </a:solidFill>
                <a:latin typeface="+mj-lt"/>
              </a:rPr>
              <a:t>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anage the relationship with stakeholders from a PM point of view.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6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CB285-45DA-5B4C-C5FF-C2037383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7" y="445147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 table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7E986-EC28-3141-5A24-A0BE5FE40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35A8DE7-F9DF-C666-3997-CF45F74C76B4}"/>
              </a:ext>
            </a:extLst>
          </p:cNvPr>
          <p:cNvGraphicFramePr>
            <a:graphicFrameLocks noGrp="1"/>
          </p:cNvGraphicFramePr>
          <p:nvPr/>
        </p:nvGraphicFramePr>
        <p:xfrm>
          <a:off x="535707" y="1343120"/>
          <a:ext cx="113778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574">
                  <a:extLst>
                    <a:ext uri="{9D8B030D-6E8A-4147-A177-3AD203B41FA5}">
                      <a16:colId xmlns:a16="http://schemas.microsoft.com/office/drawing/2014/main" val="1991856822"/>
                    </a:ext>
                  </a:extLst>
                </a:gridCol>
                <a:gridCol w="2275574">
                  <a:extLst>
                    <a:ext uri="{9D8B030D-6E8A-4147-A177-3AD203B41FA5}">
                      <a16:colId xmlns:a16="http://schemas.microsoft.com/office/drawing/2014/main" val="3007745830"/>
                    </a:ext>
                  </a:extLst>
                </a:gridCol>
                <a:gridCol w="2275574">
                  <a:extLst>
                    <a:ext uri="{9D8B030D-6E8A-4147-A177-3AD203B41FA5}">
                      <a16:colId xmlns:a16="http://schemas.microsoft.com/office/drawing/2014/main" val="3273182353"/>
                    </a:ext>
                  </a:extLst>
                </a:gridCol>
                <a:gridCol w="2275574">
                  <a:extLst>
                    <a:ext uri="{9D8B030D-6E8A-4147-A177-3AD203B41FA5}">
                      <a16:colId xmlns:a16="http://schemas.microsoft.com/office/drawing/2014/main" val="3446424176"/>
                    </a:ext>
                  </a:extLst>
                </a:gridCol>
                <a:gridCol w="2275574">
                  <a:extLst>
                    <a:ext uri="{9D8B030D-6E8A-4147-A177-3AD203B41FA5}">
                      <a16:colId xmlns:a16="http://schemas.microsoft.com/office/drawing/2014/main" val="4059149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j-lt"/>
                        </a:rPr>
                        <a:t>Stakeholders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+mj-lt"/>
                        </a:rPr>
                        <a:t>Interest</a:t>
                      </a:r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j-lt"/>
                        </a:rPr>
                        <a:t>Influence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+mj-lt"/>
                        </a:rPr>
                        <a:t>Intra-process</a:t>
                      </a:r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+mj-lt"/>
                        </a:rPr>
                        <a:t>Management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1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+mj-lt"/>
                        </a:rPr>
                        <a:t>1.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+mj-lt"/>
                        </a:rPr>
                        <a:t>2.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+mj-lt"/>
                        </a:rPr>
                        <a:t>3.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1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>
                          <a:latin typeface="+mj-lt"/>
                        </a:rPr>
                        <a:t>Etc</a:t>
                      </a:r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1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</a:t>
            </a:r>
            <a:r>
              <a:rPr lang="fr-FR" sz="4000" dirty="0" err="1">
                <a:latin typeface="+mj-lt"/>
              </a:rPr>
              <a:t>this</a:t>
            </a:r>
            <a:r>
              <a:rPr lang="fr-FR" sz="4000" dirty="0">
                <a:latin typeface="+mj-lt"/>
              </a:rPr>
              <a:t> S2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54"/>
            <a:ext cx="10515600" cy="4297920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Finishing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up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exercises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Risk management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vs Agile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Gantt charts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115025"/>
            <a:ext cx="6576498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6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49D88-956C-AC9A-797F-459BC36D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68" y="237183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Risk sources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FCD6A4-C70B-C6EC-391D-045DF5951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8242D-E831-D2B0-8D70-6A53630EA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57368"/>
              </p:ext>
            </p:extLst>
          </p:nvPr>
        </p:nvGraphicFramePr>
        <p:xfrm>
          <a:off x="838200" y="893086"/>
          <a:ext cx="10470662" cy="483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82">
                  <a:extLst>
                    <a:ext uri="{9D8B030D-6E8A-4147-A177-3AD203B41FA5}">
                      <a16:colId xmlns:a16="http://schemas.microsoft.com/office/drawing/2014/main" val="977867183"/>
                    </a:ext>
                  </a:extLst>
                </a:gridCol>
                <a:gridCol w="7401880">
                  <a:extLst>
                    <a:ext uri="{9D8B030D-6E8A-4147-A177-3AD203B41FA5}">
                      <a16:colId xmlns:a16="http://schemas.microsoft.com/office/drawing/2014/main" val="340030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Risk source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Risk repository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Historical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data of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risks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of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completed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projects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. Can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be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used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to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identify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potential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risks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fr-FR" sz="2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7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Checklist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 questionnaire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that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helps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identify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potential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risks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fr-FR" sz="2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0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Expert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judgment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Interviews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with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experienced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project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managers,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subject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matter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experts and stakeholders.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fr-FR" sz="2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</a:rPr>
                        <a:t>Project </a:t>
                      </a:r>
                      <a:r>
                        <a:rPr lang="fr-FR" sz="2800" b="0" dirty="0" err="1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fr-FR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The files of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status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 reports,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quality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 reports, meeting reports etc.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7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63F2-01EE-30CF-F411-A6BA1880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24" y="323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Risk </a:t>
            </a:r>
            <a:r>
              <a:rPr lang="fr-FR" sz="4000" dirty="0" err="1">
                <a:latin typeface="+mj-lt"/>
              </a:rPr>
              <a:t>categories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A9F7B-28D4-B9A4-867C-61983D8CF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06E654-64B9-EF7B-937C-B9F21EDB6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9828"/>
              </p:ext>
            </p:extLst>
          </p:nvPr>
        </p:nvGraphicFramePr>
        <p:xfrm>
          <a:off x="580293" y="1299796"/>
          <a:ext cx="10470662" cy="313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13">
                  <a:extLst>
                    <a:ext uri="{9D8B030D-6E8A-4147-A177-3AD203B41FA5}">
                      <a16:colId xmlns:a16="http://schemas.microsoft.com/office/drawing/2014/main" val="977867183"/>
                    </a:ext>
                  </a:extLst>
                </a:gridCol>
                <a:gridCol w="7219949">
                  <a:extLst>
                    <a:ext uri="{9D8B030D-6E8A-4147-A177-3AD203B41FA5}">
                      <a16:colId xmlns:a16="http://schemas.microsoft.com/office/drawing/2014/main" val="340030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Risk </a:t>
                      </a:r>
                      <a:r>
                        <a:rPr lang="fr-FR" sz="24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category</a:t>
                      </a:r>
                      <a:endParaRPr lang="fr-FR" sz="2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Comments</a:t>
                      </a:r>
                      <a:endParaRPr lang="fr-FR" sz="2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Technical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Requirements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technology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interfaces, performance,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quality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7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Customer,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contract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market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supplier…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0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Organisational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Dependencies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logistics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resources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budgets…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>
                          <a:solidFill>
                            <a:schemeClr val="tx1"/>
                          </a:solidFill>
                        </a:rPr>
                        <a:t>Project-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</a:rPr>
                        <a:t>related</a:t>
                      </a:r>
                      <a:endParaRPr lang="fr-F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Planning,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schedule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estimates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communication…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2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63F2-01EE-30CF-F411-A6BA1880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4" y="171296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Risk </a:t>
            </a:r>
            <a:r>
              <a:rPr lang="fr-FR" sz="4000" dirty="0" err="1">
                <a:latin typeface="+mj-lt"/>
              </a:rPr>
              <a:t>exposure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A9F7B-28D4-B9A4-867C-61983D8CF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61D290E-AEA7-0601-5470-C79DF99E6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09199"/>
              </p:ext>
            </p:extLst>
          </p:nvPr>
        </p:nvGraphicFramePr>
        <p:xfrm>
          <a:off x="592014" y="1040359"/>
          <a:ext cx="97711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347">
                  <a:extLst>
                    <a:ext uri="{9D8B030D-6E8A-4147-A177-3AD203B41FA5}">
                      <a16:colId xmlns:a16="http://schemas.microsoft.com/office/drawing/2014/main" val="2180348638"/>
                    </a:ext>
                  </a:extLst>
                </a:gridCol>
                <a:gridCol w="5856838">
                  <a:extLst>
                    <a:ext uri="{9D8B030D-6E8A-4147-A177-3AD203B41FA5}">
                      <a16:colId xmlns:a16="http://schemas.microsoft.com/office/drawing/2014/main" val="179953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Probability</a:t>
                      </a:r>
                      <a:endParaRPr lang="fr-FR" sz="2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4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High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80 – 100%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3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Medium-High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60 – 80%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4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Medium-Low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30 – 60%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0 – 30%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81823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9BFF91A-41CD-2532-5A0F-167F864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45610"/>
              </p:ext>
            </p:extLst>
          </p:nvPr>
        </p:nvGraphicFramePr>
        <p:xfrm>
          <a:off x="592015" y="3543597"/>
          <a:ext cx="9771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247">
                  <a:extLst>
                    <a:ext uri="{9D8B030D-6E8A-4147-A177-3AD203B41FA5}">
                      <a16:colId xmlns:a16="http://schemas.microsoft.com/office/drawing/2014/main" val="2476436292"/>
                    </a:ext>
                  </a:extLst>
                </a:gridCol>
                <a:gridCol w="5833937">
                  <a:extLst>
                    <a:ext uri="{9D8B030D-6E8A-4147-A177-3AD203B41FA5}">
                      <a16:colId xmlns:a16="http://schemas.microsoft.com/office/drawing/2014/main" val="2425928564"/>
                    </a:ext>
                  </a:extLst>
                </a:gridCol>
              </a:tblGrid>
              <a:tr h="236167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Catastrophic</a:t>
                      </a:r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rating 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0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Critical, Rating 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8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Low – Marginal, Rating 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5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952297" y="1341595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Awareness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11076" y="191683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Emotional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328248" y="1346973"/>
            <a:ext cx="132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Purchase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89624" y="5398411"/>
            <a:ext cx="121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Rational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782814" y="1444102"/>
            <a:ext cx="3312368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 rot="5400000">
            <a:off x="1036542" y="3745272"/>
            <a:ext cx="29462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/>
          <p:cNvCxnSpPr/>
          <p:nvPr/>
        </p:nvCxnSpPr>
        <p:spPr>
          <a:xfrm>
            <a:off x="6583412" y="1916832"/>
            <a:ext cx="72008" cy="4016920"/>
          </a:xfrm>
          <a:prstGeom prst="line">
            <a:avLst/>
          </a:prstGeom>
          <a:ln w="381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990204" y="3913584"/>
            <a:ext cx="5499097" cy="0"/>
          </a:xfrm>
          <a:prstGeom prst="line">
            <a:avLst/>
          </a:prstGeom>
          <a:ln w="381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353172" y="2715012"/>
            <a:ext cx="15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Entertain</a:t>
            </a:r>
            <a:endParaRPr lang="en-US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193209" y="4572384"/>
            <a:ext cx="151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Convince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511869" y="4587437"/>
            <a:ext cx="134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Educate</a:t>
            </a:r>
            <a:endParaRPr lang="en-US" sz="2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283965" y="2708920"/>
            <a:ext cx="117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Inspire</a:t>
            </a:r>
            <a:endParaRPr lang="en-US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28007" y="295886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model for a </a:t>
            </a:r>
            <a:r>
              <a:rPr lang="fr-FR" sz="36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5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63F2-01EE-30CF-F411-A6BA1880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228656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Risk impact – on 3 </a:t>
            </a:r>
            <a:r>
              <a:rPr lang="fr-FR" sz="4000" dirty="0" err="1">
                <a:latin typeface="+mj-lt"/>
              </a:rPr>
              <a:t>levels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A9F7B-28D4-B9A4-867C-61983D8CF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19E6848-7C67-742C-4DB4-B16831DD0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72784"/>
              </p:ext>
            </p:extLst>
          </p:nvPr>
        </p:nvGraphicFramePr>
        <p:xfrm>
          <a:off x="171450" y="1016002"/>
          <a:ext cx="12020550" cy="43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138">
                  <a:extLst>
                    <a:ext uri="{9D8B030D-6E8A-4147-A177-3AD203B41FA5}">
                      <a16:colId xmlns:a16="http://schemas.microsoft.com/office/drawing/2014/main" val="2797311132"/>
                    </a:ext>
                  </a:extLst>
                </a:gridCol>
                <a:gridCol w="2976562">
                  <a:extLst>
                    <a:ext uri="{9D8B030D-6E8A-4147-A177-3AD203B41FA5}">
                      <a16:colId xmlns:a16="http://schemas.microsoft.com/office/drawing/2014/main" val="351202870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22933177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6196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 </a:t>
                      </a:r>
                      <a:r>
                        <a:rPr lang="fr-FR" sz="2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low</a:t>
                      </a: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Low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 high, High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3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Cost</a:t>
                      </a: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5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0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Quality</a:t>
                      </a: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6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5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63F2-01EE-30CF-F411-A6BA1880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63" y="445147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Risk occurrence: </a:t>
            </a:r>
            <a:r>
              <a:rPr lang="fr-FR" sz="4000" dirty="0" err="1">
                <a:latin typeface="+mj-lt"/>
              </a:rPr>
              <a:t>timeframe</a:t>
            </a:r>
            <a:endParaRPr lang="fr-FR" sz="4000" dirty="0">
              <a:latin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A9F7B-28D4-B9A4-867C-61983D8CF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DD1B0BA-B1AC-382F-2A30-E7F62093A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8851"/>
              </p:ext>
            </p:extLst>
          </p:nvPr>
        </p:nvGraphicFramePr>
        <p:xfrm>
          <a:off x="663863" y="1243830"/>
          <a:ext cx="10045700" cy="32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3826277237"/>
                    </a:ext>
                  </a:extLst>
                </a:gridCol>
                <a:gridCol w="7067550">
                  <a:extLst>
                    <a:ext uri="{9D8B030D-6E8A-4147-A177-3AD203B41FA5}">
                      <a16:colId xmlns:a16="http://schemas.microsoft.com/office/drawing/2014/main" val="40467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Timeframe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0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/>
                        <a:t>Near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 err="1"/>
                        <a:t>Now</a:t>
                      </a:r>
                      <a:r>
                        <a:rPr lang="fr-FR" sz="2800" dirty="0"/>
                        <a:t> to 1 </a:t>
                      </a:r>
                      <a:r>
                        <a:rPr lang="fr-FR" sz="2800" dirty="0" err="1"/>
                        <a:t>month</a:t>
                      </a:r>
                      <a:endParaRPr lang="fr-FR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 err="1"/>
                        <a:t>Mid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/>
                        <a:t>Next 2 to 6 </a:t>
                      </a:r>
                      <a:r>
                        <a:rPr lang="fr-FR" sz="2800" dirty="0" err="1"/>
                        <a:t>months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/>
                        <a:t>Far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dirty="0"/>
                        <a:t>Over 6 </a:t>
                      </a:r>
                      <a:r>
                        <a:rPr lang="fr-FR" sz="2800" dirty="0" err="1"/>
                        <a:t>months</a:t>
                      </a:r>
                      <a:endParaRPr lang="fr-FR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3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0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78821-8E16-48FA-AD2C-313A3F33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Géopolitique et influence des marchés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338D8-E791-4CC4-B77A-92355552F1BE}"/>
              </a:ext>
            </a:extLst>
          </p:cNvPr>
          <p:cNvSpPr txBox="1"/>
          <p:nvPr/>
        </p:nvSpPr>
        <p:spPr>
          <a:xfrm>
            <a:off x="8468590" y="0"/>
            <a:ext cx="3524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- teams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6631D-FA26-45EF-8A13-56261DC9913C}"/>
              </a:ext>
            </a:extLst>
          </p:cNvPr>
          <p:cNvSpPr txBox="1"/>
          <p:nvPr/>
        </p:nvSpPr>
        <p:spPr>
          <a:xfrm>
            <a:off x="198984" y="679069"/>
            <a:ext cx="97917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risks can you identify for your projects  Why are they a risk? </a:t>
            </a:r>
            <a:endParaRPr lang="fr-FR" sz="24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kind of impacts does each of your identified risks have? Can you categorise these as low impact, medium impact, or high impact? </a:t>
            </a:r>
            <a:endParaRPr lang="fr-FR" sz="24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How probable are each of your identified risks? Categorise them as not very likely, likely, and highly likely to occur. </a:t>
            </a:r>
            <a:endParaRPr lang="fr-FR" sz="24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would you analyse as the three most critical risks? </a:t>
            </a:r>
            <a:endParaRPr lang="fr-FR" sz="24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GB" sz="2400" dirty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would you suggest to do about these three risks? Are there specific actions to deal with these risks? Can you identify a contingency plan to carry out if the risk occurs?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GB" sz="2400" b="1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20’</a:t>
            </a:r>
            <a:endParaRPr lang="fr-FR" sz="2400" b="1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B62939-B315-0EC0-71DC-D12683E1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84" y="516082"/>
            <a:ext cx="1637598" cy="163759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7D1B99-6984-C2ED-B617-CE91DC39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84" y="4843438"/>
            <a:ext cx="1512912" cy="15129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F036EB-69FA-4348-F2FB-579169DE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992" y="3498354"/>
            <a:ext cx="1128055" cy="12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</a:t>
            </a:r>
            <a:r>
              <a:rPr lang="fr-FR" sz="4000" dirty="0" err="1">
                <a:latin typeface="+mj-lt"/>
              </a:rPr>
              <a:t>this</a:t>
            </a:r>
            <a:r>
              <a:rPr lang="fr-FR" sz="4000" dirty="0">
                <a:latin typeface="+mj-lt"/>
              </a:rPr>
              <a:t> S2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54"/>
            <a:ext cx="10515600" cy="4297920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Finishing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up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exercises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Risk management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 vs Agile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Gantt charts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115025"/>
            <a:ext cx="6576498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0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6DEEF-DCC4-9B37-F453-90344DF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A7DBE57-AD56-FE5B-3A67-B9D9FE9A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Please</a:t>
            </a:r>
            <a:r>
              <a:rPr lang="fr-FR" b="0" dirty="0"/>
              <a:t> </a:t>
            </a:r>
            <a:r>
              <a:rPr lang="fr-FR" b="0" dirty="0" err="1"/>
              <a:t>watch</a:t>
            </a:r>
            <a:endParaRPr lang="fr-FR" b="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E3EAA6E-2BE7-4A14-9817-92A77F06295D}"/>
              </a:ext>
            </a:extLst>
          </p:cNvPr>
          <p:cNvSpPr txBox="1"/>
          <p:nvPr/>
        </p:nvSpPr>
        <p:spPr>
          <a:xfrm>
            <a:off x="1428749" y="1508862"/>
            <a:ext cx="10458450" cy="260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“Steering projects without long-term plans”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Sommer and </a:t>
            </a:r>
            <a:r>
              <a:rPr lang="en-US" sz="28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Wiland</a:t>
            </a:r>
            <a:r>
              <a:rPr lang="en-US" sz="2800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Roboto" panose="02000000000000000000" pitchFamily="2" charset="0"/>
              </a:rPr>
              <a:t>TED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Roboto" panose="02000000000000000000" pitchFamily="2" charset="0"/>
              </a:rPr>
              <a:t>11’49</a:t>
            </a:r>
            <a:endParaRPr lang="fr-FR" sz="2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8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EE8D82-BE80-1F02-3FBD-0C059C39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DA078A1-21C5-B981-2C02-48020C21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Possible </a:t>
            </a:r>
            <a:r>
              <a:rPr lang="fr-FR" b="0" dirty="0" err="1"/>
              <a:t>learnings</a:t>
            </a:r>
            <a:endParaRPr lang="fr-FR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F4F8BB5-2B11-890E-8F7E-7A5C4175C3F5}"/>
              </a:ext>
            </a:extLst>
          </p:cNvPr>
          <p:cNvSpPr txBox="1"/>
          <p:nvPr/>
        </p:nvSpPr>
        <p:spPr>
          <a:xfrm>
            <a:off x="529580" y="1189759"/>
            <a:ext cx="1063722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The notion « 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everything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must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be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precisely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planned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 »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is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not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terribly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useful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Deal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with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the « 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fear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of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failure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 »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problem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Remember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: in the end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it’s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the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result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that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matters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, not the plan.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« Scrum » as an agile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management technique.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This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requires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two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things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: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lphaUcPeriod"/>
            </a:pP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Project manager « holding the frame » (not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unlike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a coach).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lphaUcPeriod"/>
            </a:pP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Managing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the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context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/ culture.</a:t>
            </a: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36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– in teams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80"/>
            <a:ext cx="6005945" cy="1783158"/>
          </a:xfrm>
        </p:spPr>
        <p:txBody>
          <a:bodyPr>
            <a:noAutofit/>
          </a:bodyPr>
          <a:lstStyle/>
          <a:p>
            <a:pPr marL="107950" indent="0">
              <a:lnSpc>
                <a:spcPct val="100000"/>
              </a:lnSpc>
              <a:buNone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Please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articulate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the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differences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using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waterfall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vs agile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20’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17E37E-23E4-B0D5-08DD-F13C8AAD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618" y="411581"/>
            <a:ext cx="2808409" cy="28084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5B5054-7DF6-B5DB-4CBE-B32E32A5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18" y="3871785"/>
            <a:ext cx="2516945" cy="25169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EF5323-B2DE-45B9-1E2B-89ACF70F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540" y="3670691"/>
            <a:ext cx="2174093" cy="23934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592FFC-F0C2-25F4-74F2-9F32738E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046" y="2275664"/>
            <a:ext cx="2459198" cy="22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6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</a:t>
            </a:r>
            <a:r>
              <a:rPr lang="fr-FR" sz="4000" dirty="0" err="1">
                <a:latin typeface="+mj-lt"/>
              </a:rPr>
              <a:t>this</a:t>
            </a:r>
            <a:r>
              <a:rPr lang="fr-FR" sz="4000" dirty="0">
                <a:latin typeface="+mj-lt"/>
              </a:rPr>
              <a:t> S2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54"/>
            <a:ext cx="10515600" cy="4297920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Finishing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up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exercises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Risk management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vs Agile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Gantt charts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115025"/>
            <a:ext cx="6576498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2D575B-E081-E50E-F593-AAF4F9C1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28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18BFF74-F085-BEBF-462E-CDAE0D26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GANTT Chart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4E55C9-ADF3-FF35-17E6-29DAA2DD5761}"/>
              </a:ext>
            </a:extLst>
          </p:cNvPr>
          <p:cNvSpPr txBox="1"/>
          <p:nvPr/>
        </p:nvSpPr>
        <p:spPr>
          <a:xfrm>
            <a:off x="529580" y="1120676"/>
            <a:ext cx="1082422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A Gantt chart, commonly used in project management, is one of the most popular and useful ways of showing activities (tasks or events) displayed against time.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On the left of the chart is a list of the activities and along the top is a suitable time scale.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Each activity is represented by a bar; the position and length of the bar reflects the start date, duration and end date of the activity. This allows you to see at a glance: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9029A4-015C-535C-C58D-70CBB1DC59C2}"/>
              </a:ext>
            </a:extLst>
          </p:cNvPr>
          <p:cNvSpPr txBox="1"/>
          <p:nvPr/>
        </p:nvSpPr>
        <p:spPr>
          <a:xfrm>
            <a:off x="529580" y="4426603"/>
            <a:ext cx="875968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What the various activities are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When each activity begins and ends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How long each activity is scheduled to last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Where activities overlap with other activities, and by </a:t>
            </a:r>
            <a:r>
              <a:rPr lang="en-US" sz="2400" b="0" i="0">
                <a:solidFill>
                  <a:srgbClr val="212529"/>
                </a:solidFill>
                <a:effectLst/>
              </a:rPr>
              <a:t>how much.</a:t>
            </a: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The start and end date of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54853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A6CA79-5C94-2A54-21DA-5BBEAD5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29</a:t>
            </a:fld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2FBEF04-9D00-7045-6288-D05E484D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look like</a:t>
            </a:r>
          </a:p>
        </p:txBody>
      </p:sp>
      <p:pic>
        <p:nvPicPr>
          <p:cNvPr id="5122" name="Picture 2" descr="gantt chart schedule">
            <a:extLst>
              <a:ext uri="{FF2B5EF4-FFF2-40B4-BE49-F238E27FC236}">
                <a16:creationId xmlns:a16="http://schemas.microsoft.com/office/drawing/2014/main" id="{F6BAC7CA-FD19-25FF-4539-1DCEB48E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1" y="1062013"/>
            <a:ext cx="12107943" cy="42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747" y="268574"/>
            <a:ext cx="11072813" cy="10906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4000" b="0" dirty="0"/>
              <a:t>Reminder: Project Management : a 3-Phase Approach </a:t>
            </a:r>
            <a:br>
              <a:rPr lang="en-US" sz="2400" dirty="0"/>
            </a:br>
            <a:endParaRPr lang="en-US" sz="1800" b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6" name="Chevron 17">
            <a:extLst>
              <a:ext uri="{FF2B5EF4-FFF2-40B4-BE49-F238E27FC236}">
                <a16:creationId xmlns:a16="http://schemas.microsoft.com/office/drawing/2014/main" id="{80C2FA24-C3FF-4F99-8694-BA262AB8070A}"/>
              </a:ext>
            </a:extLst>
          </p:cNvPr>
          <p:cNvSpPr/>
          <p:nvPr/>
        </p:nvSpPr>
        <p:spPr bwMode="auto">
          <a:xfrm>
            <a:off x="443347" y="1359188"/>
            <a:ext cx="3758252" cy="904749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Phase I: </a:t>
            </a:r>
            <a:r>
              <a:rPr lang="en-GB" sz="2000" dirty="0">
                <a:solidFill>
                  <a:schemeClr val="bg1"/>
                </a:solidFill>
                <a:cs typeface="Times New Roman" pitchFamily="18" charset="0"/>
              </a:rPr>
              <a:t>Build a Business Case</a:t>
            </a: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Chevron 17">
            <a:extLst>
              <a:ext uri="{FF2B5EF4-FFF2-40B4-BE49-F238E27FC236}">
                <a16:creationId xmlns:a16="http://schemas.microsoft.com/office/drawing/2014/main" id="{AA474FA7-23F8-48D3-A4A1-46C7E7EF8CBF}"/>
              </a:ext>
            </a:extLst>
          </p:cNvPr>
          <p:cNvSpPr/>
          <p:nvPr/>
        </p:nvSpPr>
        <p:spPr bwMode="auto">
          <a:xfrm>
            <a:off x="4289929" y="1382996"/>
            <a:ext cx="3604451" cy="849147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Phase II: </a:t>
            </a:r>
            <a:r>
              <a:rPr lang="en-GB" sz="2000" dirty="0">
                <a:solidFill>
                  <a:schemeClr val="bg1"/>
                </a:solidFill>
                <a:cs typeface="Times New Roman" pitchFamily="18" charset="0"/>
              </a:rPr>
              <a:t>Initiate the Project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E2F11-EEE6-4CE3-AA18-0A0EFEAFC83C}"/>
              </a:ext>
            </a:extLst>
          </p:cNvPr>
          <p:cNvCxnSpPr>
            <a:cxnSpLocks/>
          </p:cNvCxnSpPr>
          <p:nvPr/>
        </p:nvCxnSpPr>
        <p:spPr>
          <a:xfrm>
            <a:off x="7848736" y="2263937"/>
            <a:ext cx="0" cy="288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F130AE-016B-49E7-B056-02422308B35C}"/>
              </a:ext>
            </a:extLst>
          </p:cNvPr>
          <p:cNvSpPr/>
          <p:nvPr/>
        </p:nvSpPr>
        <p:spPr>
          <a:xfrm>
            <a:off x="505708" y="2263938"/>
            <a:ext cx="3562848" cy="4483279"/>
          </a:xfrm>
          <a:prstGeom prst="rect">
            <a:avLst/>
          </a:prstGeom>
          <a:effectLst/>
        </p:spPr>
        <p:txBody>
          <a:bodyPr wrap="square" lIns="0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Business opportunity &amp; suggested solution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Project objectives, scope &amp; approach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Project deliverables &amp; business outcomes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Strategic alignment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Dependencies &amp; constraints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Risk assessment &amp; mitigation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impact assessment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Project costs 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Benefits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Net present value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Key success factors &amp; KPIs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BF9F2-93B5-4D57-85D0-BA4BB3074ECE}"/>
              </a:ext>
            </a:extLst>
          </p:cNvPr>
          <p:cNvSpPr/>
          <p:nvPr/>
        </p:nvSpPr>
        <p:spPr>
          <a:xfrm>
            <a:off x="7977943" y="2263938"/>
            <a:ext cx="3447437" cy="29443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High-level project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Detailed project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Project dashboard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Parking lot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Punch list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chemeClr val="bg1">
                    <a:lumMod val="10000"/>
                  </a:schemeClr>
                </a:solidFill>
              </a:rPr>
              <a:t>Post project evaluation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002776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002776"/>
              </a:solidFill>
            </a:endParaRPr>
          </a:p>
        </p:txBody>
      </p:sp>
      <p:sp>
        <p:nvSpPr>
          <p:cNvPr id="44" name="Chevron 17">
            <a:extLst>
              <a:ext uri="{FF2B5EF4-FFF2-40B4-BE49-F238E27FC236}">
                <a16:creationId xmlns:a16="http://schemas.microsoft.com/office/drawing/2014/main" id="{B37241D5-D790-45E8-BF55-A1BE78BE73CE}"/>
              </a:ext>
            </a:extLst>
          </p:cNvPr>
          <p:cNvSpPr/>
          <p:nvPr/>
        </p:nvSpPr>
        <p:spPr bwMode="auto">
          <a:xfrm>
            <a:off x="7977943" y="1382996"/>
            <a:ext cx="3946452" cy="849147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Phase III: Define &amp; </a:t>
            </a:r>
            <a:r>
              <a:rPr lang="en-US" sz="2000" dirty="0" err="1">
                <a:solidFill>
                  <a:schemeClr val="bg1"/>
                </a:solidFill>
                <a:cs typeface="Times New Roman" pitchFamily="18" charset="0"/>
              </a:rPr>
              <a:t>Imple-ment</a:t>
            </a: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 the Project Plan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F81B7A-6305-4E8C-BB6C-F5EA082CC1F4}"/>
              </a:ext>
            </a:extLst>
          </p:cNvPr>
          <p:cNvCxnSpPr>
            <a:cxnSpLocks/>
          </p:cNvCxnSpPr>
          <p:nvPr/>
        </p:nvCxnSpPr>
        <p:spPr>
          <a:xfrm>
            <a:off x="4177221" y="2263937"/>
            <a:ext cx="0" cy="288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CF957D7-D8F3-458B-821C-47577E93E4F6}"/>
              </a:ext>
            </a:extLst>
          </p:cNvPr>
          <p:cNvSpPr/>
          <p:nvPr/>
        </p:nvSpPr>
        <p:spPr>
          <a:xfrm>
            <a:off x="4343264" y="2263938"/>
            <a:ext cx="3396807" cy="312906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b="1" dirty="0">
                <a:solidFill>
                  <a:schemeClr val="bg1">
                    <a:lumMod val="10000"/>
                  </a:schemeClr>
                </a:solidFill>
              </a:rPr>
              <a:t>Project charter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sz="2000" b="1" dirty="0">
                <a:solidFill>
                  <a:schemeClr val="bg1">
                    <a:lumMod val="10000"/>
                  </a:schemeClr>
                </a:solidFill>
              </a:rPr>
              <a:t>Project challenges and key success factors</a:t>
            </a:r>
          </a:p>
          <a:p>
            <a:pPr marL="169863" indent="-1698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nb-NO" sz="2000" b="1" dirty="0">
                <a:solidFill>
                  <a:schemeClr val="bg1">
                    <a:lumMod val="10000"/>
                  </a:schemeClr>
                </a:solidFill>
              </a:rPr>
              <a:t>RACI matrix</a:t>
            </a:r>
          </a:p>
          <a:p>
            <a:pPr marL="169863" indent="-1698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nb-NO" sz="2000" b="1" dirty="0">
                <a:solidFill>
                  <a:schemeClr val="bg1">
                    <a:lumMod val="10000"/>
                  </a:schemeClr>
                </a:solidFill>
              </a:rPr>
              <a:t>Stakeholder analysis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002776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4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– in teams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80"/>
            <a:ext cx="6253194" cy="1783158"/>
          </a:xfrm>
        </p:spPr>
        <p:txBody>
          <a:bodyPr>
            <a:noAutofit/>
          </a:bodyPr>
          <a:lstStyle/>
          <a:p>
            <a:pPr marL="107950" indent="0">
              <a:lnSpc>
                <a:spcPct val="100000"/>
              </a:lnSpc>
              <a:buNone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Please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draw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up a GANTT chart for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20’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91F77C-2301-A688-0985-72ADD65A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055" y="809154"/>
            <a:ext cx="2368633" cy="23686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A3B306-9C8C-D919-0C06-8720143A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17" y="2343611"/>
            <a:ext cx="1976968" cy="19769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351C23-81EB-EFCD-339F-0A4B43DF1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405" y="3661645"/>
            <a:ext cx="1976969" cy="21764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A7B761-70BB-AEF5-2957-C87E8C9DA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431" y="4066917"/>
            <a:ext cx="2203486" cy="19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6DEEF-DCC4-9B37-F453-90344DF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A7DBE57-AD56-FE5B-3A67-B9D9FE9A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Please</a:t>
            </a:r>
            <a:r>
              <a:rPr lang="fr-FR" b="0" dirty="0"/>
              <a:t> </a:t>
            </a:r>
            <a:r>
              <a:rPr lang="fr-FR" b="0" dirty="0" err="1"/>
              <a:t>watch</a:t>
            </a:r>
            <a:endParaRPr lang="fr-FR" b="0" dirty="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14421C6-A715-B916-A8B7-88605164582A}"/>
              </a:ext>
            </a:extLst>
          </p:cNvPr>
          <p:cNvSpPr txBox="1"/>
          <p:nvPr/>
        </p:nvSpPr>
        <p:spPr>
          <a:xfrm>
            <a:off x="1314449" y="1518790"/>
            <a:ext cx="81066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+mj-lt"/>
              </a:rPr>
              <a:t>The Secret to Life from a PMP | Amy Hamilton | </a:t>
            </a:r>
            <a:r>
              <a:rPr lang="en-US" sz="3200" b="0" i="0" dirty="0" err="1">
                <a:effectLst/>
                <a:latin typeface="+mj-lt"/>
              </a:rPr>
              <a:t>TEDxStuttgart</a:t>
            </a:r>
            <a:endParaRPr lang="en-US" sz="3200" b="0" i="0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7AB56-C2E6-CFFC-FC08-5BDD96205B54}"/>
              </a:ext>
            </a:extLst>
          </p:cNvPr>
          <p:cNvSpPr txBox="1"/>
          <p:nvPr/>
        </p:nvSpPr>
        <p:spPr>
          <a:xfrm>
            <a:off x="1302799" y="3136611"/>
            <a:ext cx="1035962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latin typeface="+mj-lt"/>
              </a:rPr>
              <a:t>https://www.youtube.com/watch?v=CTn0HYmMAYM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52BA26A-B520-90EB-821A-AC03CCAB4A01}"/>
              </a:ext>
            </a:extLst>
          </p:cNvPr>
          <p:cNvSpPr txBox="1"/>
          <p:nvPr/>
        </p:nvSpPr>
        <p:spPr>
          <a:xfrm>
            <a:off x="1314450" y="4403320"/>
            <a:ext cx="9959571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Make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notes of the main points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that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interested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and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formulate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questions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</a:t>
            </a:r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have.</a:t>
            </a:r>
          </a:p>
        </p:txBody>
      </p:sp>
    </p:spTree>
    <p:extLst>
      <p:ext uri="{BB962C8B-B14F-4D97-AF65-F5344CB8AC3E}">
        <p14:creationId xmlns:p14="http://schemas.microsoft.com/office/powerpoint/2010/main" val="3047026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</a:t>
            </a:r>
            <a:r>
              <a:rPr lang="fr-FR" sz="4000" dirty="0" err="1">
                <a:latin typeface="+mj-lt"/>
              </a:rPr>
              <a:t>this</a:t>
            </a:r>
            <a:r>
              <a:rPr lang="fr-FR" sz="4000" dirty="0">
                <a:latin typeface="+mj-lt"/>
              </a:rPr>
              <a:t> S2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54"/>
            <a:ext cx="10515600" cy="4297920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Finishing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up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exercises</a:t>
            </a:r>
            <a:endParaRPr lang="fr-FR" sz="3200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Risk management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vs Agile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Gantt charts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115025"/>
            <a:ext cx="6576498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8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2EA5-F987-6086-74E4-8DF22ADF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14" y="337416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002F0C-0561-C1C6-DC34-4D24C4C01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C5951EC-32A2-F2A3-0B03-2C27212594C6}"/>
              </a:ext>
            </a:extLst>
          </p:cNvPr>
          <p:cNvSpPr txBox="1"/>
          <p:nvPr/>
        </p:nvSpPr>
        <p:spPr>
          <a:xfrm>
            <a:off x="585314" y="1209312"/>
            <a:ext cx="1059703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Purpose: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ubdivide a complicated task into smaller tasks until you reach </a:t>
            </a: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 level that cannot be further subdivided. </a:t>
            </a:r>
            <a:r>
              <a:rPr lang="en-US" sz="2800" dirty="0">
                <a:solidFill>
                  <a:srgbClr val="000000"/>
                </a:solidFill>
              </a:rPr>
              <a:t>WBS is done before scheduling and involves 3+ levels, such as:</a:t>
            </a:r>
          </a:p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</a:rPr>
              <a:t>Pro</a:t>
            </a:r>
            <a:r>
              <a:rPr lang="en-US" sz="2800" dirty="0" err="1">
                <a:solidFill>
                  <a:srgbClr val="000000"/>
                </a:solidFill>
              </a:rPr>
              <a:t>gramme</a:t>
            </a:r>
            <a:r>
              <a:rPr lang="en-US" sz="2800" dirty="0">
                <a:solidFill>
                  <a:srgbClr val="000000"/>
                </a:solidFill>
              </a:rPr>
              <a:t> – Project – Task – Subdivision(s) of task or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</a:rPr>
              <a:t>Macro – Meso – Micro.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5E7FD06-95E9-54F2-06FD-447FA69B34C6}"/>
              </a:ext>
            </a:extLst>
          </p:cNvPr>
          <p:cNvSpPr txBox="1"/>
          <p:nvPr/>
        </p:nvSpPr>
        <p:spPr>
          <a:xfrm>
            <a:off x="585314" y="4414817"/>
            <a:ext cx="1059703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u="sng" dirty="0" err="1"/>
              <a:t>Exercise</a:t>
            </a:r>
            <a:r>
              <a:rPr lang="fr-FR" sz="2800" u="sng" dirty="0"/>
              <a:t>: in teams:</a:t>
            </a:r>
          </a:p>
          <a:p>
            <a:r>
              <a:rPr lang="fr-FR" sz="2800" dirty="0"/>
              <a:t>Do a WBS for « </a:t>
            </a:r>
            <a:r>
              <a:rPr lang="fr-FR" sz="2800" dirty="0" err="1"/>
              <a:t>Finding</a:t>
            </a:r>
            <a:r>
              <a:rPr lang="fr-FR" sz="2800" dirty="0"/>
              <a:t> sponsors ». </a:t>
            </a:r>
          </a:p>
        </p:txBody>
      </p:sp>
    </p:spTree>
    <p:extLst>
      <p:ext uri="{BB962C8B-B14F-4D97-AF65-F5344CB8AC3E}">
        <p14:creationId xmlns:p14="http://schemas.microsoft.com/office/powerpoint/2010/main" val="372660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of Project Management Techniques in Filmmaking | Semantic  Scholar">
            <a:extLst>
              <a:ext uri="{FF2B5EF4-FFF2-40B4-BE49-F238E27FC236}">
                <a16:creationId xmlns:a16="http://schemas.microsoft.com/office/drawing/2014/main" id="{F56D25E6-FF7D-404C-8352-D5DEA172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8100"/>
            <a:ext cx="760095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87AD0-B6BC-486D-8968-4B67424DAA6B}"/>
              </a:ext>
            </a:extLst>
          </p:cNvPr>
          <p:cNvSpPr txBox="1"/>
          <p:nvPr/>
        </p:nvSpPr>
        <p:spPr>
          <a:xfrm>
            <a:off x="152400" y="533400"/>
            <a:ext cx="425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WBS for </a:t>
            </a:r>
            <a:r>
              <a:rPr lang="fr-FR" sz="3200" dirty="0" err="1"/>
              <a:t>making</a:t>
            </a:r>
            <a:r>
              <a:rPr lang="fr-FR" sz="3200" dirty="0"/>
              <a:t> a </a:t>
            </a:r>
            <a:r>
              <a:rPr lang="fr-FR" sz="3200" dirty="0" err="1"/>
              <a:t>movie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78941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2F476C-B6CF-B210-99A7-B41E982F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1FEF-22EE-9746-AFAA-99A0669454F1}" type="slidenum">
              <a:rPr lang="en-VN" smtClean="0"/>
              <a:t>35</a:t>
            </a:fld>
            <a:endParaRPr lang="en-VN"/>
          </a:p>
        </p:txBody>
      </p:sp>
      <p:pic>
        <p:nvPicPr>
          <p:cNvPr id="5" name="Picture 2" descr="Putting the “W” Back in “WBS” | The Papercut Project Manager">
            <a:extLst>
              <a:ext uri="{FF2B5EF4-FFF2-40B4-BE49-F238E27FC236}">
                <a16:creationId xmlns:a16="http://schemas.microsoft.com/office/drawing/2014/main" id="{443D9248-1790-27C1-ED41-DEF79CA5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3" y="1117600"/>
            <a:ext cx="10715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1B45F5A-5C0D-8B57-DEB2-0901349B43B7}"/>
              </a:ext>
            </a:extLst>
          </p:cNvPr>
          <p:cNvSpPr txBox="1"/>
          <p:nvPr/>
        </p:nvSpPr>
        <p:spPr>
          <a:xfrm>
            <a:off x="1470992" y="291547"/>
            <a:ext cx="3936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Example of a WBS</a:t>
            </a:r>
          </a:p>
        </p:txBody>
      </p:sp>
    </p:spTree>
    <p:extLst>
      <p:ext uri="{BB962C8B-B14F-4D97-AF65-F5344CB8AC3E}">
        <p14:creationId xmlns:p14="http://schemas.microsoft.com/office/powerpoint/2010/main" val="451277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2EA5-F987-6086-74E4-8DF22ADF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337416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Work for Friday: the A-Z of </a:t>
            </a:r>
            <a:r>
              <a:rPr lang="fr-FR" sz="4000" dirty="0" err="1">
                <a:latin typeface="+mj-lt"/>
              </a:rPr>
              <a:t>project</a:t>
            </a:r>
            <a:r>
              <a:rPr lang="fr-FR" sz="4000" dirty="0">
                <a:latin typeface="+mj-lt"/>
              </a:rPr>
              <a:t> management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002F0C-0561-C1C6-DC34-4D24C4C01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0A9BCDB-FD45-4439-D345-3F61B48D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5784"/>
              </p:ext>
            </p:extLst>
          </p:nvPr>
        </p:nvGraphicFramePr>
        <p:xfrm>
          <a:off x="69538" y="1199140"/>
          <a:ext cx="11775033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9677">
                  <a:extLst>
                    <a:ext uri="{9D8B030D-6E8A-4147-A177-3AD203B41FA5}">
                      <a16:colId xmlns:a16="http://schemas.microsoft.com/office/drawing/2014/main" val="4251879374"/>
                    </a:ext>
                  </a:extLst>
                </a:gridCol>
                <a:gridCol w="3095218">
                  <a:extLst>
                    <a:ext uri="{9D8B030D-6E8A-4147-A177-3AD203B41FA5}">
                      <a16:colId xmlns:a16="http://schemas.microsoft.com/office/drawing/2014/main" val="1595958925"/>
                    </a:ext>
                  </a:extLst>
                </a:gridCol>
                <a:gridCol w="3364282">
                  <a:extLst>
                    <a:ext uri="{9D8B030D-6E8A-4147-A177-3AD203B41FA5}">
                      <a16:colId xmlns:a16="http://schemas.microsoft.com/office/drawing/2014/main" val="2323052200"/>
                    </a:ext>
                  </a:extLst>
                </a:gridCol>
                <a:gridCol w="3725856">
                  <a:extLst>
                    <a:ext uri="{9D8B030D-6E8A-4147-A177-3AD203B41FA5}">
                      <a16:colId xmlns:a16="http://schemas.microsoft.com/office/drawing/2014/main" val="2876924127"/>
                    </a:ext>
                  </a:extLst>
                </a:gridCol>
              </a:tblGrid>
              <a:tr h="2338608"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Subject</a:t>
                      </a:r>
                    </a:p>
                    <a:p>
                      <a:endParaRPr lang="en-GB" sz="2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Agile etc.</a:t>
                      </a:r>
                      <a:endParaRPr lang="fr-FR" sz="2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rgbClr val="2B352D"/>
                          </a:solidFill>
                          <a:latin typeface="+mj-lt"/>
                          <a:cs typeface="Arial" panose="020B0604020202020204" pitchFamily="34" charset="0"/>
                        </a:rPr>
                        <a:t>What is it?</a:t>
                      </a:r>
                    </a:p>
                    <a:p>
                      <a:endParaRPr lang="en-GB" sz="2400" b="1" dirty="0">
                        <a:solidFill>
                          <a:srgbClr val="2B352D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endParaRPr lang="en-GB" sz="2400" b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Is the definition clear? Are there alternative definitions? Do some additional research. 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 dirty="0">
                          <a:solidFill>
                            <a:srgbClr val="29372C"/>
                          </a:solidFill>
                          <a:latin typeface="+mj-lt"/>
                          <a:cs typeface="Arial" panose="020B0604020202020204" pitchFamily="34" charset="0"/>
                        </a:rPr>
                        <a:t>Why are we interested?</a:t>
                      </a:r>
                    </a:p>
                    <a:p>
                      <a:endParaRPr lang="en-GB" sz="2400" b="1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What is the relevance of this subject for project managers ? Give concrete examples for your project, specific business sectors or companies.  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 u="none" dirty="0">
                          <a:solidFill>
                            <a:srgbClr val="29372B"/>
                          </a:solidFill>
                          <a:latin typeface="+mj-lt"/>
                          <a:cs typeface="Arial" panose="020B0604020202020204" pitchFamily="34" charset="0"/>
                        </a:rPr>
                        <a:t>How can we use this in practice? </a:t>
                      </a:r>
                    </a:p>
                    <a:p>
                      <a:endParaRPr lang="en-GB" sz="2400" b="1" u="sng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What do we think of this subject? </a:t>
                      </a:r>
                    </a:p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How can we apply it in our professional or personal lives ? 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389"/>
                  </a:ext>
                </a:extLst>
              </a:tr>
              <a:tr h="299822"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53306"/>
                  </a:ext>
                </a:extLst>
              </a:tr>
              <a:tr h="299822"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05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165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>
            <p:custDataLst>
              <p:tags r:id="rId2"/>
            </p:custDataLst>
          </p:nvPr>
        </p:nvSpPr>
        <p:spPr>
          <a:xfrm>
            <a:off x="2052637" y="1202099"/>
            <a:ext cx="30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Avenir LT Std 45 Book" charset="0"/>
                <a:cs typeface="Avenir LT Std 45 Book" charset="0"/>
              </a:rPr>
              <a:t>Feedback ?</a:t>
            </a:r>
            <a:endParaRPr lang="fr-FR" sz="4400" b="1" dirty="0">
              <a:solidFill>
                <a:schemeClr val="bg1"/>
              </a:solidFill>
              <a:latin typeface="+mj-lt"/>
              <a:ea typeface="Avenir LT Std 85 Heavy" charset="0"/>
              <a:cs typeface="Avenir LT Std 85 Heavy" charset="0"/>
            </a:endParaRPr>
          </a:p>
        </p:txBody>
      </p:sp>
      <p:cxnSp>
        <p:nvCxnSpPr>
          <p:cNvPr id="9" name="Connecteur droit 8"/>
          <p:cNvCxnSpPr/>
          <p:nvPr>
            <p:custDataLst>
              <p:tags r:id="rId3"/>
            </p:custDataLst>
          </p:nvPr>
        </p:nvCxnSpPr>
        <p:spPr>
          <a:xfrm>
            <a:off x="7597519" y="5423532"/>
            <a:ext cx="9521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>
            <p:custDataLst>
              <p:tags r:id="rId4"/>
            </p:custDataLst>
          </p:nvPr>
        </p:nvCxnSpPr>
        <p:spPr>
          <a:xfrm>
            <a:off x="3019285" y="2096575"/>
            <a:ext cx="9336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DF8D46-4FE9-49E4-9F42-7844605C11B1}"/>
              </a:ext>
            </a:extLst>
          </p:cNvPr>
          <p:cNvSpPr txBox="1"/>
          <p:nvPr/>
        </p:nvSpPr>
        <p:spPr>
          <a:xfrm>
            <a:off x="5081847" y="3272596"/>
            <a:ext cx="637672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Your reaction after this session 2 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bg1"/>
                </a:solidFill>
                <a:cs typeface="Arial" panose="020B0604020202020204" pitchFamily="34" charset="0"/>
              </a:rPr>
              <a:t>“WWW” – What Worked Well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bg1"/>
                </a:solidFill>
                <a:cs typeface="Arial" panose="020B0604020202020204" pitchFamily="34" charset="0"/>
              </a:rPr>
              <a:t>“EBI” – Even Better If</a:t>
            </a:r>
          </a:p>
        </p:txBody>
      </p:sp>
    </p:spTree>
    <p:extLst>
      <p:ext uri="{BB962C8B-B14F-4D97-AF65-F5344CB8AC3E}">
        <p14:creationId xmlns:p14="http://schemas.microsoft.com/office/powerpoint/2010/main" val="424283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33" y="87662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0" dirty="0"/>
              <a:t>Friday = Change Management : a 4-phase approach</a:t>
            </a:r>
            <a:endParaRPr lang="en-US" sz="4000" b="0" kern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38" name="Chevron 17">
            <a:extLst>
              <a:ext uri="{FF2B5EF4-FFF2-40B4-BE49-F238E27FC236}">
                <a16:creationId xmlns:a16="http://schemas.microsoft.com/office/drawing/2014/main" id="{4E62B729-6759-49CE-98AC-19D319E67273}"/>
              </a:ext>
            </a:extLst>
          </p:cNvPr>
          <p:cNvSpPr/>
          <p:nvPr/>
        </p:nvSpPr>
        <p:spPr bwMode="auto">
          <a:xfrm>
            <a:off x="311103" y="1178275"/>
            <a:ext cx="3025098" cy="902821"/>
          </a:xfrm>
          <a:prstGeom prst="chevron">
            <a:avLst>
              <a:gd name="adj" fmla="val 31818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I: 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Define the Change </a:t>
            </a:r>
            <a:r>
              <a:rPr lang="en-GB" dirty="0" err="1">
                <a:solidFill>
                  <a:schemeClr val="bg1"/>
                </a:solidFill>
                <a:cs typeface="Times New Roman" pitchFamily="18" charset="0"/>
              </a:rPr>
              <a:t>Mgt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 Strategy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" name="Chevron 17">
            <a:extLst>
              <a:ext uri="{FF2B5EF4-FFF2-40B4-BE49-F238E27FC236}">
                <a16:creationId xmlns:a16="http://schemas.microsoft.com/office/drawing/2014/main" id="{2E3AF6D6-0EAA-46F7-B834-6D34869BC9A0}"/>
              </a:ext>
            </a:extLst>
          </p:cNvPr>
          <p:cNvSpPr/>
          <p:nvPr/>
        </p:nvSpPr>
        <p:spPr bwMode="auto">
          <a:xfrm>
            <a:off x="3336201" y="1178274"/>
            <a:ext cx="2808000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II: H</a:t>
            </a:r>
            <a:r>
              <a:rPr lang="en-GB" dirty="0">
                <a:solidFill>
                  <a:schemeClr val="bg1"/>
                </a:solidFill>
                <a:cs typeface="Times New Roman" pitchFamily="18" charset="0"/>
              </a:rPr>
              <a:t>ow people experience change</a:t>
            </a:r>
          </a:p>
        </p:txBody>
      </p:sp>
      <p:sp>
        <p:nvSpPr>
          <p:cNvPr id="40" name="Chevron 17">
            <a:extLst>
              <a:ext uri="{FF2B5EF4-FFF2-40B4-BE49-F238E27FC236}">
                <a16:creationId xmlns:a16="http://schemas.microsoft.com/office/drawing/2014/main" id="{7937A946-13CF-48ED-BC27-678716B5C734}"/>
              </a:ext>
            </a:extLst>
          </p:cNvPr>
          <p:cNvSpPr/>
          <p:nvPr/>
        </p:nvSpPr>
        <p:spPr bwMode="auto">
          <a:xfrm>
            <a:off x="8814306" y="1178272"/>
            <a:ext cx="3025098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IV: Implement, Track &amp; Manage Progress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A1714B-EC96-46FA-BC40-DBC8339E93EF}"/>
              </a:ext>
            </a:extLst>
          </p:cNvPr>
          <p:cNvCxnSpPr>
            <a:cxnSpLocks/>
          </p:cNvCxnSpPr>
          <p:nvPr/>
        </p:nvCxnSpPr>
        <p:spPr>
          <a:xfrm>
            <a:off x="6019940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AD27A7-A6BB-48A8-BD67-3D7758A9BAFD}"/>
              </a:ext>
            </a:extLst>
          </p:cNvPr>
          <p:cNvSpPr/>
          <p:nvPr/>
        </p:nvSpPr>
        <p:spPr>
          <a:xfrm>
            <a:off x="286724" y="2133133"/>
            <a:ext cx="3025098" cy="4837222"/>
          </a:xfrm>
          <a:prstGeom prst="rect">
            <a:avLst/>
          </a:prstGeom>
          <a:effectLst/>
        </p:spPr>
        <p:txBody>
          <a:bodyPr wrap="square" lIns="0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Company’s strategy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Required change to implement the strategy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Business roadmap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Company readiness for change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Structure and size of change </a:t>
            </a:r>
            <a:r>
              <a:rPr lang="en-GB" dirty="0" err="1">
                <a:solidFill>
                  <a:schemeClr val="bg1">
                    <a:lumMod val="10000"/>
                  </a:schemeClr>
                </a:solidFill>
              </a:rPr>
              <a:t>mgt</a:t>
            </a: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 team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Roles &amp; responsibilities 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Guiding principles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Change Lean Canvas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impact assessment</a:t>
            </a:r>
          </a:p>
          <a:p>
            <a:pPr marL="169863" indent="-169863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Objectives and levers (ADKAR Model)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27035A-8881-4D27-8E30-66E94ED50FF0}"/>
              </a:ext>
            </a:extLst>
          </p:cNvPr>
          <p:cNvSpPr/>
          <p:nvPr/>
        </p:nvSpPr>
        <p:spPr>
          <a:xfrm>
            <a:off x="8814306" y="2263938"/>
            <a:ext cx="3110089" cy="432939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74625" indent="-174625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Governance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Overarching change management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Communication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Sponsorship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Coaching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Training plan status report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Resistance management plan status report</a:t>
            </a:r>
          </a:p>
          <a:p>
            <a:pPr marL="174625" indent="-174625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reinforcement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F1DE6B-D2C4-47E7-8157-6291AA08263E}"/>
              </a:ext>
            </a:extLst>
          </p:cNvPr>
          <p:cNvSpPr/>
          <p:nvPr/>
        </p:nvSpPr>
        <p:spPr>
          <a:xfrm>
            <a:off x="6008868" y="2263938"/>
            <a:ext cx="2704448" cy="25648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Overarching change management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Communication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Sponsorship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Coaching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Training plan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Resistance management plan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1C1F44-C286-460A-AF68-53BE53CCFBCE}"/>
              </a:ext>
            </a:extLst>
          </p:cNvPr>
          <p:cNvCxnSpPr>
            <a:cxnSpLocks/>
          </p:cNvCxnSpPr>
          <p:nvPr/>
        </p:nvCxnSpPr>
        <p:spPr>
          <a:xfrm>
            <a:off x="8763812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vron 17">
            <a:extLst>
              <a:ext uri="{FF2B5EF4-FFF2-40B4-BE49-F238E27FC236}">
                <a16:creationId xmlns:a16="http://schemas.microsoft.com/office/drawing/2014/main" id="{D27BF30D-5581-4BEE-974A-61A3BD4C0EB4}"/>
              </a:ext>
            </a:extLst>
          </p:cNvPr>
          <p:cNvSpPr/>
          <p:nvPr/>
        </p:nvSpPr>
        <p:spPr bwMode="auto">
          <a:xfrm>
            <a:off x="6075254" y="1178273"/>
            <a:ext cx="2808000" cy="902821"/>
          </a:xfrm>
          <a:prstGeom prst="chevron">
            <a:avLst>
              <a:gd name="adj" fmla="val 31818"/>
            </a:avLst>
          </a:prstGeom>
          <a:solidFill>
            <a:schemeClr val="tx1"/>
          </a:solidFill>
          <a:ln>
            <a:noFill/>
          </a:ln>
          <a:effectLst/>
        </p:spPr>
        <p:txBody>
          <a:bodyPr wrap="square" lIns="72000" tIns="45715" rIns="72000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Phase III: Develop the Change Management Plans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18EE2E-6F5F-46AB-82BB-FC9983EAD88B}"/>
              </a:ext>
            </a:extLst>
          </p:cNvPr>
          <p:cNvCxnSpPr>
            <a:cxnSpLocks/>
          </p:cNvCxnSpPr>
          <p:nvPr/>
        </p:nvCxnSpPr>
        <p:spPr>
          <a:xfrm>
            <a:off x="3290533" y="2263937"/>
            <a:ext cx="0" cy="27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BB488B-69C8-4124-A76A-4E48AD741568}"/>
              </a:ext>
            </a:extLst>
          </p:cNvPr>
          <p:cNvSpPr/>
          <p:nvPr/>
        </p:nvSpPr>
        <p:spPr>
          <a:xfrm>
            <a:off x="3337070" y="2263938"/>
            <a:ext cx="2704449" cy="46628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Commitment Curve 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Change Personal Transition Curve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Heart &amp; Mind Human Drivers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Innovation Adoption Curve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Maslow Hierarchy of Human Needs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Four Stages of Team Development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Stakeholder analysis</a:t>
            </a: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  <a:p>
            <a:pPr marL="169863" indent="-169863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endParaRPr lang="en-GB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20AD-85BE-4ED7-A74F-50228B9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2"/>
            <a:ext cx="10515600" cy="651825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Agenda for </a:t>
            </a:r>
            <a:r>
              <a:rPr lang="fr-FR" sz="4000" dirty="0" err="1">
                <a:latin typeface="+mj-lt"/>
              </a:rPr>
              <a:t>this</a:t>
            </a:r>
            <a:r>
              <a:rPr lang="fr-FR" sz="4000" dirty="0">
                <a:latin typeface="+mj-lt"/>
              </a:rPr>
              <a:t> S2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B34F-1557-4247-9F07-5BEAA15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354"/>
            <a:ext cx="10515600" cy="4297920"/>
          </a:xfrm>
        </p:spPr>
        <p:txBody>
          <a:bodyPr>
            <a:noAutofit/>
          </a:bodyPr>
          <a:lstStyle/>
          <a:p>
            <a:pPr marL="622300" indent="-514350">
              <a:buFont typeface="+mj-lt"/>
              <a:buAutoNum type="arabicPeriod"/>
            </a:pP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Finishing</a:t>
            </a: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 up </a:t>
            </a: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with</a:t>
            </a:r>
            <a:r>
              <a:rPr lang="fr-FR" sz="3200" b="1" dirty="0">
                <a:solidFill>
                  <a:schemeClr val="bg1">
                    <a:lumMod val="10000"/>
                  </a:schemeClr>
                </a:solidFill>
              </a:rPr>
              <a:t> the </a:t>
            </a:r>
            <a:r>
              <a:rPr lang="fr-FR" sz="3200" b="1" dirty="0" err="1">
                <a:solidFill>
                  <a:schemeClr val="bg1">
                    <a:lumMod val="10000"/>
                  </a:schemeClr>
                </a:solidFill>
              </a:rPr>
              <a:t>exercises</a:t>
            </a:r>
            <a:endParaRPr lang="fr-FR" sz="3200" b="1" dirty="0">
              <a:solidFill>
                <a:schemeClr val="bg1">
                  <a:lumMod val="10000"/>
                </a:schemeClr>
              </a:solidFill>
            </a:endParaRP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Risk management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>
                    <a:lumMod val="10000"/>
                  </a:schemeClr>
                </a:solidFill>
              </a:rPr>
              <a:t>Waterfall</a:t>
            </a: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 vs Agile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Gantt charts</a:t>
            </a:r>
          </a:p>
          <a:p>
            <a:pPr marL="622300" indent="-514350">
              <a:buFont typeface="+mj-lt"/>
              <a:buAutoNum type="arabicPeriod"/>
            </a:pPr>
            <a:r>
              <a:rPr lang="fr-FR" sz="3200" dirty="0">
                <a:solidFill>
                  <a:schemeClr val="bg1">
                    <a:lumMod val="10000"/>
                  </a:schemeClr>
                </a:solidFill>
              </a:rPr>
              <a:t>WBS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FC9A4-9001-475C-8C50-84EC9F117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Enter your name in the footer</a:t>
            </a:r>
            <a:endParaRPr lang="fr-FR" dirty="0"/>
          </a:p>
        </p:txBody>
      </p:sp>
      <p:pic>
        <p:nvPicPr>
          <p:cNvPr id="5" name="Picture 2" descr="Making a Case for New Project Management Solutions">
            <a:extLst>
              <a:ext uri="{FF2B5EF4-FFF2-40B4-BE49-F238E27FC236}">
                <a16:creationId xmlns:a16="http://schemas.microsoft.com/office/drawing/2014/main" id="{C46EDEDA-0A14-93DB-01D9-29BABB33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2" y="2115025"/>
            <a:ext cx="6576498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3EFE1-9D70-4CDB-6340-BCD762C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FR" sz="4000" dirty="0" err="1">
                <a:latin typeface="+mj-lt"/>
              </a:rPr>
              <a:t>Exercise</a:t>
            </a:r>
            <a:r>
              <a:rPr lang="fr-FR" sz="4000" dirty="0">
                <a:latin typeface="+mj-lt"/>
              </a:rPr>
              <a:t> – in teams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220E0-E463-FF72-915F-84E45AFF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15"/>
            <a:ext cx="10515600" cy="2614430"/>
          </a:xfrm>
        </p:spPr>
        <p:txBody>
          <a:bodyPr>
            <a:normAutofit/>
          </a:bodyPr>
          <a:lstStyle/>
          <a:p>
            <a:pPr marL="107950" indent="0">
              <a:buNone/>
            </a:pP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What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are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your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main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project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challenges ?</a:t>
            </a:r>
          </a:p>
          <a:p>
            <a:pPr marL="10795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pPr marL="107950" indent="0">
              <a:lnSpc>
                <a:spcPct val="110000"/>
              </a:lnSpc>
              <a:buNone/>
            </a:pPr>
            <a:r>
              <a:rPr lang="fr-FR" i="1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Please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use the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vocabulary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of the Principles and Performance </a:t>
            </a:r>
            <a:r>
              <a:rPr lang="fr-FR" i="1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Domains</a:t>
            </a:r>
            <a:r>
              <a:rPr lang="fr-FR" i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 ».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0C745C-A79E-9032-937B-E2C9F59B7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Indiquez votre nom dans le pied de 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5A7B9-92FC-ACB1-2568-FA86FD34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58" y="1016950"/>
            <a:ext cx="2272720" cy="22727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F68662-A2BD-2C0A-E729-985C8D6C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267" y="3429000"/>
            <a:ext cx="2272720" cy="2272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C322C0-87CB-DA7D-DA83-81A7D6A9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99" y="3731306"/>
            <a:ext cx="2063830" cy="2272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D209C7-5EE4-210B-EF01-ED93A34A9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491" y="3731306"/>
            <a:ext cx="2727166" cy="2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20F1-6461-4821-9316-FF9F0C34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4" y="136525"/>
            <a:ext cx="11476893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12 Principles and 8 performance </a:t>
            </a:r>
            <a:r>
              <a:rPr lang="fr-FR" sz="4000" dirty="0" err="1">
                <a:latin typeface="+mj-lt"/>
              </a:rPr>
              <a:t>domains</a:t>
            </a:r>
            <a:endParaRPr lang="fr-FR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1B9B-506B-4D89-8496-5332F441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4" y="1309688"/>
            <a:ext cx="11283462" cy="4622189"/>
          </a:xfrm>
          <a:noFill/>
        </p:spPr>
        <p:txBody>
          <a:bodyPr>
            <a:normAutofit fontScale="925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800" b="1" i="0" dirty="0">
                <a:solidFill>
                  <a:srgbClr val="1A202C"/>
                </a:solidFill>
                <a:effectLst/>
                <a:latin typeface="+mj-lt"/>
              </a:rPr>
              <a:t>A principle </a:t>
            </a:r>
            <a:r>
              <a:rPr lang="en-US" sz="2800" i="0" dirty="0">
                <a:solidFill>
                  <a:srgbClr val="1A202C"/>
                </a:solidFill>
                <a:effectLst/>
                <a:latin typeface="+mj-lt"/>
              </a:rPr>
              <a:t>is a norm, rule, value or fundamental truth which serves as a </a:t>
            </a:r>
            <a:r>
              <a:rPr lang="en-US" sz="2800" i="0" u="sng" dirty="0">
                <a:solidFill>
                  <a:srgbClr val="1A202C"/>
                </a:solidFill>
                <a:effectLst/>
                <a:latin typeface="+mj-lt"/>
              </a:rPr>
              <a:t>guide for </a:t>
            </a:r>
            <a:r>
              <a:rPr lang="en-US" sz="2800" i="0" u="sng" dirty="0" err="1">
                <a:solidFill>
                  <a:srgbClr val="1A202C"/>
                </a:solidFill>
                <a:effectLst/>
                <a:latin typeface="+mj-lt"/>
              </a:rPr>
              <a:t>behaviour</a:t>
            </a:r>
            <a:r>
              <a:rPr lang="en-US" sz="2800" i="0" u="sng" dirty="0">
                <a:solidFill>
                  <a:srgbClr val="1A202C"/>
                </a:solidFill>
                <a:effectLst/>
                <a:latin typeface="+mj-lt"/>
              </a:rPr>
              <a:t> </a:t>
            </a:r>
            <a:r>
              <a:rPr lang="en-US" sz="2800" i="0" dirty="0">
                <a:solidFill>
                  <a:srgbClr val="1A202C"/>
                </a:solidFill>
                <a:effectLst/>
                <a:latin typeface="+mj-lt"/>
              </a:rPr>
              <a:t>or action.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1A202C"/>
                </a:solidFill>
                <a:effectLst/>
                <a:latin typeface="+mj-lt"/>
              </a:rPr>
              <a:t>Principles are not prescriptive. They don’t tell you how to do something. They simply underpin the things that you should be doing.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1A202C"/>
                </a:solidFill>
                <a:effectLst/>
                <a:latin typeface="+mj-lt"/>
              </a:rPr>
              <a:t>Principles are designed to inform your actions. They don’t prescribe your actions.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A Project Performance Domain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is a group of related activities that are critical for the effective delivery of project outcomes.</a:t>
            </a:r>
            <a:endParaRPr lang="fr-FR" sz="28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80915-590D-47D1-8DAC-7960D6D7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Project Management 21-22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DB55-34A3-4B07-8019-4A28B17F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j-lt"/>
              </a:rPr>
              <a:t>The 12 Principles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2E248-CED5-4BED-BA40-C616C467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Project Management 21-22</a:t>
            </a:r>
            <a:endParaRPr lang="fr-FR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C73C0C3-AC7E-481D-B2A6-D0E37A61B3DA}"/>
              </a:ext>
            </a:extLst>
          </p:cNvPr>
          <p:cNvGraphicFramePr>
            <a:graphicFrameLocks noGrp="1"/>
          </p:cNvGraphicFramePr>
          <p:nvPr/>
        </p:nvGraphicFramePr>
        <p:xfrm>
          <a:off x="175846" y="1082490"/>
          <a:ext cx="11218986" cy="495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493">
                  <a:extLst>
                    <a:ext uri="{9D8B030D-6E8A-4147-A177-3AD203B41FA5}">
                      <a16:colId xmlns:a16="http://schemas.microsoft.com/office/drawing/2014/main" val="373064719"/>
                    </a:ext>
                  </a:extLst>
                </a:gridCol>
                <a:gridCol w="5609493">
                  <a:extLst>
                    <a:ext uri="{9D8B030D-6E8A-4147-A177-3AD203B41FA5}">
                      <a16:colId xmlns:a16="http://schemas.microsoft.com/office/drawing/2014/main" val="65744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Success</a:t>
                      </a: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Communication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3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Project Manager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Progress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7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Commitment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Lifecycle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Structure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Culture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8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Definition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Risk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8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Transparency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a:t>Accountability</a:t>
                      </a:r>
                      <a:endParaRPr lang="fr-FR" sz="28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46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0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F10176D-0EDA-4639-8F6B-6AFFB11D8F09}"/>
              </a:ext>
            </a:extLst>
          </p:cNvPr>
          <p:cNvSpPr/>
          <p:nvPr/>
        </p:nvSpPr>
        <p:spPr>
          <a:xfrm>
            <a:off x="5419452" y="161064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12FCD-358A-42DE-A5CA-0E53B77EEA86}"/>
              </a:ext>
            </a:extLst>
          </p:cNvPr>
          <p:cNvSpPr/>
          <p:nvPr/>
        </p:nvSpPr>
        <p:spPr>
          <a:xfrm>
            <a:off x="8559209" y="2656885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ACB460-FC5E-425F-9E05-2E17E8CDE3B2}"/>
              </a:ext>
            </a:extLst>
          </p:cNvPr>
          <p:cNvSpPr/>
          <p:nvPr/>
        </p:nvSpPr>
        <p:spPr>
          <a:xfrm>
            <a:off x="7854359" y="4776791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DD3F31-514F-4365-AF54-F3A0C24B4E33}"/>
              </a:ext>
            </a:extLst>
          </p:cNvPr>
          <p:cNvSpPr/>
          <p:nvPr/>
        </p:nvSpPr>
        <p:spPr>
          <a:xfrm>
            <a:off x="7623122" y="847036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8646C3-2398-4D99-92B2-8284066062FD}"/>
              </a:ext>
            </a:extLst>
          </p:cNvPr>
          <p:cNvSpPr/>
          <p:nvPr/>
        </p:nvSpPr>
        <p:spPr>
          <a:xfrm>
            <a:off x="5419452" y="5230074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448582-D696-45B3-9E02-0DA9ACB16A75}"/>
              </a:ext>
            </a:extLst>
          </p:cNvPr>
          <p:cNvSpPr/>
          <p:nvPr/>
        </p:nvSpPr>
        <p:spPr>
          <a:xfrm>
            <a:off x="3160185" y="4805942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B95E0A-BE57-425B-94AC-DD930E842449}"/>
              </a:ext>
            </a:extLst>
          </p:cNvPr>
          <p:cNvSpPr/>
          <p:nvPr/>
        </p:nvSpPr>
        <p:spPr>
          <a:xfrm>
            <a:off x="2153310" y="2854841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DCC6A5-228D-4AE6-B830-653ECEC95FCC}"/>
              </a:ext>
            </a:extLst>
          </p:cNvPr>
          <p:cNvSpPr/>
          <p:nvPr/>
        </p:nvSpPr>
        <p:spPr>
          <a:xfrm>
            <a:off x="2977040" y="1007143"/>
            <a:ext cx="1714500" cy="1638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BADBAC-68D8-4C5A-A806-25138FAF1707}"/>
              </a:ext>
            </a:extLst>
          </p:cNvPr>
          <p:cNvSpPr/>
          <p:nvPr/>
        </p:nvSpPr>
        <p:spPr>
          <a:xfrm>
            <a:off x="5040080" y="2335984"/>
            <a:ext cx="2473244" cy="2376487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4C61C7-06EA-42EA-8DB2-5B7520C7055B}"/>
              </a:ext>
            </a:extLst>
          </p:cNvPr>
          <p:cNvSpPr txBox="1"/>
          <p:nvPr/>
        </p:nvSpPr>
        <p:spPr>
          <a:xfrm>
            <a:off x="5246774" y="2768481"/>
            <a:ext cx="2059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8 Project</a:t>
            </a:r>
          </a:p>
          <a:p>
            <a:pPr algn="ctr"/>
            <a:r>
              <a:rPr lang="fr-FR" sz="2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fr-FR" sz="2800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Domains</a:t>
            </a:r>
            <a:endParaRPr lang="fr-FR" sz="280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1F3EC-98FC-4154-91F2-18C6F638FBC7}"/>
              </a:ext>
            </a:extLst>
          </p:cNvPr>
          <p:cNvSpPr txBox="1"/>
          <p:nvPr/>
        </p:nvSpPr>
        <p:spPr>
          <a:xfrm>
            <a:off x="8078697" y="1476051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F8F22-D223-4C8E-88B7-2187549E884B}"/>
              </a:ext>
            </a:extLst>
          </p:cNvPr>
          <p:cNvSpPr txBox="1"/>
          <p:nvPr/>
        </p:nvSpPr>
        <p:spPr>
          <a:xfrm>
            <a:off x="5460995" y="776310"/>
            <a:ext cx="16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Stakeholder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95BA7-1EBD-4FF2-B6C9-3481E75E85EB}"/>
              </a:ext>
            </a:extLst>
          </p:cNvPr>
          <p:cNvSpPr txBox="1"/>
          <p:nvPr/>
        </p:nvSpPr>
        <p:spPr>
          <a:xfrm>
            <a:off x="2970842" y="1666186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Uncertainty</a:t>
            </a:r>
            <a:endParaRPr lang="fr-F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0EA4F-5677-40C1-9AC3-8BF196B9D6A2}"/>
              </a:ext>
            </a:extLst>
          </p:cNvPr>
          <p:cNvSpPr txBox="1"/>
          <p:nvPr/>
        </p:nvSpPr>
        <p:spPr>
          <a:xfrm>
            <a:off x="5419452" y="5850123"/>
            <a:ext cx="176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Project </a:t>
            </a:r>
            <a:r>
              <a:rPr lang="fr-FR" sz="2400" dirty="0" err="1"/>
              <a:t>work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09FB6-A0BA-4910-9DA7-DB8FB6879443}"/>
              </a:ext>
            </a:extLst>
          </p:cNvPr>
          <p:cNvSpPr txBox="1"/>
          <p:nvPr/>
        </p:nvSpPr>
        <p:spPr>
          <a:xfrm>
            <a:off x="3423721" y="5434132"/>
            <a:ext cx="120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Delivery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49A79-C005-409F-8634-F59ECA3DDA47}"/>
              </a:ext>
            </a:extLst>
          </p:cNvPr>
          <p:cNvSpPr txBox="1"/>
          <p:nvPr/>
        </p:nvSpPr>
        <p:spPr>
          <a:xfrm>
            <a:off x="2080177" y="3476035"/>
            <a:ext cx="1860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A42499-41FA-4BE6-8EA9-0C2214D85D21}"/>
              </a:ext>
            </a:extLst>
          </p:cNvPr>
          <p:cNvSpPr txBox="1"/>
          <p:nvPr/>
        </p:nvSpPr>
        <p:spPr>
          <a:xfrm>
            <a:off x="8105442" y="539425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EEBAF-3EE7-4D0B-A152-F1CA5D5B43ED}"/>
              </a:ext>
            </a:extLst>
          </p:cNvPr>
          <p:cNvSpPr txBox="1"/>
          <p:nvPr/>
        </p:nvSpPr>
        <p:spPr>
          <a:xfrm>
            <a:off x="8640604" y="3051551"/>
            <a:ext cx="1715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Approach</a:t>
            </a:r>
            <a:r>
              <a:rPr lang="fr-FR" sz="2400" dirty="0"/>
              <a:t> &amp;</a:t>
            </a:r>
          </a:p>
          <a:p>
            <a:pPr algn="ctr"/>
            <a:r>
              <a:rPr lang="fr-FR" sz="2400" dirty="0"/>
              <a:t>Life cycle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DF087-7582-498A-9C2B-6463E952A7AA}"/>
              </a:ext>
            </a:extLst>
          </p:cNvPr>
          <p:cNvCxnSpPr>
            <a:stCxn id="16" idx="6"/>
          </p:cNvCxnSpPr>
          <p:nvPr/>
        </p:nvCxnSpPr>
        <p:spPr>
          <a:xfrm flipV="1">
            <a:off x="7513324" y="3524227"/>
            <a:ext cx="10458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B85B1-B1CA-4E6B-849F-A730E1B9B73E}"/>
              </a:ext>
            </a:extLst>
          </p:cNvPr>
          <p:cNvCxnSpPr>
            <a:cxnSpLocks/>
          </p:cNvCxnSpPr>
          <p:nvPr/>
        </p:nvCxnSpPr>
        <p:spPr>
          <a:xfrm flipV="1">
            <a:off x="3797222" y="3673992"/>
            <a:ext cx="1277171" cy="3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363A6E-9658-4BD6-80DD-6028E71C0CFC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>
            <a:off x="6276702" y="4712471"/>
            <a:ext cx="0" cy="51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357FD-6EA9-423A-B857-AC0A7DF9158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054384" y="4357637"/>
            <a:ext cx="1051058" cy="659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8E8D09-6382-44A7-8B9E-D4C9321D869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142781" y="2245413"/>
            <a:ext cx="731424" cy="49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8CD4F2-FF3C-4BF3-B8E1-2D6ACEE13886}"/>
              </a:ext>
            </a:extLst>
          </p:cNvPr>
          <p:cNvCxnSpPr>
            <a:cxnSpLocks/>
          </p:cNvCxnSpPr>
          <p:nvPr/>
        </p:nvCxnSpPr>
        <p:spPr>
          <a:xfrm>
            <a:off x="6276702" y="1818381"/>
            <a:ext cx="0" cy="51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A2A094-68A5-4B50-9702-B2FC543B3A89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4623602" y="4387145"/>
            <a:ext cx="820073" cy="65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599FD2-DA79-49A7-97CE-369897773112}"/>
              </a:ext>
            </a:extLst>
          </p:cNvPr>
          <p:cNvCxnSpPr>
            <a:cxnSpLocks/>
          </p:cNvCxnSpPr>
          <p:nvPr/>
        </p:nvCxnSpPr>
        <p:spPr>
          <a:xfrm>
            <a:off x="4501512" y="2343909"/>
            <a:ext cx="857539" cy="48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09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masque1">
  <a:themeElements>
    <a:clrScheme name="Personnalisé 1">
      <a:dk1>
        <a:srgbClr val="002266"/>
      </a:dk1>
      <a:lt1>
        <a:srgbClr val="F8F8F8"/>
      </a:lt1>
      <a:dk2>
        <a:srgbClr val="000099"/>
      </a:dk2>
      <a:lt2>
        <a:srgbClr val="ABCFE5"/>
      </a:lt2>
      <a:accent1>
        <a:srgbClr val="E00016"/>
      </a:accent1>
      <a:accent2>
        <a:srgbClr val="EE754D"/>
      </a:accent2>
      <a:accent3>
        <a:srgbClr val="BFC3CC"/>
      </a:accent3>
      <a:accent4>
        <a:srgbClr val="FFC000"/>
      </a:accent4>
      <a:accent5>
        <a:srgbClr val="006699"/>
      </a:accent5>
      <a:accent6>
        <a:srgbClr val="A1C854"/>
      </a:accent6>
      <a:hlink>
        <a:srgbClr val="0563C1"/>
      </a:hlink>
      <a:folHlink>
        <a:srgbClr val="EA5153"/>
      </a:folHlink>
    </a:clrScheme>
    <a:fontScheme name="Personnalisé 1">
      <a:majorFont>
        <a:latin typeface="AvenirNext LT Pro 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BD1D096861347A9D02859E2ED7DBC" ma:contentTypeVersion="16" ma:contentTypeDescription="Crée un document." ma:contentTypeScope="" ma:versionID="c019aae5bbe348cd104c4880d0c16bee">
  <xsd:schema xmlns:xsd="http://www.w3.org/2001/XMLSchema" xmlns:xs="http://www.w3.org/2001/XMLSchema" xmlns:p="http://schemas.microsoft.com/office/2006/metadata/properties" xmlns:ns2="43f562d2-7457-4404-91ca-c6b53a7ab3aa" xmlns:ns3="b2d4d463-55fe-4936-bf1e-05967041f521" targetNamespace="http://schemas.microsoft.com/office/2006/metadata/properties" ma:root="true" ma:fieldsID="ec73bae91e653de09bc4e96c7737b1e0" ns2:_="" ns3:_="">
    <xsd:import namespace="43f562d2-7457-4404-91ca-c6b53a7ab3aa"/>
    <xsd:import namespace="b2d4d463-55fe-4936-bf1e-05967041f5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562d2-7457-4404-91ca-c6b53a7ab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a7bd99a9-2a28-42c7-8490-6b314b9225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4d463-55fe-4936-bf1e-05967041f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fa9732-cda1-4afc-b0ee-42708d3184d5}" ma:internalName="TaxCatchAll" ma:showField="CatchAllData" ma:web="b2d4d463-55fe-4936-bf1e-05967041f5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f562d2-7457-4404-91ca-c6b53a7ab3aa">
      <Terms xmlns="http://schemas.microsoft.com/office/infopath/2007/PartnerControls"/>
    </lcf76f155ced4ddcb4097134ff3c332f>
    <TaxCatchAll xmlns="b2d4d463-55fe-4936-bf1e-05967041f521" xsi:nil="true"/>
  </documentManagement>
</p:properties>
</file>

<file path=customXml/itemProps1.xml><?xml version="1.0" encoding="utf-8"?>
<ds:datastoreItem xmlns:ds="http://schemas.openxmlformats.org/officeDocument/2006/customXml" ds:itemID="{D8F5D12E-5604-430A-9F5C-65DC0D554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f562d2-7457-4404-91ca-c6b53a7ab3aa"/>
    <ds:schemaRef ds:uri="b2d4d463-55fe-4936-bf1e-05967041f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D748E-8AB9-47FA-9F0F-AF7FBF1F89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E77A-A6A4-4257-9CEA-47ECFC6C4921}">
  <ds:schemaRefs>
    <ds:schemaRef ds:uri="http://schemas.microsoft.com/office/infopath/2007/PartnerControls"/>
    <ds:schemaRef ds:uri="http://schemas.microsoft.com/office/2006/documentManagement/types"/>
    <ds:schemaRef ds:uri="b2d4d463-55fe-4936-bf1e-05967041f521"/>
    <ds:schemaRef ds:uri="http://schemas.openxmlformats.org/package/2006/metadata/core-properties"/>
    <ds:schemaRef ds:uri="http://purl.org/dc/dcmitype/"/>
    <ds:schemaRef ds:uri="43f562d2-7457-4404-91ca-c6b53a7ab3aa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1647</Words>
  <Application>Microsoft Office PowerPoint</Application>
  <PresentationFormat>Grand écran</PresentationFormat>
  <Paragraphs>336</Paragraphs>
  <Slides>37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50" baseType="lpstr">
      <vt:lpstr>Arial</vt:lpstr>
      <vt:lpstr>Avenir LT Std 45 Book</vt:lpstr>
      <vt:lpstr>Avenir LT Std 85 Heavy</vt:lpstr>
      <vt:lpstr>Avenir Next LT Pro</vt:lpstr>
      <vt:lpstr>AvenirNext LT Pro Bold</vt:lpstr>
      <vt:lpstr>Calibri</vt:lpstr>
      <vt:lpstr>MADE Outer Sans</vt:lpstr>
      <vt:lpstr>Roboto</vt:lpstr>
      <vt:lpstr>Tahoma</vt:lpstr>
      <vt:lpstr>Times New Roman</vt:lpstr>
      <vt:lpstr>Wingdings</vt:lpstr>
      <vt:lpstr>masque1</vt:lpstr>
      <vt:lpstr>think-cell Slide</vt:lpstr>
      <vt:lpstr>Présentation PowerPoint</vt:lpstr>
      <vt:lpstr>Présentation PowerPoint</vt:lpstr>
      <vt:lpstr>Reminder: Project Management : a 3-Phase Approach  </vt:lpstr>
      <vt:lpstr>Friday = Change Management : a 4-phase approach</vt:lpstr>
      <vt:lpstr>Agenda for this S2</vt:lpstr>
      <vt:lpstr>Exercise – in teams</vt:lpstr>
      <vt:lpstr>12 Principles and 8 performance domains</vt:lpstr>
      <vt:lpstr>The 12 Principles</vt:lpstr>
      <vt:lpstr>Présentation PowerPoint</vt:lpstr>
      <vt:lpstr>Exercise – in teams</vt:lpstr>
      <vt:lpstr>RACI</vt:lpstr>
      <vt:lpstr>Exercise – in teams</vt:lpstr>
      <vt:lpstr>Stakeholder analysis</vt:lpstr>
      <vt:lpstr>Five steps</vt:lpstr>
      <vt:lpstr>A table</vt:lpstr>
      <vt:lpstr>Agenda for this S2</vt:lpstr>
      <vt:lpstr>Risk sources</vt:lpstr>
      <vt:lpstr>Risk categories</vt:lpstr>
      <vt:lpstr>Risk exposure</vt:lpstr>
      <vt:lpstr>Risk impact – on 3 levels</vt:lpstr>
      <vt:lpstr>Risk occurrence: timeframe</vt:lpstr>
      <vt:lpstr>Présentation PowerPoint</vt:lpstr>
      <vt:lpstr>Agenda for this S2</vt:lpstr>
      <vt:lpstr>Please watch</vt:lpstr>
      <vt:lpstr>Possible learnings</vt:lpstr>
      <vt:lpstr>Exercise – in teams</vt:lpstr>
      <vt:lpstr>Agenda for this S2</vt:lpstr>
      <vt:lpstr>The GANTT Chart</vt:lpstr>
      <vt:lpstr>This is what it might look like</vt:lpstr>
      <vt:lpstr>Exercise – in teams</vt:lpstr>
      <vt:lpstr>Please watch</vt:lpstr>
      <vt:lpstr>Agenda for this S2</vt:lpstr>
      <vt:lpstr>WBS</vt:lpstr>
      <vt:lpstr>Présentation PowerPoint</vt:lpstr>
      <vt:lpstr>Présentation PowerPoint</vt:lpstr>
      <vt:lpstr>Work for Friday: the A-Z of project management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MAHIEU Adeline</dc:creator>
  <cp:lastModifiedBy>FONTEIJN Robert</cp:lastModifiedBy>
  <cp:revision>152</cp:revision>
  <dcterms:created xsi:type="dcterms:W3CDTF">2022-01-04T13:18:55Z</dcterms:created>
  <dcterms:modified xsi:type="dcterms:W3CDTF">2023-04-05T11:05:31Z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0x010100DFDBD1D096861347A9D02859E2ED7DBC</vt:lpwstr>
  </property>
</Properties>
</file>