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31"/>
  </p:notesMasterIdLst>
  <p:handoutMasterIdLst>
    <p:handoutMasterId r:id="rId32"/>
  </p:handoutMasterIdLst>
  <p:sldIdLst>
    <p:sldId id="4801" r:id="rId5"/>
    <p:sldId id="4830" r:id="rId6"/>
    <p:sldId id="4795" r:id="rId7"/>
    <p:sldId id="4843" r:id="rId8"/>
    <p:sldId id="4791" r:id="rId9"/>
    <p:sldId id="4828" r:id="rId10"/>
    <p:sldId id="4193" r:id="rId11"/>
    <p:sldId id="2879" r:id="rId12"/>
    <p:sldId id="2880" r:id="rId13"/>
    <p:sldId id="4194" r:id="rId14"/>
    <p:sldId id="4195" r:id="rId15"/>
    <p:sldId id="4169" r:id="rId16"/>
    <p:sldId id="4850" r:id="rId17"/>
    <p:sldId id="4849" r:id="rId18"/>
    <p:sldId id="4860" r:id="rId19"/>
    <p:sldId id="4859" r:id="rId20"/>
    <p:sldId id="4861" r:id="rId21"/>
    <p:sldId id="4848" r:id="rId22"/>
    <p:sldId id="4855" r:id="rId23"/>
    <p:sldId id="4187" r:id="rId24"/>
    <p:sldId id="4176" r:id="rId25"/>
    <p:sldId id="4191" r:id="rId26"/>
    <p:sldId id="4192" r:id="rId27"/>
    <p:sldId id="4862" r:id="rId28"/>
    <p:sldId id="4827" r:id="rId29"/>
    <p:sldId id="4766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4BCF9AA-F1FE-4050-956A-745FDD124901}">
          <p14:sldIdLst>
            <p14:sldId id="4801"/>
            <p14:sldId id="4830"/>
            <p14:sldId id="4795"/>
            <p14:sldId id="4843"/>
            <p14:sldId id="4791"/>
            <p14:sldId id="4828"/>
            <p14:sldId id="4193"/>
            <p14:sldId id="2879"/>
            <p14:sldId id="2880"/>
            <p14:sldId id="4194"/>
            <p14:sldId id="4195"/>
            <p14:sldId id="4169"/>
            <p14:sldId id="4850"/>
            <p14:sldId id="4849"/>
            <p14:sldId id="4860"/>
            <p14:sldId id="4859"/>
            <p14:sldId id="4861"/>
            <p14:sldId id="4848"/>
            <p14:sldId id="4855"/>
            <p14:sldId id="4187"/>
            <p14:sldId id="4176"/>
            <p14:sldId id="4191"/>
            <p14:sldId id="4192"/>
            <p14:sldId id="4862"/>
            <p14:sldId id="4827"/>
            <p14:sldId id="47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B55"/>
    <a:srgbClr val="FF0000"/>
    <a:srgbClr val="1A2B68"/>
    <a:srgbClr val="E00016"/>
    <a:srgbClr val="161344"/>
    <a:srgbClr val="DF0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9768"/>
    </p:cViewPr>
  </p:sorter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fonteijn" userId="c6f4ca69c8eab71f" providerId="LiveId" clId="{58C5EE58-024E-4DDA-9612-C42C5B2B5C51}"/>
    <pc:docChg chg="custSel modSld">
      <pc:chgData name="robert fonteijn" userId="c6f4ca69c8eab71f" providerId="LiveId" clId="{58C5EE58-024E-4DDA-9612-C42C5B2B5C51}" dt="2022-12-31T16:26:43.921" v="461" actId="255"/>
      <pc:docMkLst>
        <pc:docMk/>
      </pc:docMkLst>
      <pc:sldChg chg="addSp delSp modSp mod">
        <pc:chgData name="robert fonteijn" userId="c6f4ca69c8eab71f" providerId="LiveId" clId="{58C5EE58-024E-4DDA-9612-C42C5B2B5C51}" dt="2022-12-31T16:26:43.921" v="461" actId="255"/>
        <pc:sldMkLst>
          <pc:docMk/>
          <pc:sldMk cId="4217752677" sldId="4591"/>
        </pc:sldMkLst>
        <pc:spChg chg="mod">
          <ac:chgData name="robert fonteijn" userId="c6f4ca69c8eab71f" providerId="LiveId" clId="{58C5EE58-024E-4DDA-9612-C42C5B2B5C51}" dt="2022-12-31T16:26:43.921" v="461" actId="255"/>
          <ac:spMkLst>
            <pc:docMk/>
            <pc:sldMk cId="4217752677" sldId="4591"/>
            <ac:spMk id="2" creationId="{F2C520AD-85BE-4ED7-A74F-50228B9345AD}"/>
          </ac:spMkLst>
        </pc:spChg>
        <pc:spChg chg="del">
          <ac:chgData name="robert fonteijn" userId="c6f4ca69c8eab71f" providerId="LiveId" clId="{58C5EE58-024E-4DDA-9612-C42C5B2B5C51}" dt="2022-12-31T16:16:21.669" v="18" actId="478"/>
          <ac:spMkLst>
            <pc:docMk/>
            <pc:sldMk cId="4217752677" sldId="4591"/>
            <ac:spMk id="3" creationId="{F748B34F-1557-4247-9F07-5BEAA158F7DB}"/>
          </ac:spMkLst>
        </pc:spChg>
        <pc:graphicFrameChg chg="add mod modGraphic">
          <ac:chgData name="robert fonteijn" userId="c6f4ca69c8eab71f" providerId="LiveId" clId="{58C5EE58-024E-4DDA-9612-C42C5B2B5C51}" dt="2022-12-31T16:20:10.368" v="271" actId="1076"/>
          <ac:graphicFrameMkLst>
            <pc:docMk/>
            <pc:sldMk cId="4217752677" sldId="4591"/>
            <ac:graphicFrameMk id="5" creationId="{3F1DDADC-99E2-8591-0908-F01C517CA2CC}"/>
          </ac:graphicFrameMkLst>
        </pc:graphicFrameChg>
      </pc:sldChg>
      <pc:sldChg chg="addSp delSp modSp mod">
        <pc:chgData name="robert fonteijn" userId="c6f4ca69c8eab71f" providerId="LiveId" clId="{58C5EE58-024E-4DDA-9612-C42C5B2B5C51}" dt="2022-12-31T16:26:24.757" v="460" actId="1076"/>
        <pc:sldMkLst>
          <pc:docMk/>
          <pc:sldMk cId="4135937382" sldId="4592"/>
        </pc:sldMkLst>
        <pc:spChg chg="mod">
          <ac:chgData name="robert fonteijn" userId="c6f4ca69c8eab71f" providerId="LiveId" clId="{58C5EE58-024E-4DDA-9612-C42C5B2B5C51}" dt="2022-12-31T16:22:42.845" v="387" actId="255"/>
          <ac:spMkLst>
            <pc:docMk/>
            <pc:sldMk cId="4135937382" sldId="4592"/>
            <ac:spMk id="2" creationId="{F2C520AD-85BE-4ED7-A74F-50228B9345AD}"/>
          </ac:spMkLst>
        </pc:spChg>
        <pc:spChg chg="del">
          <ac:chgData name="robert fonteijn" userId="c6f4ca69c8eab71f" providerId="LiveId" clId="{58C5EE58-024E-4DDA-9612-C42C5B2B5C51}" dt="2022-12-31T16:20:53.956" v="330" actId="478"/>
          <ac:spMkLst>
            <pc:docMk/>
            <pc:sldMk cId="4135937382" sldId="4592"/>
            <ac:spMk id="3" creationId="{F748B34F-1557-4247-9F07-5BEAA158F7DB}"/>
          </ac:spMkLst>
        </pc:spChg>
        <pc:graphicFrameChg chg="add del mod modGraphic">
          <ac:chgData name="robert fonteijn" userId="c6f4ca69c8eab71f" providerId="LiveId" clId="{58C5EE58-024E-4DDA-9612-C42C5B2B5C51}" dt="2022-12-31T16:21:32.560" v="346" actId="478"/>
          <ac:graphicFrameMkLst>
            <pc:docMk/>
            <pc:sldMk cId="4135937382" sldId="4592"/>
            <ac:graphicFrameMk id="5" creationId="{02DC4BF1-E5A5-DC53-FDA8-D424663EA2F5}"/>
          </ac:graphicFrameMkLst>
        </pc:graphicFrameChg>
        <pc:graphicFrameChg chg="add mod modGraphic">
          <ac:chgData name="robert fonteijn" userId="c6f4ca69c8eab71f" providerId="LiveId" clId="{58C5EE58-024E-4DDA-9612-C42C5B2B5C51}" dt="2022-12-31T16:26:24.757" v="460" actId="1076"/>
          <ac:graphicFrameMkLst>
            <pc:docMk/>
            <pc:sldMk cId="4135937382" sldId="4592"/>
            <ac:graphicFrameMk id="6" creationId="{8B5DF2F3-E86D-024C-88F9-BA1E82B82FD1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9E64823-7194-47F8-B80B-1079FB2F78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47BCA3-35B1-4066-98BA-3F7E05975D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CBA24-8570-45A5-A699-B11C1EF709EA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654435-D976-4BE0-BA1E-73D1ED7B6E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7397EB-E2EA-405F-8E13-05BA0F243A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FA9E2-F898-48C5-A5ED-3971F346A9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17068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0DB51-8576-4E65-84FF-6E3AB951ECEF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50C1-C784-444A-A592-A82C407FA0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24045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77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9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2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21926">
              <a:defRPr/>
            </a:pPr>
            <a:fld id="{A19CD326-82AE-4A9E-A008-37A5A25FACA5}" type="slidenum">
              <a:rPr lang="en-GB" smtClean="0"/>
              <a:pPr defTabSz="921926"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0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0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21926">
              <a:defRPr/>
            </a:pPr>
            <a:fld id="{867C3319-DF19-448A-9509-6F29518F884F}" type="slidenum">
              <a:rPr lang="en-GB" smtClean="0"/>
              <a:pPr defTabSz="921926"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80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966860AA-A521-4502-A997-D90F29D705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783CCF4-4E38-4186-8379-F80BEA450D29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552" y="5468579"/>
            <a:ext cx="1087396" cy="108739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61D7481-0A36-45D6-B339-81FEAC96F013}"/>
              </a:ext>
            </a:extLst>
          </p:cNvPr>
          <p:cNvSpPr txBox="1"/>
          <p:nvPr userDrawn="1"/>
        </p:nvSpPr>
        <p:spPr>
          <a:xfrm>
            <a:off x="6427264" y="5994281"/>
            <a:ext cx="4073236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« Toute représentation ou reproduction intégrale, ou partielle, faite sans le consentement de l’auteur (…) est illicite »  (</a:t>
            </a:r>
            <a:r>
              <a:rPr lang="fr-FR" sz="900" dirty="0">
                <a:solidFill>
                  <a:schemeClr val="bg1"/>
                </a:solidFill>
              </a:rPr>
              <a:t>alinéa 1</a:t>
            </a:r>
            <a:r>
              <a:rPr lang="fr-FR" sz="900" baseline="30000" dirty="0">
                <a:solidFill>
                  <a:schemeClr val="bg1"/>
                </a:solidFill>
              </a:rPr>
              <a:t>er</a:t>
            </a:r>
            <a:r>
              <a:rPr lang="fr-FR" sz="900" dirty="0">
                <a:solidFill>
                  <a:schemeClr val="bg1"/>
                </a:solidFill>
              </a:rPr>
              <a:t> de l’article 40 de la loi du 11 mars 1957</a:t>
            </a:r>
            <a:r>
              <a:rPr lang="fr-FR" sz="1000" dirty="0">
                <a:solidFill>
                  <a:schemeClr val="bg1"/>
                </a:solidFill>
              </a:rPr>
              <a:t> 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CDA826A-9FF7-4C9B-87B8-A27DF8C5F5B0}"/>
              </a:ext>
            </a:extLst>
          </p:cNvPr>
          <p:cNvSpPr txBox="1"/>
          <p:nvPr userDrawn="1"/>
        </p:nvSpPr>
        <p:spPr>
          <a:xfrm>
            <a:off x="6605750" y="6387894"/>
            <a:ext cx="4073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dirty="0">
                <a:solidFill>
                  <a:schemeClr val="tx1"/>
                </a:solidFill>
              </a:rPr>
              <a:t> © Tous droits réservés - All rights reserved - 2022</a:t>
            </a:r>
          </a:p>
        </p:txBody>
      </p:sp>
    </p:spTree>
    <p:extLst>
      <p:ext uri="{BB962C8B-B14F-4D97-AF65-F5344CB8AC3E}">
        <p14:creationId xmlns:p14="http://schemas.microsoft.com/office/powerpoint/2010/main" val="2279009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rnière dia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EB34492-C01D-4ECB-B71B-E35B17ADFE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4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solidFill>
          <a:srgbClr val="E8EBF1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3BB6-D31D-A14D-B22C-5E5B09E7F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noProof="0" dirty="0"/>
              <a:t>Click to </a:t>
            </a:r>
            <a:r>
              <a:rPr lang="fr-FR" noProof="0" dirty="0" err="1"/>
              <a:t>edit</a:t>
            </a:r>
            <a:r>
              <a:rPr lang="fr-FR" noProof="0" dirty="0"/>
              <a:t> Master </a:t>
            </a:r>
            <a:r>
              <a:rPr lang="fr-FR" noProof="0" dirty="0" err="1"/>
              <a:t>text</a:t>
            </a:r>
            <a:r>
              <a:rPr lang="fr-FR" noProof="0" dirty="0"/>
              <a:t> styles</a:t>
            </a:r>
          </a:p>
          <a:p>
            <a:pPr lvl="1"/>
            <a:r>
              <a:rPr lang="fr-FR" noProof="0" dirty="0"/>
              <a:t>Second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2"/>
            <a:r>
              <a:rPr lang="fr-FR" noProof="0" dirty="0" err="1"/>
              <a:t>Third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3"/>
            <a:r>
              <a:rPr lang="fr-FR" noProof="0" dirty="0" err="1"/>
              <a:t>Fourth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4"/>
            <a:r>
              <a:rPr lang="fr-FR" noProof="0" dirty="0" err="1"/>
              <a:t>Fifth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EC110-D42A-6948-9171-6F28357B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2E60-F2FE-7C4D-AC81-77B3C78EE203}" type="datetime1">
              <a:rPr lang="en-US" smtClean="0"/>
              <a:t>4/11/2023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8D413-3266-2C4D-A4A7-78BF8887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8F341-C9AE-0E48-9D97-C2B423E3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1FEF-22EE-9746-AFAA-99A0669454F1}" type="slidenum">
              <a:rPr lang="en-VN" smtClean="0"/>
              <a:t>‹N°›</a:t>
            </a:fld>
            <a:endParaRPr lang="en-VN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7780F95-B0B1-AD42-9940-59BA400EA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490" y="-49456"/>
            <a:ext cx="10195930" cy="137875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829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4149D2-ED84-3C43-B298-13DE2E3CC886}"/>
              </a:ext>
            </a:extLst>
          </p:cNvPr>
          <p:cNvSpPr/>
          <p:nvPr userDrawn="1"/>
        </p:nvSpPr>
        <p:spPr>
          <a:xfrm>
            <a:off x="1481367" y="948930"/>
            <a:ext cx="9911212" cy="47553"/>
          </a:xfrm>
          <a:prstGeom prst="rect">
            <a:avLst/>
          </a:prstGeom>
          <a:solidFill>
            <a:srgbClr val="08296C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14" name="Picture 2" descr="École de Commerce EM Normandie - Business School">
            <a:extLst>
              <a:ext uri="{FF2B5EF4-FFF2-40B4-BE49-F238E27FC236}">
                <a16:creationId xmlns:a16="http://schemas.microsoft.com/office/drawing/2014/main" id="{4C7D614A-2732-4042-A512-722A6B83A4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35" y="159026"/>
            <a:ext cx="827321" cy="85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505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006420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ADB49A0-8B85-4CDE-8262-9211F1AFE27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vert="horz" lIns="91440" tIns="0" rIns="0" bIns="45720" rtlCol="0" anchor="ctr"/>
          <a:lstStyle>
            <a:lvl1pPr>
              <a:defRPr lang="en-US" sz="1000" smtClean="0">
                <a:solidFill>
                  <a:srgbClr val="ADAFBB"/>
                </a:solidFill>
              </a:defRPr>
            </a:lvl1pPr>
          </a:lstStyle>
          <a:p>
            <a:fld id="{37F5C94B-8C55-478B-B509-BAE6A06B2E2A}" type="slidenum">
              <a:rPr lang="en-IN" smtClean="0"/>
              <a:pPr/>
              <a:t>‹N°›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758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9F23-2CDA-E34A-AC94-A59BD044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2CB27-23FC-1F47-A269-BAE9C3C1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0CFA-D045-FF49-9130-4F7C4855F631}" type="datetime1">
              <a:rPr lang="en-US" smtClean="0"/>
              <a:t>4/11/2023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EDB67-4037-AE49-A0B2-BC68C8AD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36ECD-C607-B841-B9CD-4746CAA9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1FEF-22EE-9746-AFAA-99A0669454F1}" type="slidenum">
              <a:rPr lang="en-VN" smtClean="0"/>
              <a:t>‹N°›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9140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6148C26D-0C88-48CB-A3DE-12E20FA002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1D13727-5D29-40AF-BC40-E5633A8C67D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38275" y="2466109"/>
            <a:ext cx="9315450" cy="1182256"/>
          </a:xfrm>
        </p:spPr>
        <p:txBody>
          <a:bodyPr anchor="t">
            <a:noAutofit/>
          </a:bodyPr>
          <a:lstStyle>
            <a:lvl1pPr algn="ctr">
              <a:defRPr sz="6000">
                <a:solidFill>
                  <a:schemeClr val="bg1"/>
                </a:solidFill>
                <a:latin typeface="MADE Outer Sans" panose="02000505000000020004" pitchFamily="50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52D2B2-9742-4412-A04B-76AD5508C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5925" y="3980827"/>
            <a:ext cx="8820150" cy="86739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ADE Outer Sans" panose="0200050500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7CB479D-8161-48A6-B90D-3FAD794DB5B4}"/>
              </a:ext>
            </a:extLst>
          </p:cNvPr>
          <p:cNvCxnSpPr>
            <a:cxnSpLocks/>
          </p:cNvCxnSpPr>
          <p:nvPr userDrawn="1">
            <p:custDataLst>
              <p:tags r:id="rId1"/>
            </p:custDataLst>
          </p:nvPr>
        </p:nvCxnSpPr>
        <p:spPr>
          <a:xfrm flipH="1">
            <a:off x="5303854" y="2057402"/>
            <a:ext cx="15842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C88B69-F0F6-4EBC-954A-A80048EACF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934892" y="445147"/>
            <a:ext cx="216877" cy="5943583"/>
          </a:xfr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Indiquez votre nom dans le pied de page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8508DC9-AF2F-47DA-9B08-5390BB3C7A44}"/>
              </a:ext>
            </a:extLst>
          </p:cNvPr>
          <p:cNvSpPr txBox="1"/>
          <p:nvPr userDrawn="1"/>
        </p:nvSpPr>
        <p:spPr>
          <a:xfrm>
            <a:off x="9803423" y="6527170"/>
            <a:ext cx="2239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</a:rPr>
              <a:t>EM Normandie Business School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A1872C0-24BF-420C-90F4-933BFEF34F0D}"/>
              </a:ext>
            </a:extLst>
          </p:cNvPr>
          <p:cNvSpPr txBox="1"/>
          <p:nvPr userDrawn="1"/>
        </p:nvSpPr>
        <p:spPr>
          <a:xfrm>
            <a:off x="87490" y="6538111"/>
            <a:ext cx="4073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000" dirty="0">
                <a:solidFill>
                  <a:schemeClr val="bg1"/>
                </a:solidFill>
              </a:rPr>
              <a:t> © Tous droits réservés - All rights reserved - 2022</a:t>
            </a:r>
          </a:p>
        </p:txBody>
      </p:sp>
    </p:spTree>
    <p:extLst>
      <p:ext uri="{BB962C8B-B14F-4D97-AF65-F5344CB8AC3E}">
        <p14:creationId xmlns:p14="http://schemas.microsoft.com/office/powerpoint/2010/main" val="248936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F03445-94E0-43C9-9789-AB5EE7E90C4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2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E4F7B39-CE83-4EA7-9549-3DF027A724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0425" y="2496632"/>
            <a:ext cx="7918450" cy="1864735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MADE Outer Sans" panose="02000505000000020004" pitchFamily="50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F1681A1-B054-4BA2-B383-BF56CA45E3E0}"/>
              </a:ext>
            </a:extLst>
          </p:cNvPr>
          <p:cNvSpPr txBox="1"/>
          <p:nvPr userDrawn="1"/>
        </p:nvSpPr>
        <p:spPr>
          <a:xfrm>
            <a:off x="9803423" y="6527170"/>
            <a:ext cx="2239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</a:rPr>
              <a:t>EM Normandie Business School</a:t>
            </a:r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3DFFA513-C53F-4B11-AF38-CB03B7FA7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895992" y="445147"/>
            <a:ext cx="226470" cy="5943583"/>
          </a:xfr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Indiquez votre nom dans le pied de page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2B1898-EFC7-4F39-B248-B40F466BC87B}"/>
              </a:ext>
            </a:extLst>
          </p:cNvPr>
          <p:cNvSpPr/>
          <p:nvPr userDrawn="1"/>
        </p:nvSpPr>
        <p:spPr>
          <a:xfrm rot="5400000" flipH="1">
            <a:off x="8042872" y="806127"/>
            <a:ext cx="185417" cy="6410739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3660D5-F2D7-46CE-AE70-5E48CB20EF10}"/>
              </a:ext>
            </a:extLst>
          </p:cNvPr>
          <p:cNvSpPr txBox="1"/>
          <p:nvPr userDrawn="1"/>
        </p:nvSpPr>
        <p:spPr>
          <a:xfrm>
            <a:off x="87490" y="6538111"/>
            <a:ext cx="4073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000" dirty="0">
                <a:solidFill>
                  <a:schemeClr val="bg1"/>
                </a:solidFill>
              </a:rPr>
              <a:t> © Tous droits réservés - All rights reserved - 2022</a:t>
            </a:r>
          </a:p>
        </p:txBody>
      </p:sp>
    </p:spTree>
    <p:extLst>
      <p:ext uri="{BB962C8B-B14F-4D97-AF65-F5344CB8AC3E}">
        <p14:creationId xmlns:p14="http://schemas.microsoft.com/office/powerpoint/2010/main" val="333755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E24F83-1CAE-4580-860D-BB7D3ABD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825"/>
          </a:xfrm>
        </p:spPr>
        <p:txBody>
          <a:bodyPr>
            <a:normAutofit/>
          </a:bodyPr>
          <a:lstStyle>
            <a:lvl1pPr>
              <a:defRPr sz="3200">
                <a:latin typeface="MADE Outer Sans" panose="02000505000000020004" pitchFamily="50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F476EF-493F-4EFA-9A56-F0902D688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3278"/>
            <a:ext cx="10515600" cy="5165452"/>
          </a:xfrm>
        </p:spPr>
        <p:txBody>
          <a:bodyPr lIns="54000"/>
          <a:lstStyle>
            <a:lvl1pPr marL="358775" indent="-250825">
              <a:lnSpc>
                <a:spcPct val="15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>
                <a:latin typeface="Avenir Next LT Pro" panose="020B0504020202020204" pitchFamily="34" charset="0"/>
              </a:defRPr>
            </a:lvl1pPr>
            <a:lvl2pPr marL="536575" indent="-250825">
              <a:lnSpc>
                <a:spcPct val="15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>
                <a:latin typeface="Avenir Next LT Pro" panose="020B0504020202020204" pitchFamily="34" charset="0"/>
              </a:defRPr>
            </a:lvl2pPr>
            <a:lvl3pPr marL="715963" indent="-250825">
              <a:lnSpc>
                <a:spcPct val="15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>
                <a:latin typeface="Avenir Next LT Pro" panose="020B0504020202020204" pitchFamily="34" charset="0"/>
              </a:defRPr>
            </a:lvl3pPr>
            <a:lvl4pPr marL="895350" indent="-250825">
              <a:lnSpc>
                <a:spcPct val="15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>
                <a:latin typeface="Avenir Next LT Pro" panose="020B0504020202020204" pitchFamily="34" charset="0"/>
              </a:defRPr>
            </a:lvl4pPr>
            <a:lvl5pPr marL="1074738" indent="-250825">
              <a:lnSpc>
                <a:spcPct val="15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>
                <a:latin typeface="Avenir Next LT Pro" panose="020B050402020202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u pied de page 5">
            <a:extLst>
              <a:ext uri="{FF2B5EF4-FFF2-40B4-BE49-F238E27FC236}">
                <a16:creationId xmlns:a16="http://schemas.microsoft.com/office/drawing/2014/main" id="{39DAABF0-C738-44A2-9C95-B855B578F1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913577" y="445147"/>
            <a:ext cx="208885" cy="5943583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/>
              <a:t>Indiquez votre nom dans le pied de page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F62721-922C-480A-8B3C-798F478992BF}"/>
              </a:ext>
            </a:extLst>
          </p:cNvPr>
          <p:cNvSpPr/>
          <p:nvPr userDrawn="1"/>
        </p:nvSpPr>
        <p:spPr>
          <a:xfrm>
            <a:off x="0" y="6457950"/>
            <a:ext cx="12192000" cy="400050"/>
          </a:xfrm>
          <a:prstGeom prst="rect">
            <a:avLst/>
          </a:prstGeom>
          <a:solidFill>
            <a:srgbClr val="1A2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79E0953-1E99-4CC3-AC11-197F979993AF}"/>
              </a:ext>
            </a:extLst>
          </p:cNvPr>
          <p:cNvSpPr txBox="1"/>
          <p:nvPr userDrawn="1"/>
        </p:nvSpPr>
        <p:spPr>
          <a:xfrm>
            <a:off x="9803423" y="6527170"/>
            <a:ext cx="2239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</a:rPr>
              <a:t>EM Normandie Business School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7AEA9FA-2358-4668-9B4E-5513EB0BE54D}"/>
              </a:ext>
            </a:extLst>
          </p:cNvPr>
          <p:cNvSpPr txBox="1"/>
          <p:nvPr userDrawn="1"/>
        </p:nvSpPr>
        <p:spPr>
          <a:xfrm>
            <a:off x="87490" y="6538111"/>
            <a:ext cx="4073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000" dirty="0">
                <a:solidFill>
                  <a:schemeClr val="bg1"/>
                </a:solidFill>
              </a:rPr>
              <a:t> © Tous droits réservés - All rights reserved - 2022</a:t>
            </a:r>
          </a:p>
        </p:txBody>
      </p:sp>
    </p:spTree>
    <p:extLst>
      <p:ext uri="{BB962C8B-B14F-4D97-AF65-F5344CB8AC3E}">
        <p14:creationId xmlns:p14="http://schemas.microsoft.com/office/powerpoint/2010/main" val="8150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1B87B-7F19-4F5E-80E9-06AEA49DA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21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3200" kern="1200" dirty="0">
                <a:solidFill>
                  <a:schemeClr val="tx1"/>
                </a:solidFill>
                <a:latin typeface="MADE Outer Sans" panose="02000505000000020004" pitchFamily="50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30662A-B739-40F8-A97E-571D7C898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37272"/>
            <a:ext cx="5181600" cy="5251457"/>
          </a:xfrm>
        </p:spPr>
        <p:txBody>
          <a:bodyPr>
            <a:noAutofit/>
          </a:bodyPr>
          <a:lstStyle>
            <a:lvl1pPr marL="358775" indent="-250825" algn="l" defTabSz="914400" rtl="0" eaLnBrk="1" latinLnBrk="0" hangingPunct="1">
              <a:lnSpc>
                <a:spcPct val="10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28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1pPr>
            <a:lvl2pPr marL="536575" indent="-250825" algn="l" defTabSz="914400" rtl="0" eaLnBrk="1" latinLnBrk="0" hangingPunct="1">
              <a:lnSpc>
                <a:spcPct val="10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24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2pPr>
            <a:lvl3pPr marL="715963" indent="-250825" algn="l" defTabSz="914400" rtl="0" eaLnBrk="1" latinLnBrk="0" hangingPunct="1">
              <a:lnSpc>
                <a:spcPct val="10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20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3pPr>
            <a:lvl4pPr marL="895350" indent="-250825" algn="l" defTabSz="914400" rtl="0" eaLnBrk="1" latinLnBrk="0" hangingPunct="1">
              <a:lnSpc>
                <a:spcPct val="10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18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4pPr>
            <a:lvl5pPr marL="1074738" indent="-250825" algn="l" defTabSz="914400" rtl="0" eaLnBrk="1" latinLnBrk="0" hangingPunct="1">
              <a:lnSpc>
                <a:spcPct val="10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16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3D131D-F8B8-4FC4-98CF-8896DC663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37273"/>
            <a:ext cx="5181600" cy="5251456"/>
          </a:xfrm>
        </p:spPr>
        <p:txBody>
          <a:bodyPr>
            <a:normAutofit/>
          </a:bodyPr>
          <a:lstStyle>
            <a:lvl1pPr marL="358775" indent="-250825" algn="l" defTabSz="914400" rtl="0" eaLnBrk="1" latinLnBrk="0" hangingPunct="1">
              <a:lnSpc>
                <a:spcPct val="10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28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1pPr>
            <a:lvl2pPr marL="536575" indent="-250825" algn="l" defTabSz="914400" rtl="0" eaLnBrk="1" latinLnBrk="0" hangingPunct="1">
              <a:lnSpc>
                <a:spcPct val="10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24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2pPr>
            <a:lvl3pPr marL="715963" indent="-250825" algn="l" defTabSz="914400" rtl="0" eaLnBrk="1" latinLnBrk="0" hangingPunct="1">
              <a:lnSpc>
                <a:spcPct val="10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20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3pPr>
            <a:lvl4pPr marL="895350" indent="-250825" algn="l" defTabSz="914400" rtl="0" eaLnBrk="1" latinLnBrk="0" hangingPunct="1">
              <a:lnSpc>
                <a:spcPct val="10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18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4pPr>
            <a:lvl5pPr marL="1074738" indent="-250825" algn="l" defTabSz="914400" rtl="0" eaLnBrk="1" latinLnBrk="0" hangingPunct="1">
              <a:lnSpc>
                <a:spcPct val="10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16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927DFDA7-9A2F-440B-9CD3-7537BF3943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887200" y="445147"/>
            <a:ext cx="235262" cy="5943583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/>
              <a:t>Indiquez votre nom dans le pied de page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1FE99F-54DD-457B-9653-6D4D14D88D88}"/>
              </a:ext>
            </a:extLst>
          </p:cNvPr>
          <p:cNvSpPr/>
          <p:nvPr userDrawn="1"/>
        </p:nvSpPr>
        <p:spPr>
          <a:xfrm>
            <a:off x="0" y="6457950"/>
            <a:ext cx="12192000" cy="400050"/>
          </a:xfrm>
          <a:prstGeom prst="rect">
            <a:avLst/>
          </a:prstGeom>
          <a:solidFill>
            <a:srgbClr val="1A2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D2BEF23-2A5B-4388-9B2C-11189FCB2926}"/>
              </a:ext>
            </a:extLst>
          </p:cNvPr>
          <p:cNvSpPr txBox="1"/>
          <p:nvPr userDrawn="1"/>
        </p:nvSpPr>
        <p:spPr>
          <a:xfrm>
            <a:off x="9803423" y="6527170"/>
            <a:ext cx="2239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</a:rPr>
              <a:t>EM Normandie Business School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16C934E-C174-49B7-BCD5-187D88387602}"/>
              </a:ext>
            </a:extLst>
          </p:cNvPr>
          <p:cNvSpPr txBox="1"/>
          <p:nvPr userDrawn="1"/>
        </p:nvSpPr>
        <p:spPr>
          <a:xfrm>
            <a:off x="87490" y="6538111"/>
            <a:ext cx="4073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000" dirty="0">
                <a:solidFill>
                  <a:schemeClr val="bg1"/>
                </a:solidFill>
              </a:rPr>
              <a:t> © Tous droits réservés - All rights reserved - 2022</a:t>
            </a:r>
          </a:p>
        </p:txBody>
      </p:sp>
    </p:spTree>
    <p:extLst>
      <p:ext uri="{BB962C8B-B14F-4D97-AF65-F5344CB8AC3E}">
        <p14:creationId xmlns:p14="http://schemas.microsoft.com/office/powerpoint/2010/main" val="83627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EA4F45-1930-4756-B34C-4417F8F9A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08601"/>
          </a:xfrm>
        </p:spPr>
        <p:txBody>
          <a:bodyPr>
            <a:normAutofit/>
          </a:bodyPr>
          <a:lstStyle>
            <a:lvl1pPr>
              <a:defRPr lang="fr-FR" sz="3200" kern="1200" dirty="0">
                <a:solidFill>
                  <a:schemeClr val="tx1"/>
                </a:solidFill>
                <a:latin typeface="MADE Outer Sans" panose="02000505000000020004" pitchFamily="50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DD9890-CBB3-4929-A070-BA754567C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80054"/>
            <a:ext cx="5157787" cy="708601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D5BAA2-751C-46B6-BEDE-6A74FE0A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88655"/>
            <a:ext cx="5157787" cy="4400075"/>
          </a:xfrm>
        </p:spPr>
        <p:txBody>
          <a:bodyPr>
            <a:normAutofit/>
          </a:bodyPr>
          <a:lstStyle>
            <a:lvl1pPr marL="358775" indent="-228600" algn="l" defTabSz="914400" rtl="0" eaLnBrk="1" latinLnBrk="0" hangingPunct="1">
              <a:lnSpc>
                <a:spcPct val="9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2400" kern="1200" dirty="0" smtClean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1pPr>
            <a:lvl2pPr marL="536575" indent="-228600" algn="l" defTabSz="914400" rtl="0" eaLnBrk="1" latinLnBrk="0" hangingPunct="1">
              <a:lnSpc>
                <a:spcPct val="9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2000" kern="1200" dirty="0" smtClean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2pPr>
            <a:lvl3pPr marL="715963" indent="-228600" algn="l" defTabSz="914400" rtl="0" eaLnBrk="1" latinLnBrk="0" hangingPunct="1">
              <a:lnSpc>
                <a:spcPct val="9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1800" kern="1200" dirty="0" smtClean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1600" kern="1200" dirty="0" smtClean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4pPr>
            <a:lvl5pPr marL="1074738" indent="-228600" algn="l" defTabSz="914400" rtl="0" eaLnBrk="1" latinLnBrk="0" hangingPunct="1">
              <a:lnSpc>
                <a:spcPct val="9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14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2595E2C-4405-4D2F-ADE0-077945714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80054"/>
            <a:ext cx="5183188" cy="708601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68CBD5D-1880-4646-8E20-A6196CE91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1988655"/>
            <a:ext cx="5183188" cy="4400075"/>
          </a:xfrm>
        </p:spPr>
        <p:txBody>
          <a:bodyPr/>
          <a:lstStyle>
            <a:lvl1pPr marL="358775" indent="-228600" algn="l" defTabSz="914400" rtl="0" eaLnBrk="1" latinLnBrk="0" hangingPunct="1">
              <a:lnSpc>
                <a:spcPct val="9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2400" kern="1200" dirty="0" smtClean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1pPr>
            <a:lvl2pPr marL="536575" indent="-228600" algn="l" defTabSz="914400" rtl="0" eaLnBrk="1" latinLnBrk="0" hangingPunct="1">
              <a:lnSpc>
                <a:spcPct val="9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2000" kern="1200" dirty="0" smtClean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2pPr>
            <a:lvl3pPr marL="715963" indent="-228600" algn="l" defTabSz="914400" rtl="0" eaLnBrk="1" latinLnBrk="0" hangingPunct="1">
              <a:lnSpc>
                <a:spcPct val="9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1800" kern="1200" dirty="0" smtClean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1600" kern="1200" dirty="0" smtClean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4pPr>
            <a:lvl5pPr marL="1074738" indent="-228600" algn="l" defTabSz="914400" rtl="0" eaLnBrk="1" latinLnBrk="0" hangingPunct="1">
              <a:lnSpc>
                <a:spcPct val="9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14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pied de page 5">
            <a:extLst>
              <a:ext uri="{FF2B5EF4-FFF2-40B4-BE49-F238E27FC236}">
                <a16:creationId xmlns:a16="http://schemas.microsoft.com/office/drawing/2014/main" id="{E13464AA-59D4-48E1-8C71-41F23CB4CB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887200" y="445147"/>
            <a:ext cx="235262" cy="5943583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/>
              <a:t>Indiquez votre nom dans le pied de page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303350-3B46-43F2-9D2A-79D03CCCC9CE}"/>
              </a:ext>
            </a:extLst>
          </p:cNvPr>
          <p:cNvSpPr/>
          <p:nvPr userDrawn="1"/>
        </p:nvSpPr>
        <p:spPr>
          <a:xfrm>
            <a:off x="0" y="6457950"/>
            <a:ext cx="12192000" cy="400050"/>
          </a:xfrm>
          <a:prstGeom prst="rect">
            <a:avLst/>
          </a:prstGeom>
          <a:solidFill>
            <a:srgbClr val="1A2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9D71694-6DA5-42F2-8A1E-C370FCE7619C}"/>
              </a:ext>
            </a:extLst>
          </p:cNvPr>
          <p:cNvSpPr txBox="1"/>
          <p:nvPr userDrawn="1"/>
        </p:nvSpPr>
        <p:spPr>
          <a:xfrm>
            <a:off x="9803423" y="6527170"/>
            <a:ext cx="2239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</a:rPr>
              <a:t>EM Normandie Business School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BD5098-084A-409B-ADEE-F43534824DF7}"/>
              </a:ext>
            </a:extLst>
          </p:cNvPr>
          <p:cNvSpPr txBox="1"/>
          <p:nvPr userDrawn="1"/>
        </p:nvSpPr>
        <p:spPr>
          <a:xfrm>
            <a:off x="87490" y="6538111"/>
            <a:ext cx="4073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000" dirty="0">
                <a:solidFill>
                  <a:schemeClr val="bg1"/>
                </a:solidFill>
              </a:rPr>
              <a:t> © Tous droits réservés - All rights reserved - 2022</a:t>
            </a:r>
          </a:p>
        </p:txBody>
      </p:sp>
    </p:spTree>
    <p:extLst>
      <p:ext uri="{BB962C8B-B14F-4D97-AF65-F5344CB8AC3E}">
        <p14:creationId xmlns:p14="http://schemas.microsoft.com/office/powerpoint/2010/main" val="3393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E6797D-4E8E-44E8-AB66-E487B741F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71236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3200" kern="1200" dirty="0">
                <a:solidFill>
                  <a:schemeClr val="tx1"/>
                </a:solidFill>
                <a:latin typeface="MADE Outer Sans" panose="02000505000000020004" pitchFamily="50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5DD8B0-9A4A-4231-8BE3-BE9B9AC31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41903"/>
            <a:ext cx="6172200" cy="5943582"/>
          </a:xfrm>
        </p:spPr>
        <p:txBody>
          <a:bodyPr>
            <a:normAutofit/>
          </a:bodyPr>
          <a:lstStyle>
            <a:lvl1pPr marL="358775" indent="-228600" algn="l" defTabSz="914400" rtl="0" eaLnBrk="1" latinLnBrk="0" hangingPunct="1">
              <a:lnSpc>
                <a:spcPct val="15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24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1pPr>
            <a:lvl2pPr marL="536575" indent="-228600" algn="l" defTabSz="914400" rtl="0" eaLnBrk="1" latinLnBrk="0" hangingPunct="1">
              <a:lnSpc>
                <a:spcPct val="15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24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2pPr>
            <a:lvl3pPr marL="715963" indent="-228600" algn="l" defTabSz="914400" rtl="0" eaLnBrk="1" latinLnBrk="0" hangingPunct="1">
              <a:lnSpc>
                <a:spcPct val="15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20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3pPr>
            <a:lvl4pPr marL="895350" indent="-228600" algn="l" defTabSz="914400" rtl="0" eaLnBrk="1" latinLnBrk="0" hangingPunct="1">
              <a:lnSpc>
                <a:spcPct val="15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18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4pPr>
            <a:lvl5pPr marL="1074738" indent="-228600" algn="l" defTabSz="914400" rtl="0" eaLnBrk="1" latinLnBrk="0" hangingPunct="1">
              <a:lnSpc>
                <a:spcPct val="15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16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B90F1F-C336-482B-A835-7639074B6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93091"/>
            <a:ext cx="3932237" cy="509563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FB5F23BF-6D18-4506-8A96-F32F580A53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939954" y="445147"/>
            <a:ext cx="182508" cy="5943583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/>
              <a:t>Indiquez votre nom dans le pied de page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506E46-3287-4B1B-B5CC-49612CCC773E}"/>
              </a:ext>
            </a:extLst>
          </p:cNvPr>
          <p:cNvSpPr/>
          <p:nvPr userDrawn="1"/>
        </p:nvSpPr>
        <p:spPr>
          <a:xfrm>
            <a:off x="0" y="6457950"/>
            <a:ext cx="12192000" cy="400050"/>
          </a:xfrm>
          <a:prstGeom prst="rect">
            <a:avLst/>
          </a:prstGeom>
          <a:solidFill>
            <a:srgbClr val="1A2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705EE86-67E3-40AF-ADE6-FBEB54971D3B}"/>
              </a:ext>
            </a:extLst>
          </p:cNvPr>
          <p:cNvSpPr txBox="1"/>
          <p:nvPr userDrawn="1"/>
        </p:nvSpPr>
        <p:spPr>
          <a:xfrm>
            <a:off x="9803423" y="6527170"/>
            <a:ext cx="2239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</a:rPr>
              <a:t>EM Normandie Business School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2A0076-511F-446B-96C1-CA4750F9046E}"/>
              </a:ext>
            </a:extLst>
          </p:cNvPr>
          <p:cNvSpPr txBox="1"/>
          <p:nvPr userDrawn="1"/>
        </p:nvSpPr>
        <p:spPr>
          <a:xfrm>
            <a:off x="87490" y="6538111"/>
            <a:ext cx="4073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000" dirty="0">
                <a:solidFill>
                  <a:schemeClr val="bg1"/>
                </a:solidFill>
              </a:rPr>
              <a:t> © Tous droits réservés - All rights reserved - 2022</a:t>
            </a:r>
          </a:p>
        </p:txBody>
      </p:sp>
    </p:spTree>
    <p:extLst>
      <p:ext uri="{BB962C8B-B14F-4D97-AF65-F5344CB8AC3E}">
        <p14:creationId xmlns:p14="http://schemas.microsoft.com/office/powerpoint/2010/main" val="282279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EF4989-205F-494E-9482-A2328A293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620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3200" kern="1200" dirty="0">
                <a:solidFill>
                  <a:schemeClr val="tx1"/>
                </a:solidFill>
                <a:latin typeface="MADE Outer Sans" panose="02000505000000020004" pitchFamily="50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70B2CA-A695-4C5D-B1C1-D4335BD47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41902"/>
            <a:ext cx="6172200" cy="59435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934540-7467-430B-A215-E79FEB4D1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83855"/>
            <a:ext cx="3932237" cy="510487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80EAA261-3357-424C-9424-ABDB9513F5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913577" y="445147"/>
            <a:ext cx="208886" cy="5943583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/>
              <a:t>Indiquez votre nom dans le pied de page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684D30-9ECA-4D0B-9664-07616B9CA3B1}"/>
              </a:ext>
            </a:extLst>
          </p:cNvPr>
          <p:cNvSpPr/>
          <p:nvPr userDrawn="1"/>
        </p:nvSpPr>
        <p:spPr>
          <a:xfrm>
            <a:off x="0" y="6457950"/>
            <a:ext cx="12192000" cy="400050"/>
          </a:xfrm>
          <a:prstGeom prst="rect">
            <a:avLst/>
          </a:prstGeom>
          <a:solidFill>
            <a:srgbClr val="1A2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E4080E9-2E08-4515-AED2-D62FB75ED457}"/>
              </a:ext>
            </a:extLst>
          </p:cNvPr>
          <p:cNvSpPr txBox="1"/>
          <p:nvPr userDrawn="1"/>
        </p:nvSpPr>
        <p:spPr>
          <a:xfrm>
            <a:off x="9803423" y="6527170"/>
            <a:ext cx="2239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</a:rPr>
              <a:t>EM Normandie Business School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0F0BCEF-8ACC-4170-9E2A-C8CFC691033B}"/>
              </a:ext>
            </a:extLst>
          </p:cNvPr>
          <p:cNvSpPr txBox="1"/>
          <p:nvPr userDrawn="1"/>
        </p:nvSpPr>
        <p:spPr>
          <a:xfrm>
            <a:off x="87490" y="6538111"/>
            <a:ext cx="4073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000" dirty="0">
                <a:solidFill>
                  <a:schemeClr val="bg1"/>
                </a:solidFill>
              </a:rPr>
              <a:t> © Tous droits réservés - All rights reserved - 2022</a:t>
            </a:r>
          </a:p>
        </p:txBody>
      </p:sp>
    </p:spTree>
    <p:extLst>
      <p:ext uri="{BB962C8B-B14F-4D97-AF65-F5344CB8AC3E}">
        <p14:creationId xmlns:p14="http://schemas.microsoft.com/office/powerpoint/2010/main" val="403102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E6797D-4E8E-44E8-AB66-E487B741F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3749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3200" kern="1200" dirty="0">
                <a:solidFill>
                  <a:schemeClr val="tx1"/>
                </a:solidFill>
                <a:latin typeface="MADE Outer Sans" panose="02000505000000020004" pitchFamily="50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5DD8B0-9A4A-4231-8BE3-BE9B9AC31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0" y="457200"/>
            <a:ext cx="6172200" cy="5931529"/>
          </a:xfrm>
          <a:ln>
            <a:noFill/>
          </a:ln>
        </p:spPr>
        <p:txBody>
          <a:bodyPr>
            <a:normAutofit/>
          </a:bodyPr>
          <a:lstStyle>
            <a:lvl1pPr marL="358775" indent="-228600" algn="l" defTabSz="4680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D31019"/>
              </a:buClr>
              <a:buFont typeface="Wingdings" panose="05000000000000000000" pitchFamily="2" charset="2"/>
              <a:buChar char="§"/>
              <a:defRPr lang="fr-FR" sz="24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1pPr>
            <a:lvl2pPr marL="536575" indent="-228600" algn="l" defTabSz="4680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D31019"/>
              </a:buClr>
              <a:buFont typeface="Wingdings" panose="05000000000000000000" pitchFamily="2" charset="2"/>
              <a:buChar char="§"/>
              <a:defRPr lang="fr-FR" sz="24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2pPr>
            <a:lvl3pPr marL="715963" indent="-228600" algn="l" defTabSz="4680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D31019"/>
              </a:buClr>
              <a:buFont typeface="Wingdings" panose="05000000000000000000" pitchFamily="2" charset="2"/>
              <a:buChar char="§"/>
              <a:defRPr lang="fr-FR" sz="20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3pPr>
            <a:lvl4pPr marL="895350" indent="-228600" algn="l" defTabSz="4680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D31019"/>
              </a:buClr>
              <a:buFont typeface="Wingdings" panose="05000000000000000000" pitchFamily="2" charset="2"/>
              <a:buChar char="§"/>
              <a:defRPr lang="fr-FR" sz="18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4pPr>
            <a:lvl5pPr marL="1074738" indent="-228600" algn="l" defTabSz="4680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D31019"/>
              </a:buClr>
              <a:buFont typeface="Wingdings" panose="05000000000000000000" pitchFamily="2" charset="2"/>
              <a:buChar char="§"/>
              <a:defRPr lang="fr-FR" sz="16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B90F1F-C336-482B-A835-7639074B6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24243"/>
            <a:ext cx="3932237" cy="48644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337BDF7A-B78B-49B3-9BB9-73272BB0AA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887200" y="445147"/>
            <a:ext cx="235262" cy="5943583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/>
              <a:t>Indiquez votre nom dans le pied de page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3321AD-A29C-4F83-A56F-A01DADD1A681}"/>
              </a:ext>
            </a:extLst>
          </p:cNvPr>
          <p:cNvSpPr/>
          <p:nvPr userDrawn="1"/>
        </p:nvSpPr>
        <p:spPr>
          <a:xfrm>
            <a:off x="0" y="6457950"/>
            <a:ext cx="12192000" cy="400050"/>
          </a:xfrm>
          <a:prstGeom prst="rect">
            <a:avLst/>
          </a:prstGeom>
          <a:solidFill>
            <a:srgbClr val="1A2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136F15D-C884-46ED-9774-2ADDBD4D4D40}"/>
              </a:ext>
            </a:extLst>
          </p:cNvPr>
          <p:cNvSpPr txBox="1"/>
          <p:nvPr userDrawn="1"/>
        </p:nvSpPr>
        <p:spPr>
          <a:xfrm>
            <a:off x="9803423" y="6527170"/>
            <a:ext cx="2239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</a:rPr>
              <a:t>EM Normandie Business School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AC33E2B-E95D-4E35-B1DD-0509BBFFEB0D}"/>
              </a:ext>
            </a:extLst>
          </p:cNvPr>
          <p:cNvSpPr txBox="1"/>
          <p:nvPr userDrawn="1"/>
        </p:nvSpPr>
        <p:spPr>
          <a:xfrm>
            <a:off x="87490" y="6538111"/>
            <a:ext cx="4073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000" dirty="0">
                <a:solidFill>
                  <a:schemeClr val="bg1"/>
                </a:solidFill>
              </a:rPr>
              <a:t> © Tous droits réservés - All rights reserved - 2022</a:t>
            </a:r>
          </a:p>
        </p:txBody>
      </p:sp>
    </p:spTree>
    <p:extLst>
      <p:ext uri="{BB962C8B-B14F-4D97-AF65-F5344CB8AC3E}">
        <p14:creationId xmlns:p14="http://schemas.microsoft.com/office/powerpoint/2010/main" val="424065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AF6CC5A-5B4F-45B3-8A0E-DD3C49FF6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6A293E-6747-405B-A4E7-F16B27CF2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892BE9-37DC-42CE-AAA8-CC2FEADF3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7199" y="523081"/>
            <a:ext cx="234462" cy="581183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Indiquez votre nom dans le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501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2" r:id="rId7"/>
    <p:sldLayoutId id="2147483673" r:id="rId8"/>
    <p:sldLayoutId id="2147483668" r:id="rId9"/>
    <p:sldLayoutId id="2147483674" r:id="rId10"/>
    <p:sldLayoutId id="2147483680" r:id="rId11"/>
    <p:sldLayoutId id="2147483681" r:id="rId12"/>
    <p:sldLayoutId id="2147483684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arly_adopter" TargetMode="External"/><Relationship Id="rId2" Type="http://schemas.openxmlformats.org/officeDocument/2006/relationships/hyperlink" Target="https://en.wikipedia.org/wiki/Innovators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95953896-08BA-43CF-BD03-9A71748C4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5949" y="5521332"/>
            <a:ext cx="8820150" cy="867398"/>
          </a:xfrm>
        </p:spPr>
        <p:txBody>
          <a:bodyPr>
            <a:normAutofit/>
          </a:bodyPr>
          <a:lstStyle/>
          <a:p>
            <a:r>
              <a:rPr lang="fr-FR" sz="3600" dirty="0">
                <a:latin typeface="+mj-lt"/>
              </a:rPr>
              <a:t>Robert Fonteijn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D9F0-9257-48BC-9CCF-E04892DB67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Indiquez votre nom dans le pied de page</a:t>
            </a: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87C3AEA-A554-C3AE-BA73-8DFF80BB92DC}"/>
              </a:ext>
            </a:extLst>
          </p:cNvPr>
          <p:cNvSpPr txBox="1">
            <a:spLocks/>
          </p:cNvSpPr>
          <p:nvPr/>
        </p:nvSpPr>
        <p:spPr>
          <a:xfrm>
            <a:off x="651163" y="1413848"/>
            <a:ext cx="10889673" cy="20151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MADE Outer Sans" panose="02000505000000020004" pitchFamily="50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3600"/>
              </a:spcAft>
            </a:pPr>
            <a:r>
              <a:rPr lang="fr-FR" sz="4800" dirty="0">
                <a:latin typeface="+mj-lt"/>
              </a:rPr>
              <a:t>MSc AI for marketing </a:t>
            </a:r>
            <a:r>
              <a:rPr lang="fr-FR" sz="4800" dirty="0" err="1">
                <a:latin typeface="+mj-lt"/>
              </a:rPr>
              <a:t>strategy</a:t>
            </a:r>
            <a:endParaRPr lang="fr-FR" sz="4800" dirty="0">
              <a:latin typeface="+mj-lt"/>
            </a:endParaRPr>
          </a:p>
          <a:p>
            <a:pPr>
              <a:lnSpc>
                <a:spcPct val="100000"/>
              </a:lnSpc>
              <a:spcAft>
                <a:spcPts val="3600"/>
              </a:spcAft>
            </a:pPr>
            <a:r>
              <a:rPr lang="fr-FR" sz="4400" dirty="0">
                <a:latin typeface="+mj-lt"/>
              </a:rPr>
              <a:t>Project Management </a:t>
            </a:r>
            <a:r>
              <a:rPr lang="fr-FR" sz="4400" dirty="0" err="1">
                <a:latin typeface="+mj-lt"/>
              </a:rPr>
              <a:t>seminar</a:t>
            </a:r>
            <a:endParaRPr lang="fr-FR" sz="4400" dirty="0">
              <a:latin typeface="+mj-lt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fr-FR" sz="4400" dirty="0">
                <a:latin typeface="+mj-lt"/>
              </a:rPr>
              <a:t>Session #4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717181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A5D6499-D9C6-FDB5-9A2E-7D20C1FE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1FEF-22EE-9746-AFAA-99A0669454F1}" type="slidenum">
              <a:rPr lang="en-VN" smtClean="0"/>
              <a:t>10</a:t>
            </a:fld>
            <a:endParaRPr lang="en-VN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2FD3261-FF6E-FE3E-BEF6-480E8946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Message #3 : </a:t>
            </a:r>
            <a:r>
              <a:rPr lang="fr-FR" b="0" dirty="0" err="1"/>
              <a:t>create</a:t>
            </a:r>
            <a:r>
              <a:rPr lang="fr-FR" b="0" dirty="0"/>
              <a:t> </a:t>
            </a:r>
            <a:r>
              <a:rPr lang="fr-FR" b="0" dirty="0" err="1"/>
              <a:t>buy</a:t>
            </a:r>
            <a:r>
              <a:rPr lang="fr-FR" b="0" dirty="0"/>
              <a:t>-in</a:t>
            </a:r>
          </a:p>
        </p:txBody>
      </p:sp>
      <p:sp>
        <p:nvSpPr>
          <p:cNvPr id="5" name="ZoneTexte 3">
            <a:extLst>
              <a:ext uri="{FF2B5EF4-FFF2-40B4-BE49-F238E27FC236}">
                <a16:creationId xmlns:a16="http://schemas.microsoft.com/office/drawing/2014/main" id="{50B4D25E-5ADB-B20C-CB10-D0015924B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446" y="1472326"/>
            <a:ext cx="10408974" cy="270843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457200" indent="-4572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800"/>
              </a:spcAft>
              <a:buClr>
                <a:srgbClr val="C00000"/>
              </a:buClr>
              <a:buFont typeface="Arial" charset="0"/>
              <a:buAutoNum type="arabicPeriod"/>
            </a:pPr>
            <a:r>
              <a:rPr lang="fr-FR" sz="2800" b="0" dirty="0" err="1">
                <a:solidFill>
                  <a:schemeClr val="bg1">
                    <a:lumMod val="10000"/>
                  </a:schemeClr>
                </a:solidFill>
                <a:latin typeface="+mn-lt"/>
              </a:rPr>
              <a:t>Make</a:t>
            </a:r>
            <a:r>
              <a:rPr lang="fr-FR" sz="2800" b="0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 sure </a:t>
            </a:r>
            <a:r>
              <a:rPr lang="fr-FR" sz="2800" b="0" dirty="0" err="1">
                <a:solidFill>
                  <a:schemeClr val="bg1">
                    <a:lumMod val="10000"/>
                  </a:schemeClr>
                </a:solidFill>
                <a:latin typeface="+mn-lt"/>
              </a:rPr>
              <a:t>that</a:t>
            </a:r>
            <a:r>
              <a:rPr lang="fr-FR" sz="2800" b="0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 </a:t>
            </a:r>
            <a:r>
              <a:rPr lang="fr-FR" sz="2800" b="0" dirty="0" err="1">
                <a:solidFill>
                  <a:schemeClr val="bg1">
                    <a:lumMod val="10000"/>
                  </a:schemeClr>
                </a:solidFill>
                <a:latin typeface="+mn-lt"/>
              </a:rPr>
              <a:t>you</a:t>
            </a:r>
            <a:r>
              <a:rPr lang="fr-FR" sz="2800" b="0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 are </a:t>
            </a:r>
            <a:r>
              <a:rPr lang="fr-FR" sz="2800" b="0" dirty="0" err="1">
                <a:solidFill>
                  <a:schemeClr val="bg1">
                    <a:lumMod val="10000"/>
                  </a:schemeClr>
                </a:solidFill>
                <a:latin typeface="+mn-lt"/>
              </a:rPr>
              <a:t>clear</a:t>
            </a:r>
            <a:r>
              <a:rPr lang="fr-FR" sz="2800" b="0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 about the </a:t>
            </a:r>
            <a:r>
              <a:rPr lang="fr-FR" sz="2800" b="0" dirty="0" err="1">
                <a:solidFill>
                  <a:schemeClr val="bg1">
                    <a:lumMod val="10000"/>
                  </a:schemeClr>
                </a:solidFill>
                <a:latin typeface="+mn-lt"/>
              </a:rPr>
              <a:t>benefits</a:t>
            </a:r>
            <a:r>
              <a:rPr lang="fr-FR" sz="2800" b="0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 </a:t>
            </a:r>
            <a:r>
              <a:rPr lang="fr-FR" sz="2800" b="0" dirty="0" err="1">
                <a:solidFill>
                  <a:schemeClr val="bg1">
                    <a:lumMod val="10000"/>
                  </a:schemeClr>
                </a:solidFill>
                <a:latin typeface="+mn-lt"/>
              </a:rPr>
              <a:t>that</a:t>
            </a:r>
            <a:r>
              <a:rPr lang="fr-FR" sz="2800" b="0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 </a:t>
            </a:r>
            <a:r>
              <a:rPr lang="fr-FR" sz="2800" b="0" dirty="0" err="1">
                <a:solidFill>
                  <a:schemeClr val="bg1">
                    <a:lumMod val="10000"/>
                  </a:schemeClr>
                </a:solidFill>
                <a:latin typeface="+mn-lt"/>
              </a:rPr>
              <a:t>will</a:t>
            </a:r>
            <a:r>
              <a:rPr lang="fr-FR" sz="2800" b="0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 arise </a:t>
            </a:r>
            <a:r>
              <a:rPr lang="fr-FR" sz="2800" b="0" dirty="0" err="1">
                <a:solidFill>
                  <a:schemeClr val="bg1">
                    <a:lumMod val="10000"/>
                  </a:schemeClr>
                </a:solidFill>
                <a:latin typeface="+mn-lt"/>
              </a:rPr>
              <a:t>from</a:t>
            </a:r>
            <a:r>
              <a:rPr lang="fr-FR" sz="2800" b="0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 the change for </a:t>
            </a:r>
            <a:r>
              <a:rPr lang="fr-FR" sz="2800" b="0" dirty="0" err="1">
                <a:solidFill>
                  <a:schemeClr val="bg1">
                    <a:lumMod val="10000"/>
                  </a:schemeClr>
                </a:solidFill>
                <a:latin typeface="+mn-lt"/>
              </a:rPr>
              <a:t>each</a:t>
            </a:r>
            <a:r>
              <a:rPr lang="fr-FR" sz="2800" b="0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 of the stakeholders.</a:t>
            </a:r>
          </a:p>
          <a:p>
            <a:pPr marL="685800" lvl="2" indent="0" eaLnBrk="1" hangingPunct="1">
              <a:spcAft>
                <a:spcPts val="1800"/>
              </a:spcAft>
              <a:buClr>
                <a:srgbClr val="C00000"/>
              </a:buClr>
            </a:pPr>
            <a:r>
              <a:rPr lang="fr-FR" sz="2800" b="0" i="1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This </a:t>
            </a:r>
            <a:r>
              <a:rPr lang="fr-FR" sz="2800" b="0" i="1" dirty="0" err="1">
                <a:solidFill>
                  <a:schemeClr val="bg1">
                    <a:lumMod val="10000"/>
                  </a:schemeClr>
                </a:solidFill>
                <a:latin typeface="+mn-lt"/>
              </a:rPr>
              <a:t>is</a:t>
            </a:r>
            <a:r>
              <a:rPr lang="fr-FR" sz="2800" b="0" i="1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 </a:t>
            </a:r>
            <a:r>
              <a:rPr lang="fr-FR" sz="2800" b="0" i="1" dirty="0" err="1">
                <a:solidFill>
                  <a:schemeClr val="bg1">
                    <a:lumMod val="10000"/>
                  </a:schemeClr>
                </a:solidFill>
                <a:latin typeface="+mn-lt"/>
              </a:rPr>
              <a:t>where</a:t>
            </a:r>
            <a:r>
              <a:rPr lang="fr-FR" sz="2800" b="0" i="1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 </a:t>
            </a:r>
            <a:r>
              <a:rPr lang="fr-FR" sz="2800" b="0" i="1" dirty="0" err="1">
                <a:solidFill>
                  <a:schemeClr val="bg1">
                    <a:lumMod val="10000"/>
                  </a:schemeClr>
                </a:solidFill>
                <a:latin typeface="+mn-lt"/>
              </a:rPr>
              <a:t>you</a:t>
            </a:r>
            <a:r>
              <a:rPr lang="fr-FR" sz="2800" b="0" i="1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 </a:t>
            </a:r>
            <a:r>
              <a:rPr lang="fr-FR" sz="2800" b="0" i="1" dirty="0" err="1">
                <a:solidFill>
                  <a:schemeClr val="bg1">
                    <a:lumMod val="10000"/>
                  </a:schemeClr>
                </a:solidFill>
                <a:latin typeface="+mn-lt"/>
              </a:rPr>
              <a:t>need</a:t>
            </a:r>
            <a:r>
              <a:rPr lang="fr-FR" sz="2800" b="0" i="1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 the </a:t>
            </a:r>
            <a:r>
              <a:rPr lang="fr-FR" sz="2800" b="0" i="1" dirty="0" err="1">
                <a:solidFill>
                  <a:schemeClr val="bg1">
                    <a:lumMod val="10000"/>
                  </a:schemeClr>
                </a:solidFill>
                <a:latin typeface="+mn-lt"/>
              </a:rPr>
              <a:t>completed</a:t>
            </a:r>
            <a:r>
              <a:rPr lang="fr-FR" sz="2800" b="0" i="1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 stakeholder </a:t>
            </a:r>
            <a:r>
              <a:rPr lang="fr-FR" sz="2800" b="0" i="1" dirty="0" err="1">
                <a:solidFill>
                  <a:schemeClr val="bg1">
                    <a:lumMod val="10000"/>
                  </a:schemeClr>
                </a:solidFill>
                <a:latin typeface="+mn-lt"/>
              </a:rPr>
              <a:t>analysis</a:t>
            </a:r>
            <a:r>
              <a:rPr lang="fr-FR" sz="2800" b="0" i="1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.</a:t>
            </a:r>
          </a:p>
          <a:p>
            <a:pPr eaLnBrk="1" hangingPunct="1">
              <a:spcAft>
                <a:spcPts val="1800"/>
              </a:spcAft>
              <a:buClr>
                <a:srgbClr val="C00000"/>
              </a:buClr>
              <a:buFont typeface="Arial" charset="0"/>
              <a:buAutoNum type="arabicPeriod"/>
            </a:pPr>
            <a:r>
              <a:rPr lang="fr-FR" sz="2800" b="0" dirty="0" err="1">
                <a:solidFill>
                  <a:schemeClr val="bg1">
                    <a:lumMod val="10000"/>
                  </a:schemeClr>
                </a:solidFill>
                <a:latin typeface="+mn-lt"/>
              </a:rPr>
              <a:t>Make</a:t>
            </a:r>
            <a:r>
              <a:rPr lang="fr-FR" sz="2800" b="0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 sure </a:t>
            </a:r>
            <a:r>
              <a:rPr lang="fr-FR" sz="2800" b="0" dirty="0" err="1">
                <a:solidFill>
                  <a:schemeClr val="bg1">
                    <a:lumMod val="10000"/>
                  </a:schemeClr>
                </a:solidFill>
                <a:latin typeface="+mn-lt"/>
              </a:rPr>
              <a:t>you</a:t>
            </a:r>
            <a:r>
              <a:rPr lang="fr-FR" sz="2800" b="0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 </a:t>
            </a:r>
            <a:r>
              <a:rPr lang="fr-FR" sz="2800" b="0" dirty="0" err="1">
                <a:solidFill>
                  <a:schemeClr val="bg1">
                    <a:lumMod val="10000"/>
                  </a:schemeClr>
                </a:solidFill>
                <a:latin typeface="+mn-lt"/>
              </a:rPr>
              <a:t>create</a:t>
            </a:r>
            <a:r>
              <a:rPr lang="fr-FR" sz="2800" b="0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 </a:t>
            </a:r>
            <a:r>
              <a:rPr lang="fr-FR" sz="2800" b="0" dirty="0" err="1">
                <a:solidFill>
                  <a:schemeClr val="bg1">
                    <a:lumMod val="10000"/>
                  </a:schemeClr>
                </a:solidFill>
                <a:latin typeface="+mn-lt"/>
              </a:rPr>
              <a:t>buy</a:t>
            </a:r>
            <a:r>
              <a:rPr lang="fr-FR" sz="2800" b="0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-in for </a:t>
            </a:r>
            <a:r>
              <a:rPr lang="fr-FR" sz="2800" b="0" dirty="0" err="1">
                <a:solidFill>
                  <a:schemeClr val="bg1">
                    <a:lumMod val="10000"/>
                  </a:schemeClr>
                </a:solidFill>
                <a:latin typeface="+mn-lt"/>
              </a:rPr>
              <a:t>each</a:t>
            </a:r>
            <a:r>
              <a:rPr lang="fr-FR" sz="2800" b="0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 key </a:t>
            </a:r>
            <a:r>
              <a:rPr lang="fr-FR" sz="2800" b="0" dirty="0" err="1">
                <a:solidFill>
                  <a:schemeClr val="bg1">
                    <a:lumMod val="10000"/>
                  </a:schemeClr>
                </a:solidFill>
                <a:latin typeface="+mn-lt"/>
              </a:rPr>
              <a:t>individual</a:t>
            </a:r>
            <a:r>
              <a:rPr lang="fr-FR" sz="2800" b="0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 - </a:t>
            </a:r>
            <a:r>
              <a:rPr lang="fr-FR" sz="2800" b="0" dirty="0" err="1">
                <a:solidFill>
                  <a:schemeClr val="bg1">
                    <a:lumMod val="10000"/>
                  </a:schemeClr>
                </a:solidFill>
                <a:latin typeface="+mn-lt"/>
              </a:rPr>
              <a:t>before</a:t>
            </a:r>
            <a:r>
              <a:rPr lang="fr-FR" sz="2800" b="0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 </a:t>
            </a:r>
            <a:r>
              <a:rPr lang="fr-FR" sz="2800" b="0" dirty="0" err="1">
                <a:solidFill>
                  <a:schemeClr val="bg1">
                    <a:lumMod val="10000"/>
                  </a:schemeClr>
                </a:solidFill>
                <a:latin typeface="+mn-lt"/>
              </a:rPr>
              <a:t>you</a:t>
            </a:r>
            <a:r>
              <a:rPr lang="fr-FR" sz="2800" b="0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 </a:t>
            </a:r>
            <a:r>
              <a:rPr lang="fr-FR" sz="2800" b="0" dirty="0" err="1">
                <a:solidFill>
                  <a:schemeClr val="bg1">
                    <a:lumMod val="10000"/>
                  </a:schemeClr>
                </a:solidFill>
                <a:latin typeface="+mn-lt"/>
              </a:rPr>
              <a:t>present</a:t>
            </a:r>
            <a:r>
              <a:rPr lang="fr-FR" sz="2800" b="0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 to groups.</a:t>
            </a:r>
          </a:p>
        </p:txBody>
      </p:sp>
    </p:spTree>
    <p:extLst>
      <p:ext uri="{BB962C8B-B14F-4D97-AF65-F5344CB8AC3E}">
        <p14:creationId xmlns:p14="http://schemas.microsoft.com/office/powerpoint/2010/main" val="123733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8C11E96-16A7-B4DE-3F78-584185FB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1FEF-22EE-9746-AFAA-99A0669454F1}" type="slidenum">
              <a:rPr lang="en-VN" smtClean="0"/>
              <a:t>11</a:t>
            </a:fld>
            <a:endParaRPr lang="en-VN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99DC667-C9E5-D107-A55E-0F7AE919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Message #4 : deal </a:t>
            </a:r>
            <a:r>
              <a:rPr lang="fr-FR" b="0" dirty="0" err="1"/>
              <a:t>with</a:t>
            </a:r>
            <a:r>
              <a:rPr lang="fr-FR" b="0" dirty="0"/>
              <a:t> sources of </a:t>
            </a:r>
            <a:r>
              <a:rPr lang="fr-FR" b="0" dirty="0" err="1"/>
              <a:t>resistance</a:t>
            </a:r>
            <a:endParaRPr lang="fr-FR" b="0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4B6F451-0596-3B12-F0E3-AA2052F8A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462" y="2345531"/>
            <a:ext cx="4537075" cy="3311525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800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DDF1DCA7-9978-6669-D0EB-968B9A3B1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9389" y="1403324"/>
            <a:ext cx="2655887" cy="197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571500" lvl="1" indent="-457200">
              <a:lnSpc>
                <a:spcPct val="90000"/>
              </a:lnSpc>
              <a:spcAft>
                <a:spcPct val="150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GB" sz="2400" dirty="0">
                <a:solidFill>
                  <a:schemeClr val="bg1">
                    <a:lumMod val="10000"/>
                  </a:schemeClr>
                </a:solidFill>
              </a:rPr>
              <a:t>Re-frame</a:t>
            </a:r>
          </a:p>
          <a:p>
            <a:pPr marL="571500" lvl="1" indent="-457200">
              <a:lnSpc>
                <a:spcPct val="90000"/>
              </a:lnSpc>
              <a:spcAft>
                <a:spcPct val="150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GB" sz="2400" dirty="0">
                <a:solidFill>
                  <a:schemeClr val="bg1">
                    <a:lumMod val="10000"/>
                  </a:schemeClr>
                </a:solidFill>
              </a:rPr>
              <a:t>Persuade</a:t>
            </a:r>
          </a:p>
          <a:p>
            <a:pPr marL="571500" lvl="1" indent="-457200">
              <a:lnSpc>
                <a:spcPct val="90000"/>
              </a:lnSpc>
              <a:spcAft>
                <a:spcPct val="150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GB" sz="2400" dirty="0">
                <a:solidFill>
                  <a:schemeClr val="bg1">
                    <a:lumMod val="10000"/>
                  </a:schemeClr>
                </a:solidFill>
              </a:rPr>
              <a:t>Negotiate</a:t>
            </a:r>
          </a:p>
          <a:p>
            <a:pPr marL="571500" lvl="1" indent="-457200">
              <a:lnSpc>
                <a:spcPct val="90000"/>
              </a:lnSpc>
              <a:spcAft>
                <a:spcPct val="150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GB" sz="2400" dirty="0">
                <a:solidFill>
                  <a:schemeClr val="bg1">
                    <a:lumMod val="10000"/>
                  </a:schemeClr>
                </a:solidFill>
              </a:rPr>
              <a:t>Confront</a:t>
            </a:r>
          </a:p>
          <a:p>
            <a:pPr marL="571500" lvl="1" indent="-457200">
              <a:lnSpc>
                <a:spcPct val="90000"/>
              </a:lnSpc>
              <a:spcAft>
                <a:spcPct val="150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GB" sz="2400" dirty="0">
                <a:solidFill>
                  <a:schemeClr val="bg1">
                    <a:lumMod val="10000"/>
                  </a:schemeClr>
                </a:solidFill>
              </a:rPr>
              <a:t>Sanction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4D6A7CC-7ABE-EEA2-F306-2E26BD8E5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4805" y="2919413"/>
            <a:ext cx="13223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sz="2000" dirty="0"/>
              <a:t>3.</a:t>
            </a:r>
          </a:p>
          <a:p>
            <a:pPr algn="ctr" eaLnBrk="1" hangingPunct="1"/>
            <a:r>
              <a:rPr lang="en-GB" sz="2000" dirty="0"/>
              <a:t>Unwilling</a:t>
            </a:r>
            <a:endParaRPr lang="en-US" sz="2000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8DDD0979-3469-477A-E929-E8C7BF0DD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132" y="3861620"/>
            <a:ext cx="1041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sz="2000" dirty="0"/>
              <a:t>2.</a:t>
            </a:r>
          </a:p>
          <a:p>
            <a:pPr algn="ctr" eaLnBrk="1" hangingPunct="1"/>
            <a:r>
              <a:rPr lang="en-GB" sz="2000" dirty="0"/>
              <a:t>Unable</a:t>
            </a:r>
            <a:endParaRPr lang="en-US" sz="2000" dirty="0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1911DF97-914E-9E66-4659-3E83DE1CE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4704" y="4766712"/>
            <a:ext cx="1568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sz="2000" dirty="0"/>
              <a:t>1.</a:t>
            </a:r>
          </a:p>
          <a:p>
            <a:pPr algn="ctr" eaLnBrk="1" hangingPunct="1"/>
            <a:r>
              <a:rPr lang="en-GB" sz="2000" dirty="0"/>
              <a:t>Unknowing</a:t>
            </a:r>
            <a:endParaRPr lang="en-US" sz="2000" dirty="0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FFD73CAA-3941-4560-BE3F-CEC30F2F7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976" y="3857753"/>
            <a:ext cx="2120900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571500" lvl="1" indent="-457200">
              <a:lnSpc>
                <a:spcPct val="90000"/>
              </a:lnSpc>
              <a:spcAft>
                <a:spcPct val="150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GB" sz="2400" dirty="0">
                <a:solidFill>
                  <a:schemeClr val="bg1">
                    <a:lumMod val="10000"/>
                  </a:schemeClr>
                </a:solidFill>
              </a:rPr>
              <a:t>Train</a:t>
            </a:r>
          </a:p>
          <a:p>
            <a:pPr marL="571500" lvl="1" indent="-457200">
              <a:lnSpc>
                <a:spcPct val="90000"/>
              </a:lnSpc>
              <a:spcAft>
                <a:spcPct val="150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GB" sz="2400" dirty="0">
                <a:solidFill>
                  <a:schemeClr val="bg1">
                    <a:lumMod val="10000"/>
                  </a:schemeClr>
                </a:solidFill>
              </a:rPr>
              <a:t>Support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B58314C5-C60B-D4E0-E594-6B05DC3F2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515" y="5092511"/>
            <a:ext cx="266385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571500" lvl="1" indent="-457200">
              <a:lnSpc>
                <a:spcPct val="90000"/>
              </a:lnSpc>
              <a:spcAft>
                <a:spcPct val="150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>
                    <a:lumMod val="10000"/>
                  </a:schemeClr>
                </a:solidFill>
              </a:rPr>
              <a:t>Talk</a:t>
            </a: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202CEF29-1AB3-C321-BAD0-3B4E075B25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6554" y="3643106"/>
            <a:ext cx="454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563A0687-479F-A50A-0339-11AEE463C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5248" y="4784451"/>
            <a:ext cx="5942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145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AEFA36E-CAFF-5D46-E0E3-BDC0CEE9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1FEF-22EE-9746-AFAA-99A0669454F1}" type="slidenum">
              <a:rPr lang="en-VN" smtClean="0"/>
              <a:t>12</a:t>
            </a:fld>
            <a:endParaRPr lang="en-VN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2FD9F3CB-9CA1-3824-4E46-53D82AFE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Message #5 : the </a:t>
            </a:r>
            <a:r>
              <a:rPr lang="fr-FR" b="0" dirty="0" err="1"/>
              <a:t>typical</a:t>
            </a:r>
            <a:r>
              <a:rPr lang="fr-FR" b="0" dirty="0"/>
              <a:t> change </a:t>
            </a:r>
            <a:r>
              <a:rPr lang="fr-FR" b="0" dirty="0" err="1"/>
              <a:t>curve</a:t>
            </a:r>
            <a:endParaRPr lang="fr-FR" b="0" dirty="0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4E842DA2-7414-D2C3-AFF7-D1B9BE58EE25}"/>
              </a:ext>
            </a:extLst>
          </p:cNvPr>
          <p:cNvGrpSpPr/>
          <p:nvPr/>
        </p:nvGrpSpPr>
        <p:grpSpPr>
          <a:xfrm>
            <a:off x="346722" y="1590262"/>
            <a:ext cx="11063212" cy="4652356"/>
            <a:chOff x="-106729" y="2819400"/>
            <a:chExt cx="8714709" cy="3320958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437B8D21-6385-D9E4-45B1-3455FB25A2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0200" y="2819400"/>
              <a:ext cx="6313488" cy="2951163"/>
              <a:chOff x="667" y="1253"/>
              <a:chExt cx="3587" cy="2222"/>
            </a:xfrm>
          </p:grpSpPr>
          <p:sp>
            <p:nvSpPr>
              <p:cNvPr id="14" name="Line 7">
                <a:extLst>
                  <a:ext uri="{FF2B5EF4-FFF2-40B4-BE49-F238E27FC236}">
                    <a16:creationId xmlns:a16="http://schemas.microsoft.com/office/drawing/2014/main" id="{ED87CFD4-E9CA-56E8-AA1C-720EF6C93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7" y="1253"/>
                <a:ext cx="0" cy="2222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arrow" w="med" len="med"/>
                <a:tailEnd type="non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" name="Line 8">
                <a:extLst>
                  <a:ext uri="{FF2B5EF4-FFF2-40B4-BE49-F238E27FC236}">
                    <a16:creationId xmlns:a16="http://schemas.microsoft.com/office/drawing/2014/main" id="{A0E30ECB-A495-CEC1-3BF5-DB4D6BB045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7" y="3475"/>
                <a:ext cx="3587" cy="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none"/>
                <a:tailEnd type="arrow"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9C888128-FABA-DDC4-5971-C17318A527B5}"/>
                </a:ext>
              </a:extLst>
            </p:cNvPr>
            <p:cNvSpPr txBox="1"/>
            <p:nvPr/>
          </p:nvSpPr>
          <p:spPr>
            <a:xfrm>
              <a:off x="-106729" y="3850198"/>
              <a:ext cx="1706929" cy="856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algn="ctr"/>
              <a:r>
                <a:rPr lang="en-US" sz="2400" b="0" dirty="0">
                  <a:solidFill>
                    <a:schemeClr val="tx2"/>
                  </a:solidFill>
                  <a:latin typeface="+mn-lt"/>
                </a:rPr>
                <a:t>Confidence, Moral &amp; Effectiveness</a:t>
              </a:r>
            </a:p>
          </p:txBody>
        </p:sp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CA42859F-6E45-D6A4-EB49-5BD97F282652}"/>
                </a:ext>
              </a:extLst>
            </p:cNvPr>
            <p:cNvSpPr txBox="1"/>
            <p:nvPr/>
          </p:nvSpPr>
          <p:spPr>
            <a:xfrm>
              <a:off x="7913688" y="5810811"/>
              <a:ext cx="694292" cy="329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algn="ctr"/>
              <a:r>
                <a:rPr lang="en-US" sz="2400" b="0" dirty="0">
                  <a:solidFill>
                    <a:schemeClr val="tx2"/>
                  </a:solidFill>
                  <a:latin typeface="+mn-lt"/>
                </a:rPr>
                <a:t>Time</a:t>
              </a:r>
            </a:p>
          </p:txBody>
        </p:sp>
        <p:sp>
          <p:nvSpPr>
            <p:cNvPr id="9" name="Freeform: Shape 10">
              <a:extLst>
                <a:ext uri="{FF2B5EF4-FFF2-40B4-BE49-F238E27FC236}">
                  <a16:creationId xmlns:a16="http://schemas.microsoft.com/office/drawing/2014/main" id="{D3F5A438-AB64-E426-D924-5FC0B5E16760}"/>
                </a:ext>
              </a:extLst>
            </p:cNvPr>
            <p:cNvSpPr/>
            <p:nvPr/>
          </p:nvSpPr>
          <p:spPr bwMode="auto">
            <a:xfrm>
              <a:off x="2086005" y="2915049"/>
              <a:ext cx="5410192" cy="2433769"/>
            </a:xfrm>
            <a:custGeom>
              <a:avLst/>
              <a:gdLst>
                <a:gd name="connsiteX0" fmla="*/ 0 w 4614390"/>
                <a:gd name="connsiteY0" fmla="*/ 707915 h 2433769"/>
                <a:gd name="connsiteX1" fmla="*/ 817510 w 4614390"/>
                <a:gd name="connsiteY1" fmla="*/ 90241 h 2433769"/>
                <a:gd name="connsiteX2" fmla="*/ 1974136 w 4614390"/>
                <a:gd name="connsiteY2" fmla="*/ 2433769 h 2433769"/>
                <a:gd name="connsiteX3" fmla="*/ 4614390 w 4614390"/>
                <a:gd name="connsiteY3" fmla="*/ 84185 h 2433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14390" h="2433769">
                  <a:moveTo>
                    <a:pt x="0" y="707915"/>
                  </a:moveTo>
                  <a:cubicBezTo>
                    <a:pt x="244243" y="255257"/>
                    <a:pt x="488487" y="-197401"/>
                    <a:pt x="817510" y="90241"/>
                  </a:cubicBezTo>
                  <a:cubicBezTo>
                    <a:pt x="1146533" y="377883"/>
                    <a:pt x="1341323" y="2434778"/>
                    <a:pt x="1974136" y="2433769"/>
                  </a:cubicBezTo>
                  <a:cubicBezTo>
                    <a:pt x="2606949" y="2432760"/>
                    <a:pt x="3610669" y="1258472"/>
                    <a:pt x="4614390" y="84185"/>
                  </a:cubicBezTo>
                </a:path>
              </a:pathLst>
            </a:custGeom>
            <a:noFill/>
            <a:ln>
              <a:solidFill>
                <a:schemeClr val="accent6"/>
              </a:solidFill>
              <a:tailEnd type="arrow"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1A8953D6-41AF-6617-BD6D-E3DFC4D05D8A}"/>
                </a:ext>
              </a:extLst>
            </p:cNvPr>
            <p:cNvSpPr txBox="1"/>
            <p:nvPr/>
          </p:nvSpPr>
          <p:spPr>
            <a:xfrm>
              <a:off x="2583228" y="3508964"/>
              <a:ext cx="1447805" cy="329547"/>
            </a:xfrm>
            <a:prstGeom prst="rect">
              <a:avLst/>
            </a:prstGeom>
            <a:solidFill>
              <a:schemeClr val="bg1">
                <a:lumMod val="95000"/>
                <a:alpha val="51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1. Denial</a:t>
              </a:r>
            </a:p>
          </p:txBody>
        </p:sp>
        <p:sp>
          <p:nvSpPr>
            <p:cNvPr id="11" name="TextBox 13">
              <a:extLst>
                <a:ext uri="{FF2B5EF4-FFF2-40B4-BE49-F238E27FC236}">
                  <a16:creationId xmlns:a16="http://schemas.microsoft.com/office/drawing/2014/main" id="{C9BC5936-04B7-30C0-F055-DDA231464823}"/>
                </a:ext>
              </a:extLst>
            </p:cNvPr>
            <p:cNvSpPr txBox="1"/>
            <p:nvPr/>
          </p:nvSpPr>
          <p:spPr>
            <a:xfrm>
              <a:off x="3114702" y="4526811"/>
              <a:ext cx="1676400" cy="329547"/>
            </a:xfrm>
            <a:prstGeom prst="rect">
              <a:avLst/>
            </a:prstGeom>
            <a:solidFill>
              <a:schemeClr val="bg1">
                <a:lumMod val="95000"/>
                <a:alpha val="51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2. Resistance</a:t>
              </a:r>
            </a:p>
          </p:txBody>
        </p:sp>
        <p:sp>
          <p:nvSpPr>
            <p:cNvPr id="12" name="TextBox 14">
              <a:extLst>
                <a:ext uri="{FF2B5EF4-FFF2-40B4-BE49-F238E27FC236}">
                  <a16:creationId xmlns:a16="http://schemas.microsoft.com/office/drawing/2014/main" id="{964544BA-C1B6-A728-8A2A-68EC951BEF8C}"/>
                </a:ext>
              </a:extLst>
            </p:cNvPr>
            <p:cNvSpPr txBox="1"/>
            <p:nvPr/>
          </p:nvSpPr>
          <p:spPr>
            <a:xfrm>
              <a:off x="5248306" y="4500949"/>
              <a:ext cx="1935534" cy="593185"/>
            </a:xfrm>
            <a:prstGeom prst="rect">
              <a:avLst/>
            </a:prstGeom>
            <a:solidFill>
              <a:schemeClr val="bg1">
                <a:lumMod val="95000"/>
                <a:alpha val="51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3. Acceptance, Exploration</a:t>
              </a:r>
            </a:p>
          </p:txBody>
        </p:sp>
        <p:sp>
          <p:nvSpPr>
            <p:cNvPr id="13" name="TextBox 16">
              <a:extLst>
                <a:ext uri="{FF2B5EF4-FFF2-40B4-BE49-F238E27FC236}">
                  <a16:creationId xmlns:a16="http://schemas.microsoft.com/office/drawing/2014/main" id="{0A3B679D-9751-B5DD-EB3B-74ADCBA19864}"/>
                </a:ext>
              </a:extLst>
            </p:cNvPr>
            <p:cNvSpPr txBox="1"/>
            <p:nvPr/>
          </p:nvSpPr>
          <p:spPr>
            <a:xfrm>
              <a:off x="6248400" y="3231336"/>
              <a:ext cx="1935534" cy="329547"/>
            </a:xfrm>
            <a:prstGeom prst="rect">
              <a:avLst/>
            </a:prstGeom>
            <a:solidFill>
              <a:schemeClr val="bg1">
                <a:lumMod val="95000"/>
                <a:alpha val="51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4. Adaptation</a:t>
              </a: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330ED6D0-A3CE-B405-065A-00F4BFBEC14E}"/>
              </a:ext>
            </a:extLst>
          </p:cNvPr>
          <p:cNvSpPr txBox="1"/>
          <p:nvPr/>
        </p:nvSpPr>
        <p:spPr>
          <a:xfrm>
            <a:off x="2513647" y="6058904"/>
            <a:ext cx="7741799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dirty="0"/>
              <a:t>Question: </a:t>
            </a:r>
            <a:r>
              <a:rPr lang="fr-FR" sz="2000" dirty="0" err="1"/>
              <a:t>what</a:t>
            </a:r>
            <a:r>
              <a:rPr lang="fr-FR" sz="2000" dirty="0"/>
              <a:t> can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usefully</a:t>
            </a:r>
            <a:r>
              <a:rPr lang="fr-FR" sz="2000" dirty="0"/>
              <a:t> do </a:t>
            </a:r>
            <a:r>
              <a:rPr lang="fr-FR" sz="2000" dirty="0" err="1"/>
              <a:t>during</a:t>
            </a:r>
            <a:r>
              <a:rPr lang="fr-FR" sz="2000" dirty="0"/>
              <a:t> </a:t>
            </a:r>
            <a:r>
              <a:rPr lang="fr-FR" sz="2000" dirty="0" err="1"/>
              <a:t>each</a:t>
            </a:r>
            <a:r>
              <a:rPr lang="fr-FR" sz="2000" dirty="0"/>
              <a:t> of </a:t>
            </a:r>
            <a:r>
              <a:rPr lang="fr-FR" sz="2000" dirty="0" err="1"/>
              <a:t>these</a:t>
            </a:r>
            <a:r>
              <a:rPr lang="fr-FR" sz="2000" dirty="0"/>
              <a:t> stages ?</a:t>
            </a:r>
          </a:p>
        </p:txBody>
      </p:sp>
    </p:spTree>
    <p:extLst>
      <p:ext uri="{BB962C8B-B14F-4D97-AF65-F5344CB8AC3E}">
        <p14:creationId xmlns:p14="http://schemas.microsoft.com/office/powerpoint/2010/main" val="374548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7C4E7C-A2D6-90AC-D62D-87E0BC55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D423EE2-E543-2900-AC67-CBB64351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 err="1"/>
              <a:t>Useful</a:t>
            </a:r>
            <a:r>
              <a:rPr lang="fr-FR" b="0" dirty="0"/>
              <a:t> </a:t>
            </a:r>
            <a:r>
              <a:rPr lang="fr-FR" b="0" dirty="0" err="1"/>
              <a:t>things</a:t>
            </a:r>
            <a:r>
              <a:rPr lang="fr-FR" b="0" dirty="0"/>
              <a:t> to do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5D220DBE-43C3-1219-B0C3-92BD8F541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728063"/>
              </p:ext>
            </p:extLst>
          </p:nvPr>
        </p:nvGraphicFramePr>
        <p:xfrm>
          <a:off x="1466490" y="1446876"/>
          <a:ext cx="8128000" cy="3277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0345574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54089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sz="28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Denial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sz="28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Inform</a:t>
                      </a:r>
                      <a:endParaRPr lang="fr-FR" sz="2800" b="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183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sz="28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Resistance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sz="28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Listen</a:t>
                      </a:r>
                      <a:endParaRPr lang="fr-FR" sz="2800" b="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176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sz="28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Acceptance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sz="28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Discuss</a:t>
                      </a:r>
                      <a:endParaRPr lang="fr-FR" sz="2800" b="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32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sz="28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Adaptation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sz="28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Reward</a:t>
                      </a:r>
                      <a:endParaRPr lang="fr-FR" sz="2800" b="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841807"/>
                  </a:ext>
                </a:extLst>
              </a:tr>
            </a:tbl>
          </a:graphicData>
        </a:graphic>
      </p:graphicFrame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6CA46ADC-1A8F-98FA-06E4-92FF287BB337}"/>
              </a:ext>
            </a:extLst>
          </p:cNvPr>
          <p:cNvSpPr/>
          <p:nvPr/>
        </p:nvSpPr>
        <p:spPr>
          <a:xfrm>
            <a:off x="3813106" y="1869415"/>
            <a:ext cx="1468582" cy="429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6379CA66-C294-953C-7082-5BD949000D65}"/>
              </a:ext>
            </a:extLst>
          </p:cNvPr>
          <p:cNvSpPr/>
          <p:nvPr/>
        </p:nvSpPr>
        <p:spPr>
          <a:xfrm>
            <a:off x="3813106" y="2649207"/>
            <a:ext cx="1468582" cy="429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220E151F-CD2C-5D40-9A80-212E88E6507F}"/>
              </a:ext>
            </a:extLst>
          </p:cNvPr>
          <p:cNvSpPr/>
          <p:nvPr/>
        </p:nvSpPr>
        <p:spPr>
          <a:xfrm>
            <a:off x="3813106" y="3428999"/>
            <a:ext cx="1468582" cy="429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1085EFF7-5233-68C8-9170-E8431B2D7938}"/>
              </a:ext>
            </a:extLst>
          </p:cNvPr>
          <p:cNvSpPr/>
          <p:nvPr/>
        </p:nvSpPr>
        <p:spPr>
          <a:xfrm>
            <a:off x="3813106" y="4288143"/>
            <a:ext cx="1468582" cy="429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291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686A29-EFC0-8892-8127-F16FF7DE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92"/>
            <a:ext cx="10515600" cy="651825"/>
          </a:xfrm>
        </p:spPr>
        <p:txBody>
          <a:bodyPr>
            <a:normAutofit fontScale="90000"/>
          </a:bodyPr>
          <a:lstStyle/>
          <a:p>
            <a:r>
              <a:rPr lang="fr-FR" sz="4000" dirty="0">
                <a:latin typeface="+mj-lt"/>
              </a:rPr>
              <a:t>A </a:t>
            </a:r>
            <a:r>
              <a:rPr lang="fr-FR" sz="4000" dirty="0" err="1">
                <a:latin typeface="+mj-lt"/>
              </a:rPr>
              <a:t>linked</a:t>
            </a:r>
            <a:r>
              <a:rPr lang="fr-FR" sz="4000" dirty="0">
                <a:latin typeface="+mj-lt"/>
              </a:rPr>
              <a:t> </a:t>
            </a:r>
            <a:r>
              <a:rPr lang="fr-FR" sz="4000" dirty="0" err="1">
                <a:latin typeface="+mj-lt"/>
              </a:rPr>
              <a:t>tool</a:t>
            </a:r>
            <a:r>
              <a:rPr lang="fr-FR" sz="4000" dirty="0">
                <a:latin typeface="+mj-lt"/>
              </a:rPr>
              <a:t> : the Change impact </a:t>
            </a:r>
            <a:r>
              <a:rPr lang="fr-FR" sz="4000" dirty="0" err="1">
                <a:latin typeface="+mj-lt"/>
              </a:rPr>
              <a:t>assessment</a:t>
            </a:r>
            <a:r>
              <a:rPr lang="fr-FR" sz="4000" dirty="0">
                <a:latin typeface="+mj-lt"/>
              </a:rPr>
              <a:t> matrix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478C19-9677-2A90-0232-2614F2A781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/>
              <a:t>Indiquez votre nom dans le pied de page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B46EAC5-3AEE-8D42-E9A5-9B4D2E6C9916}"/>
              </a:ext>
            </a:extLst>
          </p:cNvPr>
          <p:cNvSpPr txBox="1"/>
          <p:nvPr/>
        </p:nvSpPr>
        <p:spPr>
          <a:xfrm rot="16200000">
            <a:off x="-194524" y="3133485"/>
            <a:ext cx="3392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/>
              <a:t>Complexity</a:t>
            </a:r>
            <a:r>
              <a:rPr lang="fr-FR" sz="2000" b="1" dirty="0"/>
              <a:t> of the change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474550-DEBF-50AC-2428-208530B581F6}"/>
              </a:ext>
            </a:extLst>
          </p:cNvPr>
          <p:cNvSpPr txBox="1"/>
          <p:nvPr/>
        </p:nvSpPr>
        <p:spPr>
          <a:xfrm>
            <a:off x="3754765" y="5756546"/>
            <a:ext cx="2468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Size of the change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148DE7-4CC2-67D4-C7E6-CB1B49218876}"/>
              </a:ext>
            </a:extLst>
          </p:cNvPr>
          <p:cNvSpPr/>
          <p:nvPr/>
        </p:nvSpPr>
        <p:spPr>
          <a:xfrm>
            <a:off x="2881724" y="1224265"/>
            <a:ext cx="4710546" cy="41840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19F43FF-BF52-9466-8FEB-EDC9311BCFDF}"/>
              </a:ext>
            </a:extLst>
          </p:cNvPr>
          <p:cNvSpPr txBox="1"/>
          <p:nvPr/>
        </p:nvSpPr>
        <p:spPr>
          <a:xfrm>
            <a:off x="2156874" y="518145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Low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C288F16-6867-4A5F-9909-481DF44A433A}"/>
              </a:ext>
            </a:extLst>
          </p:cNvPr>
          <p:cNvSpPr txBox="1"/>
          <p:nvPr/>
        </p:nvSpPr>
        <p:spPr>
          <a:xfrm>
            <a:off x="2096148" y="108868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High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29D7FCB-792E-1E56-6ADE-3DCB822F7092}"/>
              </a:ext>
            </a:extLst>
          </p:cNvPr>
          <p:cNvSpPr txBox="1"/>
          <p:nvPr/>
        </p:nvSpPr>
        <p:spPr>
          <a:xfrm>
            <a:off x="6427812" y="529489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High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12696D9-E6CE-AD86-14DE-FE73EA524AF4}"/>
              </a:ext>
            </a:extLst>
          </p:cNvPr>
          <p:cNvSpPr txBox="1"/>
          <p:nvPr/>
        </p:nvSpPr>
        <p:spPr>
          <a:xfrm>
            <a:off x="8384109" y="2508037"/>
            <a:ext cx="3322982" cy="230832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The boxes drive the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amount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of bodies,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brains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and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funds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that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must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be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called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upon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to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make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things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happen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077D258-27C8-C5B2-38E4-16D184E75AA4}"/>
              </a:ext>
            </a:extLst>
          </p:cNvPr>
          <p:cNvSpPr txBox="1"/>
          <p:nvPr/>
        </p:nvSpPr>
        <p:spPr>
          <a:xfrm>
            <a:off x="8384108" y="5233326"/>
            <a:ext cx="3322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PS: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both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« size » and « 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complexity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 » dépend on the stakeholders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involved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6A2CE0-D83F-41A2-B960-0190F46FA067}"/>
              </a:ext>
            </a:extLst>
          </p:cNvPr>
          <p:cNvSpPr/>
          <p:nvPr/>
        </p:nvSpPr>
        <p:spPr>
          <a:xfrm>
            <a:off x="2881724" y="1418732"/>
            <a:ext cx="1947199" cy="17423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B3EB6B-AF56-D467-5E88-C05F9275F9A1}"/>
              </a:ext>
            </a:extLst>
          </p:cNvPr>
          <p:cNvSpPr/>
          <p:nvPr/>
        </p:nvSpPr>
        <p:spPr>
          <a:xfrm>
            <a:off x="5101280" y="3445011"/>
            <a:ext cx="1839274" cy="16846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2BFF6D-C9DE-DC95-199A-7571F444A57C}"/>
              </a:ext>
            </a:extLst>
          </p:cNvPr>
          <p:cNvSpPr/>
          <p:nvPr/>
        </p:nvSpPr>
        <p:spPr>
          <a:xfrm>
            <a:off x="5035408" y="1452447"/>
            <a:ext cx="1905145" cy="1662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262780-A0FB-0E5B-685D-29C1139B4817}"/>
              </a:ext>
            </a:extLst>
          </p:cNvPr>
          <p:cNvSpPr/>
          <p:nvPr/>
        </p:nvSpPr>
        <p:spPr>
          <a:xfrm>
            <a:off x="2858148" y="3416937"/>
            <a:ext cx="1970775" cy="17127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142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0C2059-8C05-DCB9-D8C9-5FBE2559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+mj-lt"/>
              </a:rPr>
              <a:t>The innovation adoption </a:t>
            </a:r>
            <a:r>
              <a:rPr lang="fr-FR" sz="4000" dirty="0" err="1">
                <a:latin typeface="+mj-lt"/>
              </a:rPr>
              <a:t>curve</a:t>
            </a:r>
            <a:endParaRPr lang="fr-FR" sz="4000" dirty="0">
              <a:latin typeface="+mj-lt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B14F33-1CCE-AB44-0D86-31B7DD08A5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Indiquez votre nom dans le pied de page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661D1FA-2A8F-7D5E-22CC-40AC9B0664B6}"/>
              </a:ext>
            </a:extLst>
          </p:cNvPr>
          <p:cNvSpPr txBox="1"/>
          <p:nvPr/>
        </p:nvSpPr>
        <p:spPr>
          <a:xfrm>
            <a:off x="838200" y="1287602"/>
            <a:ext cx="10515600" cy="253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The technology adoption lifecycle is a sociological model that describes the adoption or acceptance of a new product or innovation, according to the demographic and psychological characteristics of defined adopter groups. 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The process of adoption over time is typically illustrated as a classical normal distribution or "bell curve". </a:t>
            </a:r>
            <a:endParaRPr lang="fr-FR" sz="24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692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97AD3-617C-9118-401B-85171331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FC22E7-3949-4B59-AF2E-900615D47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0C56FF-7510-8E25-6FB7-F349A04131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Indiquez votre nom dans le pied de page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0313801-EB80-D729-97D1-6B49D6FD7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28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0C2059-8C05-DCB9-D8C9-5FBE2559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427" y="254288"/>
            <a:ext cx="10515600" cy="651825"/>
          </a:xfrm>
        </p:spPr>
        <p:txBody>
          <a:bodyPr>
            <a:normAutofit/>
          </a:bodyPr>
          <a:lstStyle/>
          <a:p>
            <a:r>
              <a:rPr lang="fr-FR" sz="4000" dirty="0">
                <a:latin typeface="+mj-lt"/>
              </a:rPr>
              <a:t>The </a:t>
            </a:r>
            <a:r>
              <a:rPr lang="fr-FR" sz="4000" dirty="0" err="1">
                <a:latin typeface="+mj-lt"/>
              </a:rPr>
              <a:t>vocabulary</a:t>
            </a:r>
            <a:endParaRPr lang="fr-FR" sz="4000" dirty="0">
              <a:latin typeface="+mj-lt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B14F33-1CCE-AB44-0D86-31B7DD08A5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Indiquez votre nom dans le pied de page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9BD1CD0-A3FB-7B1C-0CA8-1CFCE326CBAB}"/>
              </a:ext>
            </a:extLst>
          </p:cNvPr>
          <p:cNvSpPr txBox="1"/>
          <p:nvPr/>
        </p:nvSpPr>
        <p:spPr>
          <a:xfrm>
            <a:off x="959427" y="966787"/>
            <a:ext cx="10273145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2400" b="0" i="0" dirty="0">
                <a:solidFill>
                  <a:schemeClr val="bg1">
                    <a:lumMod val="10000"/>
                  </a:schemeClr>
                </a:solidFill>
                <a:effectLst/>
              </a:rPr>
              <a:t>The categories were originally described in terms of farm practices: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b="0" i="0" strike="noStrike" dirty="0">
                <a:solidFill>
                  <a:schemeClr val="bg1">
                    <a:lumMod val="10000"/>
                  </a:schemeClr>
                </a:solidFill>
                <a:effectLst/>
                <a:hlinkClick r:id="rId2" tooltip="Innovator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Innovators</a:t>
            </a:r>
            <a:r>
              <a:rPr lang="en-US" sz="2400" b="0" i="0" dirty="0">
                <a:solidFill>
                  <a:schemeClr val="bg1">
                    <a:lumMod val="10000"/>
                  </a:schemeClr>
                </a:solidFill>
                <a:effectLst/>
              </a:rPr>
              <a:t> – had larger farms, were more educated, more prosperous and more risk-oriented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  <a:hlinkClick r:id="rId3" tooltip="Early adopt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en-US" sz="2400" b="0" i="0" strike="noStrike" dirty="0">
                <a:solidFill>
                  <a:schemeClr val="bg1">
                    <a:lumMod val="10000"/>
                  </a:schemeClr>
                </a:solidFill>
                <a:effectLst/>
                <a:hlinkClick r:id="rId3" tooltip="Early adopt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arly adopters</a:t>
            </a:r>
            <a:r>
              <a:rPr lang="en-US" sz="2400" b="0" i="0" dirty="0">
                <a:solidFill>
                  <a:schemeClr val="bg1">
                    <a:lumMod val="10000"/>
                  </a:schemeClr>
                </a:solidFill>
                <a:effectLst/>
              </a:rPr>
              <a:t> – younger, more educated, tended to be community leaders, less prosperous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u="sng" dirty="0">
                <a:solidFill>
                  <a:schemeClr val="bg1">
                    <a:lumMod val="10000"/>
                  </a:schemeClr>
                </a:solidFill>
              </a:rPr>
              <a:t>E</a:t>
            </a:r>
            <a:r>
              <a:rPr lang="en-US" sz="2400" b="0" i="0" u="sng" dirty="0">
                <a:solidFill>
                  <a:schemeClr val="bg1">
                    <a:lumMod val="10000"/>
                  </a:schemeClr>
                </a:solidFill>
                <a:effectLst/>
              </a:rPr>
              <a:t>arly majority </a:t>
            </a:r>
            <a:r>
              <a:rPr lang="en-US" sz="2400" b="0" i="0" dirty="0">
                <a:solidFill>
                  <a:schemeClr val="bg1">
                    <a:lumMod val="10000"/>
                  </a:schemeClr>
                </a:solidFill>
                <a:effectLst/>
              </a:rPr>
              <a:t>– more conservative but open to new ideas, active in community and influencing neighbors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u="sng" dirty="0">
                <a:solidFill>
                  <a:schemeClr val="bg1">
                    <a:lumMod val="10000"/>
                  </a:schemeClr>
                </a:solidFill>
              </a:rPr>
              <a:t>L</a:t>
            </a:r>
            <a:r>
              <a:rPr lang="en-US" sz="2400" b="0" i="0" u="sng" dirty="0">
                <a:solidFill>
                  <a:schemeClr val="bg1">
                    <a:lumMod val="10000"/>
                  </a:schemeClr>
                </a:solidFill>
                <a:effectLst/>
              </a:rPr>
              <a:t>ate majority </a:t>
            </a:r>
            <a:r>
              <a:rPr lang="en-US" sz="2400" b="0" i="0" dirty="0">
                <a:solidFill>
                  <a:schemeClr val="bg1">
                    <a:lumMod val="10000"/>
                  </a:schemeClr>
                </a:solidFill>
                <a:effectLst/>
              </a:rPr>
              <a:t>– older, less educated, fairly conservative and less socially active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u="sng" dirty="0">
                <a:solidFill>
                  <a:schemeClr val="bg1">
                    <a:lumMod val="10000"/>
                  </a:schemeClr>
                </a:solidFill>
              </a:rPr>
              <a:t>L</a:t>
            </a:r>
            <a:r>
              <a:rPr lang="en-US" sz="2400" b="0" i="0" u="sng" dirty="0">
                <a:solidFill>
                  <a:schemeClr val="bg1">
                    <a:lumMod val="10000"/>
                  </a:schemeClr>
                </a:solidFill>
                <a:effectLst/>
              </a:rPr>
              <a:t>aggards</a:t>
            </a:r>
            <a:r>
              <a:rPr lang="en-US" sz="2400" b="0" i="0" dirty="0">
                <a:solidFill>
                  <a:schemeClr val="bg1">
                    <a:lumMod val="10000"/>
                  </a:schemeClr>
                </a:solidFill>
                <a:effectLst/>
              </a:rPr>
              <a:t> – very conservative, had small farms and capital, oldest and least educated</a:t>
            </a:r>
          </a:p>
        </p:txBody>
      </p:sp>
    </p:spTree>
    <p:extLst>
      <p:ext uri="{BB962C8B-B14F-4D97-AF65-F5344CB8AC3E}">
        <p14:creationId xmlns:p14="http://schemas.microsoft.com/office/powerpoint/2010/main" val="233417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686A29-EFC0-8892-8127-F16FF7DE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>
                <a:latin typeface="+mj-lt"/>
              </a:rPr>
              <a:t>The Change Canvas : 6 boxes to </a:t>
            </a:r>
            <a:r>
              <a:rPr lang="fr-FR" sz="4000" dirty="0" err="1">
                <a:latin typeface="+mj-lt"/>
              </a:rPr>
              <a:t>project</a:t>
            </a:r>
            <a:r>
              <a:rPr lang="fr-FR" sz="4000" dirty="0">
                <a:latin typeface="+mj-lt"/>
              </a:rPr>
              <a:t>-manage change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478C19-9677-2A90-0232-2614F2A781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Indiquez votre nom dans le pied de page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5C609C-482A-E45D-89BC-DBC2EA0EA0C7}"/>
              </a:ext>
            </a:extLst>
          </p:cNvPr>
          <p:cNvSpPr/>
          <p:nvPr/>
        </p:nvSpPr>
        <p:spPr>
          <a:xfrm>
            <a:off x="1205345" y="1274618"/>
            <a:ext cx="2369128" cy="21543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E6F7EF-6E68-8601-96BD-678296D39D4E}"/>
              </a:ext>
            </a:extLst>
          </p:cNvPr>
          <p:cNvSpPr txBox="1"/>
          <p:nvPr/>
        </p:nvSpPr>
        <p:spPr>
          <a:xfrm>
            <a:off x="1316849" y="1920784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Describe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the change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3EA6B5-0544-BE2F-85EC-3F6844E37B92}"/>
              </a:ext>
            </a:extLst>
          </p:cNvPr>
          <p:cNvSpPr/>
          <p:nvPr/>
        </p:nvSpPr>
        <p:spPr>
          <a:xfrm>
            <a:off x="4031673" y="1259092"/>
            <a:ext cx="2369128" cy="21543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75C373-1B37-4DB0-E9FB-F98164188BC7}"/>
              </a:ext>
            </a:extLst>
          </p:cNvPr>
          <p:cNvSpPr/>
          <p:nvPr/>
        </p:nvSpPr>
        <p:spPr>
          <a:xfrm>
            <a:off x="6870521" y="1274618"/>
            <a:ext cx="2369128" cy="21543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8C511F-9E39-BB11-4D4D-7B6DD27B92D8}"/>
              </a:ext>
            </a:extLst>
          </p:cNvPr>
          <p:cNvSpPr/>
          <p:nvPr/>
        </p:nvSpPr>
        <p:spPr>
          <a:xfrm>
            <a:off x="6858001" y="3733800"/>
            <a:ext cx="2369128" cy="21543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021EE7-EB79-D6DD-0F07-CF813A2205AC}"/>
              </a:ext>
            </a:extLst>
          </p:cNvPr>
          <p:cNvSpPr/>
          <p:nvPr/>
        </p:nvSpPr>
        <p:spPr>
          <a:xfrm>
            <a:off x="4031673" y="3751118"/>
            <a:ext cx="2369128" cy="21543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8E93BC-DAE5-E876-72F4-0175BE4971A0}"/>
              </a:ext>
            </a:extLst>
          </p:cNvPr>
          <p:cNvSpPr/>
          <p:nvPr/>
        </p:nvSpPr>
        <p:spPr>
          <a:xfrm>
            <a:off x="1205345" y="3713018"/>
            <a:ext cx="2369128" cy="21543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78AD3BC-EB5A-5826-0AC1-5F750516EAF0}"/>
              </a:ext>
            </a:extLst>
          </p:cNvPr>
          <p:cNvSpPr txBox="1"/>
          <p:nvPr/>
        </p:nvSpPr>
        <p:spPr>
          <a:xfrm>
            <a:off x="4196593" y="1909574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What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is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the vision 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03C0C47-F4AD-FF83-2654-8DE9826E462E}"/>
              </a:ext>
            </a:extLst>
          </p:cNvPr>
          <p:cNvSpPr txBox="1"/>
          <p:nvPr/>
        </p:nvSpPr>
        <p:spPr>
          <a:xfrm>
            <a:off x="1345225" y="4179075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When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will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they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be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impacted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1413FE9-2FB6-DCE8-6DC9-514E83D87D36}"/>
              </a:ext>
            </a:extLst>
          </p:cNvPr>
          <p:cNvSpPr txBox="1"/>
          <p:nvPr/>
        </p:nvSpPr>
        <p:spPr>
          <a:xfrm>
            <a:off x="6953649" y="1909574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Who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will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be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impacted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3DF89E-0B7C-4F03-B69E-7B1DB368B7B2}"/>
              </a:ext>
            </a:extLst>
          </p:cNvPr>
          <p:cNvSpPr/>
          <p:nvPr/>
        </p:nvSpPr>
        <p:spPr>
          <a:xfrm>
            <a:off x="9627578" y="1306843"/>
            <a:ext cx="2369128" cy="21543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0AEC5A2-6575-4655-7C45-4B6B12768274}"/>
              </a:ext>
            </a:extLst>
          </p:cNvPr>
          <p:cNvSpPr txBox="1"/>
          <p:nvPr/>
        </p:nvSpPr>
        <p:spPr>
          <a:xfrm>
            <a:off x="4127320" y="3858813"/>
            <a:ext cx="22852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What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are the business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outcomes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we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are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aiming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for?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07E5FB3-CF04-2F3B-2CD2-79A17FE1EBE5}"/>
              </a:ext>
            </a:extLst>
          </p:cNvPr>
          <p:cNvSpPr txBox="1"/>
          <p:nvPr/>
        </p:nvSpPr>
        <p:spPr>
          <a:xfrm>
            <a:off x="9672606" y="1599204"/>
            <a:ext cx="2195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What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will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we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do to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prepare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impacted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stakeholders 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344022-F73D-15D5-D68D-016A0D72D098}"/>
              </a:ext>
            </a:extLst>
          </p:cNvPr>
          <p:cNvSpPr/>
          <p:nvPr/>
        </p:nvSpPr>
        <p:spPr>
          <a:xfrm>
            <a:off x="9672606" y="3751118"/>
            <a:ext cx="2369128" cy="21543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00CEC98-5F8C-0B82-E1DA-0F7610617269}"/>
              </a:ext>
            </a:extLst>
          </p:cNvPr>
          <p:cNvSpPr txBox="1"/>
          <p:nvPr/>
        </p:nvSpPr>
        <p:spPr>
          <a:xfrm>
            <a:off x="9863106" y="3981497"/>
            <a:ext cx="213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How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will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we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measure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where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we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are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going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?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BE49588-C4C9-DCBD-897F-F3EF5797EEDE}"/>
              </a:ext>
            </a:extLst>
          </p:cNvPr>
          <p:cNvSpPr txBox="1"/>
          <p:nvPr/>
        </p:nvSpPr>
        <p:spPr>
          <a:xfrm>
            <a:off x="6975765" y="3988746"/>
            <a:ext cx="213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What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are the first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steps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we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can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now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start to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make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982427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C520AD-85BE-4ED7-A74F-50228B934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5147"/>
            <a:ext cx="10515600" cy="651825"/>
          </a:xfrm>
        </p:spPr>
        <p:txBody>
          <a:bodyPr>
            <a:normAutofit/>
          </a:bodyPr>
          <a:lstStyle/>
          <a:p>
            <a:r>
              <a:rPr lang="fr-FR" sz="4000" dirty="0">
                <a:latin typeface="+mj-lt"/>
              </a:rPr>
              <a:t>Agenda for Session 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48B34F-1557-4247-9F07-5BEAA158F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609"/>
            <a:ext cx="10515600" cy="3411228"/>
          </a:xfrm>
        </p:spPr>
        <p:txBody>
          <a:bodyPr>
            <a:noAutofit/>
          </a:bodyPr>
          <a:lstStyle/>
          <a:p>
            <a:pPr marL="622300" indent="-514350">
              <a:buFont typeface="+mj-lt"/>
              <a:buAutoNum type="arabicPeriod"/>
            </a:pPr>
            <a:r>
              <a:rPr lang="fr-FR" sz="3200" dirty="0">
                <a:solidFill>
                  <a:schemeClr val="bg1">
                    <a:lumMod val="10000"/>
                  </a:schemeClr>
                </a:solidFill>
              </a:rPr>
              <a:t>A few </a:t>
            </a:r>
            <a:r>
              <a:rPr lang="fr-FR" sz="3200" dirty="0" err="1">
                <a:solidFill>
                  <a:schemeClr val="bg1">
                    <a:lumMod val="10000"/>
                  </a:schemeClr>
                </a:solidFill>
              </a:rPr>
              <a:t>generic</a:t>
            </a:r>
            <a:r>
              <a:rPr lang="fr-FR" sz="3200" dirty="0">
                <a:solidFill>
                  <a:schemeClr val="bg1">
                    <a:lumMod val="10000"/>
                  </a:schemeClr>
                </a:solidFill>
              </a:rPr>
              <a:t> change concepts</a:t>
            </a:r>
          </a:p>
          <a:p>
            <a:pPr marL="622300" indent="-514350">
              <a:buFont typeface="+mj-lt"/>
              <a:buAutoNum type="arabicPeriod"/>
            </a:pPr>
            <a:r>
              <a:rPr lang="fr-FR" sz="3200" b="1" dirty="0" err="1">
                <a:solidFill>
                  <a:schemeClr val="bg1">
                    <a:lumMod val="10000"/>
                  </a:schemeClr>
                </a:solidFill>
              </a:rPr>
              <a:t>Teambuilding</a:t>
            </a:r>
            <a:endParaRPr lang="fr-FR" sz="3200" b="1" dirty="0">
              <a:solidFill>
                <a:schemeClr val="bg1">
                  <a:lumMod val="10000"/>
                </a:schemeClr>
              </a:solidFill>
            </a:endParaRPr>
          </a:p>
          <a:p>
            <a:pPr marL="622300" indent="-514350">
              <a:buFont typeface="+mj-lt"/>
              <a:buAutoNum type="arabicPeriod"/>
            </a:pPr>
            <a:r>
              <a:rPr lang="fr-FR" sz="3200" dirty="0">
                <a:solidFill>
                  <a:schemeClr val="bg1">
                    <a:lumMod val="10000"/>
                  </a:schemeClr>
                </a:solidFill>
              </a:rPr>
              <a:t>A </a:t>
            </a:r>
            <a:r>
              <a:rPr lang="fr-FR" sz="3200" dirty="0" err="1">
                <a:solidFill>
                  <a:schemeClr val="bg1">
                    <a:lumMod val="10000"/>
                  </a:schemeClr>
                </a:solidFill>
              </a:rPr>
              <a:t>written</a:t>
            </a:r>
            <a:r>
              <a:rPr lang="fr-FR" sz="32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3200" dirty="0" err="1">
                <a:solidFill>
                  <a:schemeClr val="bg1">
                    <a:lumMod val="10000"/>
                  </a:schemeClr>
                </a:solidFill>
              </a:rPr>
              <a:t>evaluation</a:t>
            </a:r>
            <a:endParaRPr lang="fr-FR" sz="3200" dirty="0">
              <a:solidFill>
                <a:schemeClr val="bg1">
                  <a:lumMod val="10000"/>
                </a:schemeClr>
              </a:solidFill>
            </a:endParaRPr>
          </a:p>
          <a:p>
            <a:pPr marL="622300" indent="-514350">
              <a:buFont typeface="+mj-lt"/>
              <a:buAutoNum type="arabicPeriod"/>
            </a:pPr>
            <a:endParaRPr lang="fr-FR" sz="3200" dirty="0">
              <a:solidFill>
                <a:schemeClr val="bg1">
                  <a:lumMod val="10000"/>
                </a:schemeClr>
              </a:solidFill>
            </a:endParaRPr>
          </a:p>
          <a:p>
            <a:pPr marL="622300" indent="-514350">
              <a:buFont typeface="+mj-lt"/>
              <a:buAutoNum type="arabicPeriod"/>
            </a:pPr>
            <a:endParaRPr lang="fr-FR" sz="3200" dirty="0">
              <a:solidFill>
                <a:schemeClr val="bg1">
                  <a:lumMod val="10000"/>
                </a:schemeClr>
              </a:solidFill>
            </a:endParaRPr>
          </a:p>
          <a:p>
            <a:pPr marL="622300" indent="-514350">
              <a:buFont typeface="+mj-lt"/>
              <a:buAutoNum type="arabicPeriod"/>
            </a:pPr>
            <a:endParaRPr lang="fr-FR" sz="3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CFC9A4-9001-475C-8C50-84EC9F1179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Enter your name in the footer</a:t>
            </a:r>
            <a:endParaRPr lang="fr-FR" dirty="0"/>
          </a:p>
        </p:txBody>
      </p:sp>
      <p:pic>
        <p:nvPicPr>
          <p:cNvPr id="5" name="Picture 2" descr="Making a Case for New Project Management Solutions">
            <a:extLst>
              <a:ext uri="{FF2B5EF4-FFF2-40B4-BE49-F238E27FC236}">
                <a16:creationId xmlns:a16="http://schemas.microsoft.com/office/drawing/2014/main" id="{C46EDEDA-0A14-93DB-01D9-29BABB332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484" y="1953489"/>
            <a:ext cx="4876535" cy="243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26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3EFE1-9D70-4CDB-6340-BCD762CC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r-FR" sz="4000" dirty="0">
                <a:latin typeface="+mj-lt"/>
              </a:rPr>
              <a:t>Activity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220E0-E463-FF72-915F-84E45AFF6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293" y="1511247"/>
            <a:ext cx="6253194" cy="2896017"/>
          </a:xfrm>
        </p:spPr>
        <p:txBody>
          <a:bodyPr>
            <a:noAutofit/>
          </a:bodyPr>
          <a:lstStyle/>
          <a:p>
            <a:pPr marL="107950" indent="0">
              <a:lnSpc>
                <a:spcPct val="100000"/>
              </a:lnSpc>
              <a:buNone/>
            </a:pPr>
            <a:r>
              <a:rPr lang="fr-FR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Explore « 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Products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 » (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work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management and sales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crm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) and « Teams ».</a:t>
            </a:r>
          </a:p>
          <a:p>
            <a:pPr marL="107950" indent="0">
              <a:lnSpc>
                <a:spcPct val="100000"/>
              </a:lnSpc>
              <a:buNone/>
            </a:pPr>
            <a:endParaRPr lang="fr-FR" dirty="0">
              <a:solidFill>
                <a:schemeClr val="bg1">
                  <a:lumMod val="10000"/>
                </a:schemeClr>
              </a:solidFill>
              <a:latin typeface="+mj-lt"/>
            </a:endParaRPr>
          </a:p>
          <a:p>
            <a:pPr marL="107950" indent="0">
              <a:lnSpc>
                <a:spcPct val="100000"/>
              </a:lnSpc>
              <a:buNone/>
            </a:pPr>
            <a:r>
              <a:rPr lang="fr-FR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Note down the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things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you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found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interesting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/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useful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for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debate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in class. </a:t>
            </a:r>
          </a:p>
          <a:p>
            <a:pPr marL="107950" indent="0">
              <a:buNone/>
            </a:pPr>
            <a:endParaRPr lang="fr-FR" dirty="0">
              <a:solidFill>
                <a:schemeClr val="bg1">
                  <a:lumMod val="10000"/>
                </a:schemeClr>
              </a:solidFill>
              <a:latin typeface="+mj-lt"/>
            </a:endParaRPr>
          </a:p>
          <a:p>
            <a:pPr marL="107950" indent="0">
              <a:buNone/>
            </a:pPr>
            <a:r>
              <a:rPr lang="fr-FR" b="1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20’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0C745C-A79E-9032-937B-E2C9F59B7F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Indiquez votre nom dans le pied de page</a:t>
            </a:r>
            <a:endParaRPr lang="fr-FR" dirty="0"/>
          </a:p>
        </p:txBody>
      </p:sp>
      <p:pic>
        <p:nvPicPr>
          <p:cNvPr id="1026" name="Picture 2" descr="monday.com logo">
            <a:extLst>
              <a:ext uri="{FF2B5EF4-FFF2-40B4-BE49-F238E27FC236}">
                <a16:creationId xmlns:a16="http://schemas.microsoft.com/office/drawing/2014/main" id="{90CF0B06-7317-E8DF-EEAF-E3F4E994A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375" y="1380561"/>
            <a:ext cx="4620202" cy="115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857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D8115ED-60A9-598A-23DD-8181D595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1FEF-22EE-9746-AFAA-99A0669454F1}" type="slidenum">
              <a:rPr lang="en-VN" smtClean="0"/>
              <a:t>20</a:t>
            </a:fld>
            <a:endParaRPr lang="en-VN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3F1983F4-E627-052F-3690-69D1D86FBF22}"/>
              </a:ext>
            </a:extLst>
          </p:cNvPr>
          <p:cNvSpPr txBox="1"/>
          <p:nvPr/>
        </p:nvSpPr>
        <p:spPr>
          <a:xfrm>
            <a:off x="0" y="3831324"/>
            <a:ext cx="8520545" cy="16619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effectLst/>
              </a:rPr>
              <a:t>Lord of the Rings movie clip - Project Management </a:t>
            </a:r>
          </a:p>
          <a:p>
            <a:pPr algn="l"/>
            <a:endParaRPr lang="en-US" sz="2800" dirty="0"/>
          </a:p>
          <a:p>
            <a:r>
              <a:rPr lang="fr-FR" sz="2800" dirty="0"/>
              <a:t>https://www.youtube.com/watch?v=UIVWaUgqEAc</a:t>
            </a:r>
          </a:p>
          <a:p>
            <a:pPr algn="l"/>
            <a:endParaRPr lang="en-US" b="0" i="0" dirty="0">
              <a:effectLst/>
              <a:latin typeface="Roboto" panose="02000000000000000000" pitchFamily="2" charset="0"/>
            </a:endParaRPr>
          </a:p>
        </p:txBody>
      </p:sp>
      <p:pic>
        <p:nvPicPr>
          <p:cNvPr id="6" name="Picture 2" descr="70+ Free Lord Of The Rings &amp; New Zealand Images">
            <a:extLst>
              <a:ext uri="{FF2B5EF4-FFF2-40B4-BE49-F238E27FC236}">
                <a16:creationId xmlns:a16="http://schemas.microsoft.com/office/drawing/2014/main" id="{31D63E8D-FB8E-B545-8737-6F90227E1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170" y="14168"/>
            <a:ext cx="5710830" cy="301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289EB4D-C210-A756-98E1-61922F339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771" y="4393476"/>
            <a:ext cx="3514229" cy="246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rodo Baggins Wallpapers - Wallpaper Cave">
            <a:extLst>
              <a:ext uri="{FF2B5EF4-FFF2-40B4-BE49-F238E27FC236}">
                <a16:creationId xmlns:a16="http://schemas.microsoft.com/office/drawing/2014/main" id="{CB249D96-1D27-D750-16AE-912FD24DA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944" y="1126687"/>
            <a:ext cx="3840956" cy="249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740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3C1B937-3946-CD4C-AA88-84D37F3A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1FEF-22EE-9746-AFAA-99A0669454F1}" type="slidenum">
              <a:rPr lang="en-VN" smtClean="0"/>
              <a:t>21</a:t>
            </a:fld>
            <a:endParaRPr lang="en-VN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7628542-7BC7-51AC-3BD9-752E71E2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 stages for </a:t>
            </a:r>
            <a:r>
              <a:rPr lang="fr-FR" dirty="0" err="1"/>
              <a:t>creating</a:t>
            </a:r>
            <a:r>
              <a:rPr lang="fr-FR" dirty="0"/>
              <a:t> high-performance teams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18ED8DC-59A0-4F57-EE9C-F538663F9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207" y="1055077"/>
            <a:ext cx="8655140" cy="530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371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8C11E96-16A7-B4DE-3F78-584185FB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1FEF-22EE-9746-AFAA-99A0669454F1}" type="slidenum">
              <a:rPr lang="en-VN" smtClean="0"/>
              <a:t>22</a:t>
            </a:fld>
            <a:endParaRPr lang="en-VN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99DC667-C9E5-D107-A55E-0F7AE919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Stages 1 and 2: Forming and </a:t>
            </a:r>
            <a:r>
              <a:rPr lang="fr-FR" dirty="0" err="1"/>
              <a:t>Storming</a:t>
            </a:r>
            <a:endParaRPr lang="fr-FR" dirty="0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E13F6DF7-B78B-5942-B5EF-258A5B6808C0}"/>
              </a:ext>
            </a:extLst>
          </p:cNvPr>
          <p:cNvGrpSpPr>
            <a:grpSpLocks/>
          </p:cNvGrpSpPr>
          <p:nvPr/>
        </p:nvGrpSpPr>
        <p:grpSpPr bwMode="auto">
          <a:xfrm>
            <a:off x="1466490" y="1329299"/>
            <a:ext cx="8628064" cy="5108900"/>
            <a:chOff x="336458" y="1755954"/>
            <a:chExt cx="8628064" cy="5108582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EE5B0259-5078-BA5E-8D12-E0E04C33D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458" y="1755954"/>
              <a:ext cx="4062856" cy="510858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marL="377825" indent="-377825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spcAft>
                  <a:spcPct val="25000"/>
                </a:spcAft>
                <a:buClr>
                  <a:srgbClr val="C00000"/>
                </a:buClr>
                <a:buFont typeface="Wingdings" panose="05000000000000000000" pitchFamily="2" charset="2"/>
                <a:buChar char="§"/>
              </a:pPr>
              <a:r>
                <a:rPr lang="en-GB" altLang="fr-FR" sz="2400" b="0" dirty="0">
                  <a:solidFill>
                    <a:schemeClr val="bg1">
                      <a:lumMod val="10000"/>
                    </a:schemeClr>
                  </a:solidFill>
                  <a:latin typeface="+mn-lt"/>
                </a:rPr>
                <a:t>Polite</a:t>
              </a:r>
            </a:p>
            <a:p>
              <a:pPr eaLnBrk="1" hangingPunct="1">
                <a:lnSpc>
                  <a:spcPct val="150000"/>
                </a:lnSpc>
                <a:spcAft>
                  <a:spcPct val="25000"/>
                </a:spcAft>
                <a:buClr>
                  <a:srgbClr val="C00000"/>
                </a:buClr>
                <a:buFont typeface="Wingdings" panose="05000000000000000000" pitchFamily="2" charset="2"/>
                <a:buChar char="§"/>
              </a:pPr>
              <a:r>
                <a:rPr lang="en-GB" altLang="fr-FR" sz="2400" b="0" dirty="0">
                  <a:solidFill>
                    <a:schemeClr val="bg1">
                      <a:lumMod val="10000"/>
                    </a:schemeClr>
                  </a:solidFill>
                  <a:latin typeface="+mn-lt"/>
                </a:rPr>
                <a:t>Impersonal</a:t>
              </a:r>
            </a:p>
            <a:p>
              <a:pPr eaLnBrk="1" hangingPunct="1">
                <a:lnSpc>
                  <a:spcPct val="150000"/>
                </a:lnSpc>
                <a:spcAft>
                  <a:spcPct val="25000"/>
                </a:spcAft>
                <a:buClr>
                  <a:srgbClr val="C00000"/>
                </a:buClr>
                <a:buFont typeface="Wingdings" panose="05000000000000000000" pitchFamily="2" charset="2"/>
                <a:buChar char="§"/>
              </a:pPr>
              <a:r>
                <a:rPr lang="en-GB" altLang="fr-FR" sz="2400" b="0" dirty="0">
                  <a:solidFill>
                    <a:schemeClr val="bg1">
                      <a:lumMod val="10000"/>
                    </a:schemeClr>
                  </a:solidFill>
                  <a:latin typeface="+mn-lt"/>
                </a:rPr>
                <a:t>Watchful</a:t>
              </a:r>
            </a:p>
            <a:p>
              <a:pPr eaLnBrk="1" hangingPunct="1">
                <a:lnSpc>
                  <a:spcPct val="150000"/>
                </a:lnSpc>
                <a:spcAft>
                  <a:spcPct val="25000"/>
                </a:spcAft>
                <a:buClr>
                  <a:srgbClr val="C00000"/>
                </a:buClr>
                <a:buFont typeface="Wingdings" panose="05000000000000000000" pitchFamily="2" charset="2"/>
                <a:buChar char="§"/>
              </a:pPr>
              <a:r>
                <a:rPr lang="en-GB" altLang="fr-FR" sz="2400" b="0" dirty="0">
                  <a:solidFill>
                    <a:schemeClr val="bg1">
                      <a:lumMod val="10000"/>
                    </a:schemeClr>
                  </a:solidFill>
                  <a:latin typeface="+mn-lt"/>
                </a:rPr>
                <a:t>Guarded</a:t>
              </a:r>
            </a:p>
            <a:p>
              <a:pPr eaLnBrk="1" hangingPunct="1">
                <a:lnSpc>
                  <a:spcPct val="150000"/>
                </a:lnSpc>
                <a:spcAft>
                  <a:spcPct val="25000"/>
                </a:spcAft>
                <a:buClr>
                  <a:srgbClr val="C00000"/>
                </a:buClr>
                <a:buFont typeface="Wingdings" panose="05000000000000000000" pitchFamily="2" charset="2"/>
                <a:buChar char="§"/>
              </a:pPr>
              <a:r>
                <a:rPr lang="en-GB" altLang="fr-FR" sz="2400" b="0" dirty="0">
                  <a:solidFill>
                    <a:schemeClr val="bg1">
                      <a:lumMod val="10000"/>
                    </a:schemeClr>
                  </a:solidFill>
                  <a:latin typeface="+mn-lt"/>
                </a:rPr>
                <a:t>Concern for structure</a:t>
              </a:r>
            </a:p>
            <a:p>
              <a:pPr eaLnBrk="1" hangingPunct="1">
                <a:lnSpc>
                  <a:spcPct val="150000"/>
                </a:lnSpc>
                <a:spcAft>
                  <a:spcPct val="25000"/>
                </a:spcAft>
                <a:buClr>
                  <a:srgbClr val="C00000"/>
                </a:buClr>
                <a:buFont typeface="Wingdings" panose="05000000000000000000" pitchFamily="2" charset="2"/>
                <a:buChar char="§"/>
              </a:pPr>
              <a:r>
                <a:rPr lang="en-GB" altLang="fr-FR" sz="2400" b="0" dirty="0">
                  <a:solidFill>
                    <a:schemeClr val="bg1">
                      <a:lumMod val="10000"/>
                    </a:schemeClr>
                  </a:solidFill>
                  <a:latin typeface="+mn-lt"/>
                </a:rPr>
                <a:t>Silence</a:t>
              </a:r>
            </a:p>
            <a:p>
              <a:pPr eaLnBrk="1" hangingPunct="1">
                <a:lnSpc>
                  <a:spcPct val="150000"/>
                </a:lnSpc>
                <a:spcAft>
                  <a:spcPct val="25000"/>
                </a:spcAft>
                <a:buClr>
                  <a:srgbClr val="C00000"/>
                </a:buClr>
                <a:buFont typeface="Wingdings" panose="05000000000000000000" pitchFamily="2" charset="2"/>
                <a:buChar char="§"/>
              </a:pPr>
              <a:r>
                <a:rPr lang="en-GB" altLang="fr-FR" sz="2400" b="0" dirty="0">
                  <a:solidFill>
                    <a:schemeClr val="bg1">
                      <a:lumMod val="10000"/>
                    </a:schemeClr>
                  </a:solidFill>
                  <a:latin typeface="+mn-lt"/>
                </a:rPr>
                <a:t>Anxiety</a:t>
              </a:r>
            </a:p>
            <a:p>
              <a:pPr eaLnBrk="1" hangingPunct="1">
                <a:lnSpc>
                  <a:spcPct val="150000"/>
                </a:lnSpc>
                <a:spcAft>
                  <a:spcPct val="25000"/>
                </a:spcAft>
                <a:buClr>
                  <a:srgbClr val="C00000"/>
                </a:buClr>
                <a:buFont typeface="Wingdings" panose="05000000000000000000" pitchFamily="2" charset="2"/>
                <a:buChar char="§"/>
              </a:pPr>
              <a:r>
                <a:rPr lang="en-GB" altLang="fr-FR" sz="2400" b="0" dirty="0">
                  <a:solidFill>
                    <a:schemeClr val="bg1">
                      <a:lumMod val="10000"/>
                    </a:schemeClr>
                  </a:solidFill>
                  <a:latin typeface="+mn-lt"/>
                </a:rPr>
                <a:t>Dependence on leader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6B7925C9-5682-F803-D05C-C730312C7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522" y="1795874"/>
              <a:ext cx="3810000" cy="446229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377825" indent="-377825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spcAft>
                  <a:spcPct val="25000"/>
                </a:spcAft>
                <a:buClr>
                  <a:srgbClr val="C00000"/>
                </a:buClr>
                <a:buFont typeface="Wingdings" panose="05000000000000000000" pitchFamily="2" charset="2"/>
                <a:buChar char="§"/>
              </a:pPr>
              <a:r>
                <a:rPr lang="en-GB" altLang="fr-FR" sz="2400" b="0" dirty="0">
                  <a:solidFill>
                    <a:schemeClr val="bg1">
                      <a:lumMod val="10000"/>
                    </a:schemeClr>
                  </a:solidFill>
                  <a:latin typeface="+mn-lt"/>
                </a:rPr>
                <a:t>Confronting people</a:t>
              </a:r>
            </a:p>
            <a:p>
              <a:pPr eaLnBrk="1" hangingPunct="1">
                <a:lnSpc>
                  <a:spcPct val="150000"/>
                </a:lnSpc>
                <a:spcAft>
                  <a:spcPct val="25000"/>
                </a:spcAft>
                <a:buClr>
                  <a:srgbClr val="C00000"/>
                </a:buClr>
                <a:buFont typeface="Wingdings" panose="05000000000000000000" pitchFamily="2" charset="2"/>
                <a:buChar char="§"/>
              </a:pPr>
              <a:r>
                <a:rPr lang="en-GB" altLang="fr-FR" sz="2400" b="0" dirty="0">
                  <a:solidFill>
                    <a:schemeClr val="bg1">
                      <a:lumMod val="10000"/>
                    </a:schemeClr>
                  </a:solidFill>
                  <a:latin typeface="+mn-lt"/>
                </a:rPr>
                <a:t>Opting out</a:t>
              </a:r>
            </a:p>
            <a:p>
              <a:pPr eaLnBrk="1" hangingPunct="1">
                <a:lnSpc>
                  <a:spcPct val="150000"/>
                </a:lnSpc>
                <a:spcAft>
                  <a:spcPct val="25000"/>
                </a:spcAft>
                <a:buClr>
                  <a:srgbClr val="C00000"/>
                </a:buClr>
                <a:buFont typeface="Wingdings" panose="05000000000000000000" pitchFamily="2" charset="2"/>
                <a:buChar char="§"/>
              </a:pPr>
              <a:r>
                <a:rPr lang="en-GB" altLang="fr-FR" sz="2400" b="0" dirty="0">
                  <a:solidFill>
                    <a:schemeClr val="bg1">
                      <a:lumMod val="10000"/>
                    </a:schemeClr>
                  </a:solidFill>
                  <a:latin typeface="+mn-lt"/>
                </a:rPr>
                <a:t>Sub-grouping</a:t>
              </a:r>
            </a:p>
            <a:p>
              <a:pPr eaLnBrk="1" hangingPunct="1">
                <a:lnSpc>
                  <a:spcPct val="150000"/>
                </a:lnSpc>
                <a:spcAft>
                  <a:spcPct val="25000"/>
                </a:spcAft>
                <a:buClr>
                  <a:srgbClr val="C00000"/>
                </a:buClr>
                <a:buFont typeface="Wingdings" panose="05000000000000000000" pitchFamily="2" charset="2"/>
                <a:buChar char="§"/>
              </a:pPr>
              <a:r>
                <a:rPr lang="en-GB" altLang="fr-FR" sz="2400" b="0" dirty="0">
                  <a:solidFill>
                    <a:schemeClr val="bg1">
                      <a:lumMod val="10000"/>
                    </a:schemeClr>
                  </a:solidFill>
                  <a:latin typeface="+mn-lt"/>
                </a:rPr>
                <a:t>Conflicts</a:t>
              </a:r>
            </a:p>
            <a:p>
              <a:pPr eaLnBrk="1" hangingPunct="1">
                <a:lnSpc>
                  <a:spcPct val="150000"/>
                </a:lnSpc>
                <a:spcAft>
                  <a:spcPct val="25000"/>
                </a:spcAft>
                <a:buClr>
                  <a:srgbClr val="C00000"/>
                </a:buClr>
                <a:buFont typeface="Wingdings" panose="05000000000000000000" pitchFamily="2" charset="2"/>
                <a:buChar char="§"/>
              </a:pPr>
              <a:r>
                <a:rPr lang="en-GB" altLang="fr-FR" sz="2400" b="0" dirty="0">
                  <a:solidFill>
                    <a:schemeClr val="bg1">
                      <a:lumMod val="10000"/>
                    </a:schemeClr>
                  </a:solidFill>
                  <a:latin typeface="+mn-lt"/>
                </a:rPr>
                <a:t>Feeling stuck</a:t>
              </a:r>
            </a:p>
            <a:p>
              <a:pPr eaLnBrk="1" hangingPunct="1">
                <a:lnSpc>
                  <a:spcPct val="150000"/>
                </a:lnSpc>
                <a:spcAft>
                  <a:spcPct val="25000"/>
                </a:spcAft>
                <a:buClr>
                  <a:srgbClr val="C00000"/>
                </a:buClr>
                <a:buFont typeface="Wingdings" panose="05000000000000000000" pitchFamily="2" charset="2"/>
                <a:buChar char="§"/>
              </a:pPr>
              <a:r>
                <a:rPr lang="en-GB" altLang="fr-FR" sz="2400" b="0" dirty="0">
                  <a:solidFill>
                    <a:schemeClr val="bg1">
                      <a:lumMod val="10000"/>
                    </a:schemeClr>
                  </a:solidFill>
                  <a:latin typeface="+mn-lt"/>
                </a:rPr>
                <a:t>Noisy</a:t>
              </a:r>
            </a:p>
            <a:p>
              <a:pPr eaLnBrk="1" hangingPunct="1">
                <a:lnSpc>
                  <a:spcPct val="150000"/>
                </a:lnSpc>
                <a:spcAft>
                  <a:spcPct val="25000"/>
                </a:spcAft>
                <a:buClr>
                  <a:srgbClr val="C00000"/>
                </a:buClr>
                <a:buFont typeface="Wingdings" panose="05000000000000000000" pitchFamily="2" charset="2"/>
                <a:buChar char="§"/>
              </a:pPr>
              <a:r>
                <a:rPr lang="en-GB" altLang="fr-FR" sz="2400" b="0" dirty="0">
                  <a:solidFill>
                    <a:schemeClr val="bg1">
                      <a:lumMod val="10000"/>
                    </a:schemeClr>
                  </a:solidFill>
                  <a:latin typeface="+mn-lt"/>
                </a:rPr>
                <a:t>Rebellion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0391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A5D6499-D9C6-FDB5-9A2E-7D20C1FE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1FEF-22EE-9746-AFAA-99A0669454F1}" type="slidenum">
              <a:rPr lang="en-VN" smtClean="0"/>
              <a:t>23</a:t>
            </a:fld>
            <a:endParaRPr lang="en-VN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EE559558-7C3C-BD68-4606-CB395C945BEC}"/>
              </a:ext>
            </a:extLst>
          </p:cNvPr>
          <p:cNvGrpSpPr>
            <a:grpSpLocks/>
          </p:cNvGrpSpPr>
          <p:nvPr/>
        </p:nvGrpSpPr>
        <p:grpSpPr bwMode="auto">
          <a:xfrm>
            <a:off x="1466490" y="1329299"/>
            <a:ext cx="10127667" cy="5108900"/>
            <a:chOff x="-366651" y="1629419"/>
            <a:chExt cx="8367651" cy="5109856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81B8C1F0-5BB0-6A0F-670D-CA708E8E5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66651" y="1629419"/>
              <a:ext cx="4589322" cy="51098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marL="377825" indent="-377825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spcAft>
                  <a:spcPct val="25000"/>
                </a:spcAft>
                <a:buClr>
                  <a:srgbClr val="C00000"/>
                </a:buClr>
                <a:buFont typeface="Wingdings" panose="05000000000000000000" pitchFamily="2" charset="2"/>
                <a:buChar char="§"/>
              </a:pPr>
              <a:r>
                <a:rPr lang="en-GB" altLang="fr-FR" sz="2400" b="0" dirty="0">
                  <a:solidFill>
                    <a:schemeClr val="bg1">
                      <a:lumMod val="10000"/>
                    </a:schemeClr>
                  </a:solidFill>
                  <a:latin typeface="+mn-lt"/>
                </a:rPr>
                <a:t>Clearer roles emerging</a:t>
              </a:r>
            </a:p>
            <a:p>
              <a:pPr eaLnBrk="1" hangingPunct="1">
                <a:lnSpc>
                  <a:spcPct val="150000"/>
                </a:lnSpc>
                <a:spcAft>
                  <a:spcPct val="25000"/>
                </a:spcAft>
                <a:buClr>
                  <a:srgbClr val="C00000"/>
                </a:buClr>
                <a:buFont typeface="Wingdings" panose="05000000000000000000" pitchFamily="2" charset="2"/>
                <a:buChar char="§"/>
              </a:pPr>
              <a:r>
                <a:rPr lang="en-GB" altLang="fr-FR" sz="2400" b="0" dirty="0">
                  <a:solidFill>
                    <a:schemeClr val="bg1">
                      <a:lumMod val="10000"/>
                    </a:schemeClr>
                  </a:solidFill>
                  <a:latin typeface="+mn-lt"/>
                </a:rPr>
                <a:t>Developing skills</a:t>
              </a:r>
            </a:p>
            <a:p>
              <a:pPr eaLnBrk="1" hangingPunct="1">
                <a:lnSpc>
                  <a:spcPct val="150000"/>
                </a:lnSpc>
                <a:spcAft>
                  <a:spcPct val="25000"/>
                </a:spcAft>
                <a:buClr>
                  <a:srgbClr val="C00000"/>
                </a:buClr>
                <a:buFont typeface="Wingdings" panose="05000000000000000000" pitchFamily="2" charset="2"/>
                <a:buChar char="§"/>
              </a:pPr>
              <a:r>
                <a:rPr lang="en-GB" altLang="fr-FR" sz="2400" b="0" dirty="0">
                  <a:solidFill>
                    <a:schemeClr val="bg1">
                      <a:lumMod val="10000"/>
                    </a:schemeClr>
                  </a:solidFill>
                  <a:latin typeface="+mn-lt"/>
                </a:rPr>
                <a:t>Establishing procedures and norms</a:t>
              </a:r>
            </a:p>
            <a:p>
              <a:pPr eaLnBrk="1" hangingPunct="1">
                <a:lnSpc>
                  <a:spcPct val="150000"/>
                </a:lnSpc>
                <a:spcAft>
                  <a:spcPct val="25000"/>
                </a:spcAft>
                <a:buClr>
                  <a:srgbClr val="C00000"/>
                </a:buClr>
                <a:buFont typeface="Wingdings" panose="05000000000000000000" pitchFamily="2" charset="2"/>
                <a:buChar char="§"/>
              </a:pPr>
              <a:r>
                <a:rPr lang="en-GB" altLang="fr-FR" sz="2400" b="0" dirty="0">
                  <a:solidFill>
                    <a:schemeClr val="bg1">
                      <a:lumMod val="10000"/>
                    </a:schemeClr>
                  </a:solidFill>
                  <a:latin typeface="+mn-lt"/>
                </a:rPr>
                <a:t>Giving feedback</a:t>
              </a:r>
            </a:p>
            <a:p>
              <a:pPr eaLnBrk="1" hangingPunct="1">
                <a:lnSpc>
                  <a:spcPct val="150000"/>
                </a:lnSpc>
                <a:spcAft>
                  <a:spcPct val="25000"/>
                </a:spcAft>
                <a:buClr>
                  <a:srgbClr val="C00000"/>
                </a:buClr>
                <a:buFont typeface="Wingdings" panose="05000000000000000000" pitchFamily="2" charset="2"/>
                <a:buChar char="§"/>
              </a:pPr>
              <a:r>
                <a:rPr lang="en-GB" altLang="fr-FR" sz="2400" b="0" dirty="0">
                  <a:solidFill>
                    <a:schemeClr val="bg1">
                      <a:lumMod val="10000"/>
                    </a:schemeClr>
                  </a:solidFill>
                  <a:latin typeface="+mn-lt"/>
                </a:rPr>
                <a:t>Confronting issues</a:t>
              </a:r>
            </a:p>
            <a:p>
              <a:pPr eaLnBrk="1" hangingPunct="1">
                <a:lnSpc>
                  <a:spcPct val="150000"/>
                </a:lnSpc>
                <a:spcAft>
                  <a:spcPct val="25000"/>
                </a:spcAft>
                <a:buClr>
                  <a:srgbClr val="C00000"/>
                </a:buClr>
                <a:buFont typeface="Wingdings" panose="05000000000000000000" pitchFamily="2" charset="2"/>
                <a:buChar char="§"/>
              </a:pPr>
              <a:r>
                <a:rPr lang="en-GB" altLang="fr-FR" sz="2400" b="0" dirty="0">
                  <a:solidFill>
                    <a:schemeClr val="bg1">
                      <a:lumMod val="10000"/>
                    </a:schemeClr>
                  </a:solidFill>
                  <a:latin typeface="+mn-lt"/>
                </a:rPr>
                <a:t>More open exchanges</a:t>
              </a:r>
            </a:p>
            <a:p>
              <a:pPr eaLnBrk="1" hangingPunct="1">
                <a:lnSpc>
                  <a:spcPct val="150000"/>
                </a:lnSpc>
                <a:spcAft>
                  <a:spcPct val="25000"/>
                </a:spcAft>
                <a:buClr>
                  <a:srgbClr val="C00000"/>
                </a:buClr>
                <a:buFont typeface="Wingdings" panose="05000000000000000000" pitchFamily="2" charset="2"/>
                <a:buChar char="§"/>
              </a:pPr>
              <a:r>
                <a:rPr lang="en-GB" altLang="fr-FR" sz="2400" b="0" dirty="0">
                  <a:solidFill>
                    <a:schemeClr val="bg1">
                      <a:lumMod val="10000"/>
                    </a:schemeClr>
                  </a:solidFill>
                  <a:latin typeface="+mn-lt"/>
                </a:rPr>
                <a:t>More/better listening</a:t>
              </a:r>
            </a:p>
            <a:p>
              <a:pPr eaLnBrk="1" hangingPunct="1">
                <a:lnSpc>
                  <a:spcPct val="150000"/>
                </a:lnSpc>
                <a:spcAft>
                  <a:spcPct val="25000"/>
                </a:spcAft>
                <a:buClr>
                  <a:srgbClr val="C00000"/>
                </a:buClr>
                <a:buFont typeface="Wingdings" panose="05000000000000000000" pitchFamily="2" charset="2"/>
                <a:buChar char="§"/>
              </a:pPr>
              <a:r>
                <a:rPr lang="en-GB" altLang="fr-FR" sz="2400" b="0" dirty="0">
                  <a:solidFill>
                    <a:schemeClr val="bg1">
                      <a:lumMod val="10000"/>
                    </a:schemeClr>
                  </a:solidFill>
                  <a:latin typeface="+mn-lt"/>
                </a:rPr>
                <a:t>Move to group cohesion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E05132D9-93D9-7CC5-5CAA-BB10FD4CF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1813473"/>
              <a:ext cx="3505200" cy="46481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377825" indent="-377825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25000"/>
                </a:spcAft>
                <a:buClr>
                  <a:srgbClr val="C00000"/>
                </a:buClr>
                <a:buFont typeface="Wingdings" panose="05000000000000000000" pitchFamily="2" charset="2"/>
                <a:buChar char="§"/>
              </a:pPr>
              <a:r>
                <a:rPr lang="en-GB" altLang="fr-FR" sz="2400" b="0" dirty="0">
                  <a:solidFill>
                    <a:schemeClr val="bg1">
                      <a:lumMod val="10000"/>
                    </a:schemeClr>
                  </a:solidFill>
                  <a:latin typeface="+mn-lt"/>
                </a:rPr>
                <a:t>Resourceful – energy focused on the task</a:t>
              </a:r>
            </a:p>
            <a:p>
              <a:pPr eaLnBrk="1" hangingPunct="1">
                <a:lnSpc>
                  <a:spcPct val="150000"/>
                </a:lnSpc>
                <a:spcAft>
                  <a:spcPct val="25000"/>
                </a:spcAft>
                <a:buClr>
                  <a:srgbClr val="C00000"/>
                </a:buClr>
                <a:buFont typeface="Wingdings" panose="05000000000000000000" pitchFamily="2" charset="2"/>
                <a:buChar char="§"/>
              </a:pPr>
              <a:r>
                <a:rPr lang="en-GB" altLang="fr-FR" sz="2400" b="0" dirty="0">
                  <a:solidFill>
                    <a:schemeClr val="bg1">
                      <a:lumMod val="10000"/>
                    </a:schemeClr>
                  </a:solidFill>
                  <a:latin typeface="+mn-lt"/>
                </a:rPr>
                <a:t>Flexible</a:t>
              </a:r>
            </a:p>
            <a:p>
              <a:pPr eaLnBrk="1" hangingPunct="1">
                <a:lnSpc>
                  <a:spcPct val="150000"/>
                </a:lnSpc>
                <a:spcAft>
                  <a:spcPct val="25000"/>
                </a:spcAft>
                <a:buClr>
                  <a:srgbClr val="C00000"/>
                </a:buClr>
                <a:buFont typeface="Wingdings" panose="05000000000000000000" pitchFamily="2" charset="2"/>
                <a:buChar char="§"/>
              </a:pPr>
              <a:r>
                <a:rPr lang="en-GB" altLang="fr-FR" sz="2400" b="0" dirty="0">
                  <a:solidFill>
                    <a:schemeClr val="bg1">
                      <a:lumMod val="10000"/>
                    </a:schemeClr>
                  </a:solidFill>
                  <a:latin typeface="+mn-lt"/>
                </a:rPr>
                <a:t>Openness</a:t>
              </a:r>
            </a:p>
            <a:p>
              <a:pPr eaLnBrk="1" hangingPunct="1">
                <a:lnSpc>
                  <a:spcPct val="150000"/>
                </a:lnSpc>
                <a:spcAft>
                  <a:spcPct val="25000"/>
                </a:spcAft>
                <a:buClr>
                  <a:srgbClr val="C00000"/>
                </a:buClr>
                <a:buFont typeface="Wingdings" panose="05000000000000000000" pitchFamily="2" charset="2"/>
                <a:buChar char="§"/>
              </a:pPr>
              <a:r>
                <a:rPr lang="en-GB" altLang="fr-FR" sz="2400" b="0" dirty="0">
                  <a:solidFill>
                    <a:schemeClr val="bg1">
                      <a:lumMod val="10000"/>
                    </a:schemeClr>
                  </a:solidFill>
                  <a:latin typeface="+mn-lt"/>
                </a:rPr>
                <a:t>Actively seek feedback</a:t>
              </a:r>
            </a:p>
            <a:p>
              <a:pPr eaLnBrk="1" hangingPunct="1">
                <a:lnSpc>
                  <a:spcPct val="150000"/>
                </a:lnSpc>
                <a:spcAft>
                  <a:spcPct val="25000"/>
                </a:spcAft>
                <a:buClr>
                  <a:srgbClr val="C00000"/>
                </a:buClr>
                <a:buFont typeface="Wingdings" panose="05000000000000000000" pitchFamily="2" charset="2"/>
                <a:buChar char="§"/>
              </a:pPr>
              <a:r>
                <a:rPr lang="en-GB" altLang="fr-FR" sz="2400" b="0" dirty="0">
                  <a:solidFill>
                    <a:schemeClr val="bg1">
                      <a:lumMod val="10000"/>
                    </a:schemeClr>
                  </a:solidFill>
                  <a:latin typeface="+mn-lt"/>
                </a:rPr>
                <a:t>Effective</a:t>
              </a:r>
            </a:p>
            <a:p>
              <a:pPr eaLnBrk="1" hangingPunct="1">
                <a:lnSpc>
                  <a:spcPct val="150000"/>
                </a:lnSpc>
                <a:spcAft>
                  <a:spcPct val="25000"/>
                </a:spcAft>
                <a:buClr>
                  <a:srgbClr val="C00000"/>
                </a:buClr>
                <a:buFont typeface="Wingdings" panose="05000000000000000000" pitchFamily="2" charset="2"/>
                <a:buChar char="§"/>
              </a:pPr>
              <a:r>
                <a:rPr lang="en-GB" altLang="fr-FR" sz="2400" b="0" dirty="0">
                  <a:solidFill>
                    <a:schemeClr val="bg1">
                      <a:lumMod val="10000"/>
                    </a:schemeClr>
                  </a:solidFill>
                  <a:latin typeface="+mn-lt"/>
                </a:rPr>
                <a:t>Close and supportive</a:t>
              </a:r>
            </a:p>
            <a:p>
              <a:pPr eaLnBrk="1" hangingPunct="1">
                <a:lnSpc>
                  <a:spcPct val="150000"/>
                </a:lnSpc>
                <a:spcAft>
                  <a:spcPct val="25000"/>
                </a:spcAft>
                <a:buClr>
                  <a:srgbClr val="C00000"/>
                </a:buClr>
                <a:buFont typeface="Wingdings" panose="05000000000000000000" pitchFamily="2" charset="2"/>
                <a:buChar char="§"/>
              </a:pPr>
              <a:r>
                <a:rPr lang="en-GB" altLang="fr-FR" sz="2400" b="0" dirty="0">
                  <a:solidFill>
                    <a:schemeClr val="bg1">
                      <a:lumMod val="10000"/>
                    </a:schemeClr>
                  </a:solidFill>
                  <a:latin typeface="+mn-lt"/>
                </a:rPr>
                <a:t>Settled interdependence</a:t>
              </a:r>
            </a:p>
          </p:txBody>
        </p:sp>
      </p:grpSp>
      <p:sp>
        <p:nvSpPr>
          <p:cNvPr id="10" name="Titre 9">
            <a:extLst>
              <a:ext uri="{FF2B5EF4-FFF2-40B4-BE49-F238E27FC236}">
                <a16:creationId xmlns:a16="http://schemas.microsoft.com/office/drawing/2014/main" id="{7197A609-8C60-B526-F6BC-A4451B64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Norming</a:t>
            </a:r>
            <a:r>
              <a:rPr lang="fr-FR" dirty="0"/>
              <a:t> and </a:t>
            </a:r>
            <a:r>
              <a:rPr lang="fr-FR" dirty="0" err="1"/>
              <a:t>Performing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5733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7FE03B-756C-D823-D9F6-829A5954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err="1">
                <a:latin typeface="+mj-lt"/>
              </a:rPr>
              <a:t>Written</a:t>
            </a:r>
            <a:r>
              <a:rPr lang="fr-FR" sz="4000" dirty="0">
                <a:latin typeface="+mj-lt"/>
              </a:rPr>
              <a:t> </a:t>
            </a:r>
            <a:r>
              <a:rPr lang="fr-FR" sz="4000" dirty="0" err="1">
                <a:latin typeface="+mj-lt"/>
              </a:rPr>
              <a:t>evaluation</a:t>
            </a:r>
            <a:r>
              <a:rPr lang="fr-FR" sz="4000" dirty="0">
                <a:latin typeface="+mj-lt"/>
              </a:rPr>
              <a:t>. </a:t>
            </a:r>
            <a:r>
              <a:rPr lang="fr-FR" sz="4000" dirty="0" err="1">
                <a:latin typeface="+mj-lt"/>
              </a:rPr>
              <a:t>Individually</a:t>
            </a:r>
            <a:r>
              <a:rPr lang="fr-FR" sz="4000" dirty="0">
                <a:latin typeface="+mj-lt"/>
              </a:rPr>
              <a:t>. One </a:t>
            </a:r>
            <a:r>
              <a:rPr lang="fr-FR" sz="4000" dirty="0" err="1">
                <a:latin typeface="+mj-lt"/>
              </a:rPr>
              <a:t>hour</a:t>
            </a:r>
            <a:r>
              <a:rPr lang="fr-FR" sz="4000" dirty="0">
                <a:latin typeface="+mj-lt"/>
              </a:rPr>
              <a:t>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5749F1-4B15-B051-9352-3D0DC41B0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950"/>
            <a:ext cx="10515600" cy="5095092"/>
          </a:xfrm>
        </p:spPr>
        <p:txBody>
          <a:bodyPr>
            <a:normAutofit fontScale="92500" lnSpcReduction="20000"/>
          </a:bodyPr>
          <a:lstStyle/>
          <a:p>
            <a:pPr marL="622300" indent="-514350">
              <a:lnSpc>
                <a:spcPct val="120000"/>
              </a:lnSpc>
              <a:buFont typeface="+mj-lt"/>
              <a:buAutoNum type="arabicPeriod"/>
            </a:pP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Create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a system of KPIs for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your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project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linked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to the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Balanced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Scorecard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(20’).</a:t>
            </a:r>
          </a:p>
          <a:p>
            <a:pPr marL="622300" indent="-514350">
              <a:lnSpc>
                <a:spcPct val="120000"/>
              </a:lnSpc>
              <a:buFont typeface="+mj-lt"/>
              <a:buAutoNum type="arabicPeriod"/>
            </a:pP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List 6 changes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that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may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happen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during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your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project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(in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terms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of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schedule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cost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or performance), and slot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them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into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the Change Impact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Assessment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matrix (15’).</a:t>
            </a:r>
          </a:p>
          <a:p>
            <a:pPr marL="622300" indent="-514350">
              <a:lnSpc>
                <a:spcPct val="120000"/>
              </a:lnSpc>
              <a:buFont typeface="+mj-lt"/>
              <a:buAutoNum type="arabicPeriod"/>
            </a:pP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Reflect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on the team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you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have been a part of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during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this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seminar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: have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you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become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« 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performing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 » in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some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or all of the areas of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effectiveness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?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Explain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your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thinking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(15’). </a:t>
            </a:r>
            <a:r>
              <a:rPr lang="fr-FR" i="1" dirty="0">
                <a:solidFill>
                  <a:schemeClr val="bg1">
                    <a:lumMod val="10000"/>
                  </a:schemeClr>
                </a:solidFill>
              </a:rPr>
              <a:t>(PS: all </a:t>
            </a:r>
            <a:r>
              <a:rPr lang="fr-FR" i="1" dirty="0" err="1">
                <a:solidFill>
                  <a:schemeClr val="bg1">
                    <a:lumMod val="10000"/>
                  </a:schemeClr>
                </a:solidFill>
              </a:rPr>
              <a:t>answers</a:t>
            </a:r>
            <a:r>
              <a:rPr lang="fr-FR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bg1">
                    <a:lumMod val="10000"/>
                  </a:schemeClr>
                </a:solidFill>
              </a:rPr>
              <a:t>will</a:t>
            </a:r>
            <a:r>
              <a:rPr lang="fr-FR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bg1">
                    <a:lumMod val="10000"/>
                  </a:schemeClr>
                </a:solidFill>
              </a:rPr>
              <a:t>stay</a:t>
            </a:r>
            <a:r>
              <a:rPr lang="fr-FR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bg1">
                    <a:lumMod val="10000"/>
                  </a:schemeClr>
                </a:solidFill>
              </a:rPr>
              <a:t>entirely</a:t>
            </a:r>
            <a:r>
              <a:rPr lang="fr-FR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bg1">
                    <a:lumMod val="10000"/>
                  </a:schemeClr>
                </a:solidFill>
              </a:rPr>
              <a:t>confidential</a:t>
            </a:r>
            <a:r>
              <a:rPr lang="fr-FR" i="1" dirty="0">
                <a:solidFill>
                  <a:schemeClr val="bg1">
                    <a:lumMod val="10000"/>
                  </a:schemeClr>
                </a:solidFill>
              </a:rPr>
              <a:t>). </a:t>
            </a:r>
          </a:p>
          <a:p>
            <a:pPr marL="622300" indent="-514350">
              <a:lnSpc>
                <a:spcPct val="120000"/>
              </a:lnSpc>
              <a:buFont typeface="+mj-lt"/>
              <a:buAutoNum type="arabicPeriod"/>
            </a:pP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What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are the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three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elements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of the A-Z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that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you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found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most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interesting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?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Explain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your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thinking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(10’).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F33041-B21E-5E26-77EA-B70FBC9B51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Indiquez votre nom dans le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6055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7FE03B-756C-D823-D9F6-829A5954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26" y="119234"/>
            <a:ext cx="11373249" cy="651825"/>
          </a:xfrm>
        </p:spPr>
        <p:txBody>
          <a:bodyPr>
            <a:normAutofit fontScale="90000"/>
          </a:bodyPr>
          <a:lstStyle/>
          <a:p>
            <a:r>
              <a:rPr lang="fr-FR" sz="4000" dirty="0">
                <a:latin typeface="+mj-lt"/>
              </a:rPr>
              <a:t>Final exam. A report of 4-6 pages. By mail. 17th April </a:t>
            </a:r>
            <a:r>
              <a:rPr lang="fr-FR" sz="4000" dirty="0" err="1">
                <a:latin typeface="+mj-lt"/>
              </a:rPr>
              <a:t>latest</a:t>
            </a:r>
            <a:r>
              <a:rPr lang="fr-FR" sz="4000" dirty="0">
                <a:latin typeface="+mj-lt"/>
              </a:rPr>
              <a:t>.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5749F1-4B15-B051-9352-3D0DC41B0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24" y="770700"/>
            <a:ext cx="10515600" cy="5165452"/>
          </a:xfrm>
        </p:spPr>
        <p:txBody>
          <a:bodyPr>
            <a:normAutofit/>
          </a:bodyPr>
          <a:lstStyle/>
          <a:p>
            <a:pPr marL="622300" indent="-514350">
              <a:buFont typeface="+mj-lt"/>
              <a:buAutoNum type="arabicPeriod"/>
            </a:pPr>
            <a:r>
              <a:rPr lang="fr-FR" sz="2600" u="sng" dirty="0">
                <a:solidFill>
                  <a:schemeClr val="bg1">
                    <a:lumMod val="10000"/>
                  </a:schemeClr>
                </a:solidFill>
              </a:rPr>
              <a:t>In teams: for </a:t>
            </a:r>
            <a:r>
              <a:rPr lang="fr-FR" sz="2600" u="sng" dirty="0" err="1">
                <a:solidFill>
                  <a:schemeClr val="bg1">
                    <a:lumMod val="10000"/>
                  </a:schemeClr>
                </a:solidFill>
              </a:rPr>
              <a:t>each</a:t>
            </a:r>
            <a:r>
              <a:rPr lang="fr-FR" sz="2600" u="sng" dirty="0">
                <a:solidFill>
                  <a:schemeClr val="bg1">
                    <a:lumMod val="10000"/>
                  </a:schemeClr>
                </a:solidFill>
              </a:rPr>
              <a:t> of </a:t>
            </a:r>
            <a:r>
              <a:rPr lang="fr-FR" sz="2600" u="sng" dirty="0" err="1">
                <a:solidFill>
                  <a:schemeClr val="bg1">
                    <a:lumMod val="10000"/>
                  </a:schemeClr>
                </a:solidFill>
              </a:rPr>
              <a:t>your</a:t>
            </a:r>
            <a:r>
              <a:rPr lang="fr-FR" sz="2600" u="sng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600" u="sng" dirty="0" err="1">
                <a:solidFill>
                  <a:schemeClr val="bg1">
                    <a:lumMod val="10000"/>
                  </a:schemeClr>
                </a:solidFill>
              </a:rPr>
              <a:t>projects</a:t>
            </a:r>
            <a:r>
              <a:rPr lang="fr-FR" sz="2600" u="sng" dirty="0">
                <a:solidFill>
                  <a:schemeClr val="bg1">
                    <a:lumMod val="10000"/>
                  </a:schemeClr>
                </a:solidFill>
              </a:rPr>
              <a:t>:</a:t>
            </a:r>
          </a:p>
          <a:p>
            <a:pPr lvl="2"/>
            <a:r>
              <a:rPr lang="fr-FR" sz="2200" dirty="0" err="1">
                <a:solidFill>
                  <a:schemeClr val="bg1">
                    <a:lumMod val="10000"/>
                  </a:schemeClr>
                </a:solidFill>
              </a:rPr>
              <a:t>Produce</a:t>
            </a:r>
            <a:r>
              <a:rPr lang="fr-FR" sz="2200" dirty="0">
                <a:solidFill>
                  <a:schemeClr val="bg1">
                    <a:lumMod val="10000"/>
                  </a:schemeClr>
                </a:solidFill>
              </a:rPr>
              <a:t> a Risk </a:t>
            </a:r>
            <a:r>
              <a:rPr lang="fr-FR" sz="2200" dirty="0" err="1">
                <a:solidFill>
                  <a:schemeClr val="bg1">
                    <a:lumMod val="10000"/>
                  </a:schemeClr>
                </a:solidFill>
              </a:rPr>
              <a:t>analysis</a:t>
            </a:r>
            <a:endParaRPr lang="fr-FR" sz="2200" dirty="0">
              <a:solidFill>
                <a:schemeClr val="bg1">
                  <a:lumMod val="10000"/>
                </a:schemeClr>
              </a:solidFill>
            </a:endParaRPr>
          </a:p>
          <a:p>
            <a:pPr lvl="2"/>
            <a:r>
              <a:rPr lang="fr-FR" sz="2200" dirty="0">
                <a:solidFill>
                  <a:schemeClr val="bg1">
                    <a:lumMod val="10000"/>
                  </a:schemeClr>
                </a:solidFill>
              </a:rPr>
              <a:t>Do a Stakeholder </a:t>
            </a:r>
            <a:r>
              <a:rPr lang="fr-FR" sz="2200" dirty="0" err="1">
                <a:solidFill>
                  <a:schemeClr val="bg1">
                    <a:lumMod val="10000"/>
                  </a:schemeClr>
                </a:solidFill>
              </a:rPr>
              <a:t>analysis</a:t>
            </a:r>
            <a:endParaRPr lang="fr-FR" sz="2200" dirty="0">
              <a:solidFill>
                <a:schemeClr val="bg1">
                  <a:lumMod val="1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fr-FR" sz="2200" dirty="0">
                <a:solidFill>
                  <a:schemeClr val="bg1">
                    <a:lumMod val="10000"/>
                  </a:schemeClr>
                </a:solidFill>
              </a:rPr>
              <a:t>For </a:t>
            </a:r>
            <a:r>
              <a:rPr lang="fr-FR" sz="2200" dirty="0" err="1">
                <a:solidFill>
                  <a:schemeClr val="bg1">
                    <a:lumMod val="10000"/>
                  </a:schemeClr>
                </a:solidFill>
              </a:rPr>
              <a:t>managing</a:t>
            </a:r>
            <a:r>
              <a:rPr lang="fr-FR" sz="2200" dirty="0">
                <a:solidFill>
                  <a:schemeClr val="bg1">
                    <a:lumMod val="10000"/>
                  </a:schemeClr>
                </a:solidFill>
              </a:rPr>
              <a:t> the </a:t>
            </a:r>
            <a:r>
              <a:rPr lang="fr-FR" sz="2200" dirty="0" err="1">
                <a:solidFill>
                  <a:schemeClr val="bg1">
                    <a:lumMod val="10000"/>
                  </a:schemeClr>
                </a:solidFill>
              </a:rPr>
              <a:t>project</a:t>
            </a:r>
            <a:r>
              <a:rPr lang="fr-FR" sz="2200" dirty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fr-FR" sz="2200" dirty="0" err="1">
                <a:solidFill>
                  <a:schemeClr val="bg1">
                    <a:lumMod val="10000"/>
                  </a:schemeClr>
                </a:solidFill>
              </a:rPr>
              <a:t>would</a:t>
            </a:r>
            <a:r>
              <a:rPr lang="fr-FR" sz="22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200" dirty="0" err="1">
                <a:solidFill>
                  <a:schemeClr val="bg1">
                    <a:lumMod val="10000"/>
                  </a:schemeClr>
                </a:solidFill>
              </a:rPr>
              <a:t>you</a:t>
            </a:r>
            <a:r>
              <a:rPr lang="fr-FR" sz="22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200" dirty="0" err="1">
                <a:solidFill>
                  <a:schemeClr val="bg1">
                    <a:lumMod val="10000"/>
                  </a:schemeClr>
                </a:solidFill>
              </a:rPr>
              <a:t>prefer</a:t>
            </a:r>
            <a:r>
              <a:rPr lang="fr-FR" sz="2200" dirty="0">
                <a:solidFill>
                  <a:schemeClr val="bg1">
                    <a:lumMod val="10000"/>
                  </a:schemeClr>
                </a:solidFill>
              </a:rPr>
              <a:t> agile or </a:t>
            </a:r>
            <a:r>
              <a:rPr lang="fr-FR" sz="2200" dirty="0" err="1">
                <a:solidFill>
                  <a:schemeClr val="bg1">
                    <a:lumMod val="10000"/>
                  </a:schemeClr>
                </a:solidFill>
              </a:rPr>
              <a:t>waterfall</a:t>
            </a:r>
            <a:r>
              <a:rPr lang="fr-FR" sz="2200" dirty="0">
                <a:solidFill>
                  <a:schemeClr val="bg1">
                    <a:lumMod val="10000"/>
                  </a:schemeClr>
                </a:solidFill>
              </a:rPr>
              <a:t>: </a:t>
            </a:r>
            <a:r>
              <a:rPr lang="fr-FR" sz="2200" dirty="0" err="1">
                <a:solidFill>
                  <a:schemeClr val="bg1">
                    <a:lumMod val="10000"/>
                  </a:schemeClr>
                </a:solidFill>
              </a:rPr>
              <a:t>motivate</a:t>
            </a:r>
            <a:r>
              <a:rPr lang="fr-FR" sz="22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200" dirty="0" err="1">
                <a:solidFill>
                  <a:schemeClr val="bg1">
                    <a:lumMod val="10000"/>
                  </a:schemeClr>
                </a:solidFill>
              </a:rPr>
              <a:t>your</a:t>
            </a:r>
            <a:r>
              <a:rPr lang="fr-FR" sz="22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200" dirty="0" err="1">
                <a:solidFill>
                  <a:schemeClr val="bg1">
                    <a:lumMod val="10000"/>
                  </a:schemeClr>
                </a:solidFill>
              </a:rPr>
              <a:t>choice</a:t>
            </a:r>
            <a:endParaRPr lang="fr-FR" sz="2200" dirty="0">
              <a:solidFill>
                <a:schemeClr val="bg1">
                  <a:lumMod val="10000"/>
                </a:schemeClr>
              </a:solidFill>
            </a:endParaRPr>
          </a:p>
          <a:p>
            <a:pPr lvl="2"/>
            <a:r>
              <a:rPr lang="fr-FR" sz="2200" dirty="0" err="1">
                <a:solidFill>
                  <a:schemeClr val="bg1">
                    <a:lumMod val="10000"/>
                  </a:schemeClr>
                </a:solidFill>
              </a:rPr>
              <a:t>Produce</a:t>
            </a:r>
            <a:r>
              <a:rPr lang="fr-FR" sz="2200" dirty="0">
                <a:solidFill>
                  <a:schemeClr val="bg1">
                    <a:lumMod val="10000"/>
                  </a:schemeClr>
                </a:solidFill>
              </a:rPr>
              <a:t> a WBS for </a:t>
            </a:r>
            <a:r>
              <a:rPr lang="fr-FR" sz="2200" dirty="0" err="1">
                <a:solidFill>
                  <a:schemeClr val="bg1">
                    <a:lumMod val="10000"/>
                  </a:schemeClr>
                </a:solidFill>
              </a:rPr>
              <a:t>two</a:t>
            </a:r>
            <a:r>
              <a:rPr lang="fr-FR" sz="22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200" dirty="0" err="1">
                <a:solidFill>
                  <a:schemeClr val="bg1">
                    <a:lumMod val="10000"/>
                  </a:schemeClr>
                </a:solidFill>
              </a:rPr>
              <a:t>pieces</a:t>
            </a:r>
            <a:r>
              <a:rPr lang="fr-FR" sz="2200" dirty="0">
                <a:solidFill>
                  <a:schemeClr val="bg1">
                    <a:lumMod val="10000"/>
                  </a:schemeClr>
                </a:solidFill>
              </a:rPr>
              <a:t> of </a:t>
            </a:r>
            <a:r>
              <a:rPr lang="fr-FR" sz="2200" dirty="0" err="1">
                <a:solidFill>
                  <a:schemeClr val="bg1">
                    <a:lumMod val="10000"/>
                  </a:schemeClr>
                </a:solidFill>
              </a:rPr>
              <a:t>work</a:t>
            </a:r>
            <a:r>
              <a:rPr lang="fr-FR" sz="2200" dirty="0">
                <a:solidFill>
                  <a:schemeClr val="bg1">
                    <a:lumMod val="10000"/>
                  </a:schemeClr>
                </a:solidFill>
              </a:rPr>
              <a:t> (</a:t>
            </a:r>
            <a:r>
              <a:rPr lang="fr-FR" sz="2200" dirty="0" err="1">
                <a:solidFill>
                  <a:schemeClr val="bg1">
                    <a:lumMod val="10000"/>
                  </a:schemeClr>
                </a:solidFill>
              </a:rPr>
              <a:t>Finding</a:t>
            </a:r>
            <a:r>
              <a:rPr lang="fr-FR" sz="2200" dirty="0">
                <a:solidFill>
                  <a:schemeClr val="bg1">
                    <a:lumMod val="10000"/>
                  </a:schemeClr>
                </a:solidFill>
              </a:rPr>
              <a:t> sponsors &amp; </a:t>
            </a:r>
            <a:r>
              <a:rPr lang="fr-FR" sz="2200" dirty="0" err="1">
                <a:solidFill>
                  <a:schemeClr val="bg1">
                    <a:lumMod val="10000"/>
                  </a:schemeClr>
                </a:solidFill>
              </a:rPr>
              <a:t>Programming</a:t>
            </a:r>
            <a:r>
              <a:rPr lang="fr-FR" sz="2200" dirty="0">
                <a:solidFill>
                  <a:schemeClr val="bg1">
                    <a:lumMod val="10000"/>
                  </a:schemeClr>
                </a:solidFill>
              </a:rPr>
              <a:t> the bands) .</a:t>
            </a:r>
          </a:p>
          <a:p>
            <a:pPr lvl="2"/>
            <a:r>
              <a:rPr lang="fr-FR" sz="2200" dirty="0" err="1">
                <a:solidFill>
                  <a:schemeClr val="bg1">
                    <a:lumMod val="10000"/>
                  </a:schemeClr>
                </a:solidFill>
              </a:rPr>
              <a:t>Produce</a:t>
            </a:r>
            <a:r>
              <a:rPr lang="fr-FR" sz="2200" dirty="0">
                <a:solidFill>
                  <a:schemeClr val="bg1">
                    <a:lumMod val="10000"/>
                  </a:schemeClr>
                </a:solidFill>
              </a:rPr>
              <a:t> one Gantt chart </a:t>
            </a:r>
            <a:r>
              <a:rPr lang="fr-FR" sz="2200" dirty="0" err="1">
                <a:solidFill>
                  <a:schemeClr val="bg1">
                    <a:lumMod val="10000"/>
                  </a:schemeClr>
                </a:solidFill>
              </a:rPr>
              <a:t>integrating</a:t>
            </a:r>
            <a:r>
              <a:rPr lang="fr-FR" sz="22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200" dirty="0" err="1">
                <a:solidFill>
                  <a:schemeClr val="bg1">
                    <a:lumMod val="10000"/>
                  </a:schemeClr>
                </a:solidFill>
              </a:rPr>
              <a:t>these</a:t>
            </a:r>
            <a:r>
              <a:rPr lang="fr-FR" sz="22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200" dirty="0" err="1">
                <a:solidFill>
                  <a:schemeClr val="bg1">
                    <a:lumMod val="10000"/>
                  </a:schemeClr>
                </a:solidFill>
              </a:rPr>
              <a:t>two</a:t>
            </a:r>
            <a:r>
              <a:rPr lang="fr-FR" sz="22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200" dirty="0" err="1">
                <a:solidFill>
                  <a:schemeClr val="bg1">
                    <a:lumMod val="10000"/>
                  </a:schemeClr>
                </a:solidFill>
              </a:rPr>
              <a:t>pieces</a:t>
            </a:r>
            <a:r>
              <a:rPr lang="fr-FR" sz="2200" dirty="0">
                <a:solidFill>
                  <a:schemeClr val="bg1">
                    <a:lumMod val="10000"/>
                  </a:schemeClr>
                </a:solidFill>
              </a:rPr>
              <a:t> of </a:t>
            </a:r>
            <a:r>
              <a:rPr lang="fr-FR" sz="2200" dirty="0" err="1">
                <a:solidFill>
                  <a:schemeClr val="bg1">
                    <a:lumMod val="10000"/>
                  </a:schemeClr>
                </a:solidFill>
              </a:rPr>
              <a:t>work</a:t>
            </a:r>
            <a:r>
              <a:rPr lang="fr-FR" sz="2200" dirty="0">
                <a:solidFill>
                  <a:schemeClr val="bg1">
                    <a:lumMod val="10000"/>
                  </a:schemeClr>
                </a:solidFill>
              </a:rPr>
              <a:t> in time.</a:t>
            </a:r>
          </a:p>
          <a:p>
            <a:pPr marL="622300" indent="-514350">
              <a:lnSpc>
                <a:spcPct val="110000"/>
              </a:lnSpc>
              <a:buFont typeface="+mj-lt"/>
              <a:buAutoNum type="arabicPeriod"/>
            </a:pP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Explain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change management (the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Why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What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and How) to a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fellow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student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who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has not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followed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this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seminar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. 1 Page max.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F33041-B21E-5E26-77EA-B70FBC9B51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Indiquez votre nom dans le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4004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EFAA3D-3C7F-2CD1-0509-F5CB606A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6F4CD1B4-26E4-FC61-70D8-2965CEA2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Happy Exams and </a:t>
            </a:r>
            <a:r>
              <a:rPr lang="fr-FR" dirty="0" err="1"/>
              <a:t>Successful</a:t>
            </a:r>
            <a:r>
              <a:rPr lang="fr-FR" dirty="0"/>
              <a:t> </a:t>
            </a:r>
            <a:r>
              <a:rPr lang="fr-FR" dirty="0" err="1"/>
              <a:t>Easter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62398A2-FBF6-95D5-D311-04F43A321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724" y="1329299"/>
            <a:ext cx="7405688" cy="492814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93A7C-47BA-4D66-2F9C-C0B5BA5F9044}"/>
              </a:ext>
            </a:extLst>
          </p:cNvPr>
          <p:cNvSpPr txBox="1"/>
          <p:nvPr/>
        </p:nvSpPr>
        <p:spPr>
          <a:xfrm>
            <a:off x="484909" y="1874727"/>
            <a:ext cx="33398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For </a:t>
            </a:r>
            <a:r>
              <a:rPr lang="fr-FR" sz="2800" dirty="0" err="1"/>
              <a:t>those</a:t>
            </a:r>
            <a:r>
              <a:rPr lang="fr-FR" sz="2800" dirty="0"/>
              <a:t> of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who</a:t>
            </a:r>
            <a:r>
              <a:rPr lang="fr-FR" sz="2800" dirty="0"/>
              <a:t> </a:t>
            </a:r>
            <a:r>
              <a:rPr lang="fr-FR" sz="2800" dirty="0" err="1"/>
              <a:t>will</a:t>
            </a:r>
            <a:r>
              <a:rPr lang="fr-FR" sz="2800" dirty="0"/>
              <a:t> </a:t>
            </a:r>
            <a:r>
              <a:rPr lang="fr-FR" sz="2800" dirty="0" err="1"/>
              <a:t>decorate</a:t>
            </a:r>
            <a:r>
              <a:rPr lang="fr-FR" sz="2800" dirty="0"/>
              <a:t> the </a:t>
            </a:r>
            <a:r>
              <a:rPr lang="fr-FR" sz="2800" dirty="0" err="1"/>
              <a:t>eggs</a:t>
            </a:r>
            <a:r>
              <a:rPr lang="fr-FR" sz="2800" dirty="0"/>
              <a:t>, for </a:t>
            </a:r>
            <a:r>
              <a:rPr lang="fr-FR" sz="2800" dirty="0" err="1"/>
              <a:t>those</a:t>
            </a:r>
            <a:r>
              <a:rPr lang="fr-FR" sz="2800" dirty="0"/>
              <a:t> of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who</a:t>
            </a:r>
            <a:r>
              <a:rPr lang="fr-FR" sz="2800" dirty="0"/>
              <a:t> </a:t>
            </a:r>
            <a:r>
              <a:rPr lang="fr-FR" sz="2800" dirty="0" err="1"/>
              <a:t>will</a:t>
            </a:r>
            <a:r>
              <a:rPr lang="fr-FR" sz="2800" dirty="0"/>
              <a:t> </a:t>
            </a:r>
            <a:r>
              <a:rPr lang="fr-FR" sz="2800" dirty="0" err="1"/>
              <a:t>hide</a:t>
            </a:r>
            <a:r>
              <a:rPr lang="fr-FR" sz="2800" dirty="0"/>
              <a:t> </a:t>
            </a:r>
            <a:r>
              <a:rPr lang="fr-FR" sz="2800" dirty="0" err="1"/>
              <a:t>them</a:t>
            </a:r>
            <a:r>
              <a:rPr lang="fr-FR" sz="2800" dirty="0"/>
              <a:t>, </a:t>
            </a:r>
            <a:r>
              <a:rPr lang="fr-FR" sz="2800" dirty="0" err="1"/>
              <a:t>find</a:t>
            </a:r>
            <a:r>
              <a:rPr lang="fr-FR" sz="2800" dirty="0"/>
              <a:t> </a:t>
            </a:r>
            <a:r>
              <a:rPr lang="fr-FR" sz="2800" dirty="0" err="1"/>
              <a:t>them</a:t>
            </a:r>
            <a:r>
              <a:rPr lang="fr-FR" sz="2800" dirty="0"/>
              <a:t> and </a:t>
            </a:r>
            <a:r>
              <a:rPr lang="fr-FR" sz="2800" dirty="0" err="1"/>
              <a:t>eat</a:t>
            </a:r>
            <a:r>
              <a:rPr lang="fr-FR" sz="2800" dirty="0"/>
              <a:t> </a:t>
            </a:r>
            <a:r>
              <a:rPr lang="fr-FR" sz="2800" dirty="0" err="1"/>
              <a:t>them</a:t>
            </a:r>
            <a:r>
              <a:rPr lang="fr-F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05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AE6DEEF-DCC4-9B37-F453-90344DF6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A7DBE57-AD56-FE5B-3A67-B9D9FE9A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 err="1"/>
              <a:t>Let’s</a:t>
            </a:r>
            <a:r>
              <a:rPr lang="fr-FR" b="0" dirty="0"/>
              <a:t> </a:t>
            </a:r>
            <a:r>
              <a:rPr lang="fr-FR" b="0" dirty="0" err="1"/>
              <a:t>watch</a:t>
            </a:r>
            <a:endParaRPr lang="fr-FR" b="0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C52BA26A-B520-90EB-821A-AC03CCAB4A01}"/>
              </a:ext>
            </a:extLst>
          </p:cNvPr>
          <p:cNvSpPr txBox="1"/>
          <p:nvPr/>
        </p:nvSpPr>
        <p:spPr>
          <a:xfrm>
            <a:off x="1584669" y="4739795"/>
            <a:ext cx="9959571" cy="95410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Make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notes of the main points </a:t>
            </a:r>
            <a:r>
              <a:rPr lang="fr-FR" sz="2800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that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</a:t>
            </a:r>
            <a:r>
              <a:rPr lang="fr-FR" sz="2800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interested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</a:t>
            </a:r>
            <a:r>
              <a:rPr lang="fr-FR" sz="2800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you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and </a:t>
            </a:r>
            <a:r>
              <a:rPr lang="fr-FR" sz="2800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formulate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questions </a:t>
            </a:r>
            <a:r>
              <a:rPr lang="fr-FR" sz="2800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you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have.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B68A2E74-CDE4-E812-0B57-3CD74F011F87}"/>
              </a:ext>
            </a:extLst>
          </p:cNvPr>
          <p:cNvSpPr txBox="1"/>
          <p:nvPr/>
        </p:nvSpPr>
        <p:spPr>
          <a:xfrm>
            <a:off x="552090" y="1370488"/>
            <a:ext cx="7386565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effectLst/>
                <a:latin typeface="+mj-lt"/>
              </a:rPr>
              <a:t>As work gets more complex 6 rules to simplify  | Yves </a:t>
            </a:r>
            <a:r>
              <a:rPr lang="en-US" sz="3200" b="0" i="0" dirty="0" err="1">
                <a:effectLst/>
                <a:latin typeface="+mj-lt"/>
              </a:rPr>
              <a:t>Morieux</a:t>
            </a:r>
            <a:r>
              <a:rPr lang="en-US" sz="3200" b="0" i="0" dirty="0">
                <a:effectLst/>
                <a:latin typeface="+mj-lt"/>
              </a:rPr>
              <a:t> | TED@BCG</a:t>
            </a:r>
          </a:p>
        </p:txBody>
      </p:sp>
      <p:pic>
        <p:nvPicPr>
          <p:cNvPr id="1026" name="Picture 2" descr="Image Result">
            <a:extLst>
              <a:ext uri="{FF2B5EF4-FFF2-40B4-BE49-F238E27FC236}">
                <a16:creationId xmlns:a16="http://schemas.microsoft.com/office/drawing/2014/main" id="{8E4278B3-C76E-A543-D81B-11914E979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588" y="1370488"/>
            <a:ext cx="3734678" cy="258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215954E-2F32-727F-B1CD-474860FFC602}"/>
              </a:ext>
            </a:extLst>
          </p:cNvPr>
          <p:cNvSpPr txBox="1"/>
          <p:nvPr/>
        </p:nvSpPr>
        <p:spPr>
          <a:xfrm>
            <a:off x="552090" y="310583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https://www.ted.com/talks/yves_morieux_as_work_gets_more_complex_6_rules_to_simplify</a:t>
            </a:r>
          </a:p>
        </p:txBody>
      </p:sp>
    </p:spTree>
    <p:extLst>
      <p:ext uri="{BB962C8B-B14F-4D97-AF65-F5344CB8AC3E}">
        <p14:creationId xmlns:p14="http://schemas.microsoft.com/office/powerpoint/2010/main" val="159529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533" y="87662"/>
            <a:ext cx="11072813" cy="10906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000" b="0" dirty="0"/>
              <a:t>Change Management : a 4-phase approach</a:t>
            </a:r>
            <a:endParaRPr lang="en-US" sz="4000" b="0" kern="0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3AA7B8AD-E6F9-4E25-A3A4-71D021032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4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38" name="Chevron 17">
            <a:extLst>
              <a:ext uri="{FF2B5EF4-FFF2-40B4-BE49-F238E27FC236}">
                <a16:creationId xmlns:a16="http://schemas.microsoft.com/office/drawing/2014/main" id="{4E62B729-6759-49CE-98AC-19D319E67273}"/>
              </a:ext>
            </a:extLst>
          </p:cNvPr>
          <p:cNvSpPr/>
          <p:nvPr/>
        </p:nvSpPr>
        <p:spPr bwMode="auto">
          <a:xfrm>
            <a:off x="311103" y="1178275"/>
            <a:ext cx="3025098" cy="902821"/>
          </a:xfrm>
          <a:prstGeom prst="chevron">
            <a:avLst>
              <a:gd name="adj" fmla="val 31818"/>
            </a:avLst>
          </a:prstGeom>
          <a:solidFill>
            <a:srgbClr val="002060"/>
          </a:solidFill>
          <a:ln>
            <a:noFill/>
          </a:ln>
          <a:effectLst/>
        </p:spPr>
        <p:txBody>
          <a:bodyPr wrap="square" lIns="72000" tIns="45715" rIns="72000" bIns="45715" rtlCol="0" anchor="ctr">
            <a:noAutofit/>
          </a:bodyPr>
          <a:lstStyle/>
          <a:p>
            <a:pPr algn="ctr" defTabSz="623853" fontAlgn="base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Phase I: </a:t>
            </a:r>
            <a:r>
              <a:rPr lang="en-GB" dirty="0">
                <a:solidFill>
                  <a:schemeClr val="bg1"/>
                </a:solidFill>
                <a:cs typeface="Times New Roman" pitchFamily="18" charset="0"/>
              </a:rPr>
              <a:t>Define the Change </a:t>
            </a:r>
            <a:r>
              <a:rPr lang="en-GB" dirty="0" err="1">
                <a:solidFill>
                  <a:schemeClr val="bg1"/>
                </a:solidFill>
                <a:cs typeface="Times New Roman" pitchFamily="18" charset="0"/>
              </a:rPr>
              <a:t>Mgt</a:t>
            </a:r>
            <a:r>
              <a:rPr lang="en-GB" dirty="0">
                <a:solidFill>
                  <a:schemeClr val="bg1"/>
                </a:solidFill>
                <a:cs typeface="Times New Roman" pitchFamily="18" charset="0"/>
              </a:rPr>
              <a:t> Strategy</a:t>
            </a:r>
            <a:endParaRPr lang="en-US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9" name="Chevron 17">
            <a:extLst>
              <a:ext uri="{FF2B5EF4-FFF2-40B4-BE49-F238E27FC236}">
                <a16:creationId xmlns:a16="http://schemas.microsoft.com/office/drawing/2014/main" id="{2E3AF6D6-0EAA-46F7-B834-6D34869BC9A0}"/>
              </a:ext>
            </a:extLst>
          </p:cNvPr>
          <p:cNvSpPr/>
          <p:nvPr/>
        </p:nvSpPr>
        <p:spPr bwMode="auto">
          <a:xfrm>
            <a:off x="3336201" y="1178274"/>
            <a:ext cx="2808000" cy="902821"/>
          </a:xfrm>
          <a:prstGeom prst="chevron">
            <a:avLst>
              <a:gd name="adj" fmla="val 31818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lIns="72000" tIns="45715" rIns="72000" bIns="45715" rtlCol="0" anchor="ctr">
            <a:noAutofit/>
          </a:bodyPr>
          <a:lstStyle/>
          <a:p>
            <a:pPr algn="ctr" defTabSz="623853" fontAlgn="base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Phase II: H</a:t>
            </a:r>
            <a:r>
              <a:rPr lang="en-GB" dirty="0">
                <a:solidFill>
                  <a:schemeClr val="bg1"/>
                </a:solidFill>
                <a:cs typeface="Times New Roman" pitchFamily="18" charset="0"/>
              </a:rPr>
              <a:t>ow people experience change</a:t>
            </a:r>
          </a:p>
        </p:txBody>
      </p:sp>
      <p:sp>
        <p:nvSpPr>
          <p:cNvPr id="40" name="Chevron 17">
            <a:extLst>
              <a:ext uri="{FF2B5EF4-FFF2-40B4-BE49-F238E27FC236}">
                <a16:creationId xmlns:a16="http://schemas.microsoft.com/office/drawing/2014/main" id="{7937A946-13CF-48ED-BC27-678716B5C734}"/>
              </a:ext>
            </a:extLst>
          </p:cNvPr>
          <p:cNvSpPr/>
          <p:nvPr/>
        </p:nvSpPr>
        <p:spPr bwMode="auto">
          <a:xfrm>
            <a:off x="8814306" y="1178272"/>
            <a:ext cx="3025098" cy="902821"/>
          </a:xfrm>
          <a:prstGeom prst="chevron">
            <a:avLst>
              <a:gd name="adj" fmla="val 31818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lIns="72000" tIns="45715" rIns="72000" bIns="45715" rtlCol="0" anchor="ctr">
            <a:noAutofit/>
          </a:bodyPr>
          <a:lstStyle/>
          <a:p>
            <a:pPr algn="ctr" defTabSz="623853" fontAlgn="base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Phase IV: Implement, Track &amp; Manage Progress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1A1714B-EC96-46FA-BC40-DBC8339E93EF}"/>
              </a:ext>
            </a:extLst>
          </p:cNvPr>
          <p:cNvCxnSpPr>
            <a:cxnSpLocks/>
          </p:cNvCxnSpPr>
          <p:nvPr/>
        </p:nvCxnSpPr>
        <p:spPr>
          <a:xfrm>
            <a:off x="6019940" y="2263937"/>
            <a:ext cx="0" cy="270000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1AD27A7-A6BB-48A8-BD67-3D7758A9BAFD}"/>
              </a:ext>
            </a:extLst>
          </p:cNvPr>
          <p:cNvSpPr/>
          <p:nvPr/>
        </p:nvSpPr>
        <p:spPr>
          <a:xfrm>
            <a:off x="286724" y="2133133"/>
            <a:ext cx="3025098" cy="4837222"/>
          </a:xfrm>
          <a:prstGeom prst="rect">
            <a:avLst/>
          </a:prstGeom>
          <a:effectLst/>
        </p:spPr>
        <p:txBody>
          <a:bodyPr wrap="square" lIns="0">
            <a:spAutoFit/>
          </a:bodyPr>
          <a:lstStyle/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Company’s strategy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Required change to implement the strategy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Business roadmap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Company readiness for change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Structure and size of change </a:t>
            </a:r>
            <a:r>
              <a:rPr lang="en-GB" dirty="0" err="1">
                <a:solidFill>
                  <a:schemeClr val="bg1">
                    <a:lumMod val="10000"/>
                  </a:schemeClr>
                </a:solidFill>
              </a:rPr>
              <a:t>mgt</a:t>
            </a: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 team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Roles &amp; responsibilities 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Guiding principles</a:t>
            </a:r>
          </a:p>
          <a:p>
            <a:pPr marL="169863" indent="-169863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Change Lean Canvas</a:t>
            </a:r>
          </a:p>
          <a:p>
            <a:pPr marL="169863" indent="-169863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Change impact assessment</a:t>
            </a:r>
          </a:p>
          <a:p>
            <a:pPr marL="169863" indent="-169863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Objectives and levers (ADKAR Model)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427035A-8881-4D27-8E30-66E94ED50FF0}"/>
              </a:ext>
            </a:extLst>
          </p:cNvPr>
          <p:cNvSpPr/>
          <p:nvPr/>
        </p:nvSpPr>
        <p:spPr>
          <a:xfrm>
            <a:off x="8814306" y="2263938"/>
            <a:ext cx="3110089" cy="432939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174625" indent="-174625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Governance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Overarching change management plan status report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Communication plan status report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Sponsorship plan status report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Coaching plan status report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Training plan status report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Resistance management plan status report</a:t>
            </a:r>
          </a:p>
          <a:p>
            <a:pPr marL="174625" indent="-174625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Change reinforcement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F1DE6B-D2C4-47E7-8157-6291AA08263E}"/>
              </a:ext>
            </a:extLst>
          </p:cNvPr>
          <p:cNvSpPr/>
          <p:nvPr/>
        </p:nvSpPr>
        <p:spPr>
          <a:xfrm>
            <a:off x="6008868" y="2263938"/>
            <a:ext cx="2704448" cy="256480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Overarching change management plan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Communication plan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Sponsorship plan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Coaching plan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Training plan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Resistance management plan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51C1F44-C286-460A-AF68-53BE53CCFBCE}"/>
              </a:ext>
            </a:extLst>
          </p:cNvPr>
          <p:cNvCxnSpPr>
            <a:cxnSpLocks/>
          </p:cNvCxnSpPr>
          <p:nvPr/>
        </p:nvCxnSpPr>
        <p:spPr>
          <a:xfrm>
            <a:off x="8763812" y="2263937"/>
            <a:ext cx="0" cy="270000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hevron 17">
            <a:extLst>
              <a:ext uri="{FF2B5EF4-FFF2-40B4-BE49-F238E27FC236}">
                <a16:creationId xmlns:a16="http://schemas.microsoft.com/office/drawing/2014/main" id="{D27BF30D-5581-4BEE-974A-61A3BD4C0EB4}"/>
              </a:ext>
            </a:extLst>
          </p:cNvPr>
          <p:cNvSpPr/>
          <p:nvPr/>
        </p:nvSpPr>
        <p:spPr bwMode="auto">
          <a:xfrm>
            <a:off x="6075254" y="1178273"/>
            <a:ext cx="2808000" cy="902821"/>
          </a:xfrm>
          <a:prstGeom prst="chevron">
            <a:avLst>
              <a:gd name="adj" fmla="val 31818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lIns="72000" tIns="45715" rIns="72000" bIns="45715" rtlCol="0" anchor="ctr">
            <a:noAutofit/>
          </a:bodyPr>
          <a:lstStyle/>
          <a:p>
            <a:pPr algn="ctr" defTabSz="623853" fontAlgn="base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Phase III: Develop the Change Management Plans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918EE2E-6F5F-46AB-82BB-FC9983EAD88B}"/>
              </a:ext>
            </a:extLst>
          </p:cNvPr>
          <p:cNvCxnSpPr>
            <a:cxnSpLocks/>
          </p:cNvCxnSpPr>
          <p:nvPr/>
        </p:nvCxnSpPr>
        <p:spPr>
          <a:xfrm>
            <a:off x="3290533" y="2263937"/>
            <a:ext cx="0" cy="270000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5BB488B-69C8-4124-A76A-4E48AD741568}"/>
              </a:ext>
            </a:extLst>
          </p:cNvPr>
          <p:cNvSpPr/>
          <p:nvPr/>
        </p:nvSpPr>
        <p:spPr>
          <a:xfrm>
            <a:off x="3337070" y="2263938"/>
            <a:ext cx="2704449" cy="466281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Change Commitment Curve 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Change Personal Transition Curve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Heart &amp; Mind Human Drivers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Innovation Adoption Curve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Maslow Hierarchy of Human Needs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Four Stages of Team Development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Stakeholder analysis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endParaRPr lang="en-GB" sz="1100" dirty="0">
              <a:solidFill>
                <a:srgbClr val="C00000"/>
              </a:solidFill>
            </a:endParaRP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endParaRPr lang="en-GB" sz="1100" dirty="0">
              <a:solidFill>
                <a:srgbClr val="C00000"/>
              </a:solidFill>
            </a:endParaRP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endParaRPr lang="en-GB" sz="1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31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AE6DEEF-DCC4-9B37-F453-90344DF6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A7DBE57-AD56-FE5B-3A67-B9D9FE9A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The key question </a:t>
            </a:r>
            <a:r>
              <a:rPr lang="fr-FR" b="0" dirty="0" err="1"/>
              <a:t>is</a:t>
            </a:r>
            <a:r>
              <a:rPr lang="fr-FR" b="0" dirty="0"/>
              <a:t> </a:t>
            </a:r>
            <a:r>
              <a:rPr lang="fr-FR" b="0" dirty="0" err="1"/>
              <a:t>this</a:t>
            </a:r>
            <a:r>
              <a:rPr lang="fr-FR" b="0" dirty="0"/>
              <a:t>: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B033747-68D0-7EA8-2D93-06A8DA74442A}"/>
              </a:ext>
            </a:extLst>
          </p:cNvPr>
          <p:cNvSpPr txBox="1"/>
          <p:nvPr/>
        </p:nvSpPr>
        <p:spPr>
          <a:xfrm>
            <a:off x="1372096" y="1552966"/>
            <a:ext cx="881099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fr-FR" sz="2800" dirty="0">
                <a:solidFill>
                  <a:schemeClr val="bg1">
                    <a:lumMod val="10000"/>
                  </a:schemeClr>
                </a:solidFill>
              </a:rPr>
              <a:t>How are </a:t>
            </a:r>
            <a:r>
              <a:rPr lang="fr-FR" sz="2800" dirty="0" err="1">
                <a:solidFill>
                  <a:schemeClr val="bg1">
                    <a:lumMod val="10000"/>
                  </a:schemeClr>
                </a:solidFill>
              </a:rPr>
              <a:t>we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bg1">
                    <a:lumMod val="10000"/>
                  </a:schemeClr>
                </a:solidFill>
              </a:rPr>
              <a:t>going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</a:rPr>
              <a:t> to manage: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fr-FR" sz="2800" dirty="0">
                <a:solidFill>
                  <a:schemeClr val="bg1">
                    <a:lumMod val="10000"/>
                  </a:schemeClr>
                </a:solidFill>
              </a:rPr>
              <a:t>Changes </a:t>
            </a:r>
            <a:r>
              <a:rPr lang="fr-FR" sz="2800" dirty="0" err="1">
                <a:solidFill>
                  <a:schemeClr val="bg1">
                    <a:lumMod val="10000"/>
                  </a:schemeClr>
                </a:solidFill>
              </a:rPr>
              <a:t>during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</a:rPr>
              <a:t> the </a:t>
            </a:r>
            <a:r>
              <a:rPr lang="fr-FR" sz="2800" dirty="0" err="1">
                <a:solidFill>
                  <a:schemeClr val="bg1">
                    <a:lumMod val="10000"/>
                  </a:schemeClr>
                </a:solidFill>
              </a:rPr>
              <a:t>project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bg1">
                    <a:lumMod val="10000"/>
                  </a:schemeClr>
                </a:solidFill>
              </a:rPr>
              <a:t>lifecycle</a:t>
            </a:r>
            <a:endParaRPr lang="fr-FR" sz="2800" dirty="0">
              <a:solidFill>
                <a:schemeClr val="bg1">
                  <a:lumMod val="10000"/>
                </a:schemeClr>
              </a:solidFill>
            </a:endParaRP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fr-FR" sz="2800" dirty="0">
                <a:solidFill>
                  <a:schemeClr val="bg1">
                    <a:lumMod val="10000"/>
                  </a:schemeClr>
                </a:solidFill>
              </a:rPr>
              <a:t>The changes (or impact) </a:t>
            </a:r>
            <a:r>
              <a:rPr lang="fr-FR" sz="2800" dirty="0" err="1">
                <a:solidFill>
                  <a:schemeClr val="bg1">
                    <a:lumMod val="10000"/>
                  </a:schemeClr>
                </a:solidFill>
              </a:rPr>
              <a:t>that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</a:rPr>
              <a:t> the </a:t>
            </a:r>
            <a:r>
              <a:rPr lang="fr-FR" sz="2800" dirty="0" err="1">
                <a:solidFill>
                  <a:schemeClr val="bg1">
                    <a:lumMod val="10000"/>
                  </a:schemeClr>
                </a:solidFill>
              </a:rPr>
              <a:t>project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bg1">
                    <a:lumMod val="10000"/>
                  </a:schemeClr>
                </a:solidFill>
              </a:rPr>
              <a:t>is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bg1">
                    <a:lumMod val="10000"/>
                  </a:schemeClr>
                </a:solidFill>
              </a:rPr>
              <a:t>going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</a:rPr>
              <a:t> to have on </a:t>
            </a:r>
            <a:r>
              <a:rPr lang="fr-FR" sz="2800" dirty="0" err="1">
                <a:solidFill>
                  <a:schemeClr val="bg1">
                    <a:lumMod val="10000"/>
                  </a:schemeClr>
                </a:solidFill>
              </a:rPr>
              <a:t>its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bg1">
                    <a:lumMod val="10000"/>
                  </a:schemeClr>
                </a:solidFill>
              </a:rPr>
              <a:t>external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bg1">
                    <a:lumMod val="10000"/>
                  </a:schemeClr>
                </a:solidFill>
              </a:rPr>
              <a:t>environment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BF96AFC-61A8-CEB7-FFD7-2D79F718B3FB}"/>
              </a:ext>
            </a:extLst>
          </p:cNvPr>
          <p:cNvSpPr txBox="1"/>
          <p:nvPr/>
        </p:nvSpPr>
        <p:spPr>
          <a:xfrm>
            <a:off x="2426430" y="4613563"/>
            <a:ext cx="9235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i="1" dirty="0" err="1"/>
              <a:t>Remember</a:t>
            </a:r>
            <a:r>
              <a:rPr lang="fr-FR" sz="2800" i="1" dirty="0"/>
              <a:t>: a </a:t>
            </a:r>
            <a:r>
              <a:rPr lang="fr-FR" sz="2800" i="1" dirty="0" err="1"/>
              <a:t>project</a:t>
            </a:r>
            <a:r>
              <a:rPr lang="fr-FR" sz="2800" i="1" dirty="0"/>
              <a:t> </a:t>
            </a:r>
            <a:r>
              <a:rPr lang="fr-FR" sz="2800" i="1" dirty="0" err="1"/>
              <a:t>is</a:t>
            </a:r>
            <a:r>
              <a:rPr lang="fr-FR" sz="2800" i="1" dirty="0"/>
              <a:t> an effort to change </a:t>
            </a:r>
            <a:r>
              <a:rPr lang="fr-FR" sz="2800" i="1" dirty="0" err="1"/>
              <a:t>something</a:t>
            </a:r>
            <a:endParaRPr lang="fr-FR" sz="2800" i="1" dirty="0"/>
          </a:p>
        </p:txBody>
      </p:sp>
    </p:spTree>
    <p:extLst>
      <p:ext uri="{BB962C8B-B14F-4D97-AF65-F5344CB8AC3E}">
        <p14:creationId xmlns:p14="http://schemas.microsoft.com/office/powerpoint/2010/main" val="124491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C520AD-85BE-4ED7-A74F-50228B934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5147"/>
            <a:ext cx="10515600" cy="651825"/>
          </a:xfrm>
        </p:spPr>
        <p:txBody>
          <a:bodyPr>
            <a:normAutofit/>
          </a:bodyPr>
          <a:lstStyle/>
          <a:p>
            <a:r>
              <a:rPr lang="fr-FR" sz="4000" dirty="0">
                <a:latin typeface="+mj-lt"/>
              </a:rPr>
              <a:t>Agenda for Session 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48B34F-1557-4247-9F07-5BEAA158F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609"/>
            <a:ext cx="10515600" cy="3411228"/>
          </a:xfrm>
        </p:spPr>
        <p:txBody>
          <a:bodyPr>
            <a:noAutofit/>
          </a:bodyPr>
          <a:lstStyle/>
          <a:p>
            <a:pPr marL="622300" indent="-514350">
              <a:buFont typeface="+mj-lt"/>
              <a:buAutoNum type="arabicPeriod"/>
            </a:pPr>
            <a:r>
              <a:rPr lang="fr-FR" sz="3200" b="1" dirty="0">
                <a:solidFill>
                  <a:schemeClr val="bg1">
                    <a:lumMod val="10000"/>
                  </a:schemeClr>
                </a:solidFill>
              </a:rPr>
              <a:t>A few </a:t>
            </a:r>
            <a:r>
              <a:rPr lang="fr-FR" sz="3200" b="1" dirty="0" err="1">
                <a:solidFill>
                  <a:schemeClr val="bg1">
                    <a:lumMod val="10000"/>
                  </a:schemeClr>
                </a:solidFill>
              </a:rPr>
              <a:t>generic</a:t>
            </a:r>
            <a:r>
              <a:rPr lang="fr-FR" sz="3200" b="1" dirty="0">
                <a:solidFill>
                  <a:schemeClr val="bg1">
                    <a:lumMod val="10000"/>
                  </a:schemeClr>
                </a:solidFill>
              </a:rPr>
              <a:t> change concepts</a:t>
            </a:r>
          </a:p>
          <a:p>
            <a:pPr marL="622300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>
                    <a:lumMod val="10000"/>
                  </a:schemeClr>
                </a:solidFill>
              </a:rPr>
              <a:t>Teambuilding</a:t>
            </a:r>
            <a:endParaRPr lang="fr-FR" sz="3200" dirty="0">
              <a:solidFill>
                <a:schemeClr val="bg1">
                  <a:lumMod val="10000"/>
                </a:schemeClr>
              </a:solidFill>
            </a:endParaRPr>
          </a:p>
          <a:p>
            <a:pPr marL="622300" indent="-514350">
              <a:buFont typeface="+mj-lt"/>
              <a:buAutoNum type="arabicPeriod"/>
            </a:pPr>
            <a:r>
              <a:rPr lang="fr-FR" sz="3200" dirty="0">
                <a:solidFill>
                  <a:schemeClr val="bg1">
                    <a:lumMod val="10000"/>
                  </a:schemeClr>
                </a:solidFill>
              </a:rPr>
              <a:t>A </a:t>
            </a:r>
            <a:r>
              <a:rPr lang="fr-FR" sz="3200" dirty="0" err="1">
                <a:solidFill>
                  <a:schemeClr val="bg1">
                    <a:lumMod val="10000"/>
                  </a:schemeClr>
                </a:solidFill>
              </a:rPr>
              <a:t>written</a:t>
            </a:r>
            <a:r>
              <a:rPr lang="fr-FR" sz="32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3200" dirty="0" err="1">
                <a:solidFill>
                  <a:schemeClr val="bg1">
                    <a:lumMod val="10000"/>
                  </a:schemeClr>
                </a:solidFill>
              </a:rPr>
              <a:t>evaluation</a:t>
            </a:r>
            <a:endParaRPr lang="fr-FR" sz="3200" dirty="0">
              <a:solidFill>
                <a:schemeClr val="bg1">
                  <a:lumMod val="10000"/>
                </a:schemeClr>
              </a:solidFill>
            </a:endParaRPr>
          </a:p>
          <a:p>
            <a:pPr marL="622300" indent="-514350">
              <a:buFont typeface="+mj-lt"/>
              <a:buAutoNum type="arabicPeriod"/>
            </a:pPr>
            <a:endParaRPr lang="fr-FR" sz="3200" dirty="0">
              <a:solidFill>
                <a:schemeClr val="bg1">
                  <a:lumMod val="10000"/>
                </a:schemeClr>
              </a:solidFill>
            </a:endParaRPr>
          </a:p>
          <a:p>
            <a:pPr marL="622300" indent="-514350">
              <a:buFont typeface="+mj-lt"/>
              <a:buAutoNum type="arabicPeriod"/>
            </a:pPr>
            <a:endParaRPr lang="fr-FR" sz="3200" dirty="0">
              <a:solidFill>
                <a:schemeClr val="bg1">
                  <a:lumMod val="10000"/>
                </a:schemeClr>
              </a:solidFill>
            </a:endParaRPr>
          </a:p>
          <a:p>
            <a:pPr marL="622300" indent="-514350">
              <a:buFont typeface="+mj-lt"/>
              <a:buAutoNum type="arabicPeriod"/>
            </a:pPr>
            <a:endParaRPr lang="fr-FR" sz="3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CFC9A4-9001-475C-8C50-84EC9F1179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Enter your name in the footer</a:t>
            </a:r>
            <a:endParaRPr lang="fr-FR" dirty="0"/>
          </a:p>
        </p:txBody>
      </p:sp>
      <p:pic>
        <p:nvPicPr>
          <p:cNvPr id="5" name="Picture 2" descr="Making a Case for New Project Management Solutions">
            <a:extLst>
              <a:ext uri="{FF2B5EF4-FFF2-40B4-BE49-F238E27FC236}">
                <a16:creationId xmlns:a16="http://schemas.microsoft.com/office/drawing/2014/main" id="{C46EDEDA-0A14-93DB-01D9-29BABB332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484" y="1953489"/>
            <a:ext cx="4876535" cy="243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16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8C11E96-16A7-B4DE-3F78-584185FB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1FEF-22EE-9746-AFAA-99A0669454F1}" type="slidenum">
              <a:rPr lang="en-VN" smtClean="0"/>
              <a:t>7</a:t>
            </a:fld>
            <a:endParaRPr lang="en-VN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99DC667-C9E5-D107-A55E-0F7AE919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Change management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7463874-B4D2-EA57-5518-9C39E60FF4AB}"/>
              </a:ext>
            </a:extLst>
          </p:cNvPr>
          <p:cNvSpPr txBox="1"/>
          <p:nvPr/>
        </p:nvSpPr>
        <p:spPr>
          <a:xfrm>
            <a:off x="1466490" y="1329299"/>
            <a:ext cx="9880646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>
                <a:srgbClr val="FF6600"/>
              </a:buClr>
            </a:pP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Projects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that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aim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for change in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whatever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environment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(and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most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do) are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always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difficult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and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often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fail.</a:t>
            </a:r>
          </a:p>
          <a:p>
            <a:pPr>
              <a:spcAft>
                <a:spcPts val="1800"/>
              </a:spcAft>
              <a:buClr>
                <a:srgbClr val="FF6600"/>
              </a:buClr>
            </a:pPr>
            <a:r>
              <a:rPr lang="fr-FR" sz="2400" u="sng" dirty="0">
                <a:solidFill>
                  <a:schemeClr val="bg1">
                    <a:lumMod val="10000"/>
                  </a:schemeClr>
                </a:solidFill>
              </a:rPr>
              <a:t>Six main messages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:</a:t>
            </a:r>
          </a:p>
          <a:p>
            <a:pPr marL="514350" indent="-514350"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Distinguish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between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different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types of change.</a:t>
            </a:r>
          </a:p>
          <a:p>
            <a:pPr marL="514350" indent="-514350"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Create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dissatisfaction.</a:t>
            </a:r>
          </a:p>
          <a:p>
            <a:pPr marL="514350" indent="-514350"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Create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buy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-in. </a:t>
            </a:r>
          </a:p>
          <a:p>
            <a:pPr marL="514350" indent="-514350"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Deal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with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resistance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to change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depending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on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its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cause.</a:t>
            </a:r>
          </a:p>
          <a:p>
            <a:pPr marL="514350" indent="-514350"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Manage the change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curve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077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>
          <a:xfrm>
            <a:off x="655391" y="33895"/>
            <a:ext cx="8689825" cy="1268413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Message #1: Different types of change</a:t>
            </a:r>
          </a:p>
        </p:txBody>
      </p:sp>
      <p:grpSp>
        <p:nvGrpSpPr>
          <p:cNvPr id="117763" name="Group 3"/>
          <p:cNvGrpSpPr>
            <a:grpSpLocks/>
          </p:cNvGrpSpPr>
          <p:nvPr/>
        </p:nvGrpSpPr>
        <p:grpSpPr bwMode="auto">
          <a:xfrm>
            <a:off x="2142790" y="1416994"/>
            <a:ext cx="7437851" cy="4278201"/>
            <a:chOff x="223426" y="1281817"/>
            <a:chExt cx="7437503" cy="4278608"/>
          </a:xfrm>
        </p:grpSpPr>
        <p:sp>
          <p:nvSpPr>
            <p:cNvPr id="117764" name="Rectangle 4"/>
            <p:cNvSpPr>
              <a:spLocks noChangeArrowheads="1"/>
            </p:cNvSpPr>
            <p:nvPr/>
          </p:nvSpPr>
          <p:spPr bwMode="auto">
            <a:xfrm>
              <a:off x="223426" y="1281817"/>
              <a:ext cx="2120674" cy="554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sz="3000" dirty="0">
                  <a:solidFill>
                    <a:schemeClr val="tx2">
                      <a:lumMod val="75000"/>
                    </a:schemeClr>
                  </a:solidFill>
                </a:rPr>
                <a:t>Changing.....</a:t>
              </a:r>
            </a:p>
          </p:txBody>
        </p:sp>
        <p:sp>
          <p:nvSpPr>
            <p:cNvPr id="117765" name="Rectangle 5"/>
            <p:cNvSpPr>
              <a:spLocks noChangeArrowheads="1"/>
            </p:cNvSpPr>
            <p:nvPr/>
          </p:nvSpPr>
          <p:spPr bwMode="auto">
            <a:xfrm>
              <a:off x="2739411" y="1951208"/>
              <a:ext cx="1849009" cy="462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sz="2400" dirty="0">
                  <a:solidFill>
                    <a:schemeClr val="bg1">
                      <a:lumMod val="10000"/>
                    </a:schemeClr>
                  </a:solidFill>
                </a:rPr>
                <a:t>Incremental</a:t>
              </a:r>
            </a:p>
          </p:txBody>
        </p:sp>
        <p:sp>
          <p:nvSpPr>
            <p:cNvPr id="117766" name="Rectangle 6"/>
            <p:cNvSpPr>
              <a:spLocks noChangeArrowheads="1"/>
            </p:cNvSpPr>
            <p:nvPr/>
          </p:nvSpPr>
          <p:spPr bwMode="auto">
            <a:xfrm>
              <a:off x="5692557" y="1951207"/>
              <a:ext cx="1897931" cy="462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sz="2400" dirty="0">
                  <a:solidFill>
                    <a:schemeClr val="bg1">
                      <a:lumMod val="10000"/>
                    </a:schemeClr>
                  </a:solidFill>
                </a:rPr>
                <a:t>Less difficult</a:t>
              </a:r>
            </a:p>
          </p:txBody>
        </p:sp>
        <p:sp>
          <p:nvSpPr>
            <p:cNvPr id="117767" name="Rectangle 7"/>
            <p:cNvSpPr>
              <a:spLocks noChangeArrowheads="1"/>
            </p:cNvSpPr>
            <p:nvPr/>
          </p:nvSpPr>
          <p:spPr bwMode="auto">
            <a:xfrm>
              <a:off x="238125" y="2251075"/>
              <a:ext cx="1546185" cy="5546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sz="3000" i="1" dirty="0"/>
                <a:t>Projects</a:t>
              </a:r>
            </a:p>
          </p:txBody>
        </p:sp>
        <p:sp>
          <p:nvSpPr>
            <p:cNvPr id="117768" name="Rectangle 8"/>
            <p:cNvSpPr>
              <a:spLocks noChangeArrowheads="1"/>
            </p:cNvSpPr>
            <p:nvPr/>
          </p:nvSpPr>
          <p:spPr bwMode="auto">
            <a:xfrm>
              <a:off x="238125" y="2709863"/>
              <a:ext cx="1892417" cy="5546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sz="3000" i="1" dirty="0"/>
                <a:t>Processes</a:t>
              </a:r>
            </a:p>
          </p:txBody>
        </p:sp>
        <p:sp>
          <p:nvSpPr>
            <p:cNvPr id="117769" name="Rectangle 9"/>
            <p:cNvSpPr>
              <a:spLocks noChangeArrowheads="1"/>
            </p:cNvSpPr>
            <p:nvPr/>
          </p:nvSpPr>
          <p:spPr bwMode="auto">
            <a:xfrm>
              <a:off x="238125" y="3168650"/>
              <a:ext cx="1929413" cy="5546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sz="3000" i="1" dirty="0"/>
                <a:t>Structures</a:t>
              </a:r>
            </a:p>
          </p:txBody>
        </p:sp>
        <p:sp>
          <p:nvSpPr>
            <p:cNvPr id="117770" name="Rectangle 10"/>
            <p:cNvSpPr>
              <a:spLocks noChangeArrowheads="1"/>
            </p:cNvSpPr>
            <p:nvPr/>
          </p:nvSpPr>
          <p:spPr bwMode="auto">
            <a:xfrm>
              <a:off x="238125" y="3627438"/>
              <a:ext cx="1494635" cy="5546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sz="3000" i="1" dirty="0"/>
                <a:t>Strategy</a:t>
              </a:r>
            </a:p>
          </p:txBody>
        </p:sp>
        <p:sp>
          <p:nvSpPr>
            <p:cNvPr id="117771" name="Rectangle 11"/>
            <p:cNvSpPr>
              <a:spLocks noChangeArrowheads="1"/>
            </p:cNvSpPr>
            <p:nvPr/>
          </p:nvSpPr>
          <p:spPr bwMode="auto">
            <a:xfrm>
              <a:off x="238125" y="4084638"/>
              <a:ext cx="1059535" cy="5546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sz="3000" i="1" dirty="0"/>
                <a:t>Goals</a:t>
              </a:r>
            </a:p>
          </p:txBody>
        </p:sp>
        <p:sp>
          <p:nvSpPr>
            <p:cNvPr id="117772" name="Rectangle 12"/>
            <p:cNvSpPr>
              <a:spLocks noChangeArrowheads="1"/>
            </p:cNvSpPr>
            <p:nvPr/>
          </p:nvSpPr>
          <p:spPr bwMode="auto">
            <a:xfrm>
              <a:off x="238125" y="4543425"/>
              <a:ext cx="1312799" cy="5546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sz="3000" i="1" dirty="0"/>
                <a:t>Culture</a:t>
              </a:r>
            </a:p>
          </p:txBody>
        </p:sp>
        <p:sp>
          <p:nvSpPr>
            <p:cNvPr id="117773" name="Rectangle 13"/>
            <p:cNvSpPr>
              <a:spLocks noChangeArrowheads="1"/>
            </p:cNvSpPr>
            <p:nvPr/>
          </p:nvSpPr>
          <p:spPr bwMode="auto">
            <a:xfrm>
              <a:off x="2391123" y="5098118"/>
              <a:ext cx="3092102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GB" sz="2400" dirty="0">
                  <a:solidFill>
                    <a:schemeClr val="bg1">
                      <a:lumMod val="10000"/>
                    </a:schemeClr>
                  </a:solidFill>
                </a:rPr>
                <a:t>Transformational</a:t>
              </a:r>
            </a:p>
          </p:txBody>
        </p:sp>
        <p:sp>
          <p:nvSpPr>
            <p:cNvPr id="117774" name="Rectangle 14"/>
            <p:cNvSpPr>
              <a:spLocks noChangeArrowheads="1"/>
            </p:cNvSpPr>
            <p:nvPr/>
          </p:nvSpPr>
          <p:spPr bwMode="auto">
            <a:xfrm>
              <a:off x="5669258" y="5098074"/>
              <a:ext cx="1991671" cy="462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sz="2400" dirty="0">
                  <a:solidFill>
                    <a:schemeClr val="bg1">
                      <a:lumMod val="10000"/>
                    </a:schemeClr>
                  </a:solidFill>
                </a:rPr>
                <a:t>Most difficult</a:t>
              </a:r>
            </a:p>
          </p:txBody>
        </p: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430DCEAB-EE70-D335-34CF-22B0F1B821EF}"/>
              </a:ext>
            </a:extLst>
          </p:cNvPr>
          <p:cNvCxnSpPr/>
          <p:nvPr/>
        </p:nvCxnSpPr>
        <p:spPr>
          <a:xfrm>
            <a:off x="5518258" y="2663480"/>
            <a:ext cx="0" cy="239320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0AAF8412-BC15-279F-DD3F-DCA4073B4337}"/>
              </a:ext>
            </a:extLst>
          </p:cNvPr>
          <p:cNvCxnSpPr/>
          <p:nvPr/>
        </p:nvCxnSpPr>
        <p:spPr>
          <a:xfrm>
            <a:off x="8547239" y="2663480"/>
            <a:ext cx="0" cy="239320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79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/>
          </p:nvPr>
        </p:nvSpPr>
        <p:spPr>
          <a:xfrm>
            <a:off x="980385" y="1"/>
            <a:ext cx="8915400" cy="126841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Message #2: Create dissatisfaction</a:t>
            </a:r>
          </a:p>
        </p:txBody>
      </p:sp>
      <p:grpSp>
        <p:nvGrpSpPr>
          <p:cNvPr id="118787" name="Group 3"/>
          <p:cNvGrpSpPr>
            <a:grpSpLocks/>
          </p:cNvGrpSpPr>
          <p:nvPr/>
        </p:nvGrpSpPr>
        <p:grpSpPr bwMode="auto">
          <a:xfrm>
            <a:off x="2852835" y="1331189"/>
            <a:ext cx="7327038" cy="4478196"/>
            <a:chOff x="1117600" y="1255713"/>
            <a:chExt cx="7327038" cy="4478196"/>
          </a:xfrm>
        </p:grpSpPr>
        <p:sp>
          <p:nvSpPr>
            <p:cNvPr id="117764" name="Rectangle 4"/>
            <p:cNvSpPr>
              <a:spLocks noChangeArrowheads="1"/>
            </p:cNvSpPr>
            <p:nvPr/>
          </p:nvSpPr>
          <p:spPr bwMode="auto">
            <a:xfrm>
              <a:off x="2097088" y="1255713"/>
              <a:ext cx="4962525" cy="622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699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GB" sz="3200" dirty="0">
                  <a:solidFill>
                    <a:srgbClr val="C00000"/>
                  </a:solidFill>
                </a:rPr>
                <a:t>C :   (ABD)&gt;X</a:t>
              </a:r>
            </a:p>
          </p:txBody>
        </p:sp>
        <p:sp>
          <p:nvSpPr>
            <p:cNvPr id="118789" name="Rectangle 5"/>
            <p:cNvSpPr>
              <a:spLocks noChangeArrowheads="1"/>
            </p:cNvSpPr>
            <p:nvPr/>
          </p:nvSpPr>
          <p:spPr bwMode="auto">
            <a:xfrm>
              <a:off x="1117600" y="2078038"/>
              <a:ext cx="1114857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sz="2400" dirty="0">
                  <a:solidFill>
                    <a:srgbClr val="000000"/>
                  </a:solidFill>
                </a:rPr>
                <a:t>Where:</a:t>
              </a:r>
            </a:p>
          </p:txBody>
        </p:sp>
        <p:sp>
          <p:nvSpPr>
            <p:cNvPr id="118790" name="Rectangle 6"/>
            <p:cNvSpPr>
              <a:spLocks noChangeArrowheads="1"/>
            </p:cNvSpPr>
            <p:nvPr/>
          </p:nvSpPr>
          <p:spPr bwMode="auto">
            <a:xfrm>
              <a:off x="1117600" y="2713038"/>
              <a:ext cx="357470" cy="477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sz="2500" dirty="0">
                  <a:solidFill>
                    <a:srgbClr val="C00000"/>
                  </a:solidFill>
                </a:rPr>
                <a:t>C</a:t>
              </a:r>
            </a:p>
          </p:txBody>
        </p:sp>
        <p:sp>
          <p:nvSpPr>
            <p:cNvPr id="118791" name="Rectangle 7"/>
            <p:cNvSpPr>
              <a:spLocks noChangeArrowheads="1"/>
            </p:cNvSpPr>
            <p:nvPr/>
          </p:nvSpPr>
          <p:spPr bwMode="auto">
            <a:xfrm>
              <a:off x="1311275" y="2713038"/>
              <a:ext cx="1854675" cy="477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sz="2500" dirty="0">
                  <a:solidFill>
                    <a:srgbClr val="000000"/>
                  </a:solidFill>
                </a:rPr>
                <a:t> </a:t>
              </a:r>
              <a:r>
                <a:rPr lang="en-GB" sz="25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=    change</a:t>
              </a:r>
            </a:p>
          </p:txBody>
        </p:sp>
        <p:sp>
          <p:nvSpPr>
            <p:cNvPr id="118792" name="Rectangle 8"/>
            <p:cNvSpPr>
              <a:spLocks noChangeArrowheads="1"/>
            </p:cNvSpPr>
            <p:nvPr/>
          </p:nvSpPr>
          <p:spPr bwMode="auto">
            <a:xfrm>
              <a:off x="1117600" y="3349625"/>
              <a:ext cx="371897" cy="477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sz="2500" dirty="0">
                  <a:solidFill>
                    <a:srgbClr val="C00000"/>
                  </a:solidFill>
                </a:rPr>
                <a:t>A</a:t>
              </a:r>
            </a:p>
          </p:txBody>
        </p:sp>
        <p:sp>
          <p:nvSpPr>
            <p:cNvPr id="118793" name="Rectangle 9"/>
            <p:cNvSpPr>
              <a:spLocks noChangeArrowheads="1"/>
            </p:cNvSpPr>
            <p:nvPr/>
          </p:nvSpPr>
          <p:spPr bwMode="auto">
            <a:xfrm>
              <a:off x="1311275" y="3349625"/>
              <a:ext cx="6702156" cy="477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sz="2500" dirty="0">
                  <a:solidFill>
                    <a:srgbClr val="000000"/>
                  </a:solidFill>
                </a:rPr>
                <a:t> </a:t>
              </a:r>
              <a:r>
                <a:rPr lang="en-GB" sz="25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=    level of dissatisfaction with the status quo</a:t>
              </a:r>
            </a:p>
          </p:txBody>
        </p:sp>
        <p:sp>
          <p:nvSpPr>
            <p:cNvPr id="118794" name="Rectangle 10"/>
            <p:cNvSpPr>
              <a:spLocks noChangeArrowheads="1"/>
            </p:cNvSpPr>
            <p:nvPr/>
          </p:nvSpPr>
          <p:spPr bwMode="auto">
            <a:xfrm>
              <a:off x="1117600" y="3984625"/>
              <a:ext cx="360676" cy="477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sz="2500" dirty="0">
                  <a:solidFill>
                    <a:srgbClr val="C00000"/>
                  </a:solidFill>
                </a:rPr>
                <a:t>B</a:t>
              </a:r>
            </a:p>
          </p:txBody>
        </p:sp>
        <p:sp>
          <p:nvSpPr>
            <p:cNvPr id="118795" name="Rectangle 11"/>
            <p:cNvSpPr>
              <a:spLocks noChangeArrowheads="1"/>
            </p:cNvSpPr>
            <p:nvPr/>
          </p:nvSpPr>
          <p:spPr bwMode="auto">
            <a:xfrm>
              <a:off x="1311275" y="3984625"/>
              <a:ext cx="4549322" cy="477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sz="2500" dirty="0">
                  <a:solidFill>
                    <a:srgbClr val="000000"/>
                  </a:solidFill>
                </a:rPr>
                <a:t> </a:t>
              </a:r>
              <a:r>
                <a:rPr lang="en-GB" sz="25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=    clarity of the desired state</a:t>
              </a:r>
            </a:p>
          </p:txBody>
        </p:sp>
        <p:sp>
          <p:nvSpPr>
            <p:cNvPr id="118796" name="Rectangle 12"/>
            <p:cNvSpPr>
              <a:spLocks noChangeArrowheads="1"/>
            </p:cNvSpPr>
            <p:nvPr/>
          </p:nvSpPr>
          <p:spPr bwMode="auto">
            <a:xfrm>
              <a:off x="1117600" y="4621213"/>
              <a:ext cx="383118" cy="477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sz="2500" dirty="0">
                  <a:solidFill>
                    <a:srgbClr val="C00000"/>
                  </a:solidFill>
                </a:rPr>
                <a:t>D</a:t>
              </a:r>
            </a:p>
          </p:txBody>
        </p:sp>
        <p:sp>
          <p:nvSpPr>
            <p:cNvPr id="118797" name="Rectangle 13"/>
            <p:cNvSpPr>
              <a:spLocks noChangeArrowheads="1"/>
            </p:cNvSpPr>
            <p:nvPr/>
          </p:nvSpPr>
          <p:spPr bwMode="auto">
            <a:xfrm>
              <a:off x="1311275" y="4621213"/>
              <a:ext cx="7133363" cy="477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sz="2500" dirty="0">
                  <a:solidFill>
                    <a:srgbClr val="000000"/>
                  </a:solidFill>
                </a:rPr>
                <a:t> </a:t>
              </a:r>
              <a:r>
                <a:rPr lang="en-GB" sz="25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=    practical first steps towards the desired state</a:t>
              </a:r>
            </a:p>
          </p:txBody>
        </p:sp>
        <p:sp>
          <p:nvSpPr>
            <p:cNvPr id="118798" name="Rectangle 14"/>
            <p:cNvSpPr>
              <a:spLocks noChangeArrowheads="1"/>
            </p:cNvSpPr>
            <p:nvPr/>
          </p:nvSpPr>
          <p:spPr bwMode="auto">
            <a:xfrm>
              <a:off x="1117600" y="5256213"/>
              <a:ext cx="352661" cy="477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sz="2500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118799" name="Rectangle 15"/>
            <p:cNvSpPr>
              <a:spLocks noChangeArrowheads="1"/>
            </p:cNvSpPr>
            <p:nvPr/>
          </p:nvSpPr>
          <p:spPr bwMode="auto">
            <a:xfrm>
              <a:off x="1295400" y="5256213"/>
              <a:ext cx="3443250" cy="477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sz="25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=    cost of the 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81922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rBXLfPuxm3QOk.BDCfR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asque1">
  <a:themeElements>
    <a:clrScheme name="Personnalisé 1">
      <a:dk1>
        <a:srgbClr val="002266"/>
      </a:dk1>
      <a:lt1>
        <a:srgbClr val="F8F8F8"/>
      </a:lt1>
      <a:dk2>
        <a:srgbClr val="000099"/>
      </a:dk2>
      <a:lt2>
        <a:srgbClr val="ABCFE5"/>
      </a:lt2>
      <a:accent1>
        <a:srgbClr val="E00016"/>
      </a:accent1>
      <a:accent2>
        <a:srgbClr val="EE754D"/>
      </a:accent2>
      <a:accent3>
        <a:srgbClr val="BFC3CC"/>
      </a:accent3>
      <a:accent4>
        <a:srgbClr val="FFC000"/>
      </a:accent4>
      <a:accent5>
        <a:srgbClr val="006699"/>
      </a:accent5>
      <a:accent6>
        <a:srgbClr val="A1C854"/>
      </a:accent6>
      <a:hlink>
        <a:srgbClr val="0563C1"/>
      </a:hlink>
      <a:folHlink>
        <a:srgbClr val="EA5153"/>
      </a:folHlink>
    </a:clrScheme>
    <a:fontScheme name="Personnalisé 1">
      <a:majorFont>
        <a:latin typeface="AvenirNext LT Pro 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3f562d2-7457-4404-91ca-c6b53a7ab3aa">
      <Terms xmlns="http://schemas.microsoft.com/office/infopath/2007/PartnerControls"/>
    </lcf76f155ced4ddcb4097134ff3c332f>
    <TaxCatchAll xmlns="b2d4d463-55fe-4936-bf1e-05967041f52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DBD1D096861347A9D02859E2ED7DBC" ma:contentTypeVersion="16" ma:contentTypeDescription="Crée un document." ma:contentTypeScope="" ma:versionID="c019aae5bbe348cd104c4880d0c16bee">
  <xsd:schema xmlns:xsd="http://www.w3.org/2001/XMLSchema" xmlns:xs="http://www.w3.org/2001/XMLSchema" xmlns:p="http://schemas.microsoft.com/office/2006/metadata/properties" xmlns:ns2="43f562d2-7457-4404-91ca-c6b53a7ab3aa" xmlns:ns3="b2d4d463-55fe-4936-bf1e-05967041f521" targetNamespace="http://schemas.microsoft.com/office/2006/metadata/properties" ma:root="true" ma:fieldsID="ec73bae91e653de09bc4e96c7737b1e0" ns2:_="" ns3:_="">
    <xsd:import namespace="43f562d2-7457-4404-91ca-c6b53a7ab3aa"/>
    <xsd:import namespace="b2d4d463-55fe-4936-bf1e-05967041f5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f562d2-7457-4404-91ca-c6b53a7ab3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a7bd99a9-2a28-42c7-8490-6b314b9225c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d4d463-55fe-4936-bf1e-05967041f52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63fa9732-cda1-4afc-b0ee-42708d3184d5}" ma:internalName="TaxCatchAll" ma:showField="CatchAllData" ma:web="b2d4d463-55fe-4936-bf1e-05967041f5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BBE77A-A6A4-4257-9CEA-47ECFC6C4921}">
  <ds:schemaRefs>
    <ds:schemaRef ds:uri="http://purl.org/dc/elements/1.1/"/>
    <ds:schemaRef ds:uri="http://schemas.microsoft.com/office/2006/documentManagement/types"/>
    <ds:schemaRef ds:uri="43f562d2-7457-4404-91ca-c6b53a7ab3aa"/>
    <ds:schemaRef ds:uri="http://schemas.openxmlformats.org/package/2006/metadata/core-properties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b2d4d463-55fe-4936-bf1e-05967041f52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8F5D12E-5604-430A-9F5C-65DC0D5549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f562d2-7457-4404-91ca-c6b53a7ab3aa"/>
    <ds:schemaRef ds:uri="b2d4d463-55fe-4936-bf1e-05967041f5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11D748E-8AB9-47FA-9F0F-AF7FBF1F89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4761</TotalTime>
  <Words>1317</Words>
  <Application>Microsoft Office PowerPoint</Application>
  <PresentationFormat>Grand écran</PresentationFormat>
  <Paragraphs>236</Paragraphs>
  <Slides>26</Slides>
  <Notes>3</Notes>
  <HiddenSlides>0</HiddenSlides>
  <MMClips>0</MMClips>
  <ScaleCrop>false</ScaleCrop>
  <HeadingPairs>
    <vt:vector size="8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6" baseType="lpstr">
      <vt:lpstr>Arial</vt:lpstr>
      <vt:lpstr>Avenir Next LT Pro</vt:lpstr>
      <vt:lpstr>AvenirNext LT Pro Bold</vt:lpstr>
      <vt:lpstr>Calibri</vt:lpstr>
      <vt:lpstr>Helvetica</vt:lpstr>
      <vt:lpstr>MADE Outer Sans</vt:lpstr>
      <vt:lpstr>Roboto</vt:lpstr>
      <vt:lpstr>Wingdings</vt:lpstr>
      <vt:lpstr>masque1</vt:lpstr>
      <vt:lpstr>think-cell Slide</vt:lpstr>
      <vt:lpstr>Présentation PowerPoint</vt:lpstr>
      <vt:lpstr>Activity</vt:lpstr>
      <vt:lpstr>Let’s watch</vt:lpstr>
      <vt:lpstr>Change Management : a 4-phase approach</vt:lpstr>
      <vt:lpstr>The key question is this:</vt:lpstr>
      <vt:lpstr>Agenda for Session 4</vt:lpstr>
      <vt:lpstr>Change management</vt:lpstr>
      <vt:lpstr>Message #1: Different types of change</vt:lpstr>
      <vt:lpstr>Message #2: Create dissatisfaction</vt:lpstr>
      <vt:lpstr>Message #3 : create buy-in</vt:lpstr>
      <vt:lpstr>Message #4 : deal with sources of resistance</vt:lpstr>
      <vt:lpstr>Message #5 : the typical change curve</vt:lpstr>
      <vt:lpstr>Useful things to do</vt:lpstr>
      <vt:lpstr>A linked tool : the Change impact assessment matrix</vt:lpstr>
      <vt:lpstr>The innovation adoption curve</vt:lpstr>
      <vt:lpstr>Présentation PowerPoint</vt:lpstr>
      <vt:lpstr>The vocabulary</vt:lpstr>
      <vt:lpstr>The Change Canvas : 6 boxes to project-manage change</vt:lpstr>
      <vt:lpstr>Agenda for Session 4</vt:lpstr>
      <vt:lpstr>Présentation PowerPoint</vt:lpstr>
      <vt:lpstr>4 stages for creating high-performance teams</vt:lpstr>
      <vt:lpstr>Stages 1 and 2: Forming and Storming</vt:lpstr>
      <vt:lpstr>Norming and Performing</vt:lpstr>
      <vt:lpstr>Written evaluation. Individually. One hour.</vt:lpstr>
      <vt:lpstr>Final exam. A report of 4-6 pages. By mail. 17th April latest. </vt:lpstr>
      <vt:lpstr>Happy Exams and Successful Easter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MAHIEU Adeline</dc:creator>
  <cp:lastModifiedBy>robert fonteijn</cp:lastModifiedBy>
  <cp:revision>177</cp:revision>
  <dcterms:created xsi:type="dcterms:W3CDTF">2022-01-04T13:18:55Z</dcterms:created>
  <dcterms:modified xsi:type="dcterms:W3CDTF">2023-04-11T07:34:06Z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0x010100DFDBD1D096861347A9D02859E2ED7DBC</vt:lpwstr>
  </property>
</Properties>
</file>