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6"/>
  </p:notesMasterIdLst>
  <p:handoutMasterIdLst>
    <p:handoutMasterId r:id="rId37"/>
  </p:handoutMasterIdLst>
  <p:sldIdLst>
    <p:sldId id="4652" r:id="rId5"/>
    <p:sldId id="4796" r:id="rId6"/>
    <p:sldId id="4765" r:id="rId7"/>
    <p:sldId id="4805" r:id="rId8"/>
    <p:sldId id="4593" r:id="rId9"/>
    <p:sldId id="3783" r:id="rId10"/>
    <p:sldId id="4807" r:id="rId11"/>
    <p:sldId id="4736" r:id="rId12"/>
    <p:sldId id="4729" r:id="rId13"/>
    <p:sldId id="4762" r:id="rId14"/>
    <p:sldId id="4761" r:id="rId15"/>
    <p:sldId id="4797" r:id="rId16"/>
    <p:sldId id="4806" r:id="rId17"/>
    <p:sldId id="4763" r:id="rId18"/>
    <p:sldId id="3878" r:id="rId19"/>
    <p:sldId id="4756" r:id="rId20"/>
    <p:sldId id="4744" r:id="rId21"/>
    <p:sldId id="4766" r:id="rId22"/>
    <p:sldId id="4801" r:id="rId23"/>
    <p:sldId id="4800" r:id="rId24"/>
    <p:sldId id="4809" r:id="rId25"/>
    <p:sldId id="4799" r:id="rId26"/>
    <p:sldId id="4768" r:id="rId27"/>
    <p:sldId id="4808" r:id="rId28"/>
    <p:sldId id="4802" r:id="rId29"/>
    <p:sldId id="4767" r:id="rId30"/>
    <p:sldId id="4803" r:id="rId31"/>
    <p:sldId id="4770" r:id="rId32"/>
    <p:sldId id="4804" r:id="rId33"/>
    <p:sldId id="4733" r:id="rId34"/>
    <p:sldId id="273"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BCF9AA-F1FE-4050-956A-745FDD124901}">
          <p14:sldIdLst>
            <p14:sldId id="4652"/>
            <p14:sldId id="4796"/>
            <p14:sldId id="4765"/>
            <p14:sldId id="4805"/>
            <p14:sldId id="4593"/>
            <p14:sldId id="3783"/>
            <p14:sldId id="4807"/>
            <p14:sldId id="4736"/>
            <p14:sldId id="4729"/>
            <p14:sldId id="4762"/>
            <p14:sldId id="4761"/>
            <p14:sldId id="4797"/>
            <p14:sldId id="4806"/>
            <p14:sldId id="4763"/>
            <p14:sldId id="3878"/>
            <p14:sldId id="4756"/>
            <p14:sldId id="4744"/>
            <p14:sldId id="4766"/>
            <p14:sldId id="4801"/>
            <p14:sldId id="4800"/>
            <p14:sldId id="4809"/>
            <p14:sldId id="4799"/>
            <p14:sldId id="4768"/>
            <p14:sldId id="4808"/>
            <p14:sldId id="4802"/>
            <p14:sldId id="4767"/>
            <p14:sldId id="4803"/>
            <p14:sldId id="4770"/>
            <p14:sldId id="4804"/>
            <p14:sldId id="4733"/>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344"/>
    <a:srgbClr val="FF0000"/>
    <a:srgbClr val="1A2B68"/>
    <a:srgbClr val="E00016"/>
    <a:srgbClr val="051B55"/>
    <a:srgbClr val="DF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7" d="100"/>
          <a:sy n="67" d="100"/>
        </p:scale>
        <p:origin x="858" y="72"/>
      </p:cViewPr>
      <p:guideLst/>
    </p:cSldViewPr>
  </p:slideViewPr>
  <p:notesTextViewPr>
    <p:cViewPr>
      <p:scale>
        <a:sx n="3" d="2"/>
        <a:sy n="3" d="2"/>
      </p:scale>
      <p:origin x="0" y="0"/>
    </p:cViewPr>
  </p:notesTextViewPr>
  <p:sorterViewPr>
    <p:cViewPr varScale="1">
      <p:scale>
        <a:sx n="100" d="100"/>
        <a:sy n="100" d="100"/>
      </p:scale>
      <p:origin x="0" y="-12624"/>
    </p:cViewPr>
  </p:sorter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fonteijn" userId="c6f4ca69c8eab71f" providerId="LiveId" clId="{58C5EE58-024E-4DDA-9612-C42C5B2B5C51}"/>
    <pc:docChg chg="custSel modSld">
      <pc:chgData name="robert fonteijn" userId="c6f4ca69c8eab71f" providerId="LiveId" clId="{58C5EE58-024E-4DDA-9612-C42C5B2B5C51}" dt="2022-12-31T16:26:43.921" v="461" actId="255"/>
      <pc:docMkLst>
        <pc:docMk/>
      </pc:docMkLst>
      <pc:sldChg chg="addSp delSp modSp mod">
        <pc:chgData name="robert fonteijn" userId="c6f4ca69c8eab71f" providerId="LiveId" clId="{58C5EE58-024E-4DDA-9612-C42C5B2B5C51}" dt="2022-12-31T16:26:43.921" v="461" actId="255"/>
        <pc:sldMkLst>
          <pc:docMk/>
          <pc:sldMk cId="4217752677" sldId="4591"/>
        </pc:sldMkLst>
        <pc:spChg chg="mod">
          <ac:chgData name="robert fonteijn" userId="c6f4ca69c8eab71f" providerId="LiveId" clId="{58C5EE58-024E-4DDA-9612-C42C5B2B5C51}" dt="2022-12-31T16:26:43.921" v="461" actId="255"/>
          <ac:spMkLst>
            <pc:docMk/>
            <pc:sldMk cId="4217752677" sldId="4591"/>
            <ac:spMk id="2" creationId="{F2C520AD-85BE-4ED7-A74F-50228B9345AD}"/>
          </ac:spMkLst>
        </pc:spChg>
        <pc:spChg chg="del">
          <ac:chgData name="robert fonteijn" userId="c6f4ca69c8eab71f" providerId="LiveId" clId="{58C5EE58-024E-4DDA-9612-C42C5B2B5C51}" dt="2022-12-31T16:16:21.669" v="18" actId="478"/>
          <ac:spMkLst>
            <pc:docMk/>
            <pc:sldMk cId="4217752677" sldId="4591"/>
            <ac:spMk id="3" creationId="{F748B34F-1557-4247-9F07-5BEAA158F7DB}"/>
          </ac:spMkLst>
        </pc:spChg>
        <pc:graphicFrameChg chg="add mod modGraphic">
          <ac:chgData name="robert fonteijn" userId="c6f4ca69c8eab71f" providerId="LiveId" clId="{58C5EE58-024E-4DDA-9612-C42C5B2B5C51}" dt="2022-12-31T16:20:10.368" v="271" actId="1076"/>
          <ac:graphicFrameMkLst>
            <pc:docMk/>
            <pc:sldMk cId="4217752677" sldId="4591"/>
            <ac:graphicFrameMk id="5" creationId="{3F1DDADC-99E2-8591-0908-F01C517CA2CC}"/>
          </ac:graphicFrameMkLst>
        </pc:graphicFrameChg>
      </pc:sldChg>
      <pc:sldChg chg="addSp delSp modSp mod">
        <pc:chgData name="robert fonteijn" userId="c6f4ca69c8eab71f" providerId="LiveId" clId="{58C5EE58-024E-4DDA-9612-C42C5B2B5C51}" dt="2022-12-31T16:26:24.757" v="460" actId="1076"/>
        <pc:sldMkLst>
          <pc:docMk/>
          <pc:sldMk cId="4135937382" sldId="4592"/>
        </pc:sldMkLst>
        <pc:spChg chg="mod">
          <ac:chgData name="robert fonteijn" userId="c6f4ca69c8eab71f" providerId="LiveId" clId="{58C5EE58-024E-4DDA-9612-C42C5B2B5C51}" dt="2022-12-31T16:22:42.845" v="387" actId="255"/>
          <ac:spMkLst>
            <pc:docMk/>
            <pc:sldMk cId="4135937382" sldId="4592"/>
            <ac:spMk id="2" creationId="{F2C520AD-85BE-4ED7-A74F-50228B9345AD}"/>
          </ac:spMkLst>
        </pc:spChg>
        <pc:spChg chg="del">
          <ac:chgData name="robert fonteijn" userId="c6f4ca69c8eab71f" providerId="LiveId" clId="{58C5EE58-024E-4DDA-9612-C42C5B2B5C51}" dt="2022-12-31T16:20:53.956" v="330" actId="478"/>
          <ac:spMkLst>
            <pc:docMk/>
            <pc:sldMk cId="4135937382" sldId="4592"/>
            <ac:spMk id="3" creationId="{F748B34F-1557-4247-9F07-5BEAA158F7DB}"/>
          </ac:spMkLst>
        </pc:spChg>
        <pc:graphicFrameChg chg="add del mod modGraphic">
          <ac:chgData name="robert fonteijn" userId="c6f4ca69c8eab71f" providerId="LiveId" clId="{58C5EE58-024E-4DDA-9612-C42C5B2B5C51}" dt="2022-12-31T16:21:32.560" v="346" actId="478"/>
          <ac:graphicFrameMkLst>
            <pc:docMk/>
            <pc:sldMk cId="4135937382" sldId="4592"/>
            <ac:graphicFrameMk id="5" creationId="{02DC4BF1-E5A5-DC53-FDA8-D424663EA2F5}"/>
          </ac:graphicFrameMkLst>
        </pc:graphicFrameChg>
        <pc:graphicFrameChg chg="add mod modGraphic">
          <ac:chgData name="robert fonteijn" userId="c6f4ca69c8eab71f" providerId="LiveId" clId="{58C5EE58-024E-4DDA-9612-C42C5B2B5C51}" dt="2022-12-31T16:26:24.757" v="460" actId="1076"/>
          <ac:graphicFrameMkLst>
            <pc:docMk/>
            <pc:sldMk cId="4135937382" sldId="4592"/>
            <ac:graphicFrameMk id="6" creationId="{8B5DF2F3-E86D-024C-88F9-BA1E82B82FD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E64823-7194-47F8-B80B-1079FB2F78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7BCA3-35B1-4066-98BA-3F7E05975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CBA24-8570-45A5-A699-B11C1EF709EA}" type="datetimeFigureOut">
              <a:rPr lang="fr-FR" smtClean="0"/>
              <a:t>16/02/2023</a:t>
            </a:fld>
            <a:endParaRPr lang="fr-FR"/>
          </a:p>
        </p:txBody>
      </p:sp>
      <p:sp>
        <p:nvSpPr>
          <p:cNvPr id="4" name="Espace réservé du pied de page 3">
            <a:extLst>
              <a:ext uri="{FF2B5EF4-FFF2-40B4-BE49-F238E27FC236}">
                <a16:creationId xmlns:a16="http://schemas.microsoft.com/office/drawing/2014/main" id="{9C654435-D976-4BE0-BA1E-73D1ED7B6E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7397EB-E2EA-405F-8E13-05BA0F243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FA9E2-F898-48C5-A5ED-3971F346A9D0}" type="slidenum">
              <a:rPr lang="fr-FR" smtClean="0"/>
              <a:t>‹#›</a:t>
            </a:fld>
            <a:endParaRPr lang="fr-FR"/>
          </a:p>
        </p:txBody>
      </p:sp>
    </p:spTree>
    <p:extLst>
      <p:ext uri="{BB962C8B-B14F-4D97-AF65-F5344CB8AC3E}">
        <p14:creationId xmlns:p14="http://schemas.microsoft.com/office/powerpoint/2010/main" val="1263170680"/>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2:49.506"/>
    </inkml:context>
    <inkml:brush xml:id="br0">
      <inkml:brushProperty name="width" value="0.05" units="cm"/>
      <inkml:brushProperty name="height" value="0.05" units="cm"/>
      <inkml:brushProperty name="ignorePressure" value="1"/>
    </inkml:brush>
  </inkml:definitions>
  <inkml:trace contextRef="#ctx0" brushRef="#br0">0 1,'0'0,"0"0,0 0,0 0,0 0,0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3:10.982"/>
    </inkml:context>
    <inkml:brush xml:id="br0">
      <inkml:brushProperty name="width" value="0.05" units="cm"/>
      <inkml:brushProperty name="height" value="0.05"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3-01-10T11:13:14.277"/>
    </inkml:context>
    <inkml:brush xml:id="br1">
      <inkml:brushProperty name="width" value="0.05" units="cm"/>
      <inkml:brushProperty name="height" value="0.05" units="cm"/>
    </inkml:brush>
  </inkml:definitions>
  <inkml:trace contextRef="#ctx0" brushRef="#br0">460 1,'0'0,"-4"1,-7 2,-5 2,-5 2,1-2</inkml:trace>
  <inkml:trace contextRef="#ctx1" brushRef="#br1">795 4877 1608,'19'14'0,"-72"-61"0,31 29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DB51-8576-4E65-84FF-6E3AB951ECEF}" type="datetimeFigureOut">
              <a:rPr lang="fr-FR" smtClean="0"/>
              <a:t>16/02/2023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50C1-C784-444A-A592-A82C407FA0F8}" type="slidenum">
              <a:rPr lang="fr-FR" smtClean="0"/>
              <a:t>‹#›</a:t>
            </a:fld>
            <a:endParaRPr lang="fr-FR"/>
          </a:p>
        </p:txBody>
      </p:sp>
    </p:spTree>
    <p:extLst>
      <p:ext uri="{BB962C8B-B14F-4D97-AF65-F5344CB8AC3E}">
        <p14:creationId xmlns:p14="http://schemas.microsoft.com/office/powerpoint/2010/main" val="2342404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bg>
      <p:bgRef idx="1001">
        <a:schemeClr val="bg1"/>
      </p:bgRef>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966860AA-A521-4502-A997-D90F29D70560}"/>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2783CCF4-4E38-4186-8379-F80BEA450D29}"/>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802552" y="5468579"/>
            <a:ext cx="1087396" cy="1087394"/>
          </a:xfrm>
          <a:prstGeom prst="rect">
            <a:avLst/>
          </a:prstGeom>
        </p:spPr>
      </p:pic>
      <p:sp>
        <p:nvSpPr>
          <p:cNvPr id="2" name="ZoneTexte 1">
            <a:extLst>
              <a:ext uri="{FF2B5EF4-FFF2-40B4-BE49-F238E27FC236}">
                <a16:creationId xmlns:a16="http://schemas.microsoft.com/office/drawing/2014/main" id="{C61D7481-0A36-45D6-B339-81FEAC96F013}"/>
              </a:ext>
            </a:extLst>
          </p:cNvPr>
          <p:cNvSpPr txBox="1"/>
          <p:nvPr userDrawn="1"/>
        </p:nvSpPr>
        <p:spPr>
          <a:xfrm>
            <a:off x="6427264" y="5994281"/>
            <a:ext cx="4073236" cy="561692"/>
          </a:xfrm>
          <a:prstGeom prst="rect">
            <a:avLst/>
          </a:prstGeom>
          <a:noFill/>
        </p:spPr>
        <p:txBody>
          <a:bodyPr wrap="square" rtlCol="0">
            <a:spAutoFit/>
          </a:bodyPr>
          <a:lstStyle/>
          <a:p>
            <a:r>
              <a:rPr lang="fr-FR" sz="1000" dirty="0">
                <a:solidFill>
                  <a:schemeClr val="bg1"/>
                </a:solidFill>
              </a:rPr>
              <a:t>« Toute représentation ou reproduction intégrale, ou partielle, faite sans le consentement de l’auteur (…) est illicite »  (</a:t>
            </a:r>
            <a:r>
              <a:rPr lang="fr-FR" sz="900" dirty="0">
                <a:solidFill>
                  <a:schemeClr val="bg1"/>
                </a:solidFill>
              </a:rPr>
              <a:t>alinéa 1</a:t>
            </a:r>
            <a:r>
              <a:rPr lang="fr-FR" sz="900" baseline="30000" dirty="0">
                <a:solidFill>
                  <a:schemeClr val="bg1"/>
                </a:solidFill>
              </a:rPr>
              <a:t>er</a:t>
            </a:r>
            <a:r>
              <a:rPr lang="fr-FR" sz="900" dirty="0">
                <a:solidFill>
                  <a:schemeClr val="bg1"/>
                </a:solidFill>
              </a:rPr>
              <a:t> de l’article 40 de la loi du 11 mars 1957</a:t>
            </a:r>
            <a:r>
              <a:rPr lang="fr-FR" sz="1000" dirty="0">
                <a:solidFill>
                  <a:schemeClr val="bg1"/>
                </a:solidFill>
              </a:rPr>
              <a:t> )</a:t>
            </a:r>
          </a:p>
        </p:txBody>
      </p:sp>
      <p:sp>
        <p:nvSpPr>
          <p:cNvPr id="5" name="ZoneTexte 4">
            <a:extLst>
              <a:ext uri="{FF2B5EF4-FFF2-40B4-BE49-F238E27FC236}">
                <a16:creationId xmlns:a16="http://schemas.microsoft.com/office/drawing/2014/main" id="{BCDA826A-9FF7-4C9B-87B8-A27DF8C5F5B0}"/>
              </a:ext>
            </a:extLst>
          </p:cNvPr>
          <p:cNvSpPr txBox="1"/>
          <p:nvPr userDrawn="1"/>
        </p:nvSpPr>
        <p:spPr>
          <a:xfrm>
            <a:off x="6605750" y="6387894"/>
            <a:ext cx="4073236" cy="246221"/>
          </a:xfrm>
          <a:prstGeom prst="rect">
            <a:avLst/>
          </a:prstGeom>
          <a:noFill/>
        </p:spPr>
        <p:txBody>
          <a:bodyPr wrap="square" rtlCol="0">
            <a:spAutoFit/>
          </a:bodyPr>
          <a:lstStyle/>
          <a:p>
            <a:pPr algn="r"/>
            <a:r>
              <a:rPr lang="fr-FR" sz="1000" dirty="0">
                <a:solidFill>
                  <a:schemeClr val="tx1"/>
                </a:solidFill>
              </a:rPr>
              <a:t> © Tous droits réservés - All rights reserved - 2022</a:t>
            </a:r>
          </a:p>
        </p:txBody>
      </p:sp>
    </p:spTree>
    <p:extLst>
      <p:ext uri="{BB962C8B-B14F-4D97-AF65-F5344CB8AC3E}">
        <p14:creationId xmlns:p14="http://schemas.microsoft.com/office/powerpoint/2010/main" val="2279009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rnière diap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EB34492-C01D-4ECB-B71B-E35B17ADFE3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06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E8EBF1">
            <a:alpha val="50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23BB6-D31D-A14D-B22C-5E5B09E7FC29}"/>
              </a:ext>
            </a:extLst>
          </p:cNvPr>
          <p:cNvSpPr>
            <a:spLocks noGrp="1"/>
          </p:cNvSpPr>
          <p:nvPr>
            <p:ph idx="1"/>
          </p:nvPr>
        </p:nvSpPr>
        <p:spPr/>
        <p:txBody>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4" name="Date Placeholder 3">
            <a:extLst>
              <a:ext uri="{FF2B5EF4-FFF2-40B4-BE49-F238E27FC236}">
                <a16:creationId xmlns:a16="http://schemas.microsoft.com/office/drawing/2014/main" id="{6ECEC110-D42A-6948-9171-6F28357B8834}"/>
              </a:ext>
            </a:extLst>
          </p:cNvPr>
          <p:cNvSpPr>
            <a:spLocks noGrp="1"/>
          </p:cNvSpPr>
          <p:nvPr>
            <p:ph type="dt" sz="half" idx="10"/>
          </p:nvPr>
        </p:nvSpPr>
        <p:spPr/>
        <p:txBody>
          <a:bodyPr/>
          <a:lstStyle/>
          <a:p>
            <a:fld id="{AC492E60-F2FE-7C4D-AC81-77B3C78EE203}" type="datetime1">
              <a:rPr lang="en-US" smtClean="0"/>
              <a:t>2/16/2023</a:t>
            </a:fld>
            <a:endParaRPr lang="en-VN"/>
          </a:p>
        </p:txBody>
      </p:sp>
      <p:sp>
        <p:nvSpPr>
          <p:cNvPr id="5" name="Footer Placeholder 4">
            <a:extLst>
              <a:ext uri="{FF2B5EF4-FFF2-40B4-BE49-F238E27FC236}">
                <a16:creationId xmlns:a16="http://schemas.microsoft.com/office/drawing/2014/main" id="{BD38D413-3266-2C4D-A4A7-78BF888749C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5F8F341-C9AE-0E48-9D97-C2B423E3B3D8}"/>
              </a:ext>
            </a:extLst>
          </p:cNvPr>
          <p:cNvSpPr>
            <a:spLocks noGrp="1"/>
          </p:cNvSpPr>
          <p:nvPr>
            <p:ph type="sldNum" sz="quarter" idx="12"/>
          </p:nvPr>
        </p:nvSpPr>
        <p:spPr/>
        <p:txBody>
          <a:bodyPr/>
          <a:lstStyle/>
          <a:p>
            <a:fld id="{6FCC1FEF-22EE-9746-AFAA-99A0669454F1}" type="slidenum">
              <a:rPr lang="en-VN" smtClean="0"/>
              <a:t>‹#›</a:t>
            </a:fld>
            <a:endParaRPr lang="en-VN"/>
          </a:p>
        </p:txBody>
      </p:sp>
      <p:sp>
        <p:nvSpPr>
          <p:cNvPr id="12" name="Title 1">
            <a:extLst>
              <a:ext uri="{FF2B5EF4-FFF2-40B4-BE49-F238E27FC236}">
                <a16:creationId xmlns:a16="http://schemas.microsoft.com/office/drawing/2014/main" id="{67780F95-B0B1-AD42-9940-59BA400EAC3C}"/>
              </a:ext>
            </a:extLst>
          </p:cNvPr>
          <p:cNvSpPr>
            <a:spLocks noGrp="1"/>
          </p:cNvSpPr>
          <p:nvPr>
            <p:ph type="title"/>
          </p:nvPr>
        </p:nvSpPr>
        <p:spPr>
          <a:xfrm>
            <a:off x="1466490" y="-49456"/>
            <a:ext cx="10195930" cy="1378755"/>
          </a:xfrm>
        </p:spPr>
        <p:txBody>
          <a:bodyPr>
            <a:normAutofit/>
          </a:bodyPr>
          <a:lstStyle>
            <a:lvl1pPr>
              <a:defRPr sz="4000" b="1">
                <a:solidFill>
                  <a:srgbClr val="08296C"/>
                </a:solidFill>
              </a:defRPr>
            </a:lvl1pPr>
          </a:lstStyle>
          <a:p>
            <a:r>
              <a:rPr lang="en-US" dirty="0"/>
              <a:t>Click to edit Master title style</a:t>
            </a:r>
          </a:p>
        </p:txBody>
      </p:sp>
      <p:sp>
        <p:nvSpPr>
          <p:cNvPr id="13" name="Rectangle 12">
            <a:extLst>
              <a:ext uri="{FF2B5EF4-FFF2-40B4-BE49-F238E27FC236}">
                <a16:creationId xmlns:a16="http://schemas.microsoft.com/office/drawing/2014/main" id="{654149D2-ED84-3C43-B298-13DE2E3CC886}"/>
              </a:ext>
            </a:extLst>
          </p:cNvPr>
          <p:cNvSpPr/>
          <p:nvPr userDrawn="1"/>
        </p:nvSpPr>
        <p:spPr>
          <a:xfrm>
            <a:off x="1481367" y="948930"/>
            <a:ext cx="9911212" cy="47553"/>
          </a:xfrm>
          <a:prstGeom prst="rect">
            <a:avLst/>
          </a:prstGeom>
          <a:solidFill>
            <a:srgbClr val="08296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2" descr="École de Commerce EM Normandie - Business School">
            <a:extLst>
              <a:ext uri="{FF2B5EF4-FFF2-40B4-BE49-F238E27FC236}">
                <a16:creationId xmlns:a16="http://schemas.microsoft.com/office/drawing/2014/main" id="{4C7D614A-2732-4042-A512-722A6B83A4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6735" y="159026"/>
            <a:ext cx="827321" cy="85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0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148C26D-0C88-48CB-A3DE-12E20FA00239}"/>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1D13727-5D29-40AF-BC40-E5633A8C67D7}"/>
              </a:ext>
            </a:extLst>
          </p:cNvPr>
          <p:cNvSpPr>
            <a:spLocks noGrp="1"/>
          </p:cNvSpPr>
          <p:nvPr>
            <p:ph type="ctrTitle" hasCustomPrompt="1"/>
          </p:nvPr>
        </p:nvSpPr>
        <p:spPr>
          <a:xfrm>
            <a:off x="1438275" y="2466109"/>
            <a:ext cx="9315450" cy="1182256"/>
          </a:xfrm>
        </p:spPr>
        <p:txBody>
          <a:bodyPr anchor="t">
            <a:noAutofit/>
          </a:bodyPr>
          <a:lstStyle>
            <a:lvl1pPr algn="ctr">
              <a:defRPr sz="6000">
                <a:solidFill>
                  <a:schemeClr val="bg1"/>
                </a:solidFill>
                <a:latin typeface="MADE Outer Sans" panose="02000505000000020004" pitchFamily="50" charset="0"/>
              </a:defRPr>
            </a:lvl1pPr>
          </a:lstStyle>
          <a:p>
            <a:r>
              <a:rPr lang="fr-FR" dirty="0"/>
              <a:t>MODIFIEZ LE STYLE DU TITRE</a:t>
            </a:r>
          </a:p>
        </p:txBody>
      </p:sp>
      <p:sp>
        <p:nvSpPr>
          <p:cNvPr id="3" name="Sous-titre 2">
            <a:extLst>
              <a:ext uri="{FF2B5EF4-FFF2-40B4-BE49-F238E27FC236}">
                <a16:creationId xmlns:a16="http://schemas.microsoft.com/office/drawing/2014/main" id="{D952D2B2-9742-4412-A04B-76AD5508C52F}"/>
              </a:ext>
            </a:extLst>
          </p:cNvPr>
          <p:cNvSpPr>
            <a:spLocks noGrp="1"/>
          </p:cNvSpPr>
          <p:nvPr>
            <p:ph type="subTitle" idx="1"/>
          </p:nvPr>
        </p:nvSpPr>
        <p:spPr>
          <a:xfrm>
            <a:off x="1685925" y="3980827"/>
            <a:ext cx="8820150" cy="867398"/>
          </a:xfrm>
        </p:spPr>
        <p:txBody>
          <a:bodyPr>
            <a:normAutofit/>
          </a:bodyPr>
          <a:lstStyle>
            <a:lvl1pPr marL="0" indent="0" algn="ctr">
              <a:buNone/>
              <a:defRPr sz="2400">
                <a:solidFill>
                  <a:schemeClr val="bg1"/>
                </a:solidFill>
                <a:latin typeface="MADE Outer Sans" panose="0200050500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cxnSp>
        <p:nvCxnSpPr>
          <p:cNvPr id="15" name="Connecteur droit 14">
            <a:extLst>
              <a:ext uri="{FF2B5EF4-FFF2-40B4-BE49-F238E27FC236}">
                <a16:creationId xmlns:a16="http://schemas.microsoft.com/office/drawing/2014/main" id="{A7CB479D-8161-48A6-B90D-3FAD794DB5B4}"/>
              </a:ext>
            </a:extLst>
          </p:cNvPr>
          <p:cNvCxnSpPr>
            <a:cxnSpLocks/>
          </p:cNvCxnSpPr>
          <p:nvPr userDrawn="1">
            <p:custDataLst>
              <p:tags r:id="rId1"/>
            </p:custDataLst>
          </p:nvPr>
        </p:nvCxnSpPr>
        <p:spPr>
          <a:xfrm flipH="1">
            <a:off x="5303854" y="2057402"/>
            <a:ext cx="15842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50C88B69-F0F6-4EBC-954A-A80048EACF42}"/>
              </a:ext>
            </a:extLst>
          </p:cNvPr>
          <p:cNvSpPr>
            <a:spLocks noGrp="1"/>
          </p:cNvSpPr>
          <p:nvPr>
            <p:ph type="ftr" sz="quarter" idx="10"/>
          </p:nvPr>
        </p:nvSpPr>
        <p:spPr>
          <a:xfrm>
            <a:off x="11934892" y="445147"/>
            <a:ext cx="216877" cy="5943583"/>
          </a:xfrm>
        </p:spPr>
        <p:txBody>
          <a:bodyPr/>
          <a:lstStyle>
            <a:lvl1pPr>
              <a:defRPr sz="900">
                <a:solidFill>
                  <a:schemeClr val="bg1"/>
                </a:solidFill>
              </a:defRPr>
            </a:lvl1pPr>
          </a:lstStyle>
          <a:p>
            <a:r>
              <a:rPr lang="fr-FR"/>
              <a:t>Indiquez votre nom dans le pied de page</a:t>
            </a:r>
            <a:endParaRPr lang="fr-FR" dirty="0"/>
          </a:p>
        </p:txBody>
      </p:sp>
      <p:sp>
        <p:nvSpPr>
          <p:cNvPr id="4" name="ZoneTexte 3">
            <a:extLst>
              <a:ext uri="{FF2B5EF4-FFF2-40B4-BE49-F238E27FC236}">
                <a16:creationId xmlns:a16="http://schemas.microsoft.com/office/drawing/2014/main" id="{A8508DC9-AF2F-47DA-9B08-5390BB3C7A44}"/>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8" name="ZoneTexte 7">
            <a:extLst>
              <a:ext uri="{FF2B5EF4-FFF2-40B4-BE49-F238E27FC236}">
                <a16:creationId xmlns:a16="http://schemas.microsoft.com/office/drawing/2014/main" id="{8A1872C0-24BF-420C-90F4-933BFEF34F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4893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03445-94E0-43C9-9789-AB5EE7E90C41}"/>
              </a:ext>
            </a:extLst>
          </p:cNvPr>
          <p:cNvSpPr/>
          <p:nvPr userDrawn="1"/>
        </p:nvSpPr>
        <p:spPr>
          <a:xfrm>
            <a:off x="0" y="0"/>
            <a:ext cx="12192000" cy="685800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E4F7B39-CE83-4EA7-9549-3DF027A724F7}"/>
              </a:ext>
            </a:extLst>
          </p:cNvPr>
          <p:cNvSpPr>
            <a:spLocks noGrp="1"/>
          </p:cNvSpPr>
          <p:nvPr>
            <p:ph type="title" hasCustomPrompt="1"/>
          </p:nvPr>
        </p:nvSpPr>
        <p:spPr>
          <a:xfrm>
            <a:off x="2130425" y="2496632"/>
            <a:ext cx="7918450" cy="1864735"/>
          </a:xfrm>
        </p:spPr>
        <p:txBody>
          <a:bodyPr anchor="ctr">
            <a:normAutofit/>
          </a:bodyPr>
          <a:lstStyle>
            <a:lvl1pPr algn="ctr">
              <a:defRPr sz="4000">
                <a:solidFill>
                  <a:schemeClr val="bg1"/>
                </a:solidFill>
                <a:latin typeface="MADE Outer Sans" panose="02000505000000020004" pitchFamily="50" charset="0"/>
              </a:defRPr>
            </a:lvl1pPr>
          </a:lstStyle>
          <a:p>
            <a:r>
              <a:rPr lang="fr-FR" dirty="0"/>
              <a:t>MODIFIEZ LE STYLE DU TITRE</a:t>
            </a:r>
          </a:p>
        </p:txBody>
      </p:sp>
      <p:sp>
        <p:nvSpPr>
          <p:cNvPr id="6" name="ZoneTexte 5">
            <a:extLst>
              <a:ext uri="{FF2B5EF4-FFF2-40B4-BE49-F238E27FC236}">
                <a16:creationId xmlns:a16="http://schemas.microsoft.com/office/drawing/2014/main" id="{CF1681A1-B054-4BA2-B383-BF56CA45E3E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Espace réservé du pied de page 5">
            <a:extLst>
              <a:ext uri="{FF2B5EF4-FFF2-40B4-BE49-F238E27FC236}">
                <a16:creationId xmlns:a16="http://schemas.microsoft.com/office/drawing/2014/main" id="{3DFFA513-C53F-4B11-AF38-CB03B7FA72D3}"/>
              </a:ext>
            </a:extLst>
          </p:cNvPr>
          <p:cNvSpPr>
            <a:spLocks noGrp="1"/>
          </p:cNvSpPr>
          <p:nvPr>
            <p:ph type="ftr" sz="quarter" idx="10"/>
          </p:nvPr>
        </p:nvSpPr>
        <p:spPr>
          <a:xfrm>
            <a:off x="11895992" y="445147"/>
            <a:ext cx="226470" cy="5943583"/>
          </a:xfrm>
        </p:spPr>
        <p:txBody>
          <a:bodyPr/>
          <a:lstStyle>
            <a:lvl1pPr>
              <a:defRPr sz="900">
                <a:solidFill>
                  <a:schemeClr val="bg1"/>
                </a:solidFill>
              </a:defRPr>
            </a:lvl1pPr>
          </a:lstStyle>
          <a:p>
            <a:r>
              <a:rPr lang="fr-FR"/>
              <a:t>Indiquez votre nom dans le pied de page</a:t>
            </a:r>
            <a:endParaRPr lang="fr-FR" dirty="0"/>
          </a:p>
        </p:txBody>
      </p:sp>
      <p:sp>
        <p:nvSpPr>
          <p:cNvPr id="13" name="Rectangle 12">
            <a:extLst>
              <a:ext uri="{FF2B5EF4-FFF2-40B4-BE49-F238E27FC236}">
                <a16:creationId xmlns:a16="http://schemas.microsoft.com/office/drawing/2014/main" id="{682B1898-EFC7-4F39-B248-B40F466BC87B}"/>
              </a:ext>
            </a:extLst>
          </p:cNvPr>
          <p:cNvSpPr/>
          <p:nvPr userDrawn="1"/>
        </p:nvSpPr>
        <p:spPr>
          <a:xfrm rot="5400000" flipH="1">
            <a:off x="8042872" y="806127"/>
            <a:ext cx="185417" cy="6410739"/>
          </a:xfrm>
          <a:prstGeom prst="rect">
            <a:avLst/>
          </a:prstGeom>
          <a:gradFill>
            <a:gsLst>
              <a:gs pos="0">
                <a:srgbClr val="FF000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B3660D5-F2D7-46CE-AE70-5E48CB20EF10}"/>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375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24F83-1CAE-4580-860D-BB7D3ABDDF4C}"/>
              </a:ext>
            </a:extLst>
          </p:cNvPr>
          <p:cNvSpPr>
            <a:spLocks noGrp="1"/>
          </p:cNvSpPr>
          <p:nvPr>
            <p:ph type="title"/>
          </p:nvPr>
        </p:nvSpPr>
        <p:spPr>
          <a:xfrm>
            <a:off x="838200" y="365125"/>
            <a:ext cx="10515600" cy="651825"/>
          </a:xfrm>
        </p:spPr>
        <p:txBody>
          <a:bodyPr>
            <a:normAutofit/>
          </a:bodyPr>
          <a:lstStyle>
            <a:lvl1pPr>
              <a:defRPr sz="3200">
                <a:latin typeface="MADE Outer Sans" panose="02000505000000020004" pitchFamily="50" charset="0"/>
              </a:defRPr>
            </a:lvl1pPr>
          </a:lstStyle>
          <a:p>
            <a:endParaRPr lang="fr-FR" dirty="0"/>
          </a:p>
        </p:txBody>
      </p:sp>
      <p:sp>
        <p:nvSpPr>
          <p:cNvPr id="3" name="Espace réservé du contenu 2">
            <a:extLst>
              <a:ext uri="{FF2B5EF4-FFF2-40B4-BE49-F238E27FC236}">
                <a16:creationId xmlns:a16="http://schemas.microsoft.com/office/drawing/2014/main" id="{0AF476EF-493F-4EFA-9A56-F0902D6888C1}"/>
              </a:ext>
            </a:extLst>
          </p:cNvPr>
          <p:cNvSpPr>
            <a:spLocks noGrp="1"/>
          </p:cNvSpPr>
          <p:nvPr>
            <p:ph idx="1"/>
          </p:nvPr>
        </p:nvSpPr>
        <p:spPr>
          <a:xfrm>
            <a:off x="838200" y="1223278"/>
            <a:ext cx="10515600" cy="5165452"/>
          </a:xfrm>
        </p:spPr>
        <p:txBody>
          <a:bodyPr lIns="54000"/>
          <a:lstStyle>
            <a:lvl1pPr marL="358775" indent="-250825">
              <a:lnSpc>
                <a:spcPct val="150000"/>
              </a:lnSpc>
              <a:buClr>
                <a:srgbClr val="D31019"/>
              </a:buClr>
              <a:buFont typeface="Wingdings" panose="05000000000000000000" pitchFamily="2" charset="2"/>
              <a:buChar char="§"/>
              <a:defRPr>
                <a:latin typeface="Avenir Next LT Pro" panose="020B0504020202020204" pitchFamily="34" charset="0"/>
              </a:defRPr>
            </a:lvl1pPr>
            <a:lvl2pPr marL="536575" indent="-250825">
              <a:lnSpc>
                <a:spcPct val="150000"/>
              </a:lnSpc>
              <a:buClr>
                <a:srgbClr val="D31019"/>
              </a:buClr>
              <a:buFont typeface="Wingdings" panose="05000000000000000000" pitchFamily="2" charset="2"/>
              <a:buChar char="§"/>
              <a:defRPr>
                <a:latin typeface="Avenir Next LT Pro" panose="020B0504020202020204" pitchFamily="34" charset="0"/>
              </a:defRPr>
            </a:lvl2pPr>
            <a:lvl3pPr marL="715963" indent="-250825">
              <a:lnSpc>
                <a:spcPct val="150000"/>
              </a:lnSpc>
              <a:buClr>
                <a:srgbClr val="D31019"/>
              </a:buClr>
              <a:buFont typeface="Wingdings" panose="05000000000000000000" pitchFamily="2" charset="2"/>
              <a:buChar char="§"/>
              <a:defRPr>
                <a:latin typeface="Avenir Next LT Pro" panose="020B0504020202020204" pitchFamily="34" charset="0"/>
              </a:defRPr>
            </a:lvl3pPr>
            <a:lvl4pPr marL="895350" indent="-250825">
              <a:lnSpc>
                <a:spcPct val="150000"/>
              </a:lnSpc>
              <a:buClr>
                <a:srgbClr val="D31019"/>
              </a:buClr>
              <a:buFont typeface="Wingdings" panose="05000000000000000000" pitchFamily="2" charset="2"/>
              <a:buChar char="§"/>
              <a:defRPr>
                <a:latin typeface="Avenir Next LT Pro" panose="020B0504020202020204" pitchFamily="34" charset="0"/>
              </a:defRPr>
            </a:lvl4pPr>
            <a:lvl5pPr marL="1074738" indent="-250825">
              <a:lnSpc>
                <a:spcPct val="150000"/>
              </a:lnSpc>
              <a:buClr>
                <a:srgbClr val="D31019"/>
              </a:buClr>
              <a:buFont typeface="Wingdings" panose="05000000000000000000" pitchFamily="2" charset="2"/>
              <a:buChar char="§"/>
              <a:defRPr>
                <a:latin typeface="Avenir Next LT Pro" panose="020B05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5">
            <a:extLst>
              <a:ext uri="{FF2B5EF4-FFF2-40B4-BE49-F238E27FC236}">
                <a16:creationId xmlns:a16="http://schemas.microsoft.com/office/drawing/2014/main" id="{39DAABF0-C738-44A2-9C95-B855B578F19F}"/>
              </a:ext>
            </a:extLst>
          </p:cNvPr>
          <p:cNvSpPr>
            <a:spLocks noGrp="1"/>
          </p:cNvSpPr>
          <p:nvPr>
            <p:ph type="ftr" sz="quarter" idx="10"/>
          </p:nvPr>
        </p:nvSpPr>
        <p:spPr>
          <a:xfrm>
            <a:off x="11913577" y="445147"/>
            <a:ext cx="208885"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6CF62721-922C-480A-8B3C-798F478992BF}"/>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79E0953-1E99-4CC3-AC11-197F979993AF}"/>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67AEA9FA-2358-4668-9B4E-5513EB0BE54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15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1B87B-7F19-4F5E-80E9-06AEA49DA6AF}"/>
              </a:ext>
            </a:extLst>
          </p:cNvPr>
          <p:cNvSpPr>
            <a:spLocks noGrp="1"/>
          </p:cNvSpPr>
          <p:nvPr>
            <p:ph type="title"/>
          </p:nvPr>
        </p:nvSpPr>
        <p:spPr>
          <a:xfrm>
            <a:off x="838200" y="365126"/>
            <a:ext cx="10515600" cy="637210"/>
          </a:xfrm>
        </p:spPr>
        <p:txBody>
          <a:bodyPr>
            <a:norm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630662A-B739-40F8-A97E-571D7C89857E}"/>
              </a:ext>
            </a:extLst>
          </p:cNvPr>
          <p:cNvSpPr>
            <a:spLocks noGrp="1"/>
          </p:cNvSpPr>
          <p:nvPr>
            <p:ph sz="half" idx="1"/>
          </p:nvPr>
        </p:nvSpPr>
        <p:spPr>
          <a:xfrm>
            <a:off x="838200" y="1137272"/>
            <a:ext cx="5181600" cy="5251457"/>
          </a:xfrm>
        </p:spPr>
        <p:txBody>
          <a:bodyPr>
            <a:no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53D131D-F8B8-4FC4-98CF-8896DC6636D9}"/>
              </a:ext>
            </a:extLst>
          </p:cNvPr>
          <p:cNvSpPr>
            <a:spLocks noGrp="1"/>
          </p:cNvSpPr>
          <p:nvPr>
            <p:ph sz="half" idx="2"/>
          </p:nvPr>
        </p:nvSpPr>
        <p:spPr>
          <a:xfrm>
            <a:off x="6172200" y="1137273"/>
            <a:ext cx="5181600" cy="5251456"/>
          </a:xfrm>
        </p:spPr>
        <p:txBody>
          <a:bodyPr>
            <a:norm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pied de page 5">
            <a:extLst>
              <a:ext uri="{FF2B5EF4-FFF2-40B4-BE49-F238E27FC236}">
                <a16:creationId xmlns:a16="http://schemas.microsoft.com/office/drawing/2014/main" id="{927DFDA7-9A2F-440B-9CD3-7537BF3943A4}"/>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BC1FE99F-54DD-457B-9653-6D4D14D88D88}"/>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D2BEF23-2A5B-4388-9B2C-11189FCB2926}"/>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D16C934E-C174-49B7-BCD5-187D88387602}"/>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362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4F45-1930-4756-B34C-4417F8F9A177}"/>
              </a:ext>
            </a:extLst>
          </p:cNvPr>
          <p:cNvSpPr>
            <a:spLocks noGrp="1"/>
          </p:cNvSpPr>
          <p:nvPr>
            <p:ph type="title"/>
          </p:nvPr>
        </p:nvSpPr>
        <p:spPr>
          <a:xfrm>
            <a:off x="839788" y="365125"/>
            <a:ext cx="10515600" cy="708601"/>
          </a:xfrm>
        </p:spPr>
        <p:txBody>
          <a:bodyPr>
            <a:normAutofit/>
          </a:bodyPr>
          <a:lstStyle>
            <a:lvl1pPr>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texte 2">
            <a:extLst>
              <a:ext uri="{FF2B5EF4-FFF2-40B4-BE49-F238E27FC236}">
                <a16:creationId xmlns:a16="http://schemas.microsoft.com/office/drawing/2014/main" id="{D9DD9890-CBB3-4929-A070-BA754567CD53}"/>
              </a:ext>
            </a:extLst>
          </p:cNvPr>
          <p:cNvSpPr>
            <a:spLocks noGrp="1"/>
          </p:cNvSpPr>
          <p:nvPr>
            <p:ph type="body" idx="1"/>
          </p:nvPr>
        </p:nvSpPr>
        <p:spPr>
          <a:xfrm>
            <a:off x="839788" y="1280054"/>
            <a:ext cx="5157787" cy="708601"/>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7D5BAA2-751C-46B6-BEDE-6A74FE0AF960}"/>
              </a:ext>
            </a:extLst>
          </p:cNvPr>
          <p:cNvSpPr>
            <a:spLocks noGrp="1"/>
          </p:cNvSpPr>
          <p:nvPr>
            <p:ph sz="half" idx="2"/>
          </p:nvPr>
        </p:nvSpPr>
        <p:spPr>
          <a:xfrm>
            <a:off x="839788" y="1988655"/>
            <a:ext cx="5157787" cy="4400075"/>
          </a:xfrm>
        </p:spPr>
        <p:txBody>
          <a:bodyPr>
            <a:normAutofit/>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62595E2C-4405-4D2F-ADE0-077945714858}"/>
              </a:ext>
            </a:extLst>
          </p:cNvPr>
          <p:cNvSpPr>
            <a:spLocks noGrp="1"/>
          </p:cNvSpPr>
          <p:nvPr>
            <p:ph type="body" sz="quarter" idx="3"/>
          </p:nvPr>
        </p:nvSpPr>
        <p:spPr>
          <a:xfrm>
            <a:off x="6172200" y="1280054"/>
            <a:ext cx="5183188" cy="7086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468CBD5D-1880-4646-8E20-A6196CE9134B}"/>
              </a:ext>
            </a:extLst>
          </p:cNvPr>
          <p:cNvSpPr>
            <a:spLocks noGrp="1"/>
          </p:cNvSpPr>
          <p:nvPr>
            <p:ph sz="quarter" idx="4"/>
          </p:nvPr>
        </p:nvSpPr>
        <p:spPr>
          <a:xfrm>
            <a:off x="6194427" y="1988655"/>
            <a:ext cx="5183188" cy="4400075"/>
          </a:xfrm>
        </p:spPr>
        <p:txBody>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pied de page 5">
            <a:extLst>
              <a:ext uri="{FF2B5EF4-FFF2-40B4-BE49-F238E27FC236}">
                <a16:creationId xmlns:a16="http://schemas.microsoft.com/office/drawing/2014/main" id="{E13464AA-59D4-48E1-8C71-41F23CB4CB6E}"/>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21303350-3B46-43F2-9D2A-79D03CCCC9C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9D71694-6DA5-42F2-8A1E-C370FCE7619C}"/>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1" name="ZoneTexte 10">
            <a:extLst>
              <a:ext uri="{FF2B5EF4-FFF2-40B4-BE49-F238E27FC236}">
                <a16:creationId xmlns:a16="http://schemas.microsoft.com/office/drawing/2014/main" id="{47BD5098-084A-409B-ADEE-F43534824DF7}"/>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9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771236"/>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3188" y="441903"/>
            <a:ext cx="6172200" cy="5943582"/>
          </a:xfrm>
        </p:spPr>
        <p:txBody>
          <a:bodyPr>
            <a:normAutofit/>
          </a:bodyPr>
          <a:lstStyle>
            <a:lvl1pPr marL="3587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15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15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15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293091"/>
            <a:ext cx="3932237" cy="509563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FB5F23BF-6D18-4506-8A96-F32F580A5349}"/>
              </a:ext>
            </a:extLst>
          </p:cNvPr>
          <p:cNvSpPr>
            <a:spLocks noGrp="1"/>
          </p:cNvSpPr>
          <p:nvPr>
            <p:ph type="ftr" sz="quarter" idx="10"/>
          </p:nvPr>
        </p:nvSpPr>
        <p:spPr>
          <a:xfrm>
            <a:off x="11939954" y="445147"/>
            <a:ext cx="182508"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58506E46-3287-4B1B-B5CC-49612CCC773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5705EE86-67E3-40AF-ADE6-FBEB54971D3B}"/>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5E2A0076-511F-446B-96C1-CA4750F9046E}"/>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82279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F4989-205F-494E-9482-A2328A293BE2}"/>
              </a:ext>
            </a:extLst>
          </p:cNvPr>
          <p:cNvSpPr>
            <a:spLocks noGrp="1"/>
          </p:cNvSpPr>
          <p:nvPr>
            <p:ph type="title"/>
          </p:nvPr>
        </p:nvSpPr>
        <p:spPr>
          <a:xfrm>
            <a:off x="839788" y="457200"/>
            <a:ext cx="3932237" cy="762000"/>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8770B2CA-A695-4C5D-B1C1-D4335BD47443}"/>
              </a:ext>
            </a:extLst>
          </p:cNvPr>
          <p:cNvSpPr>
            <a:spLocks noGrp="1"/>
          </p:cNvSpPr>
          <p:nvPr>
            <p:ph type="pic" idx="1"/>
          </p:nvPr>
        </p:nvSpPr>
        <p:spPr>
          <a:xfrm>
            <a:off x="5183188" y="441902"/>
            <a:ext cx="6172200" cy="59435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a:extLst>
              <a:ext uri="{FF2B5EF4-FFF2-40B4-BE49-F238E27FC236}">
                <a16:creationId xmlns:a16="http://schemas.microsoft.com/office/drawing/2014/main" id="{4D934540-7467-430B-A215-E79FEB4D1D16}"/>
              </a:ext>
            </a:extLst>
          </p:cNvPr>
          <p:cNvSpPr>
            <a:spLocks noGrp="1"/>
          </p:cNvSpPr>
          <p:nvPr>
            <p:ph type="body" sz="half" idx="2"/>
          </p:nvPr>
        </p:nvSpPr>
        <p:spPr>
          <a:xfrm>
            <a:off x="839788" y="1283855"/>
            <a:ext cx="3932237" cy="510487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80EAA261-3357-424C-9424-ABDB9513F51D}"/>
              </a:ext>
            </a:extLst>
          </p:cNvPr>
          <p:cNvSpPr>
            <a:spLocks noGrp="1"/>
          </p:cNvSpPr>
          <p:nvPr>
            <p:ph type="ftr" sz="quarter" idx="10"/>
          </p:nvPr>
        </p:nvSpPr>
        <p:spPr>
          <a:xfrm>
            <a:off x="11913577" y="445147"/>
            <a:ext cx="208886"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88684D30-9ECA-4D0B-9664-07616B9CA3B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E4080E9-2E08-4515-AED2-D62FB75ED457}"/>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B0F0BCEF-8ACC-4170-9E2A-C8CFC691033B}"/>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0310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937491"/>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4000" y="457200"/>
            <a:ext cx="6172200" cy="5931529"/>
          </a:xfrm>
          <a:ln>
            <a:noFill/>
          </a:ln>
        </p:spPr>
        <p:txBody>
          <a:bodyPr>
            <a:normAutofit/>
          </a:bodyPr>
          <a:lstStyle>
            <a:lvl1pPr marL="3587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524243"/>
            <a:ext cx="3932237" cy="48644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337BDF7A-B78B-49B3-9BB9-73272BB0AA27}"/>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E83321AD-A29C-4F83-A56F-A01DADD1A68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136F15D-C884-46ED-9774-2ADDBD4D4D4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AAC33E2B-E95D-4E35-B1DD-0509BBFFEB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240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F6CC5A-5B4F-45B3-8A0E-DD3C49FF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6A293E-6747-405B-A4E7-F16B27CF2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4D892BE9-37DC-42CE-AAA8-CC2FEADF306F}"/>
              </a:ext>
            </a:extLst>
          </p:cNvPr>
          <p:cNvSpPr>
            <a:spLocks noGrp="1"/>
          </p:cNvSpPr>
          <p:nvPr>
            <p:ph type="ftr" sz="quarter" idx="3"/>
          </p:nvPr>
        </p:nvSpPr>
        <p:spPr>
          <a:xfrm>
            <a:off x="11887199" y="523081"/>
            <a:ext cx="234462" cy="5811837"/>
          </a:xfrm>
          <a:prstGeom prst="rect">
            <a:avLst/>
          </a:prstGeom>
        </p:spPr>
        <p:txBody>
          <a:bodyPr vert="vert270" lIns="91440" tIns="45720" rIns="91440" bIns="45720" rtlCol="0" anchor="ctr"/>
          <a:lstStyle>
            <a:lvl1pPr algn="l">
              <a:defRPr sz="900">
                <a:solidFill>
                  <a:schemeClr val="tx1">
                    <a:tint val="75000"/>
                  </a:schemeClr>
                </a:solidFill>
              </a:defRPr>
            </a:lvl1pPr>
          </a:lstStyle>
          <a:p>
            <a:r>
              <a:rPr lang="fr-FR"/>
              <a:t>Indiquez votre nom dans le pied de page</a:t>
            </a:r>
            <a:endParaRPr lang="fr-FR" dirty="0"/>
          </a:p>
        </p:txBody>
      </p:sp>
    </p:spTree>
    <p:extLst>
      <p:ext uri="{BB962C8B-B14F-4D97-AF65-F5344CB8AC3E}">
        <p14:creationId xmlns:p14="http://schemas.microsoft.com/office/powerpoint/2010/main" val="245501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8" r:id="rId9"/>
    <p:sldLayoutId id="2147483674" r:id="rId10"/>
    <p:sldLayoutId id="214748368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ft.com/content/1e34f334-4e73-4677-9713-99f85eed7ba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eur01.safelinks.protection.outlook.com/?url=https%3A%2F%2Flink.mail.bloombergbusiness.com%2Fclick%2F30501387.129932%2FaHR0cHM6Ly93d3cuYmxvb21iZXJnLmNvbS9uZXdzL2FydGljbGVzLzIwMjMtMDItMDgvZXVyb3BlLXJlY29yZHMtaG90dGVzdC1uZXcteWVhci1zLWRheS1pbi1jbGltYXRlLXdhcm5pbmc_Y21waWQ9QkJEMDIwOTIzX0dSRUVOREFJTFkmdXRtX21lZGl1bT1lbWFpbCZ1dG1fc291cmNlPW5ld3NsZXR0ZXImdXRtX3Rlcm09MjMwMjA5JnV0bV9jYW1wYWlnbj1ncmVlbmRhaWx5%2F61c43986a230850f41559389Ba3722c2a&amp;data=05%7C01%7Crobert.fonteijn08%40em-normandie.fr%7Cafdc9430017a417048d608db0a9d13c3%7Cdffef3d7143e41ed815d9c383c48eb95%7C0%7C0%7C638115441999870249%7CUnknown%7CTWFpbGZsb3d8eyJWIjoiMC4wLjAwMDAiLCJQIjoiV2luMzIiLCJBTiI6Ik1haWwiLCJXVCI6Mn0%3D%7C3000%7C%7C%7C&amp;sdata=YjUO8QerIPMUloF1a2w5oVRyfujQJNU%2FJux%2BKPKQGI8%3D&amp;reserved=0"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jpeg"/><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xml"/><Relationship Id="rId1" Type="http://schemas.openxmlformats.org/officeDocument/2006/relationships/slideLayout" Target="../slideLayouts/slideLayout4.xml"/><Relationship Id="rId15" Type="http://schemas.openxmlformats.org/officeDocument/2006/relationships/image" Target="../media/image25.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5953896-08BA-43CF-BD03-9A71748C4B85}"/>
              </a:ext>
            </a:extLst>
          </p:cNvPr>
          <p:cNvSpPr>
            <a:spLocks noGrp="1"/>
          </p:cNvSpPr>
          <p:nvPr>
            <p:ph type="subTitle" idx="1"/>
          </p:nvPr>
        </p:nvSpPr>
        <p:spPr>
          <a:xfrm>
            <a:off x="1885949" y="5521332"/>
            <a:ext cx="8820150" cy="867398"/>
          </a:xfrm>
        </p:spPr>
        <p:txBody>
          <a:bodyPr>
            <a:normAutofit/>
          </a:bodyPr>
          <a:lstStyle/>
          <a:p>
            <a:r>
              <a:rPr lang="fr-FR" sz="3600" dirty="0">
                <a:latin typeface="+mj-lt"/>
              </a:rPr>
              <a:t>Robert Fonteijn</a:t>
            </a:r>
          </a:p>
        </p:txBody>
      </p:sp>
      <p:sp>
        <p:nvSpPr>
          <p:cNvPr id="4" name="Espace réservé du pied de page 3">
            <a:extLst>
              <a:ext uri="{FF2B5EF4-FFF2-40B4-BE49-F238E27FC236}">
                <a16:creationId xmlns:a16="http://schemas.microsoft.com/office/drawing/2014/main" id="{3093D9F0-9257-48BC-9CCF-E04892DB67E9}"/>
              </a:ext>
            </a:extLst>
          </p:cNvPr>
          <p:cNvSpPr>
            <a:spLocks noGrp="1"/>
          </p:cNvSpPr>
          <p:nvPr>
            <p:ph type="ftr" sz="quarter" idx="10"/>
          </p:nvPr>
        </p:nvSpPr>
        <p:spPr/>
        <p:txBody>
          <a:bodyPr/>
          <a:lstStyle/>
          <a:p>
            <a:r>
              <a:rPr lang="fr-FR"/>
              <a:t>Indiquez votre nom dans le pied de page</a:t>
            </a:r>
            <a:endParaRPr lang="fr-FR" dirty="0"/>
          </a:p>
        </p:txBody>
      </p:sp>
      <p:sp>
        <p:nvSpPr>
          <p:cNvPr id="5" name="Titre 1">
            <a:extLst>
              <a:ext uri="{FF2B5EF4-FFF2-40B4-BE49-F238E27FC236}">
                <a16:creationId xmlns:a16="http://schemas.microsoft.com/office/drawing/2014/main" id="{787C3AEA-A554-C3AE-BA73-8DFF80BB92DC}"/>
              </a:ext>
            </a:extLst>
          </p:cNvPr>
          <p:cNvSpPr txBox="1">
            <a:spLocks/>
          </p:cNvSpPr>
          <p:nvPr/>
        </p:nvSpPr>
        <p:spPr>
          <a:xfrm>
            <a:off x="651163" y="1413848"/>
            <a:ext cx="10889673" cy="20151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bg1"/>
                </a:solidFill>
                <a:latin typeface="MADE Outer Sans" panose="02000505000000020004" pitchFamily="50" charset="0"/>
                <a:ea typeface="+mj-ea"/>
                <a:cs typeface="+mj-cs"/>
              </a:defRPr>
            </a:lvl1pPr>
          </a:lstStyle>
          <a:p>
            <a:pPr>
              <a:lnSpc>
                <a:spcPct val="100000"/>
              </a:lnSpc>
              <a:spcAft>
                <a:spcPts val="3600"/>
              </a:spcAft>
            </a:pPr>
            <a:r>
              <a:rPr lang="fr-FR" sz="4800" dirty="0">
                <a:latin typeface="+mj-lt"/>
              </a:rPr>
              <a:t>MSc AI for marketing </a:t>
            </a:r>
            <a:r>
              <a:rPr lang="fr-FR" sz="4800" dirty="0" err="1">
                <a:latin typeface="+mj-lt"/>
              </a:rPr>
              <a:t>strategy</a:t>
            </a:r>
            <a:endParaRPr lang="fr-FR" sz="4800" dirty="0">
              <a:latin typeface="+mj-lt"/>
            </a:endParaRPr>
          </a:p>
          <a:p>
            <a:pPr>
              <a:lnSpc>
                <a:spcPct val="100000"/>
              </a:lnSpc>
              <a:spcAft>
                <a:spcPts val="3600"/>
              </a:spcAft>
            </a:pPr>
            <a:r>
              <a:rPr lang="fr-FR" sz="4400" dirty="0">
                <a:latin typeface="+mj-lt"/>
              </a:rPr>
              <a:t>Customer Relationship Management</a:t>
            </a:r>
          </a:p>
          <a:p>
            <a:pPr>
              <a:lnSpc>
                <a:spcPct val="100000"/>
              </a:lnSpc>
              <a:spcAft>
                <a:spcPts val="3600"/>
              </a:spcAft>
            </a:pPr>
            <a:r>
              <a:rPr lang="fr-FR" sz="4400" dirty="0">
                <a:latin typeface="+mj-lt"/>
              </a:rPr>
              <a:t>Session #2</a:t>
            </a:r>
            <a:r>
              <a:rPr lang="fr-FR" sz="4000" dirty="0"/>
              <a:t> </a:t>
            </a:r>
          </a:p>
        </p:txBody>
      </p:sp>
    </p:spTree>
    <p:extLst>
      <p:ext uri="{BB962C8B-B14F-4D97-AF65-F5344CB8AC3E}">
        <p14:creationId xmlns:p14="http://schemas.microsoft.com/office/powerpoint/2010/main" val="395119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8486-7C92-3A44-CEF4-9ECE3AC14850}"/>
              </a:ext>
            </a:extLst>
          </p:cNvPr>
          <p:cNvSpPr>
            <a:spLocks noGrp="1"/>
          </p:cNvSpPr>
          <p:nvPr>
            <p:ph type="title"/>
          </p:nvPr>
        </p:nvSpPr>
        <p:spPr>
          <a:xfrm>
            <a:off x="838200" y="322263"/>
            <a:ext cx="10515600" cy="651825"/>
          </a:xfrm>
        </p:spPr>
        <p:txBody>
          <a:bodyPr>
            <a:normAutofit/>
          </a:bodyPr>
          <a:lstStyle/>
          <a:p>
            <a:r>
              <a:rPr lang="fr-FR" sz="4000" dirty="0" err="1">
                <a:latin typeface="+mj-lt"/>
              </a:rPr>
              <a:t>Overview</a:t>
            </a:r>
            <a:r>
              <a:rPr lang="fr-FR" sz="4000" dirty="0">
                <a:latin typeface="+mj-lt"/>
              </a:rPr>
              <a:t> of sessions 1 - 5</a:t>
            </a:r>
          </a:p>
        </p:txBody>
      </p:sp>
      <p:sp>
        <p:nvSpPr>
          <p:cNvPr id="4" name="Footer Placeholder 3">
            <a:extLst>
              <a:ext uri="{FF2B5EF4-FFF2-40B4-BE49-F238E27FC236}">
                <a16:creationId xmlns:a16="http://schemas.microsoft.com/office/drawing/2014/main" id="{DF8C1C08-1158-10FC-AF14-C5F1558B1B6E}"/>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 5">
            <a:extLst>
              <a:ext uri="{FF2B5EF4-FFF2-40B4-BE49-F238E27FC236}">
                <a16:creationId xmlns:a16="http://schemas.microsoft.com/office/drawing/2014/main" id="{B7DEC49B-963E-85EB-DD28-3B57BDC85C26}"/>
              </a:ext>
            </a:extLst>
          </p:cNvPr>
          <p:cNvGraphicFramePr>
            <a:graphicFrameLocks noGrp="1"/>
          </p:cNvGraphicFramePr>
          <p:nvPr>
            <p:extLst>
              <p:ext uri="{D42A27DB-BD31-4B8C-83A1-F6EECF244321}">
                <p14:modId xmlns:p14="http://schemas.microsoft.com/office/powerpoint/2010/main" val="2603374231"/>
              </p:ext>
            </p:extLst>
          </p:nvPr>
        </p:nvGraphicFramePr>
        <p:xfrm>
          <a:off x="838201" y="1219728"/>
          <a:ext cx="10515599" cy="3469770"/>
        </p:xfrm>
        <a:graphic>
          <a:graphicData uri="http://schemas.openxmlformats.org/drawingml/2006/table">
            <a:tbl>
              <a:tblPr firstRow="1" bandRow="1">
                <a:tableStyleId>{5C22544A-7EE6-4342-B048-85BDC9FD1C3A}</a:tableStyleId>
              </a:tblPr>
              <a:tblGrid>
                <a:gridCol w="2633662">
                  <a:extLst>
                    <a:ext uri="{9D8B030D-6E8A-4147-A177-3AD203B41FA5}">
                      <a16:colId xmlns:a16="http://schemas.microsoft.com/office/drawing/2014/main" val="1624180612"/>
                    </a:ext>
                  </a:extLst>
                </a:gridCol>
                <a:gridCol w="7881937">
                  <a:extLst>
                    <a:ext uri="{9D8B030D-6E8A-4147-A177-3AD203B41FA5}">
                      <a16:colId xmlns:a16="http://schemas.microsoft.com/office/drawing/2014/main" val="757005631"/>
                    </a:ext>
                  </a:extLst>
                </a:gridCol>
              </a:tblGrid>
              <a:tr h="370840">
                <a:tc>
                  <a:txBody>
                    <a:bodyPr/>
                    <a:lstStyle/>
                    <a:p>
                      <a:pPr>
                        <a:lnSpc>
                          <a:spcPct val="150000"/>
                        </a:lnSpc>
                      </a:pPr>
                      <a:r>
                        <a:rPr lang="fr-FR" sz="2400" dirty="0"/>
                        <a:t>Session &amp; date</a:t>
                      </a:r>
                    </a:p>
                  </a:txBody>
                  <a:tcPr>
                    <a:solidFill>
                      <a:schemeClr val="accent6">
                        <a:lumMod val="50000"/>
                      </a:schemeClr>
                    </a:solidFill>
                  </a:tcPr>
                </a:tc>
                <a:tc>
                  <a:txBody>
                    <a:bodyPr/>
                    <a:lstStyle/>
                    <a:p>
                      <a:pPr>
                        <a:lnSpc>
                          <a:spcPct val="150000"/>
                        </a:lnSpc>
                      </a:pPr>
                      <a:r>
                        <a:rPr lang="fr-FR" sz="2400" dirty="0"/>
                        <a:t>Focus</a:t>
                      </a:r>
                    </a:p>
                  </a:txBody>
                  <a:tcPr>
                    <a:solidFill>
                      <a:schemeClr val="accent6">
                        <a:lumMod val="50000"/>
                      </a:schemeClr>
                    </a:solidFill>
                  </a:tcPr>
                </a:tc>
                <a:extLst>
                  <a:ext uri="{0D108BD9-81ED-4DB2-BD59-A6C34878D82A}">
                    <a16:rowId xmlns:a16="http://schemas.microsoft.com/office/drawing/2014/main" val="2593513732"/>
                  </a:ext>
                </a:extLst>
              </a:tr>
              <a:tr h="370840">
                <a:tc>
                  <a:txBody>
                    <a:bodyPr/>
                    <a:lstStyle/>
                    <a:p>
                      <a:pPr>
                        <a:lnSpc>
                          <a:spcPct val="150000"/>
                        </a:lnSpc>
                      </a:pPr>
                      <a:r>
                        <a:rPr lang="fr-FR" sz="2400" dirty="0">
                          <a:solidFill>
                            <a:schemeClr val="bg1">
                              <a:lumMod val="10000"/>
                            </a:schemeClr>
                          </a:solidFill>
                        </a:rPr>
                        <a:t>1 – 1st </a:t>
                      </a:r>
                      <a:r>
                        <a:rPr lang="fr-FR" sz="2400" dirty="0" err="1">
                          <a:solidFill>
                            <a:schemeClr val="bg1">
                              <a:lumMod val="10000"/>
                            </a:schemeClr>
                          </a:solidFill>
                        </a:rPr>
                        <a:t>Feb</a:t>
                      </a:r>
                      <a:endParaRPr lang="fr-FR" sz="2400" dirty="0">
                        <a:solidFill>
                          <a:schemeClr val="bg1">
                            <a:lumMod val="10000"/>
                          </a:schemeClr>
                        </a:solidFill>
                      </a:endParaRPr>
                    </a:p>
                  </a:txBody>
                  <a:tcPr>
                    <a:noFill/>
                  </a:tcPr>
                </a:tc>
                <a:tc>
                  <a:txBody>
                    <a:bodyPr/>
                    <a:lstStyle/>
                    <a:p>
                      <a:pPr>
                        <a:lnSpc>
                          <a:spcPct val="150000"/>
                        </a:lnSpc>
                      </a:pPr>
                      <a:r>
                        <a:rPr lang="fr-FR" sz="2400" dirty="0">
                          <a:solidFill>
                            <a:schemeClr val="bg1">
                              <a:lumMod val="10000"/>
                            </a:schemeClr>
                          </a:solidFill>
                        </a:rPr>
                        <a:t>Business : </a:t>
                      </a:r>
                      <a:r>
                        <a:rPr lang="fr-FR" sz="2400" dirty="0" err="1">
                          <a:solidFill>
                            <a:schemeClr val="bg1">
                              <a:lumMod val="10000"/>
                            </a:schemeClr>
                          </a:solidFill>
                        </a:rPr>
                        <a:t>context</a:t>
                      </a:r>
                      <a:endParaRPr lang="fr-FR" sz="2400" dirty="0">
                        <a:solidFill>
                          <a:schemeClr val="bg1">
                            <a:lumMod val="10000"/>
                          </a:schemeClr>
                        </a:solidFill>
                      </a:endParaRPr>
                    </a:p>
                  </a:txBody>
                  <a:tcPr>
                    <a:noFill/>
                  </a:tcPr>
                </a:tc>
                <a:extLst>
                  <a:ext uri="{0D108BD9-81ED-4DB2-BD59-A6C34878D82A}">
                    <a16:rowId xmlns:a16="http://schemas.microsoft.com/office/drawing/2014/main" val="2536163340"/>
                  </a:ext>
                </a:extLst>
              </a:tr>
              <a:tr h="370840">
                <a:tc>
                  <a:txBody>
                    <a:bodyPr/>
                    <a:lstStyle/>
                    <a:p>
                      <a:pPr>
                        <a:lnSpc>
                          <a:spcPct val="150000"/>
                        </a:lnSpc>
                      </a:pPr>
                      <a:r>
                        <a:rPr lang="fr-FR" sz="2400" dirty="0">
                          <a:solidFill>
                            <a:schemeClr val="bg1">
                              <a:lumMod val="10000"/>
                            </a:schemeClr>
                          </a:solidFill>
                        </a:rPr>
                        <a:t>2 – 16th </a:t>
                      </a:r>
                      <a:r>
                        <a:rPr lang="fr-FR" sz="2400" dirty="0" err="1">
                          <a:solidFill>
                            <a:schemeClr val="bg1">
                              <a:lumMod val="10000"/>
                            </a:schemeClr>
                          </a:solidFill>
                        </a:rPr>
                        <a:t>Feb</a:t>
                      </a:r>
                      <a:endParaRPr lang="fr-FR" sz="2400" dirty="0">
                        <a:solidFill>
                          <a:schemeClr val="bg1">
                            <a:lumMod val="10000"/>
                          </a:schemeClr>
                        </a:solidFill>
                      </a:endParaRPr>
                    </a:p>
                  </a:txBody>
                  <a:tcPr>
                    <a:solidFill>
                      <a:schemeClr val="accent6">
                        <a:lumMod val="20000"/>
                        <a:lumOff val="80000"/>
                      </a:schemeClr>
                    </a:solidFill>
                  </a:tcPr>
                </a:tc>
                <a:tc>
                  <a:txBody>
                    <a:bodyPr/>
                    <a:lstStyle/>
                    <a:p>
                      <a:pPr>
                        <a:lnSpc>
                          <a:spcPct val="150000"/>
                        </a:lnSpc>
                      </a:pPr>
                      <a:r>
                        <a:rPr lang="fr-FR" sz="2400" dirty="0" err="1">
                          <a:solidFill>
                            <a:schemeClr val="bg1">
                              <a:lumMod val="10000"/>
                            </a:schemeClr>
                          </a:solidFill>
                        </a:rPr>
                        <a:t>Strategy</a:t>
                      </a:r>
                      <a:r>
                        <a:rPr lang="fr-FR" sz="2400" dirty="0">
                          <a:solidFill>
                            <a:schemeClr val="bg1">
                              <a:lumMod val="10000"/>
                            </a:schemeClr>
                          </a:solidFill>
                        </a:rPr>
                        <a:t> – business </a:t>
                      </a:r>
                      <a:r>
                        <a:rPr lang="fr-FR" sz="2400" dirty="0" err="1">
                          <a:solidFill>
                            <a:schemeClr val="bg1">
                              <a:lumMod val="10000"/>
                            </a:schemeClr>
                          </a:solidFill>
                        </a:rPr>
                        <a:t>level</a:t>
                      </a:r>
                      <a:endParaRPr lang="fr-FR" sz="2400"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1630143589"/>
                  </a:ext>
                </a:extLst>
              </a:tr>
              <a:tr h="370840">
                <a:tc>
                  <a:txBody>
                    <a:bodyPr/>
                    <a:lstStyle/>
                    <a:p>
                      <a:pPr>
                        <a:lnSpc>
                          <a:spcPct val="150000"/>
                        </a:lnSpc>
                      </a:pPr>
                      <a:r>
                        <a:rPr lang="fr-FR" sz="2400" dirty="0">
                          <a:solidFill>
                            <a:schemeClr val="bg1">
                              <a:lumMod val="10000"/>
                            </a:schemeClr>
                          </a:solidFill>
                        </a:rPr>
                        <a:t>3 – 1st March</a:t>
                      </a:r>
                    </a:p>
                  </a:txBody>
                  <a:tcPr>
                    <a:noFill/>
                  </a:tcPr>
                </a:tc>
                <a:tc>
                  <a:txBody>
                    <a:bodyPr/>
                    <a:lstStyle/>
                    <a:p>
                      <a:pPr>
                        <a:lnSpc>
                          <a:spcPct val="150000"/>
                        </a:lnSpc>
                      </a:pPr>
                      <a:r>
                        <a:rPr lang="fr-FR" sz="2400" dirty="0" err="1">
                          <a:solidFill>
                            <a:schemeClr val="bg1">
                              <a:lumMod val="10000"/>
                            </a:schemeClr>
                          </a:solidFill>
                        </a:rPr>
                        <a:t>Strategy</a:t>
                      </a:r>
                      <a:r>
                        <a:rPr lang="fr-FR" sz="2400" dirty="0">
                          <a:solidFill>
                            <a:schemeClr val="bg1">
                              <a:lumMod val="10000"/>
                            </a:schemeClr>
                          </a:solidFill>
                        </a:rPr>
                        <a:t> – marketing</a:t>
                      </a:r>
                    </a:p>
                  </a:txBody>
                  <a:tcPr>
                    <a:noFill/>
                  </a:tcPr>
                </a:tc>
                <a:extLst>
                  <a:ext uri="{0D108BD9-81ED-4DB2-BD59-A6C34878D82A}">
                    <a16:rowId xmlns:a16="http://schemas.microsoft.com/office/drawing/2014/main" val="1523614446"/>
                  </a:ext>
                </a:extLst>
              </a:tr>
              <a:tr h="370840">
                <a:tc>
                  <a:txBody>
                    <a:bodyPr/>
                    <a:lstStyle/>
                    <a:p>
                      <a:pPr>
                        <a:lnSpc>
                          <a:spcPct val="150000"/>
                        </a:lnSpc>
                      </a:pPr>
                      <a:r>
                        <a:rPr lang="fr-FR" sz="2400" dirty="0">
                          <a:solidFill>
                            <a:schemeClr val="bg1">
                              <a:lumMod val="10000"/>
                            </a:schemeClr>
                          </a:solidFill>
                        </a:rPr>
                        <a:t>4 – 8th March</a:t>
                      </a:r>
                    </a:p>
                  </a:txBody>
                  <a:tcPr>
                    <a:solidFill>
                      <a:schemeClr val="accent6">
                        <a:lumMod val="20000"/>
                        <a:lumOff val="80000"/>
                      </a:schemeClr>
                    </a:solidFill>
                  </a:tcPr>
                </a:tc>
                <a:tc>
                  <a:txBody>
                    <a:bodyPr/>
                    <a:lstStyle/>
                    <a:p>
                      <a:pPr>
                        <a:lnSpc>
                          <a:spcPct val="150000"/>
                        </a:lnSpc>
                      </a:pPr>
                      <a:r>
                        <a:rPr lang="fr-FR" sz="2400" dirty="0">
                          <a:solidFill>
                            <a:schemeClr val="bg1">
                              <a:lumMod val="10000"/>
                            </a:schemeClr>
                          </a:solidFill>
                        </a:rPr>
                        <a:t>Operations – marketing &amp; CRM</a:t>
                      </a:r>
                    </a:p>
                  </a:txBody>
                  <a:tcPr>
                    <a:solidFill>
                      <a:schemeClr val="accent6">
                        <a:lumMod val="20000"/>
                        <a:lumOff val="80000"/>
                      </a:schemeClr>
                    </a:solidFill>
                  </a:tcPr>
                </a:tc>
                <a:extLst>
                  <a:ext uri="{0D108BD9-81ED-4DB2-BD59-A6C34878D82A}">
                    <a16:rowId xmlns:a16="http://schemas.microsoft.com/office/drawing/2014/main" val="3670304783"/>
                  </a:ext>
                </a:extLst>
              </a:tr>
              <a:tr h="370840">
                <a:tc>
                  <a:txBody>
                    <a:bodyPr/>
                    <a:lstStyle/>
                    <a:p>
                      <a:pPr>
                        <a:lnSpc>
                          <a:spcPct val="150000"/>
                        </a:lnSpc>
                      </a:pPr>
                      <a:r>
                        <a:rPr lang="fr-FR" sz="2400" dirty="0">
                          <a:solidFill>
                            <a:schemeClr val="bg1">
                              <a:lumMod val="10000"/>
                            </a:schemeClr>
                          </a:solidFill>
                        </a:rPr>
                        <a:t>5 – 15th March</a:t>
                      </a:r>
                    </a:p>
                  </a:txBody>
                  <a:tcPr>
                    <a:noFill/>
                  </a:tcPr>
                </a:tc>
                <a:tc>
                  <a:txBody>
                    <a:bodyPr/>
                    <a:lstStyle/>
                    <a:p>
                      <a:pPr>
                        <a:lnSpc>
                          <a:spcPct val="150000"/>
                        </a:lnSpc>
                      </a:pPr>
                      <a:r>
                        <a:rPr lang="fr-FR" sz="2400" dirty="0" err="1">
                          <a:solidFill>
                            <a:schemeClr val="bg1">
                              <a:lumMod val="10000"/>
                            </a:schemeClr>
                          </a:solidFill>
                        </a:rPr>
                        <a:t>Supporting</a:t>
                      </a:r>
                      <a:r>
                        <a:rPr lang="fr-FR" sz="2400" dirty="0">
                          <a:solidFill>
                            <a:schemeClr val="bg1">
                              <a:lumMod val="10000"/>
                            </a:schemeClr>
                          </a:solidFill>
                        </a:rPr>
                        <a:t> CRM in </a:t>
                      </a:r>
                      <a:r>
                        <a:rPr lang="fr-FR" sz="2400" dirty="0" err="1">
                          <a:solidFill>
                            <a:schemeClr val="bg1">
                              <a:lumMod val="10000"/>
                            </a:schemeClr>
                          </a:solidFill>
                        </a:rPr>
                        <a:t>organsations</a:t>
                      </a:r>
                      <a:endParaRPr lang="fr-FR" sz="2400" dirty="0">
                        <a:solidFill>
                          <a:schemeClr val="bg1">
                            <a:lumMod val="10000"/>
                          </a:schemeClr>
                        </a:solidFill>
                      </a:endParaRPr>
                    </a:p>
                  </a:txBody>
                  <a:tcPr>
                    <a:noFill/>
                  </a:tcPr>
                </a:tc>
                <a:extLst>
                  <a:ext uri="{0D108BD9-81ED-4DB2-BD59-A6C34878D82A}">
                    <a16:rowId xmlns:a16="http://schemas.microsoft.com/office/drawing/2014/main" val="300298537"/>
                  </a:ext>
                </a:extLst>
              </a:tr>
            </a:tbl>
          </a:graphicData>
        </a:graphic>
      </p:graphicFrame>
      <p:sp>
        <p:nvSpPr>
          <p:cNvPr id="3" name="TextBox 2">
            <a:extLst>
              <a:ext uri="{FF2B5EF4-FFF2-40B4-BE49-F238E27FC236}">
                <a16:creationId xmlns:a16="http://schemas.microsoft.com/office/drawing/2014/main" id="{558373C0-F56A-E5C6-ED43-AD79CAC98B06}"/>
              </a:ext>
            </a:extLst>
          </p:cNvPr>
          <p:cNvSpPr txBox="1"/>
          <p:nvPr/>
        </p:nvSpPr>
        <p:spPr>
          <a:xfrm>
            <a:off x="4081276" y="5115052"/>
            <a:ext cx="7147213" cy="523220"/>
          </a:xfrm>
          <a:prstGeom prst="rect">
            <a:avLst/>
          </a:prstGeom>
          <a:noFill/>
        </p:spPr>
        <p:txBody>
          <a:bodyPr wrap="none" rtlCol="0">
            <a:spAutoFit/>
          </a:bodyPr>
          <a:lstStyle/>
          <a:p>
            <a:r>
              <a:rPr lang="fr-FR" sz="2800" dirty="0" err="1"/>
              <a:t>What’s</a:t>
            </a:r>
            <a:r>
              <a:rPr lang="fr-FR" sz="2800" dirty="0"/>
              <a:t> the </a:t>
            </a:r>
            <a:r>
              <a:rPr lang="fr-FR" sz="2800" dirty="0" err="1"/>
              <a:t>thinking</a:t>
            </a:r>
            <a:r>
              <a:rPr lang="fr-FR" sz="2800" dirty="0"/>
              <a:t> </a:t>
            </a:r>
            <a:r>
              <a:rPr lang="fr-FR" sz="2800" dirty="0" err="1"/>
              <a:t>behind</a:t>
            </a:r>
            <a:r>
              <a:rPr lang="fr-FR" sz="2800" dirty="0"/>
              <a:t> the </a:t>
            </a:r>
            <a:r>
              <a:rPr lang="fr-FR" sz="2800" dirty="0" err="1"/>
              <a:t>sequence</a:t>
            </a:r>
            <a:r>
              <a:rPr lang="fr-FR" sz="2800" dirty="0"/>
              <a:t> ?</a:t>
            </a:r>
          </a:p>
        </p:txBody>
      </p:sp>
    </p:spTree>
    <p:extLst>
      <p:ext uri="{BB962C8B-B14F-4D97-AF65-F5344CB8AC3E}">
        <p14:creationId xmlns:p14="http://schemas.microsoft.com/office/powerpoint/2010/main" val="332812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904A-C1A3-D518-CCBB-1E37B31FDBDD}"/>
              </a:ext>
            </a:extLst>
          </p:cNvPr>
          <p:cNvSpPr>
            <a:spLocks noGrp="1"/>
          </p:cNvSpPr>
          <p:nvPr>
            <p:ph type="title"/>
          </p:nvPr>
        </p:nvSpPr>
        <p:spPr/>
        <p:txBody>
          <a:bodyPr>
            <a:normAutofit/>
          </a:bodyPr>
          <a:lstStyle/>
          <a:p>
            <a:r>
              <a:rPr lang="fr-FR" sz="4000" dirty="0">
                <a:latin typeface="+mj-lt"/>
              </a:rPr>
              <a:t>Work for </a:t>
            </a:r>
            <a:r>
              <a:rPr lang="fr-FR" sz="4000" dirty="0" err="1">
                <a:latin typeface="+mj-lt"/>
              </a:rPr>
              <a:t>today</a:t>
            </a:r>
            <a:endParaRPr lang="fr-FR" sz="4000" dirty="0">
              <a:latin typeface="+mj-lt"/>
            </a:endParaRPr>
          </a:p>
        </p:txBody>
      </p:sp>
      <p:sp>
        <p:nvSpPr>
          <p:cNvPr id="3" name="Content Placeholder 2">
            <a:extLst>
              <a:ext uri="{FF2B5EF4-FFF2-40B4-BE49-F238E27FC236}">
                <a16:creationId xmlns:a16="http://schemas.microsoft.com/office/drawing/2014/main" id="{A3A3C191-A3F8-93E3-945F-577CDB8E0598}"/>
              </a:ext>
            </a:extLst>
          </p:cNvPr>
          <p:cNvSpPr>
            <a:spLocks noGrp="1"/>
          </p:cNvSpPr>
          <p:nvPr>
            <p:ph idx="1"/>
          </p:nvPr>
        </p:nvSpPr>
        <p:spPr>
          <a:xfrm>
            <a:off x="888618" y="1142502"/>
            <a:ext cx="10863263" cy="5029698"/>
          </a:xfrm>
          <a:noFill/>
        </p:spPr>
        <p:txBody>
          <a:bodyPr>
            <a:normAutofit fontScale="92500" lnSpcReduction="10000"/>
          </a:bodyPr>
          <a:lstStyle/>
          <a:p>
            <a:pPr marL="107950" indent="0">
              <a:lnSpc>
                <a:spcPct val="100000"/>
              </a:lnSpc>
              <a:spcBef>
                <a:spcPts val="600"/>
              </a:spcBef>
              <a:spcAft>
                <a:spcPts val="1800"/>
              </a:spcAft>
              <a:buNone/>
            </a:pPr>
            <a:r>
              <a:rPr lang="fr-FR" dirty="0">
                <a:solidFill>
                  <a:schemeClr val="bg1">
                    <a:lumMod val="10000"/>
                  </a:schemeClr>
                </a:solidFill>
                <a:latin typeface="+mn-lt"/>
              </a:rPr>
              <a:t>Read, </a:t>
            </a:r>
            <a:r>
              <a:rPr lang="fr-FR" dirty="0" err="1">
                <a:solidFill>
                  <a:schemeClr val="bg1">
                    <a:lumMod val="10000"/>
                  </a:schemeClr>
                </a:solidFill>
                <a:latin typeface="+mn-lt"/>
              </a:rPr>
              <a:t>be</a:t>
            </a:r>
            <a:r>
              <a:rPr lang="fr-FR" dirty="0">
                <a:solidFill>
                  <a:schemeClr val="bg1">
                    <a:lumMod val="10000"/>
                  </a:schemeClr>
                </a:solidFill>
                <a:latin typeface="+mn-lt"/>
              </a:rPr>
              <a:t> able to </a:t>
            </a:r>
            <a:r>
              <a:rPr lang="fr-FR" dirty="0" err="1">
                <a:solidFill>
                  <a:schemeClr val="bg1">
                    <a:lumMod val="10000"/>
                  </a:schemeClr>
                </a:solidFill>
                <a:latin typeface="+mn-lt"/>
              </a:rPr>
              <a:t>sum</a:t>
            </a:r>
            <a:r>
              <a:rPr lang="fr-FR" dirty="0">
                <a:solidFill>
                  <a:schemeClr val="bg1">
                    <a:lumMod val="10000"/>
                  </a:schemeClr>
                </a:solidFill>
                <a:latin typeface="+mn-lt"/>
              </a:rPr>
              <a:t> up, and </a:t>
            </a:r>
            <a:r>
              <a:rPr lang="fr-FR" dirty="0" err="1">
                <a:solidFill>
                  <a:schemeClr val="bg1">
                    <a:lumMod val="10000"/>
                  </a:schemeClr>
                </a:solidFill>
                <a:latin typeface="+mn-lt"/>
              </a:rPr>
              <a:t>formulate</a:t>
            </a:r>
            <a:r>
              <a:rPr lang="fr-FR" dirty="0">
                <a:solidFill>
                  <a:schemeClr val="bg1">
                    <a:lumMod val="10000"/>
                  </a:schemeClr>
                </a:solidFill>
                <a:latin typeface="+mn-lt"/>
              </a:rPr>
              <a:t> questions:</a:t>
            </a:r>
          </a:p>
          <a:p>
            <a:pPr marL="622300" indent="-514350">
              <a:lnSpc>
                <a:spcPct val="120000"/>
              </a:lnSpc>
              <a:spcBef>
                <a:spcPts val="600"/>
              </a:spcBef>
              <a:spcAft>
                <a:spcPts val="1800"/>
              </a:spcAft>
              <a:buFont typeface="+mj-lt"/>
              <a:buAutoNum type="arabicPeriod"/>
            </a:pPr>
            <a:r>
              <a:rPr lang="fr-FR" dirty="0">
                <a:solidFill>
                  <a:schemeClr val="bg1">
                    <a:lumMod val="10000"/>
                  </a:schemeClr>
                </a:solidFill>
                <a:latin typeface="+mn-lt"/>
              </a:rPr>
              <a:t>« </a:t>
            </a:r>
            <a:r>
              <a:rPr lang="fr-FR" dirty="0" err="1">
                <a:solidFill>
                  <a:schemeClr val="bg1">
                    <a:lumMod val="10000"/>
                  </a:schemeClr>
                </a:solidFill>
                <a:latin typeface="+mn-lt"/>
              </a:rPr>
              <a:t>Generative</a:t>
            </a:r>
            <a:r>
              <a:rPr lang="fr-FR" dirty="0">
                <a:solidFill>
                  <a:schemeClr val="bg1">
                    <a:lumMod val="10000"/>
                  </a:schemeClr>
                </a:solidFill>
                <a:latin typeface="+mn-lt"/>
              </a:rPr>
              <a:t> AI – how </a:t>
            </a:r>
            <a:r>
              <a:rPr lang="fr-FR" dirty="0" err="1">
                <a:solidFill>
                  <a:schemeClr val="bg1">
                    <a:lumMod val="10000"/>
                  </a:schemeClr>
                </a:solidFill>
                <a:latin typeface="+mn-lt"/>
              </a:rPr>
              <a:t>will</a:t>
            </a:r>
            <a:r>
              <a:rPr lang="fr-FR" dirty="0">
                <a:solidFill>
                  <a:schemeClr val="bg1">
                    <a:lumMod val="10000"/>
                  </a:schemeClr>
                </a:solidFill>
                <a:latin typeface="+mn-lt"/>
              </a:rPr>
              <a:t> the new </a:t>
            </a:r>
            <a:r>
              <a:rPr lang="fr-FR" dirty="0" err="1">
                <a:solidFill>
                  <a:schemeClr val="bg1">
                    <a:lumMod val="10000"/>
                  </a:schemeClr>
                </a:solidFill>
                <a:latin typeface="+mn-lt"/>
              </a:rPr>
              <a:t>era</a:t>
            </a:r>
            <a:r>
              <a:rPr lang="fr-FR" dirty="0">
                <a:solidFill>
                  <a:schemeClr val="bg1">
                    <a:lumMod val="10000"/>
                  </a:schemeClr>
                </a:solidFill>
                <a:latin typeface="+mn-lt"/>
              </a:rPr>
              <a:t> of machine learning affect </a:t>
            </a:r>
            <a:r>
              <a:rPr lang="fr-FR" dirty="0" err="1">
                <a:solidFill>
                  <a:schemeClr val="bg1">
                    <a:lumMod val="10000"/>
                  </a:schemeClr>
                </a:solidFill>
                <a:latin typeface="+mn-lt"/>
              </a:rPr>
              <a:t>you</a:t>
            </a:r>
            <a:r>
              <a:rPr lang="fr-FR" dirty="0">
                <a:solidFill>
                  <a:schemeClr val="bg1">
                    <a:lumMod val="10000"/>
                  </a:schemeClr>
                </a:solidFill>
                <a:latin typeface="+mn-lt"/>
              </a:rPr>
              <a:t>? » </a:t>
            </a:r>
            <a:r>
              <a:rPr lang="fr-FR" dirty="0">
                <a:solidFill>
                  <a:schemeClr val="bg1">
                    <a:lumMod val="10000"/>
                  </a:schemeClr>
                </a:solidFill>
                <a:latin typeface="+mn-lt"/>
                <a:hlinkClick r:id="rId2">
                  <a:extLst>
                    <a:ext uri="{A12FA001-AC4F-418D-AE19-62706E023703}">
                      <ahyp:hlinkClr xmlns:ahyp="http://schemas.microsoft.com/office/drawing/2018/hyperlinkcolor" val="tx"/>
                    </a:ext>
                  </a:extLst>
                </a:hlinkClick>
              </a:rPr>
              <a:t>https://www.ft.com/content/1e34f334-4e73-4677-9713-99f85eed7ba0</a:t>
            </a:r>
            <a:r>
              <a:rPr lang="fr-FR" dirty="0">
                <a:solidFill>
                  <a:schemeClr val="bg1">
                    <a:lumMod val="10000"/>
                  </a:schemeClr>
                </a:solidFill>
                <a:latin typeface="+mn-lt"/>
              </a:rPr>
              <a:t>.</a:t>
            </a:r>
          </a:p>
          <a:p>
            <a:pPr marL="622300" indent="-514350">
              <a:lnSpc>
                <a:spcPct val="120000"/>
              </a:lnSpc>
              <a:spcBef>
                <a:spcPts val="600"/>
              </a:spcBef>
              <a:spcAft>
                <a:spcPts val="1800"/>
              </a:spcAft>
              <a:buFont typeface="+mj-lt"/>
              <a:buAutoNum type="arabicPeriod"/>
            </a:pPr>
            <a:r>
              <a:rPr lang="fr-FR" b="0" i="0" dirty="0">
                <a:solidFill>
                  <a:schemeClr val="bg1">
                    <a:lumMod val="10000"/>
                  </a:schemeClr>
                </a:solidFill>
                <a:effectLst/>
                <a:latin typeface="+mn-lt"/>
              </a:rPr>
              <a:t>The care of one : </a:t>
            </a:r>
            <a:r>
              <a:rPr lang="fr-FR" b="0" i="0" dirty="0" err="1">
                <a:solidFill>
                  <a:schemeClr val="bg1">
                    <a:lumMod val="10000"/>
                  </a:schemeClr>
                </a:solidFill>
                <a:effectLst/>
                <a:latin typeface="+mn-lt"/>
              </a:rPr>
              <a:t>hyperpersonalisation</a:t>
            </a:r>
            <a:r>
              <a:rPr lang="fr-FR" b="0" i="0" dirty="0">
                <a:solidFill>
                  <a:schemeClr val="bg1">
                    <a:lumMod val="10000"/>
                  </a:schemeClr>
                </a:solidFill>
                <a:effectLst/>
                <a:latin typeface="+mn-lt"/>
              </a:rPr>
              <a:t> of </a:t>
            </a:r>
            <a:r>
              <a:rPr lang="fr-FR" b="0" i="0" dirty="0" err="1">
                <a:solidFill>
                  <a:schemeClr val="bg1">
                    <a:lumMod val="10000"/>
                  </a:schemeClr>
                </a:solidFill>
                <a:effectLst/>
                <a:latin typeface="+mn-lt"/>
              </a:rPr>
              <a:t>customer</a:t>
            </a:r>
            <a:r>
              <a:rPr lang="fr-FR" b="0" i="0" dirty="0">
                <a:solidFill>
                  <a:schemeClr val="bg1">
                    <a:lumMod val="10000"/>
                  </a:schemeClr>
                </a:solidFill>
                <a:effectLst/>
                <a:latin typeface="+mn-lt"/>
              </a:rPr>
              <a:t> care. </a:t>
            </a:r>
            <a:r>
              <a:rPr lang="fr-FR" b="0" i="0" dirty="0" err="1">
                <a:solidFill>
                  <a:schemeClr val="bg1">
                    <a:lumMod val="10000"/>
                  </a:schemeClr>
                </a:solidFill>
                <a:effectLst/>
                <a:latin typeface="+mn-lt"/>
              </a:rPr>
              <a:t>McKinsey&amp;Co</a:t>
            </a:r>
            <a:endParaRPr lang="fr-FR" b="0" i="0" dirty="0">
              <a:solidFill>
                <a:schemeClr val="bg1">
                  <a:lumMod val="10000"/>
                </a:schemeClr>
              </a:solidFill>
              <a:effectLst/>
              <a:latin typeface="+mn-lt"/>
            </a:endParaRPr>
          </a:p>
          <a:p>
            <a:pPr marL="622300" indent="-514350">
              <a:lnSpc>
                <a:spcPct val="120000"/>
              </a:lnSpc>
              <a:spcBef>
                <a:spcPts val="600"/>
              </a:spcBef>
              <a:spcAft>
                <a:spcPts val="1800"/>
              </a:spcAft>
              <a:buFont typeface="+mj-lt"/>
              <a:buAutoNum type="arabicPeriod"/>
            </a:pPr>
            <a:r>
              <a:rPr lang="fr-FR" b="0" i="0" dirty="0">
                <a:solidFill>
                  <a:schemeClr val="bg1">
                    <a:lumMod val="10000"/>
                  </a:schemeClr>
                </a:solidFill>
                <a:effectLst/>
                <a:latin typeface="+mn-lt"/>
              </a:rPr>
              <a:t> Download « mckinsey-tech-trends-outlook-2022-full-report.pdf » and </a:t>
            </a:r>
            <a:r>
              <a:rPr lang="fr-FR" b="0" i="0" dirty="0" err="1">
                <a:solidFill>
                  <a:schemeClr val="bg1">
                    <a:lumMod val="10000"/>
                  </a:schemeClr>
                </a:solidFill>
                <a:effectLst/>
                <a:latin typeface="+mn-lt"/>
              </a:rPr>
              <a:t>read</a:t>
            </a:r>
            <a:r>
              <a:rPr lang="fr-FR" b="0" i="0" dirty="0">
                <a:solidFill>
                  <a:schemeClr val="bg1">
                    <a:lumMod val="10000"/>
                  </a:schemeClr>
                </a:solidFill>
                <a:effectLst/>
                <a:latin typeface="+mn-lt"/>
              </a:rPr>
              <a:t> pages 20 – 32 on the </a:t>
            </a:r>
            <a:r>
              <a:rPr lang="fr-FR" b="0" i="0" dirty="0" err="1">
                <a:solidFill>
                  <a:schemeClr val="bg1">
                    <a:lumMod val="10000"/>
                  </a:schemeClr>
                </a:solidFill>
                <a:effectLst/>
                <a:latin typeface="+mn-lt"/>
              </a:rPr>
              <a:t>subject</a:t>
            </a:r>
            <a:r>
              <a:rPr lang="fr-FR" b="0" i="0" dirty="0">
                <a:solidFill>
                  <a:schemeClr val="bg1">
                    <a:lumMod val="10000"/>
                  </a:schemeClr>
                </a:solidFill>
                <a:effectLst/>
                <a:latin typeface="+mn-lt"/>
              </a:rPr>
              <a:t> of </a:t>
            </a:r>
            <a:r>
              <a:rPr lang="fr-FR" b="0" i="0" dirty="0" err="1">
                <a:solidFill>
                  <a:schemeClr val="bg1">
                    <a:lumMod val="10000"/>
                  </a:schemeClr>
                </a:solidFill>
                <a:effectLst/>
                <a:latin typeface="+mn-lt"/>
              </a:rPr>
              <a:t>Applied</a:t>
            </a:r>
            <a:r>
              <a:rPr lang="fr-FR" b="0" i="0" dirty="0">
                <a:solidFill>
                  <a:schemeClr val="bg1">
                    <a:lumMod val="10000"/>
                  </a:schemeClr>
                </a:solidFill>
                <a:effectLst/>
                <a:latin typeface="+mn-lt"/>
              </a:rPr>
              <a:t> AI – and </a:t>
            </a:r>
            <a:r>
              <a:rPr lang="fr-FR" b="0" i="0" dirty="0" err="1">
                <a:solidFill>
                  <a:schemeClr val="bg1">
                    <a:lumMod val="10000"/>
                  </a:schemeClr>
                </a:solidFill>
                <a:effectLst/>
                <a:latin typeface="+mn-lt"/>
              </a:rPr>
              <a:t>any</a:t>
            </a:r>
            <a:r>
              <a:rPr lang="fr-FR" b="0" i="0" dirty="0">
                <a:solidFill>
                  <a:schemeClr val="bg1">
                    <a:lumMod val="10000"/>
                  </a:schemeClr>
                </a:solidFill>
                <a:effectLst/>
                <a:latin typeface="+mn-lt"/>
              </a:rPr>
              <a:t> </a:t>
            </a:r>
            <a:r>
              <a:rPr lang="fr-FR" b="0" i="0" dirty="0" err="1">
                <a:solidFill>
                  <a:schemeClr val="bg1">
                    <a:lumMod val="10000"/>
                  </a:schemeClr>
                </a:solidFill>
                <a:effectLst/>
                <a:latin typeface="+mn-lt"/>
              </a:rPr>
              <a:t>other</a:t>
            </a:r>
            <a:r>
              <a:rPr lang="fr-FR" b="0" i="0" dirty="0">
                <a:solidFill>
                  <a:schemeClr val="bg1">
                    <a:lumMod val="10000"/>
                  </a:schemeClr>
                </a:solidFill>
                <a:effectLst/>
                <a:latin typeface="+mn-lt"/>
              </a:rPr>
              <a:t> pages </a:t>
            </a:r>
            <a:r>
              <a:rPr lang="fr-FR" b="0" i="0" dirty="0" err="1">
                <a:solidFill>
                  <a:schemeClr val="bg1">
                    <a:lumMod val="10000"/>
                  </a:schemeClr>
                </a:solidFill>
                <a:effectLst/>
                <a:latin typeface="+mn-lt"/>
              </a:rPr>
              <a:t>you</a:t>
            </a:r>
            <a:r>
              <a:rPr lang="fr-FR" b="0" i="0" dirty="0">
                <a:solidFill>
                  <a:schemeClr val="bg1">
                    <a:lumMod val="10000"/>
                  </a:schemeClr>
                </a:solidFill>
                <a:effectLst/>
                <a:latin typeface="+mn-lt"/>
              </a:rPr>
              <a:t> </a:t>
            </a:r>
            <a:r>
              <a:rPr lang="fr-FR" b="0" i="0" dirty="0" err="1">
                <a:solidFill>
                  <a:schemeClr val="bg1">
                    <a:lumMod val="10000"/>
                  </a:schemeClr>
                </a:solidFill>
                <a:effectLst/>
                <a:latin typeface="+mn-lt"/>
              </a:rPr>
              <a:t>feel</a:t>
            </a:r>
            <a:r>
              <a:rPr lang="fr-FR" b="0" i="0" dirty="0">
                <a:solidFill>
                  <a:schemeClr val="bg1">
                    <a:lumMod val="10000"/>
                  </a:schemeClr>
                </a:solidFill>
                <a:effectLst/>
                <a:latin typeface="+mn-lt"/>
              </a:rPr>
              <a:t> are of </a:t>
            </a:r>
            <a:r>
              <a:rPr lang="fr-FR" b="0" i="0" dirty="0" err="1">
                <a:solidFill>
                  <a:schemeClr val="bg1">
                    <a:lumMod val="10000"/>
                  </a:schemeClr>
                </a:solidFill>
                <a:effectLst/>
                <a:latin typeface="+mn-lt"/>
              </a:rPr>
              <a:t>interest</a:t>
            </a:r>
            <a:r>
              <a:rPr lang="fr-FR" b="0" i="0" dirty="0">
                <a:solidFill>
                  <a:schemeClr val="bg1">
                    <a:lumMod val="10000"/>
                  </a:schemeClr>
                </a:solidFill>
                <a:effectLst/>
                <a:latin typeface="+mn-lt"/>
              </a:rPr>
              <a:t> to </a:t>
            </a:r>
            <a:r>
              <a:rPr lang="fr-FR" b="0" i="0" dirty="0" err="1">
                <a:solidFill>
                  <a:schemeClr val="bg1">
                    <a:lumMod val="10000"/>
                  </a:schemeClr>
                </a:solidFill>
                <a:effectLst/>
                <a:latin typeface="+mn-lt"/>
              </a:rPr>
              <a:t>you</a:t>
            </a:r>
            <a:r>
              <a:rPr lang="fr-FR" b="0" i="0" dirty="0">
                <a:solidFill>
                  <a:schemeClr val="bg1">
                    <a:lumMod val="10000"/>
                  </a:schemeClr>
                </a:solidFill>
                <a:effectLst/>
                <a:latin typeface="+mn-lt"/>
              </a:rPr>
              <a:t>..</a:t>
            </a:r>
            <a:endParaRPr lang="fr-FR" dirty="0">
              <a:solidFill>
                <a:schemeClr val="bg1">
                  <a:lumMod val="10000"/>
                </a:schemeClr>
              </a:solidFill>
              <a:latin typeface="+mn-lt"/>
            </a:endParaRPr>
          </a:p>
        </p:txBody>
      </p:sp>
      <p:sp>
        <p:nvSpPr>
          <p:cNvPr id="4" name="Footer Placeholder 3">
            <a:extLst>
              <a:ext uri="{FF2B5EF4-FFF2-40B4-BE49-F238E27FC236}">
                <a16:creationId xmlns:a16="http://schemas.microsoft.com/office/drawing/2014/main" id="{105204CA-F0A5-8E5B-A062-8E47EEAA9D02}"/>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69451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F998-C4A8-80B0-57AB-E40AF54FBFCD}"/>
              </a:ext>
            </a:extLst>
          </p:cNvPr>
          <p:cNvSpPr>
            <a:spLocks noGrp="1"/>
          </p:cNvSpPr>
          <p:nvPr>
            <p:ph type="title"/>
          </p:nvPr>
        </p:nvSpPr>
        <p:spPr/>
        <p:txBody>
          <a:bodyPr>
            <a:normAutofit/>
          </a:bodyPr>
          <a:lstStyle/>
          <a:p>
            <a:pPr algn="r"/>
            <a:r>
              <a:rPr lang="fr-FR" sz="4000" dirty="0">
                <a:latin typeface="+mj-lt"/>
              </a:rPr>
              <a:t>« Care of one » : a few questions</a:t>
            </a:r>
          </a:p>
        </p:txBody>
      </p:sp>
      <p:sp>
        <p:nvSpPr>
          <p:cNvPr id="3" name="Content Placeholder 2">
            <a:extLst>
              <a:ext uri="{FF2B5EF4-FFF2-40B4-BE49-F238E27FC236}">
                <a16:creationId xmlns:a16="http://schemas.microsoft.com/office/drawing/2014/main" id="{471EE82A-E60F-FA6F-8C05-2A352C65EFEE}"/>
              </a:ext>
            </a:extLst>
          </p:cNvPr>
          <p:cNvSpPr>
            <a:spLocks noGrp="1"/>
          </p:cNvSpPr>
          <p:nvPr>
            <p:ph idx="1"/>
          </p:nvPr>
        </p:nvSpPr>
        <p:spPr>
          <a:xfrm>
            <a:off x="838200" y="1223278"/>
            <a:ext cx="10515600" cy="4363135"/>
          </a:xfrm>
        </p:spPr>
        <p:txBody>
          <a:bodyPr/>
          <a:lstStyle/>
          <a:p>
            <a:pPr marL="622300" indent="-514350">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 </a:t>
            </a:r>
            <a:r>
              <a:rPr lang="fr-FR" dirty="0" err="1">
                <a:solidFill>
                  <a:schemeClr val="bg1">
                    <a:lumMod val="10000"/>
                  </a:schemeClr>
                </a:solidFill>
              </a:rPr>
              <a:t>experience-oriented</a:t>
            </a:r>
            <a:r>
              <a:rPr lang="fr-FR" dirty="0">
                <a:solidFill>
                  <a:schemeClr val="bg1">
                    <a:lumMod val="10000"/>
                  </a:schemeClr>
                </a:solidFill>
              </a:rPr>
              <a:t> </a:t>
            </a:r>
            <a:r>
              <a:rPr lang="fr-FR" dirty="0" err="1">
                <a:solidFill>
                  <a:schemeClr val="bg1">
                    <a:lumMod val="10000"/>
                  </a:schemeClr>
                </a:solidFill>
              </a:rPr>
              <a:t>customer</a:t>
            </a:r>
            <a:r>
              <a:rPr lang="fr-FR" dirty="0">
                <a:solidFill>
                  <a:schemeClr val="bg1">
                    <a:lumMod val="10000"/>
                  </a:schemeClr>
                </a:solidFill>
              </a:rPr>
              <a:t> care?</a:t>
            </a:r>
          </a:p>
          <a:p>
            <a:pPr marL="622300" indent="-514350">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a « </a:t>
            </a:r>
            <a:r>
              <a:rPr lang="fr-FR" dirty="0" err="1">
                <a:solidFill>
                  <a:schemeClr val="bg1">
                    <a:lumMod val="10000"/>
                  </a:schemeClr>
                </a:solidFill>
              </a:rPr>
              <a:t>customer</a:t>
            </a:r>
            <a:r>
              <a:rPr lang="fr-FR" dirty="0">
                <a:solidFill>
                  <a:schemeClr val="bg1">
                    <a:lumMod val="10000"/>
                  </a:schemeClr>
                </a:solidFill>
              </a:rPr>
              <a:t> </a:t>
            </a:r>
            <a:r>
              <a:rPr lang="fr-FR" dirty="0" err="1">
                <a:solidFill>
                  <a:schemeClr val="bg1">
                    <a:lumMod val="10000"/>
                  </a:schemeClr>
                </a:solidFill>
              </a:rPr>
              <a:t>journey</a:t>
            </a:r>
            <a:r>
              <a:rPr lang="fr-FR" dirty="0">
                <a:solidFill>
                  <a:schemeClr val="bg1">
                    <a:lumMod val="10000"/>
                  </a:schemeClr>
                </a:solidFill>
              </a:rPr>
              <a:t> »? *</a:t>
            </a:r>
          </a:p>
          <a:p>
            <a:pPr marL="622300" indent="-514350">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does</a:t>
            </a:r>
            <a:r>
              <a:rPr lang="fr-FR" dirty="0">
                <a:solidFill>
                  <a:schemeClr val="bg1">
                    <a:lumMod val="10000"/>
                  </a:schemeClr>
                </a:solidFill>
              </a:rPr>
              <a:t> </a:t>
            </a:r>
            <a:r>
              <a:rPr lang="fr-FR" dirty="0" err="1">
                <a:solidFill>
                  <a:schemeClr val="bg1">
                    <a:lumMod val="10000"/>
                  </a:schemeClr>
                </a:solidFill>
              </a:rPr>
              <a:t>it</a:t>
            </a:r>
            <a:r>
              <a:rPr lang="fr-FR" dirty="0">
                <a:solidFill>
                  <a:schemeClr val="bg1">
                    <a:lumMod val="10000"/>
                  </a:schemeClr>
                </a:solidFill>
              </a:rPr>
              <a:t> </a:t>
            </a:r>
            <a:r>
              <a:rPr lang="fr-FR" dirty="0" err="1">
                <a:solidFill>
                  <a:schemeClr val="bg1">
                    <a:lumMod val="10000"/>
                  </a:schemeClr>
                </a:solidFill>
              </a:rPr>
              <a:t>take</a:t>
            </a:r>
            <a:r>
              <a:rPr lang="fr-FR" dirty="0">
                <a:solidFill>
                  <a:schemeClr val="bg1">
                    <a:lumMod val="10000"/>
                  </a:schemeClr>
                </a:solidFill>
              </a:rPr>
              <a:t> to </a:t>
            </a:r>
            <a:r>
              <a:rPr lang="fr-FR" dirty="0" err="1">
                <a:solidFill>
                  <a:schemeClr val="bg1">
                    <a:lumMod val="10000"/>
                  </a:schemeClr>
                </a:solidFill>
              </a:rPr>
              <a:t>deliver</a:t>
            </a:r>
            <a:r>
              <a:rPr lang="fr-FR" dirty="0">
                <a:solidFill>
                  <a:schemeClr val="bg1">
                    <a:lumMod val="10000"/>
                  </a:schemeClr>
                </a:solidFill>
              </a:rPr>
              <a:t> </a:t>
            </a:r>
            <a:r>
              <a:rPr lang="fr-FR" dirty="0" err="1">
                <a:solidFill>
                  <a:schemeClr val="bg1">
                    <a:lumMod val="10000"/>
                  </a:schemeClr>
                </a:solidFill>
              </a:rPr>
              <a:t>personalised</a:t>
            </a:r>
            <a:r>
              <a:rPr lang="fr-FR" dirty="0">
                <a:solidFill>
                  <a:schemeClr val="bg1">
                    <a:lumMod val="10000"/>
                  </a:schemeClr>
                </a:solidFill>
              </a:rPr>
              <a:t> care ?</a:t>
            </a:r>
          </a:p>
          <a:p>
            <a:pPr marL="622300" indent="-514350">
              <a:lnSpc>
                <a:spcPct val="100000"/>
              </a:lnSpc>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a:t>
            </a:r>
            <a:r>
              <a:rPr lang="fr-FR" dirty="0" err="1">
                <a:solidFill>
                  <a:schemeClr val="bg1">
                    <a:lumMod val="10000"/>
                  </a:schemeClr>
                </a:solidFill>
              </a:rPr>
              <a:t>omnchannel</a:t>
            </a:r>
            <a:r>
              <a:rPr lang="fr-FR" dirty="0">
                <a:solidFill>
                  <a:schemeClr val="bg1">
                    <a:lumMod val="10000"/>
                  </a:schemeClr>
                </a:solidFill>
              </a:rPr>
              <a:t> communication and </a:t>
            </a:r>
            <a:r>
              <a:rPr lang="fr-FR" dirty="0" err="1">
                <a:solidFill>
                  <a:schemeClr val="bg1">
                    <a:lumMod val="10000"/>
                  </a:schemeClr>
                </a:solidFill>
              </a:rPr>
              <a:t>why</a:t>
            </a:r>
            <a:r>
              <a:rPr lang="fr-FR" dirty="0">
                <a:solidFill>
                  <a:schemeClr val="bg1">
                    <a:lumMod val="10000"/>
                  </a:schemeClr>
                </a:solidFill>
              </a:rPr>
              <a:t> are </a:t>
            </a:r>
            <a:r>
              <a:rPr lang="fr-FR" dirty="0" err="1">
                <a:solidFill>
                  <a:schemeClr val="bg1">
                    <a:lumMod val="10000"/>
                  </a:schemeClr>
                </a:solidFill>
              </a:rPr>
              <a:t>we</a:t>
            </a:r>
            <a:r>
              <a:rPr lang="fr-FR" dirty="0">
                <a:solidFill>
                  <a:schemeClr val="bg1">
                    <a:lumMod val="10000"/>
                  </a:schemeClr>
                </a:solidFill>
              </a:rPr>
              <a:t> </a:t>
            </a:r>
            <a:r>
              <a:rPr lang="fr-FR" dirty="0" err="1">
                <a:solidFill>
                  <a:schemeClr val="bg1">
                    <a:lumMod val="10000"/>
                  </a:schemeClr>
                </a:solidFill>
              </a:rPr>
              <a:t>interested</a:t>
            </a:r>
            <a:r>
              <a:rPr lang="fr-FR" dirty="0">
                <a:solidFill>
                  <a:schemeClr val="bg1">
                    <a:lumMod val="10000"/>
                  </a:schemeClr>
                </a:solidFill>
              </a:rPr>
              <a:t> ?</a:t>
            </a:r>
          </a:p>
          <a:p>
            <a:pPr marL="622300" indent="-514350">
              <a:buFont typeface="+mj-lt"/>
              <a:buAutoNum type="arabicPeriod"/>
            </a:pPr>
            <a:r>
              <a:rPr lang="fr-FR" dirty="0" err="1">
                <a:solidFill>
                  <a:schemeClr val="bg1">
                    <a:lumMod val="10000"/>
                  </a:schemeClr>
                </a:solidFill>
              </a:rPr>
              <a:t>Why</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white-</a:t>
            </a:r>
            <a:r>
              <a:rPr lang="fr-FR" dirty="0" err="1">
                <a:solidFill>
                  <a:schemeClr val="bg1">
                    <a:lumMod val="10000"/>
                  </a:schemeClr>
                </a:solidFill>
              </a:rPr>
              <a:t>glove</a:t>
            </a:r>
            <a:r>
              <a:rPr lang="fr-FR" dirty="0">
                <a:solidFill>
                  <a:schemeClr val="bg1">
                    <a:lumMod val="10000"/>
                  </a:schemeClr>
                </a:solidFill>
              </a:rPr>
              <a:t> service « </a:t>
            </a:r>
            <a:r>
              <a:rPr lang="fr-FR" dirty="0" err="1">
                <a:solidFill>
                  <a:schemeClr val="bg1">
                    <a:lumMod val="10000"/>
                  </a:schemeClr>
                </a:solidFill>
              </a:rPr>
              <a:t>inevitable</a:t>
            </a:r>
            <a:r>
              <a:rPr lang="fr-FR" dirty="0">
                <a:solidFill>
                  <a:schemeClr val="bg1">
                    <a:lumMod val="10000"/>
                  </a:schemeClr>
                </a:solidFill>
              </a:rPr>
              <a:t> »?</a:t>
            </a:r>
          </a:p>
          <a:p>
            <a:pPr marL="622300" indent="-514350">
              <a:buFont typeface="+mj-lt"/>
              <a:buAutoNum type="arabicPeriod"/>
            </a:pPr>
            <a:endParaRPr lang="fr-FR" dirty="0"/>
          </a:p>
          <a:p>
            <a:endParaRPr lang="fr-FR" dirty="0"/>
          </a:p>
        </p:txBody>
      </p:sp>
      <p:sp>
        <p:nvSpPr>
          <p:cNvPr id="4" name="Footer Placeholder 3">
            <a:extLst>
              <a:ext uri="{FF2B5EF4-FFF2-40B4-BE49-F238E27FC236}">
                <a16:creationId xmlns:a16="http://schemas.microsoft.com/office/drawing/2014/main" id="{B8721E76-BF41-8D85-0FF7-FC89209FF832}"/>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96017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39E3-43A4-0B0D-C452-1E39936655F8}"/>
              </a:ext>
            </a:extLst>
          </p:cNvPr>
          <p:cNvSpPr>
            <a:spLocks noGrp="1"/>
          </p:cNvSpPr>
          <p:nvPr>
            <p:ph type="title"/>
          </p:nvPr>
        </p:nvSpPr>
        <p:spPr/>
        <p:txBody>
          <a:bodyPr>
            <a:normAutofit/>
          </a:bodyPr>
          <a:lstStyle/>
          <a:p>
            <a:r>
              <a:rPr lang="fr-FR" sz="4000" dirty="0">
                <a:latin typeface="+mj-lt"/>
              </a:rPr>
              <a:t>The </a:t>
            </a:r>
            <a:r>
              <a:rPr lang="fr-FR" sz="4000" dirty="0" err="1">
                <a:latin typeface="+mj-lt"/>
              </a:rPr>
              <a:t>journey</a:t>
            </a:r>
            <a:endParaRPr lang="fr-FR" sz="4000" dirty="0">
              <a:latin typeface="+mj-lt"/>
            </a:endParaRPr>
          </a:p>
        </p:txBody>
      </p:sp>
      <p:sp>
        <p:nvSpPr>
          <p:cNvPr id="3" name="Content Placeholder 2">
            <a:extLst>
              <a:ext uri="{FF2B5EF4-FFF2-40B4-BE49-F238E27FC236}">
                <a16:creationId xmlns:a16="http://schemas.microsoft.com/office/drawing/2014/main" id="{E8D30002-66C4-7BD2-C3B8-D9A17B221D29}"/>
              </a:ext>
            </a:extLst>
          </p:cNvPr>
          <p:cNvSpPr>
            <a:spLocks noGrp="1"/>
          </p:cNvSpPr>
          <p:nvPr>
            <p:ph idx="1"/>
          </p:nvPr>
        </p:nvSpPr>
        <p:spPr/>
        <p:txBody>
          <a:bodyPr/>
          <a:lstStyle/>
          <a:p>
            <a:r>
              <a:rPr lang="fr-FR" dirty="0" err="1">
                <a:solidFill>
                  <a:schemeClr val="bg1">
                    <a:lumMod val="10000"/>
                  </a:schemeClr>
                </a:solidFill>
              </a:rPr>
              <a:t>Awareness</a:t>
            </a:r>
            <a:r>
              <a:rPr lang="fr-FR" dirty="0">
                <a:solidFill>
                  <a:schemeClr val="bg1">
                    <a:lumMod val="10000"/>
                  </a:schemeClr>
                </a:solidFill>
              </a:rPr>
              <a:t> - </a:t>
            </a:r>
            <a:r>
              <a:rPr lang="fr-FR" dirty="0" err="1">
                <a:solidFill>
                  <a:schemeClr val="bg1">
                    <a:lumMod val="10000"/>
                  </a:schemeClr>
                </a:solidFill>
              </a:rPr>
              <a:t>discover</a:t>
            </a:r>
            <a:endParaRPr lang="fr-FR" dirty="0">
              <a:solidFill>
                <a:schemeClr val="bg1">
                  <a:lumMod val="10000"/>
                </a:schemeClr>
              </a:solidFill>
            </a:endParaRPr>
          </a:p>
          <a:p>
            <a:r>
              <a:rPr lang="fr-FR" dirty="0" err="1">
                <a:solidFill>
                  <a:schemeClr val="bg1">
                    <a:lumMod val="10000"/>
                  </a:schemeClr>
                </a:solidFill>
              </a:rPr>
              <a:t>Consideration</a:t>
            </a:r>
            <a:r>
              <a:rPr lang="fr-FR" dirty="0">
                <a:solidFill>
                  <a:schemeClr val="bg1">
                    <a:lumMod val="10000"/>
                  </a:schemeClr>
                </a:solidFill>
              </a:rPr>
              <a:t> - </a:t>
            </a:r>
            <a:r>
              <a:rPr lang="fr-FR" dirty="0" err="1">
                <a:solidFill>
                  <a:schemeClr val="bg1">
                    <a:lumMod val="10000"/>
                  </a:schemeClr>
                </a:solidFill>
              </a:rPr>
              <a:t>evaluate</a:t>
            </a:r>
            <a:endParaRPr lang="fr-FR" dirty="0">
              <a:solidFill>
                <a:schemeClr val="bg1">
                  <a:lumMod val="10000"/>
                </a:schemeClr>
              </a:solidFill>
            </a:endParaRPr>
          </a:p>
          <a:p>
            <a:r>
              <a:rPr lang="fr-FR" dirty="0" err="1">
                <a:solidFill>
                  <a:schemeClr val="bg1">
                    <a:lumMod val="10000"/>
                  </a:schemeClr>
                </a:solidFill>
              </a:rPr>
              <a:t>Decision</a:t>
            </a:r>
            <a:r>
              <a:rPr lang="fr-FR" dirty="0">
                <a:solidFill>
                  <a:schemeClr val="bg1">
                    <a:lumMod val="10000"/>
                  </a:schemeClr>
                </a:solidFill>
              </a:rPr>
              <a:t> - </a:t>
            </a:r>
            <a:r>
              <a:rPr lang="fr-FR" dirty="0" err="1">
                <a:solidFill>
                  <a:schemeClr val="bg1">
                    <a:lumMod val="10000"/>
                  </a:schemeClr>
                </a:solidFill>
              </a:rPr>
              <a:t>buy</a:t>
            </a:r>
            <a:endParaRPr lang="fr-FR" dirty="0">
              <a:solidFill>
                <a:schemeClr val="bg1">
                  <a:lumMod val="10000"/>
                </a:schemeClr>
              </a:solidFill>
            </a:endParaRPr>
          </a:p>
          <a:p>
            <a:r>
              <a:rPr lang="fr-FR" dirty="0" err="1">
                <a:solidFill>
                  <a:schemeClr val="bg1">
                    <a:lumMod val="10000"/>
                  </a:schemeClr>
                </a:solidFill>
              </a:rPr>
              <a:t>Experience</a:t>
            </a:r>
            <a:r>
              <a:rPr lang="fr-FR" dirty="0">
                <a:solidFill>
                  <a:schemeClr val="bg1">
                    <a:lumMod val="10000"/>
                  </a:schemeClr>
                </a:solidFill>
              </a:rPr>
              <a:t> - use</a:t>
            </a:r>
          </a:p>
          <a:p>
            <a:r>
              <a:rPr lang="fr-FR" dirty="0" err="1">
                <a:solidFill>
                  <a:schemeClr val="bg1">
                    <a:lumMod val="10000"/>
                  </a:schemeClr>
                </a:solidFill>
              </a:rPr>
              <a:t>Loyalty</a:t>
            </a:r>
            <a:r>
              <a:rPr lang="fr-FR" dirty="0">
                <a:solidFill>
                  <a:schemeClr val="bg1">
                    <a:lumMod val="10000"/>
                  </a:schemeClr>
                </a:solidFill>
              </a:rPr>
              <a:t> – </a:t>
            </a:r>
            <a:r>
              <a:rPr lang="fr-FR" dirty="0" err="1">
                <a:solidFill>
                  <a:schemeClr val="bg1">
                    <a:lumMod val="10000"/>
                  </a:schemeClr>
                </a:solidFill>
              </a:rPr>
              <a:t>buy</a:t>
            </a:r>
            <a:r>
              <a:rPr lang="fr-FR" dirty="0">
                <a:solidFill>
                  <a:schemeClr val="bg1">
                    <a:lumMod val="10000"/>
                  </a:schemeClr>
                </a:solidFill>
              </a:rPr>
              <a:t> more &amp; </a:t>
            </a:r>
            <a:r>
              <a:rPr lang="fr-FR" dirty="0" err="1">
                <a:solidFill>
                  <a:schemeClr val="bg1">
                    <a:lumMod val="10000"/>
                  </a:schemeClr>
                </a:solidFill>
              </a:rPr>
              <a:t>often</a:t>
            </a:r>
            <a:endParaRPr lang="fr-FR" dirty="0">
              <a:solidFill>
                <a:schemeClr val="bg1">
                  <a:lumMod val="10000"/>
                </a:schemeClr>
              </a:solidFill>
            </a:endParaRPr>
          </a:p>
          <a:p>
            <a:r>
              <a:rPr lang="fr-FR" dirty="0" err="1">
                <a:solidFill>
                  <a:schemeClr val="bg1">
                    <a:lumMod val="10000"/>
                  </a:schemeClr>
                </a:solidFill>
              </a:rPr>
              <a:t>Advocacy</a:t>
            </a:r>
            <a:r>
              <a:rPr lang="fr-FR" dirty="0">
                <a:solidFill>
                  <a:schemeClr val="bg1">
                    <a:lumMod val="10000"/>
                  </a:schemeClr>
                </a:solidFill>
              </a:rPr>
              <a:t> - bond</a:t>
            </a:r>
          </a:p>
        </p:txBody>
      </p:sp>
      <p:sp>
        <p:nvSpPr>
          <p:cNvPr id="4" name="Footer Placeholder 3">
            <a:extLst>
              <a:ext uri="{FF2B5EF4-FFF2-40B4-BE49-F238E27FC236}">
                <a16:creationId xmlns:a16="http://schemas.microsoft.com/office/drawing/2014/main" id="{306D9C8A-E3A7-ABB8-7EB0-585349A676A5}"/>
              </a:ext>
            </a:extLst>
          </p:cNvPr>
          <p:cNvSpPr>
            <a:spLocks noGrp="1"/>
          </p:cNvSpPr>
          <p:nvPr>
            <p:ph type="ftr" sz="quarter" idx="10"/>
          </p:nvPr>
        </p:nvSpPr>
        <p:spPr/>
        <p:txBody>
          <a:bodyPr/>
          <a:lstStyle/>
          <a:p>
            <a:r>
              <a:rPr lang="fr-FR"/>
              <a:t>Indiquez votre nom dans le pied de page</a:t>
            </a:r>
            <a:endParaRPr lang="fr-FR" dirty="0"/>
          </a:p>
        </p:txBody>
      </p:sp>
      <p:sp>
        <p:nvSpPr>
          <p:cNvPr id="5" name="Arrow: Curved Left 4">
            <a:extLst>
              <a:ext uri="{FF2B5EF4-FFF2-40B4-BE49-F238E27FC236}">
                <a16:creationId xmlns:a16="http://schemas.microsoft.com/office/drawing/2014/main" id="{A3D19293-9D5C-1934-4547-52EA4A7242EE}"/>
              </a:ext>
            </a:extLst>
          </p:cNvPr>
          <p:cNvSpPr/>
          <p:nvPr/>
        </p:nvSpPr>
        <p:spPr>
          <a:xfrm>
            <a:off x="5638799" y="1505635"/>
            <a:ext cx="1685925" cy="41290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26084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3ADA-E94E-5295-3E55-5A22F10747F5}"/>
              </a:ext>
            </a:extLst>
          </p:cNvPr>
          <p:cNvSpPr>
            <a:spLocks noGrp="1"/>
          </p:cNvSpPr>
          <p:nvPr>
            <p:ph type="title"/>
          </p:nvPr>
        </p:nvSpPr>
        <p:spPr/>
        <p:txBody>
          <a:bodyPr>
            <a:normAutofit/>
          </a:bodyPr>
          <a:lstStyle/>
          <a:p>
            <a:r>
              <a:rPr lang="fr-FR" sz="4000" dirty="0" err="1">
                <a:latin typeface="+mj-lt"/>
              </a:rPr>
              <a:t>Today</a:t>
            </a:r>
            <a:r>
              <a:rPr lang="fr-FR" sz="4000" dirty="0">
                <a:latin typeface="+mj-lt"/>
              </a:rPr>
              <a:t> : a few </a:t>
            </a:r>
            <a:r>
              <a:rPr lang="fr-FR" sz="4000" dirty="0" err="1">
                <a:latin typeface="+mj-lt"/>
              </a:rPr>
              <a:t>exercises</a:t>
            </a:r>
            <a:r>
              <a:rPr lang="fr-FR" sz="4000" dirty="0">
                <a:latin typeface="+mj-lt"/>
              </a:rPr>
              <a:t> </a:t>
            </a:r>
            <a:r>
              <a:rPr lang="fr-FR" sz="4000" dirty="0" err="1">
                <a:latin typeface="+mj-lt"/>
              </a:rPr>
              <a:t>around</a:t>
            </a:r>
            <a:r>
              <a:rPr lang="fr-FR" sz="4000" dirty="0">
                <a:latin typeface="+mj-lt"/>
              </a:rPr>
              <a:t> </a:t>
            </a:r>
            <a:r>
              <a:rPr lang="fr-FR" sz="4000" dirty="0" err="1">
                <a:latin typeface="+mj-lt"/>
              </a:rPr>
              <a:t>company</a:t>
            </a:r>
            <a:r>
              <a:rPr lang="fr-FR" sz="4000" dirty="0">
                <a:latin typeface="+mj-lt"/>
              </a:rPr>
              <a:t> </a:t>
            </a:r>
            <a:r>
              <a:rPr lang="fr-FR" sz="4000" dirty="0" err="1">
                <a:latin typeface="+mj-lt"/>
              </a:rPr>
              <a:t>strategy</a:t>
            </a:r>
            <a:endParaRPr lang="fr-FR" sz="4000" dirty="0">
              <a:latin typeface="+mj-lt"/>
            </a:endParaRPr>
          </a:p>
        </p:txBody>
      </p:sp>
      <p:sp>
        <p:nvSpPr>
          <p:cNvPr id="3" name="Content Placeholder 2">
            <a:extLst>
              <a:ext uri="{FF2B5EF4-FFF2-40B4-BE49-F238E27FC236}">
                <a16:creationId xmlns:a16="http://schemas.microsoft.com/office/drawing/2014/main" id="{7974E93E-C30B-A645-FC5E-F75B0E496411}"/>
              </a:ext>
            </a:extLst>
          </p:cNvPr>
          <p:cNvSpPr>
            <a:spLocks noGrp="1"/>
          </p:cNvSpPr>
          <p:nvPr>
            <p:ph idx="1"/>
          </p:nvPr>
        </p:nvSpPr>
        <p:spPr>
          <a:xfrm>
            <a:off x="838200" y="1123265"/>
            <a:ext cx="10515600" cy="5165452"/>
          </a:xfrm>
        </p:spPr>
        <p:txBody>
          <a:bodyPr/>
          <a:lstStyle/>
          <a:p>
            <a:pPr marL="622300" indent="-514350">
              <a:buFont typeface="+mj-lt"/>
              <a:buAutoNum type="arabicPeriod"/>
            </a:pPr>
            <a:r>
              <a:rPr lang="fr-FR" dirty="0">
                <a:solidFill>
                  <a:schemeClr val="bg1">
                    <a:lumMod val="10000"/>
                  </a:schemeClr>
                </a:solidFill>
              </a:rPr>
              <a:t>The </a:t>
            </a:r>
            <a:r>
              <a:rPr lang="fr-FR" dirty="0" err="1">
                <a:solidFill>
                  <a:schemeClr val="bg1">
                    <a:lumMod val="10000"/>
                  </a:schemeClr>
                </a:solidFill>
              </a:rPr>
              <a:t>canvas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Key </a:t>
            </a:r>
            <a:r>
              <a:rPr lang="fr-FR" dirty="0" err="1">
                <a:solidFill>
                  <a:schemeClr val="bg1">
                    <a:lumMod val="10000"/>
                  </a:schemeClr>
                </a:solidFill>
              </a:rPr>
              <a:t>Success</a:t>
            </a:r>
            <a:r>
              <a:rPr lang="fr-FR" dirty="0">
                <a:solidFill>
                  <a:schemeClr val="bg1">
                    <a:lumMod val="10000"/>
                  </a:schemeClr>
                </a:solidFill>
              </a:rPr>
              <a:t> </a:t>
            </a:r>
            <a:r>
              <a:rPr lang="fr-FR" dirty="0" err="1">
                <a:solidFill>
                  <a:schemeClr val="bg1">
                    <a:lumMod val="10000"/>
                  </a:schemeClr>
                </a:solidFill>
              </a:rPr>
              <a:t>Factors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The importance / performance </a:t>
            </a:r>
            <a:r>
              <a:rPr lang="fr-FR" dirty="0" err="1">
                <a:solidFill>
                  <a:schemeClr val="bg1">
                    <a:lumMod val="10000"/>
                  </a:schemeClr>
                </a:solidFill>
              </a:rPr>
              <a:t>logic</a:t>
            </a:r>
            <a:endParaRPr lang="fr-FR" dirty="0">
              <a:solidFill>
                <a:schemeClr val="bg1">
                  <a:lumMod val="10000"/>
                </a:schemeClr>
              </a:solidFill>
            </a:endParaRPr>
          </a:p>
          <a:p>
            <a:pPr marL="622300" indent="-514350">
              <a:buFont typeface="+mj-lt"/>
              <a:buAutoNum type="arabicPeriod"/>
            </a:pPr>
            <a:r>
              <a:rPr lang="fr-FR" dirty="0" err="1">
                <a:solidFill>
                  <a:schemeClr val="bg1">
                    <a:lumMod val="10000"/>
                  </a:schemeClr>
                </a:solidFill>
              </a:rPr>
              <a:t>Three</a:t>
            </a:r>
            <a:r>
              <a:rPr lang="fr-FR" dirty="0">
                <a:solidFill>
                  <a:schemeClr val="bg1">
                    <a:lumMod val="10000"/>
                  </a:schemeClr>
                </a:solidFill>
              </a:rPr>
              <a:t> time horizons</a:t>
            </a:r>
          </a:p>
          <a:p>
            <a:pPr marL="622300" indent="-514350">
              <a:buFont typeface="+mj-lt"/>
              <a:buAutoNum type="arabicPeriod"/>
            </a:pPr>
            <a:r>
              <a:rPr lang="fr-FR" dirty="0">
                <a:solidFill>
                  <a:schemeClr val="bg1">
                    <a:lumMod val="10000"/>
                  </a:schemeClr>
                </a:solidFill>
              </a:rPr>
              <a:t>The </a:t>
            </a:r>
            <a:r>
              <a:rPr lang="fr-FR" dirty="0" err="1">
                <a:solidFill>
                  <a:schemeClr val="bg1">
                    <a:lumMod val="10000"/>
                  </a:schemeClr>
                </a:solidFill>
              </a:rPr>
              <a:t>competitive</a:t>
            </a:r>
            <a:r>
              <a:rPr lang="fr-FR" dirty="0">
                <a:solidFill>
                  <a:schemeClr val="bg1">
                    <a:lumMod val="10000"/>
                  </a:schemeClr>
                </a:solidFill>
              </a:rPr>
              <a:t> profile</a:t>
            </a:r>
          </a:p>
        </p:txBody>
      </p:sp>
      <p:sp>
        <p:nvSpPr>
          <p:cNvPr id="4" name="Footer Placeholder 3">
            <a:extLst>
              <a:ext uri="{FF2B5EF4-FFF2-40B4-BE49-F238E27FC236}">
                <a16:creationId xmlns:a16="http://schemas.microsoft.com/office/drawing/2014/main" id="{A397A082-A511-9E6F-817E-DF5EC616E8B3}"/>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76956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911A3D-6979-4EF4-A903-B03A3B0110B1}"/>
              </a:ext>
            </a:extLst>
          </p:cNvPr>
          <p:cNvSpPr/>
          <p:nvPr/>
        </p:nvSpPr>
        <p:spPr>
          <a:xfrm>
            <a:off x="986643" y="727117"/>
            <a:ext cx="10530840" cy="543927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A684074-F41D-4A99-8762-306FC4DDC6E0}"/>
              </a:ext>
            </a:extLst>
          </p:cNvPr>
          <p:cNvCxnSpPr>
            <a:cxnSpLocks/>
          </p:cNvCxnSpPr>
          <p:nvPr/>
        </p:nvCxnSpPr>
        <p:spPr>
          <a:xfrm>
            <a:off x="5067300" y="762000"/>
            <a:ext cx="0" cy="445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BA276DF-A621-4553-A76D-0C886EA74664}"/>
              </a:ext>
            </a:extLst>
          </p:cNvPr>
          <p:cNvCxnSpPr>
            <a:cxnSpLocks/>
          </p:cNvCxnSpPr>
          <p:nvPr/>
        </p:nvCxnSpPr>
        <p:spPr>
          <a:xfrm>
            <a:off x="2849880" y="762000"/>
            <a:ext cx="0" cy="443484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7E1F31E-A38A-4D9E-A61A-26E60A065DE4}"/>
              </a:ext>
            </a:extLst>
          </p:cNvPr>
          <p:cNvCxnSpPr>
            <a:cxnSpLocks/>
          </p:cNvCxnSpPr>
          <p:nvPr/>
        </p:nvCxnSpPr>
        <p:spPr>
          <a:xfrm>
            <a:off x="7581900" y="746760"/>
            <a:ext cx="0" cy="446532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89F386-4117-49DE-B572-15AF42B59DCB}"/>
              </a:ext>
            </a:extLst>
          </p:cNvPr>
          <p:cNvCxnSpPr>
            <a:cxnSpLocks/>
          </p:cNvCxnSpPr>
          <p:nvPr/>
        </p:nvCxnSpPr>
        <p:spPr>
          <a:xfrm flipH="1">
            <a:off x="986643" y="5181600"/>
            <a:ext cx="105308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2A2C61-0053-4020-BE0A-A198478673A8}"/>
              </a:ext>
            </a:extLst>
          </p:cNvPr>
          <p:cNvCxnSpPr>
            <a:cxnSpLocks/>
          </p:cNvCxnSpPr>
          <p:nvPr/>
        </p:nvCxnSpPr>
        <p:spPr>
          <a:xfrm flipH="1">
            <a:off x="2849880" y="3131820"/>
            <a:ext cx="22479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009161-0354-411F-956B-D7C954895449}"/>
              </a:ext>
            </a:extLst>
          </p:cNvPr>
          <p:cNvCxnSpPr>
            <a:cxnSpLocks/>
          </p:cNvCxnSpPr>
          <p:nvPr/>
        </p:nvCxnSpPr>
        <p:spPr>
          <a:xfrm>
            <a:off x="9829800" y="746760"/>
            <a:ext cx="0" cy="446532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0C6FF66-F952-4473-9C28-EE8A6885F05A}"/>
              </a:ext>
            </a:extLst>
          </p:cNvPr>
          <p:cNvCxnSpPr>
            <a:cxnSpLocks/>
          </p:cNvCxnSpPr>
          <p:nvPr/>
        </p:nvCxnSpPr>
        <p:spPr>
          <a:xfrm flipH="1">
            <a:off x="7581900" y="3124200"/>
            <a:ext cx="22479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30B5EB9-6E67-4659-9020-37A0E28440BB}"/>
              </a:ext>
            </a:extLst>
          </p:cNvPr>
          <p:cNvCxnSpPr>
            <a:cxnSpLocks/>
          </p:cNvCxnSpPr>
          <p:nvPr/>
        </p:nvCxnSpPr>
        <p:spPr>
          <a:xfrm flipV="1">
            <a:off x="6347460" y="5196840"/>
            <a:ext cx="0" cy="969556"/>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CCB56893-DE53-431A-88F2-5A53BA6E6256}"/>
              </a:ext>
            </a:extLst>
          </p:cNvPr>
          <p:cNvSpPr txBox="1"/>
          <p:nvPr/>
        </p:nvSpPr>
        <p:spPr>
          <a:xfrm>
            <a:off x="977890" y="2712930"/>
            <a:ext cx="1904880" cy="461665"/>
          </a:xfrm>
          <a:prstGeom prst="rect">
            <a:avLst/>
          </a:prstGeom>
          <a:noFill/>
        </p:spPr>
        <p:txBody>
          <a:bodyPr wrap="none" rtlCol="0">
            <a:spAutoFit/>
          </a:bodyPr>
          <a:lstStyle/>
          <a:p>
            <a:pPr algn="ctr"/>
            <a:r>
              <a:rPr lang="fr-FR" sz="2400" dirty="0">
                <a:cs typeface="Arial" panose="020B0604020202020204" pitchFamily="34" charset="0"/>
              </a:rPr>
              <a:t>Partnerships</a:t>
            </a:r>
          </a:p>
        </p:txBody>
      </p:sp>
      <p:sp>
        <p:nvSpPr>
          <p:cNvPr id="34" name="TextBox 33">
            <a:extLst>
              <a:ext uri="{FF2B5EF4-FFF2-40B4-BE49-F238E27FC236}">
                <a16:creationId xmlns:a16="http://schemas.microsoft.com/office/drawing/2014/main" id="{FC5DD414-87CA-4474-9F23-D06F816B1A28}"/>
              </a:ext>
            </a:extLst>
          </p:cNvPr>
          <p:cNvSpPr txBox="1"/>
          <p:nvPr/>
        </p:nvSpPr>
        <p:spPr>
          <a:xfrm>
            <a:off x="3004941" y="3794999"/>
            <a:ext cx="1839798" cy="461665"/>
          </a:xfrm>
          <a:prstGeom prst="rect">
            <a:avLst/>
          </a:prstGeom>
          <a:noFill/>
        </p:spPr>
        <p:txBody>
          <a:bodyPr wrap="none" rtlCol="0">
            <a:spAutoFit/>
          </a:bodyPr>
          <a:lstStyle/>
          <a:p>
            <a:pPr algn="ctr"/>
            <a:r>
              <a:rPr lang="fr-FR" sz="2400" dirty="0" err="1">
                <a:cs typeface="Arial" panose="020B0604020202020204" pitchFamily="34" charset="0"/>
              </a:rPr>
              <a:t>Capabilities</a:t>
            </a:r>
            <a:endParaRPr lang="fr-FR" sz="2400" dirty="0">
              <a:cs typeface="Arial" panose="020B0604020202020204" pitchFamily="34" charset="0"/>
            </a:endParaRPr>
          </a:p>
        </p:txBody>
      </p:sp>
      <p:sp>
        <p:nvSpPr>
          <p:cNvPr id="35" name="TextBox 34">
            <a:extLst>
              <a:ext uri="{FF2B5EF4-FFF2-40B4-BE49-F238E27FC236}">
                <a16:creationId xmlns:a16="http://schemas.microsoft.com/office/drawing/2014/main" id="{CE5A749F-9711-4F68-8FE2-89B8D529376F}"/>
              </a:ext>
            </a:extLst>
          </p:cNvPr>
          <p:cNvSpPr txBox="1"/>
          <p:nvPr/>
        </p:nvSpPr>
        <p:spPr>
          <a:xfrm>
            <a:off x="3140647" y="1676399"/>
            <a:ext cx="1443023" cy="461665"/>
          </a:xfrm>
          <a:prstGeom prst="rect">
            <a:avLst/>
          </a:prstGeom>
          <a:noFill/>
        </p:spPr>
        <p:txBody>
          <a:bodyPr wrap="none" rtlCol="0">
            <a:spAutoFit/>
          </a:bodyPr>
          <a:lstStyle/>
          <a:p>
            <a:pPr algn="ctr"/>
            <a:r>
              <a:rPr lang="fr-FR" sz="2400" dirty="0" err="1">
                <a:cs typeface="Arial" panose="020B0604020202020204" pitchFamily="34" charset="0"/>
              </a:rPr>
              <a:t>Activities</a:t>
            </a:r>
            <a:endParaRPr lang="fr-FR" sz="2400" dirty="0">
              <a:cs typeface="Arial" panose="020B0604020202020204" pitchFamily="34" charset="0"/>
            </a:endParaRPr>
          </a:p>
        </p:txBody>
      </p:sp>
      <p:sp>
        <p:nvSpPr>
          <p:cNvPr id="36" name="TextBox 35">
            <a:extLst>
              <a:ext uri="{FF2B5EF4-FFF2-40B4-BE49-F238E27FC236}">
                <a16:creationId xmlns:a16="http://schemas.microsoft.com/office/drawing/2014/main" id="{771FDA14-E69B-4698-BED6-47BE1E9DB092}"/>
              </a:ext>
            </a:extLst>
          </p:cNvPr>
          <p:cNvSpPr txBox="1"/>
          <p:nvPr/>
        </p:nvSpPr>
        <p:spPr>
          <a:xfrm>
            <a:off x="9944528" y="2708701"/>
            <a:ext cx="1553630" cy="830997"/>
          </a:xfrm>
          <a:prstGeom prst="rect">
            <a:avLst/>
          </a:prstGeom>
          <a:noFill/>
        </p:spPr>
        <p:txBody>
          <a:bodyPr wrap="none" rtlCol="0">
            <a:spAutoFit/>
          </a:bodyPr>
          <a:lstStyle/>
          <a:p>
            <a:pPr algn="ctr"/>
            <a:r>
              <a:rPr lang="fr-FR" sz="2400" dirty="0">
                <a:cs typeface="Arial" panose="020B0604020202020204" pitchFamily="34" charset="0"/>
              </a:rPr>
              <a:t>Client </a:t>
            </a:r>
          </a:p>
          <a:p>
            <a:pPr algn="ctr"/>
            <a:r>
              <a:rPr lang="fr-FR" sz="2400" dirty="0">
                <a:cs typeface="Arial" panose="020B0604020202020204" pitchFamily="34" charset="0"/>
              </a:rPr>
              <a:t>segments</a:t>
            </a:r>
          </a:p>
        </p:txBody>
      </p:sp>
      <p:sp>
        <p:nvSpPr>
          <p:cNvPr id="37" name="TextBox 36">
            <a:extLst>
              <a:ext uri="{FF2B5EF4-FFF2-40B4-BE49-F238E27FC236}">
                <a16:creationId xmlns:a16="http://schemas.microsoft.com/office/drawing/2014/main" id="{B994B29D-31B0-4990-A1AF-E1BDB73B62C3}"/>
              </a:ext>
            </a:extLst>
          </p:cNvPr>
          <p:cNvSpPr txBox="1"/>
          <p:nvPr/>
        </p:nvSpPr>
        <p:spPr>
          <a:xfrm>
            <a:off x="7682362" y="3797873"/>
            <a:ext cx="2046971" cy="461665"/>
          </a:xfrm>
          <a:prstGeom prst="rect">
            <a:avLst/>
          </a:prstGeom>
          <a:noFill/>
        </p:spPr>
        <p:txBody>
          <a:bodyPr wrap="none" rtlCol="0">
            <a:spAutoFit/>
          </a:bodyPr>
          <a:lstStyle/>
          <a:p>
            <a:pPr algn="ctr"/>
            <a:r>
              <a:rPr lang="fr-FR" sz="2400" dirty="0" err="1">
                <a:cs typeface="Arial" panose="020B0604020202020204" pitchFamily="34" charset="0"/>
              </a:rPr>
              <a:t>Relationships</a:t>
            </a:r>
            <a:endParaRPr lang="fr-FR" sz="2400" dirty="0">
              <a:cs typeface="Arial" panose="020B0604020202020204" pitchFamily="34" charset="0"/>
            </a:endParaRPr>
          </a:p>
        </p:txBody>
      </p:sp>
      <p:sp>
        <p:nvSpPr>
          <p:cNvPr id="38" name="TextBox 37">
            <a:extLst>
              <a:ext uri="{FF2B5EF4-FFF2-40B4-BE49-F238E27FC236}">
                <a16:creationId xmlns:a16="http://schemas.microsoft.com/office/drawing/2014/main" id="{5CD16769-0515-45B8-8709-3776B9A69F69}"/>
              </a:ext>
            </a:extLst>
          </p:cNvPr>
          <p:cNvSpPr txBox="1"/>
          <p:nvPr/>
        </p:nvSpPr>
        <p:spPr>
          <a:xfrm>
            <a:off x="7907359" y="1737599"/>
            <a:ext cx="1499128" cy="461665"/>
          </a:xfrm>
          <a:prstGeom prst="rect">
            <a:avLst/>
          </a:prstGeom>
          <a:noFill/>
        </p:spPr>
        <p:txBody>
          <a:bodyPr wrap="none" rtlCol="0">
            <a:spAutoFit/>
          </a:bodyPr>
          <a:lstStyle/>
          <a:p>
            <a:r>
              <a:rPr lang="fr-FR" sz="2400" dirty="0">
                <a:cs typeface="Arial" panose="020B0604020202020204" pitchFamily="34" charset="0"/>
              </a:rPr>
              <a:t>Channels</a:t>
            </a:r>
          </a:p>
        </p:txBody>
      </p:sp>
      <p:sp>
        <p:nvSpPr>
          <p:cNvPr id="39" name="TextBox 38">
            <a:extLst>
              <a:ext uri="{FF2B5EF4-FFF2-40B4-BE49-F238E27FC236}">
                <a16:creationId xmlns:a16="http://schemas.microsoft.com/office/drawing/2014/main" id="{88270EAF-81D9-4292-9CFA-C591FA1F6D1F}"/>
              </a:ext>
            </a:extLst>
          </p:cNvPr>
          <p:cNvSpPr txBox="1"/>
          <p:nvPr/>
        </p:nvSpPr>
        <p:spPr>
          <a:xfrm>
            <a:off x="5452707" y="2377589"/>
            <a:ext cx="1810944" cy="830997"/>
          </a:xfrm>
          <a:prstGeom prst="rect">
            <a:avLst/>
          </a:prstGeom>
          <a:noFill/>
        </p:spPr>
        <p:txBody>
          <a:bodyPr wrap="none" rtlCol="0">
            <a:spAutoFit/>
          </a:bodyPr>
          <a:lstStyle/>
          <a:p>
            <a:pPr algn="ctr"/>
            <a:r>
              <a:rPr lang="fr-FR" sz="2400" dirty="0">
                <a:cs typeface="Arial" panose="020B0604020202020204" pitchFamily="34" charset="0"/>
              </a:rPr>
              <a:t>The value</a:t>
            </a:r>
          </a:p>
          <a:p>
            <a:pPr algn="ctr"/>
            <a:r>
              <a:rPr lang="fr-FR" sz="2400" dirty="0">
                <a:cs typeface="Arial" panose="020B0604020202020204" pitchFamily="34" charset="0"/>
              </a:rPr>
              <a:t>proposition</a:t>
            </a:r>
          </a:p>
        </p:txBody>
      </p:sp>
      <p:sp>
        <p:nvSpPr>
          <p:cNvPr id="40" name="TextBox 39">
            <a:extLst>
              <a:ext uri="{FF2B5EF4-FFF2-40B4-BE49-F238E27FC236}">
                <a16:creationId xmlns:a16="http://schemas.microsoft.com/office/drawing/2014/main" id="{B3BA928E-288C-49E1-8F96-91F7F5CED0A5}"/>
              </a:ext>
            </a:extLst>
          </p:cNvPr>
          <p:cNvSpPr txBox="1"/>
          <p:nvPr/>
        </p:nvSpPr>
        <p:spPr>
          <a:xfrm>
            <a:off x="2575700" y="5536851"/>
            <a:ext cx="2137380" cy="461665"/>
          </a:xfrm>
          <a:prstGeom prst="rect">
            <a:avLst/>
          </a:prstGeom>
          <a:noFill/>
        </p:spPr>
        <p:txBody>
          <a:bodyPr wrap="none" rtlCol="0">
            <a:spAutoFit/>
          </a:bodyPr>
          <a:lstStyle/>
          <a:p>
            <a:r>
              <a:rPr lang="fr-FR" sz="2400" dirty="0" err="1">
                <a:cs typeface="Arial" panose="020B0604020202020204" pitchFamily="34" charset="0"/>
              </a:rPr>
              <a:t>Cost</a:t>
            </a:r>
            <a:r>
              <a:rPr lang="fr-FR" sz="2400" dirty="0">
                <a:cs typeface="Arial" panose="020B0604020202020204" pitchFamily="34" charset="0"/>
              </a:rPr>
              <a:t> structure</a:t>
            </a:r>
          </a:p>
        </p:txBody>
      </p:sp>
      <p:sp>
        <p:nvSpPr>
          <p:cNvPr id="41" name="TextBox 40">
            <a:extLst>
              <a:ext uri="{FF2B5EF4-FFF2-40B4-BE49-F238E27FC236}">
                <a16:creationId xmlns:a16="http://schemas.microsoft.com/office/drawing/2014/main" id="{2068487B-C23C-44CA-B439-46B94226B004}"/>
              </a:ext>
            </a:extLst>
          </p:cNvPr>
          <p:cNvSpPr txBox="1"/>
          <p:nvPr/>
        </p:nvSpPr>
        <p:spPr>
          <a:xfrm>
            <a:off x="331242" y="98822"/>
            <a:ext cx="8417689" cy="646331"/>
          </a:xfrm>
          <a:prstGeom prst="rect">
            <a:avLst/>
          </a:prstGeom>
          <a:noFill/>
        </p:spPr>
        <p:txBody>
          <a:bodyPr wrap="none" rtlCol="0">
            <a:spAutoFit/>
          </a:bodyPr>
          <a:lstStyle/>
          <a:p>
            <a:r>
              <a:rPr lang="fr-FR" sz="3600" dirty="0">
                <a:latin typeface="Arial" panose="020B0604020202020204" pitchFamily="34" charset="0"/>
                <a:cs typeface="Arial" panose="020B0604020202020204" pitchFamily="34" charset="0"/>
              </a:rPr>
              <a:t> Last time, </a:t>
            </a:r>
            <a:r>
              <a:rPr lang="fr-FR" sz="3600" dirty="0" err="1">
                <a:latin typeface="Arial" panose="020B0604020202020204" pitchFamily="34" charset="0"/>
                <a:cs typeface="Arial" panose="020B0604020202020204" pitchFamily="34" charset="0"/>
              </a:rPr>
              <a:t>we</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talked</a:t>
            </a:r>
            <a:r>
              <a:rPr lang="fr-FR" sz="3600" dirty="0">
                <a:latin typeface="Arial" panose="020B0604020202020204" pitchFamily="34" charset="0"/>
                <a:cs typeface="Arial" panose="020B0604020202020204" pitchFamily="34" charset="0"/>
              </a:rPr>
              <a:t> about the Canvas</a:t>
            </a:r>
            <a:endParaRPr lang="fr-FR" sz="3600" dirty="0">
              <a:latin typeface="+mj-lt"/>
              <a:cs typeface="Arial" panose="020B0604020202020204" pitchFamily="34" charset="0"/>
            </a:endParaRPr>
          </a:p>
        </p:txBody>
      </p:sp>
      <p:sp>
        <p:nvSpPr>
          <p:cNvPr id="42" name="TextBox 41">
            <a:extLst>
              <a:ext uri="{FF2B5EF4-FFF2-40B4-BE49-F238E27FC236}">
                <a16:creationId xmlns:a16="http://schemas.microsoft.com/office/drawing/2014/main" id="{5105D114-9255-4DB5-9C28-DCB65FF899D5}"/>
              </a:ext>
            </a:extLst>
          </p:cNvPr>
          <p:cNvSpPr txBox="1"/>
          <p:nvPr/>
        </p:nvSpPr>
        <p:spPr>
          <a:xfrm>
            <a:off x="8236521" y="5506372"/>
            <a:ext cx="2568395" cy="461665"/>
          </a:xfrm>
          <a:prstGeom prst="rect">
            <a:avLst/>
          </a:prstGeom>
          <a:noFill/>
        </p:spPr>
        <p:txBody>
          <a:bodyPr wrap="none" rtlCol="0">
            <a:spAutoFit/>
          </a:bodyPr>
          <a:lstStyle/>
          <a:p>
            <a:r>
              <a:rPr lang="fr-FR" sz="2400" dirty="0">
                <a:cs typeface="Arial" panose="020B0604020202020204" pitchFamily="34" charset="0"/>
              </a:rPr>
              <a:t>Revenue </a:t>
            </a:r>
            <a:r>
              <a:rPr lang="fr-FR" sz="2400" dirty="0" err="1">
                <a:cs typeface="Arial" panose="020B0604020202020204" pitchFamily="34" charset="0"/>
              </a:rPr>
              <a:t>streams</a:t>
            </a:r>
            <a:endParaRPr lang="fr-FR" sz="2400" dirty="0">
              <a:cs typeface="Arial" panose="020B0604020202020204" pitchFamily="34" charset="0"/>
            </a:endParaRPr>
          </a:p>
        </p:txBody>
      </p:sp>
      <p:sp>
        <p:nvSpPr>
          <p:cNvPr id="43" name="Flèche courbée vers le bas 23">
            <a:extLst>
              <a:ext uri="{FF2B5EF4-FFF2-40B4-BE49-F238E27FC236}">
                <a16:creationId xmlns:a16="http://schemas.microsoft.com/office/drawing/2014/main" id="{1C17404E-40AA-4DA3-A29E-19C44F5082B7}"/>
              </a:ext>
            </a:extLst>
          </p:cNvPr>
          <p:cNvSpPr/>
          <p:nvPr/>
        </p:nvSpPr>
        <p:spPr bwMode="auto">
          <a:xfrm>
            <a:off x="6193544" y="1114480"/>
            <a:ext cx="5027108" cy="905167"/>
          </a:xfrm>
          <a:prstGeom prst="curvedDownArrow">
            <a:avLst/>
          </a:prstGeom>
          <a:solidFill>
            <a:srgbClr val="C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algn="ctr" defTabSz="914400" eaLnBrk="0" fontAlgn="base" hangingPunct="0">
              <a:spcBef>
                <a:spcPct val="0"/>
              </a:spcBef>
              <a:spcAft>
                <a:spcPct val="0"/>
              </a:spcAft>
            </a:pPr>
            <a:endParaRPr lang="fr-FR" sz="3200" b="1">
              <a:latin typeface="Arial" charset="0"/>
            </a:endParaRPr>
          </a:p>
        </p:txBody>
      </p:sp>
      <p:sp>
        <p:nvSpPr>
          <p:cNvPr id="44" name="Flèche courbée vers le bas 23">
            <a:extLst>
              <a:ext uri="{FF2B5EF4-FFF2-40B4-BE49-F238E27FC236}">
                <a16:creationId xmlns:a16="http://schemas.microsoft.com/office/drawing/2014/main" id="{A520A852-1799-4B4B-964C-EBB663200140}"/>
              </a:ext>
            </a:extLst>
          </p:cNvPr>
          <p:cNvSpPr/>
          <p:nvPr/>
        </p:nvSpPr>
        <p:spPr bwMode="auto">
          <a:xfrm flipV="1">
            <a:off x="6304245" y="3895881"/>
            <a:ext cx="4916416" cy="851428"/>
          </a:xfrm>
          <a:prstGeom prst="curvedDownArrow">
            <a:avLst/>
          </a:prstGeom>
          <a:solidFill>
            <a:srgbClr val="C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algn="ctr" defTabSz="914400" eaLnBrk="0" fontAlgn="base" hangingPunct="0">
              <a:spcBef>
                <a:spcPct val="0"/>
              </a:spcBef>
              <a:spcAft>
                <a:spcPct val="0"/>
              </a:spcAft>
            </a:pPr>
            <a:endParaRPr lang="fr-FR" sz="3200" b="1">
              <a:latin typeface="Arial" charset="0"/>
            </a:endParaRPr>
          </a:p>
        </p:txBody>
      </p:sp>
    </p:spTree>
    <p:extLst>
      <p:ext uri="{BB962C8B-B14F-4D97-AF65-F5344CB8AC3E}">
        <p14:creationId xmlns:p14="http://schemas.microsoft.com/office/powerpoint/2010/main" val="192520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a:xfrm>
            <a:off x="838200" y="214714"/>
            <a:ext cx="10515600" cy="651825"/>
          </a:xfrm>
        </p:spPr>
        <p:txBody>
          <a:bodyPr>
            <a:normAutofit/>
          </a:bodyPr>
          <a:lstStyle/>
          <a:p>
            <a:pPr algn="r"/>
            <a:r>
              <a:rPr lang="fr-FR" sz="4000" dirty="0">
                <a:latin typeface="+mj-lt"/>
              </a:rPr>
              <a:t>Activity #1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709612" y="846274"/>
            <a:ext cx="10515600" cy="5165452"/>
          </a:xfrm>
        </p:spPr>
        <p:txBody>
          <a:bodyPr>
            <a:noAutofit/>
          </a:bodyPr>
          <a:lstStyle/>
          <a:p>
            <a:pPr marL="107950" indent="0">
              <a:buNone/>
            </a:pPr>
            <a:r>
              <a:rPr lang="fr-FR" sz="2400" b="1" dirty="0" err="1">
                <a:solidFill>
                  <a:schemeClr val="bg1">
                    <a:lumMod val="10000"/>
                  </a:schemeClr>
                </a:solidFill>
              </a:rPr>
              <a:t>Research</a:t>
            </a:r>
            <a:r>
              <a:rPr lang="fr-FR" sz="2400" b="1" dirty="0">
                <a:solidFill>
                  <a:schemeClr val="bg1">
                    <a:lumMod val="10000"/>
                  </a:schemeClr>
                </a:solidFill>
              </a:rPr>
              <a:t> freitag.ch/en</a:t>
            </a:r>
          </a:p>
          <a:p>
            <a:r>
              <a:rPr lang="fr-FR" sz="2400" dirty="0" err="1">
                <a:solidFill>
                  <a:schemeClr val="bg1">
                    <a:lumMod val="10000"/>
                  </a:schemeClr>
                </a:solidFill>
              </a:rPr>
              <a:t>Define</a:t>
            </a:r>
            <a:r>
              <a:rPr lang="fr-FR" sz="2400" dirty="0">
                <a:solidFill>
                  <a:schemeClr val="bg1">
                    <a:lumMod val="10000"/>
                  </a:schemeClr>
                </a:solidFill>
              </a:rPr>
              <a:t> the value proposition (3 parts)</a:t>
            </a:r>
          </a:p>
          <a:p>
            <a:pPr>
              <a:lnSpc>
                <a:spcPct val="100000"/>
              </a:lnSpc>
            </a:pPr>
            <a:r>
              <a:rPr lang="fr-FR" sz="2400" dirty="0" err="1">
                <a:solidFill>
                  <a:schemeClr val="bg1">
                    <a:lumMod val="10000"/>
                  </a:schemeClr>
                </a:solidFill>
              </a:rPr>
              <a:t>Define</a:t>
            </a:r>
            <a:r>
              <a:rPr lang="fr-FR" sz="2400" dirty="0">
                <a:solidFill>
                  <a:schemeClr val="bg1">
                    <a:lumMod val="10000"/>
                  </a:schemeClr>
                </a:solidFill>
              </a:rPr>
              <a:t> the </a:t>
            </a:r>
            <a:r>
              <a:rPr lang="fr-FR" sz="2400" dirty="0" err="1">
                <a:solidFill>
                  <a:schemeClr val="bg1">
                    <a:lumMod val="10000"/>
                  </a:schemeClr>
                </a:solidFill>
              </a:rPr>
              <a:t>Capabilities</a:t>
            </a:r>
            <a:r>
              <a:rPr lang="fr-FR" sz="2400" dirty="0">
                <a:solidFill>
                  <a:schemeClr val="bg1">
                    <a:lumMod val="10000"/>
                  </a:schemeClr>
                </a:solidFill>
              </a:rPr>
              <a:t> (</a:t>
            </a:r>
            <a:r>
              <a:rPr lang="fr-FR" sz="2400" dirty="0" err="1">
                <a:solidFill>
                  <a:schemeClr val="bg1">
                    <a:lumMod val="10000"/>
                  </a:schemeClr>
                </a:solidFill>
              </a:rPr>
              <a:t>detail</a:t>
            </a:r>
            <a:r>
              <a:rPr lang="fr-FR" sz="2400" dirty="0">
                <a:solidFill>
                  <a:schemeClr val="bg1">
                    <a:lumMod val="10000"/>
                  </a:schemeClr>
                </a:solidFill>
              </a:rPr>
              <a:t> the 5 </a:t>
            </a:r>
            <a:r>
              <a:rPr lang="fr-FR" sz="2400" dirty="0" err="1">
                <a:solidFill>
                  <a:schemeClr val="bg1">
                    <a:lumMod val="10000"/>
                  </a:schemeClr>
                </a:solidFill>
              </a:rPr>
              <a:t>categories</a:t>
            </a:r>
            <a:r>
              <a:rPr lang="fr-FR" sz="2400" dirty="0">
                <a:solidFill>
                  <a:schemeClr val="bg1">
                    <a:lumMod val="10000"/>
                  </a:schemeClr>
                </a:solidFill>
              </a:rPr>
              <a:t>) to the </a:t>
            </a:r>
            <a:r>
              <a:rPr lang="fr-FR" sz="2400" dirty="0" err="1">
                <a:solidFill>
                  <a:schemeClr val="bg1">
                    <a:lumMod val="10000"/>
                  </a:schemeClr>
                </a:solidFill>
              </a:rPr>
              <a:t>extent</a:t>
            </a:r>
            <a:r>
              <a:rPr lang="fr-FR" sz="2400" dirty="0">
                <a:solidFill>
                  <a:schemeClr val="bg1">
                    <a:lumMod val="10000"/>
                  </a:schemeClr>
                </a:solidFill>
              </a:rPr>
              <a:t> </a:t>
            </a:r>
            <a:r>
              <a:rPr lang="fr-FR" sz="2400" dirty="0" err="1">
                <a:solidFill>
                  <a:schemeClr val="bg1">
                    <a:lumMod val="10000"/>
                  </a:schemeClr>
                </a:solidFill>
              </a:rPr>
              <a:t>you</a:t>
            </a:r>
            <a:r>
              <a:rPr lang="fr-FR" sz="2400" dirty="0">
                <a:solidFill>
                  <a:schemeClr val="bg1">
                    <a:lumMod val="10000"/>
                  </a:schemeClr>
                </a:solidFill>
              </a:rPr>
              <a:t> know </a:t>
            </a:r>
            <a:r>
              <a:rPr lang="fr-FR" sz="2400" dirty="0" err="1">
                <a:solidFill>
                  <a:schemeClr val="bg1">
                    <a:lumMod val="10000"/>
                  </a:schemeClr>
                </a:solidFill>
              </a:rPr>
              <a:t>them</a:t>
            </a:r>
            <a:r>
              <a:rPr lang="fr-FR" sz="2400" dirty="0">
                <a:solidFill>
                  <a:schemeClr val="bg1">
                    <a:lumMod val="10000"/>
                  </a:schemeClr>
                </a:solidFill>
              </a:rPr>
              <a:t>.</a:t>
            </a:r>
          </a:p>
          <a:p>
            <a:r>
              <a:rPr lang="fr-FR" sz="2400" dirty="0" err="1">
                <a:solidFill>
                  <a:schemeClr val="bg1">
                    <a:lumMod val="10000"/>
                  </a:schemeClr>
                </a:solidFill>
              </a:rPr>
              <a:t>Please</a:t>
            </a:r>
            <a:r>
              <a:rPr lang="fr-FR" sz="2400" dirty="0">
                <a:solidFill>
                  <a:schemeClr val="bg1">
                    <a:lumMod val="10000"/>
                  </a:schemeClr>
                </a:solidFill>
              </a:rPr>
              <a:t> come back </a:t>
            </a:r>
            <a:r>
              <a:rPr lang="fr-FR" sz="2400" dirty="0" err="1">
                <a:solidFill>
                  <a:schemeClr val="bg1">
                    <a:lumMod val="10000"/>
                  </a:schemeClr>
                </a:solidFill>
              </a:rPr>
              <a:t>with</a:t>
            </a:r>
            <a:r>
              <a:rPr lang="fr-FR" sz="2400" dirty="0">
                <a:solidFill>
                  <a:schemeClr val="bg1">
                    <a:lumMod val="10000"/>
                  </a:schemeClr>
                </a:solidFill>
              </a:rPr>
              <a:t> new questions. </a:t>
            </a:r>
          </a:p>
          <a:p>
            <a:pPr marL="107950" indent="0">
              <a:buNone/>
            </a:pPr>
            <a:r>
              <a:rPr lang="fr-FR" sz="2400" u="sng" dirty="0">
                <a:solidFill>
                  <a:schemeClr val="bg1">
                    <a:lumMod val="10000"/>
                  </a:schemeClr>
                </a:solidFill>
              </a:rPr>
              <a:t>PS:</a:t>
            </a:r>
            <a:r>
              <a:rPr lang="fr-FR" sz="2400" dirty="0">
                <a:solidFill>
                  <a:schemeClr val="bg1">
                    <a:lumMod val="10000"/>
                  </a:schemeClr>
                </a:solidFill>
              </a:rPr>
              <a:t> </a:t>
            </a:r>
          </a:p>
          <a:p>
            <a:pPr marL="107950" indent="0">
              <a:lnSpc>
                <a:spcPct val="100000"/>
              </a:lnSpc>
              <a:buNone/>
            </a:pPr>
            <a:r>
              <a:rPr lang="fr-FR" sz="2400" dirty="0">
                <a:solidFill>
                  <a:schemeClr val="bg1">
                    <a:lumMod val="10000"/>
                  </a:schemeClr>
                </a:solidFill>
              </a:rPr>
              <a:t>An </a:t>
            </a:r>
            <a:r>
              <a:rPr lang="fr-FR" sz="2400" dirty="0" err="1">
                <a:solidFill>
                  <a:schemeClr val="bg1">
                    <a:lumMod val="10000"/>
                  </a:schemeClr>
                </a:solidFill>
              </a:rPr>
              <a:t>additional</a:t>
            </a:r>
            <a:r>
              <a:rPr lang="fr-FR" sz="2400" dirty="0">
                <a:solidFill>
                  <a:schemeClr val="bg1">
                    <a:lumMod val="10000"/>
                  </a:schemeClr>
                </a:solidFill>
              </a:rPr>
              <a:t> question: </a:t>
            </a:r>
            <a:r>
              <a:rPr lang="fr-FR" sz="2400" dirty="0" err="1">
                <a:solidFill>
                  <a:schemeClr val="bg1">
                    <a:lumMod val="10000"/>
                  </a:schemeClr>
                </a:solidFill>
              </a:rPr>
              <a:t>What</a:t>
            </a:r>
            <a:r>
              <a:rPr lang="fr-FR" sz="2400" dirty="0">
                <a:solidFill>
                  <a:schemeClr val="bg1">
                    <a:lumMod val="10000"/>
                  </a:schemeClr>
                </a:solidFill>
              </a:rPr>
              <a:t> information do </a:t>
            </a:r>
            <a:r>
              <a:rPr lang="fr-FR" sz="2400" dirty="0" err="1">
                <a:solidFill>
                  <a:schemeClr val="bg1">
                    <a:lumMod val="10000"/>
                  </a:schemeClr>
                </a:solidFill>
              </a:rPr>
              <a:t>you</a:t>
            </a:r>
            <a:r>
              <a:rPr lang="fr-FR" sz="2400" dirty="0">
                <a:solidFill>
                  <a:schemeClr val="bg1">
                    <a:lumMod val="10000"/>
                  </a:schemeClr>
                </a:solidFill>
              </a:rPr>
              <a:t> </a:t>
            </a:r>
            <a:r>
              <a:rPr lang="fr-FR" sz="2400" u="sng" dirty="0">
                <a:solidFill>
                  <a:schemeClr val="bg1">
                    <a:lumMod val="10000"/>
                  </a:schemeClr>
                </a:solidFill>
              </a:rPr>
              <a:t>not</a:t>
            </a:r>
            <a:r>
              <a:rPr lang="fr-FR" sz="2400" dirty="0">
                <a:solidFill>
                  <a:schemeClr val="bg1">
                    <a:lumMod val="10000"/>
                  </a:schemeClr>
                </a:solidFill>
              </a:rPr>
              <a:t> have – and how do </a:t>
            </a:r>
            <a:r>
              <a:rPr lang="fr-FR" sz="2400" dirty="0" err="1">
                <a:solidFill>
                  <a:schemeClr val="bg1">
                    <a:lumMod val="10000"/>
                  </a:schemeClr>
                </a:solidFill>
              </a:rPr>
              <a:t>you</a:t>
            </a:r>
            <a:r>
              <a:rPr lang="fr-FR" sz="2400" dirty="0">
                <a:solidFill>
                  <a:schemeClr val="bg1">
                    <a:lumMod val="10000"/>
                  </a:schemeClr>
                </a:solidFill>
              </a:rPr>
              <a:t> deal </a:t>
            </a:r>
            <a:r>
              <a:rPr lang="fr-FR" sz="2400" dirty="0" err="1">
                <a:solidFill>
                  <a:schemeClr val="bg1">
                    <a:lumMod val="10000"/>
                  </a:schemeClr>
                </a:solidFill>
              </a:rPr>
              <a:t>with</a:t>
            </a:r>
            <a:r>
              <a:rPr lang="fr-FR" sz="2400" dirty="0">
                <a:solidFill>
                  <a:schemeClr val="bg1">
                    <a:lumMod val="10000"/>
                  </a:schemeClr>
                </a:solidFill>
              </a:rPr>
              <a:t> </a:t>
            </a:r>
            <a:r>
              <a:rPr lang="fr-FR" sz="2400" dirty="0" err="1">
                <a:solidFill>
                  <a:schemeClr val="bg1">
                    <a:lumMod val="10000"/>
                  </a:schemeClr>
                </a:solidFill>
              </a:rPr>
              <a:t>that</a:t>
            </a:r>
            <a:r>
              <a:rPr lang="fr-FR" sz="2400" dirty="0">
                <a:solidFill>
                  <a:schemeClr val="bg1">
                    <a:lumMod val="10000"/>
                  </a:schemeClr>
                </a:solidFill>
              </a:rPr>
              <a:t> situation ? </a:t>
            </a:r>
          </a:p>
          <a:p>
            <a:pPr marL="107950" indent="0">
              <a:buNone/>
            </a:pPr>
            <a:r>
              <a:rPr lang="fr-FR" sz="2400" b="1" dirty="0">
                <a:solidFill>
                  <a:schemeClr val="bg1">
                    <a:lumMod val="10000"/>
                  </a:schemeClr>
                </a:solidFill>
              </a:rPr>
              <a:t>20’</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8367712" y="1063253"/>
            <a:ext cx="2857500" cy="952500"/>
          </a:xfrm>
          <a:prstGeom prst="rect">
            <a:avLst/>
          </a:prstGeom>
        </p:spPr>
      </p:pic>
    </p:spTree>
    <p:extLst>
      <p:ext uri="{BB962C8B-B14F-4D97-AF65-F5344CB8AC3E}">
        <p14:creationId xmlns:p14="http://schemas.microsoft.com/office/powerpoint/2010/main" val="220711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0F-B21C-2545-D776-7C33FDF8E9B2}"/>
              </a:ext>
            </a:extLst>
          </p:cNvPr>
          <p:cNvSpPr>
            <a:spLocks noGrp="1"/>
          </p:cNvSpPr>
          <p:nvPr>
            <p:ph type="title"/>
          </p:nvPr>
        </p:nvSpPr>
        <p:spPr>
          <a:xfrm>
            <a:off x="966788" y="234034"/>
            <a:ext cx="10515600" cy="651825"/>
          </a:xfrm>
        </p:spPr>
        <p:txBody>
          <a:bodyPr>
            <a:normAutofit/>
          </a:bodyPr>
          <a:lstStyle/>
          <a:p>
            <a:r>
              <a:rPr lang="fr-FR" sz="4000" dirty="0" err="1">
                <a:latin typeface="+mj-lt"/>
              </a:rPr>
              <a:t>Reminder</a:t>
            </a:r>
            <a:r>
              <a:rPr lang="fr-FR" sz="4000" dirty="0">
                <a:latin typeface="+mj-lt"/>
              </a:rPr>
              <a:t>: the 7 boxes and 2 breakdowns</a:t>
            </a:r>
          </a:p>
        </p:txBody>
      </p:sp>
      <p:sp>
        <p:nvSpPr>
          <p:cNvPr id="3" name="Content Placeholder 2">
            <a:extLst>
              <a:ext uri="{FF2B5EF4-FFF2-40B4-BE49-F238E27FC236}">
                <a16:creationId xmlns:a16="http://schemas.microsoft.com/office/drawing/2014/main" id="{12BBF137-E11D-BB6A-7AB5-FC0704DA18A5}"/>
              </a:ext>
            </a:extLst>
          </p:cNvPr>
          <p:cNvSpPr>
            <a:spLocks noGrp="1"/>
          </p:cNvSpPr>
          <p:nvPr>
            <p:ph idx="1"/>
          </p:nvPr>
        </p:nvSpPr>
        <p:spPr>
          <a:xfrm>
            <a:off x="838200" y="1016950"/>
            <a:ext cx="10515600" cy="5165452"/>
          </a:xfrm>
        </p:spPr>
        <p:txBody>
          <a:bodyPr>
            <a:normAutofit lnSpcReduction="10000"/>
          </a:bodyPr>
          <a:lstStyle/>
          <a:p>
            <a:pPr marL="622300" indent="-514350">
              <a:buFont typeface="+mj-lt"/>
              <a:buAutoNum type="arabicPeriod"/>
            </a:pPr>
            <a:r>
              <a:rPr lang="fr-FR" dirty="0">
                <a:solidFill>
                  <a:schemeClr val="bg1">
                    <a:lumMod val="10000"/>
                  </a:schemeClr>
                </a:solidFill>
              </a:rPr>
              <a:t>Value proposition</a:t>
            </a:r>
          </a:p>
          <a:p>
            <a:pPr marL="622300" indent="-514350">
              <a:buFont typeface="+mj-lt"/>
              <a:buAutoNum type="arabicPeriod"/>
            </a:pPr>
            <a:r>
              <a:rPr lang="fr-FR" dirty="0">
                <a:solidFill>
                  <a:schemeClr val="bg1">
                    <a:lumMod val="10000"/>
                  </a:schemeClr>
                </a:solidFill>
              </a:rPr>
              <a:t>Channels</a:t>
            </a:r>
          </a:p>
          <a:p>
            <a:pPr marL="622300" indent="-514350">
              <a:buFont typeface="+mj-lt"/>
              <a:buAutoNum type="arabicPeriod"/>
            </a:pPr>
            <a:r>
              <a:rPr lang="fr-FR" dirty="0" err="1">
                <a:solidFill>
                  <a:schemeClr val="bg1">
                    <a:lumMod val="10000"/>
                  </a:schemeClr>
                </a:solidFill>
              </a:rPr>
              <a:t>Relationships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Clients</a:t>
            </a:r>
          </a:p>
          <a:p>
            <a:pPr marL="622300" indent="-514350">
              <a:buFont typeface="+mj-lt"/>
              <a:buAutoNum type="arabicPeriod"/>
            </a:pPr>
            <a:r>
              <a:rPr lang="fr-FR" dirty="0" err="1">
                <a:solidFill>
                  <a:schemeClr val="bg1">
                    <a:lumMod val="10000"/>
                  </a:schemeClr>
                </a:solidFill>
              </a:rPr>
              <a:t>Activities</a:t>
            </a:r>
            <a:endParaRPr lang="fr-FR" dirty="0">
              <a:solidFill>
                <a:schemeClr val="bg1">
                  <a:lumMod val="10000"/>
                </a:schemeClr>
              </a:solidFill>
            </a:endParaRPr>
          </a:p>
          <a:p>
            <a:pPr marL="622300" indent="-514350">
              <a:buFont typeface="+mj-lt"/>
              <a:buAutoNum type="arabicPeriod"/>
            </a:pPr>
            <a:r>
              <a:rPr lang="fr-FR" dirty="0" err="1">
                <a:solidFill>
                  <a:schemeClr val="bg1">
                    <a:lumMod val="10000"/>
                  </a:schemeClr>
                </a:solidFill>
              </a:rPr>
              <a:t>Capabilities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Partnerships</a:t>
            </a:r>
          </a:p>
          <a:p>
            <a:endParaRPr lang="fr-FR" dirty="0"/>
          </a:p>
        </p:txBody>
      </p:sp>
      <p:sp>
        <p:nvSpPr>
          <p:cNvPr id="4" name="Footer Placeholder 3">
            <a:extLst>
              <a:ext uri="{FF2B5EF4-FFF2-40B4-BE49-F238E27FC236}">
                <a16:creationId xmlns:a16="http://schemas.microsoft.com/office/drawing/2014/main" id="{35B2DA74-CF8D-D40E-A018-4DDF2321D717}"/>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4">
            <a:extLst>
              <a:ext uri="{FF2B5EF4-FFF2-40B4-BE49-F238E27FC236}">
                <a16:creationId xmlns:a16="http://schemas.microsoft.com/office/drawing/2014/main" id="{D5B8304D-2C3E-0003-7AD8-E2B0E35DB979}"/>
              </a:ext>
            </a:extLst>
          </p:cNvPr>
          <p:cNvSpPr txBox="1"/>
          <p:nvPr/>
        </p:nvSpPr>
        <p:spPr>
          <a:xfrm>
            <a:off x="6515101" y="1016950"/>
            <a:ext cx="3792961" cy="1354217"/>
          </a:xfrm>
          <a:prstGeom prst="rect">
            <a:avLst/>
          </a:prstGeom>
          <a:solidFill>
            <a:schemeClr val="accent6">
              <a:lumMod val="40000"/>
              <a:lumOff val="60000"/>
            </a:schemeClr>
          </a:solidFill>
        </p:spPr>
        <p:txBody>
          <a:bodyPr wrap="none" rtlCol="0">
            <a:spAutoFit/>
          </a:bodyPr>
          <a:lstStyle/>
          <a:p>
            <a:pPr marL="457200" indent="-457200">
              <a:spcAft>
                <a:spcPts val="600"/>
              </a:spcAft>
              <a:buFont typeface="+mj-lt"/>
              <a:buAutoNum type="arabicPeriod"/>
            </a:pPr>
            <a:r>
              <a:rPr lang="fr-FR" sz="2400" dirty="0">
                <a:solidFill>
                  <a:schemeClr val="bg1">
                    <a:lumMod val="10000"/>
                  </a:schemeClr>
                </a:solidFill>
              </a:rPr>
              <a:t>Product </a:t>
            </a:r>
            <a:r>
              <a:rPr lang="fr-FR" sz="2400" dirty="0" err="1">
                <a:solidFill>
                  <a:schemeClr val="bg1">
                    <a:lumMod val="10000"/>
                  </a:schemeClr>
                </a:solidFill>
              </a:rPr>
              <a:t>characteristics</a:t>
            </a:r>
            <a:endParaRPr lang="fr-FR" sz="2400" dirty="0">
              <a:solidFill>
                <a:schemeClr val="bg1">
                  <a:lumMod val="10000"/>
                </a:schemeClr>
              </a:solidFill>
            </a:endParaRPr>
          </a:p>
          <a:p>
            <a:pPr marL="457200" indent="-457200">
              <a:spcAft>
                <a:spcPts val="600"/>
              </a:spcAft>
              <a:buFont typeface="+mj-lt"/>
              <a:buAutoNum type="arabicPeriod"/>
            </a:pPr>
            <a:r>
              <a:rPr lang="fr-FR" sz="2400" dirty="0" err="1">
                <a:solidFill>
                  <a:schemeClr val="bg1">
                    <a:lumMod val="10000"/>
                  </a:schemeClr>
                </a:solidFill>
              </a:rPr>
              <a:t>Benefits</a:t>
            </a:r>
            <a:endParaRPr lang="fr-FR" sz="2400" dirty="0">
              <a:solidFill>
                <a:schemeClr val="bg1">
                  <a:lumMod val="10000"/>
                </a:schemeClr>
              </a:solidFill>
            </a:endParaRPr>
          </a:p>
          <a:p>
            <a:pPr marL="457200" indent="-457200">
              <a:spcAft>
                <a:spcPts val="600"/>
              </a:spcAft>
              <a:buFont typeface="+mj-lt"/>
              <a:buAutoNum type="arabicPeriod"/>
            </a:pPr>
            <a:r>
              <a:rPr lang="fr-FR" sz="2400" dirty="0">
                <a:solidFill>
                  <a:schemeClr val="bg1">
                    <a:lumMod val="10000"/>
                  </a:schemeClr>
                </a:solidFill>
              </a:rPr>
              <a:t>« </a:t>
            </a:r>
            <a:r>
              <a:rPr lang="fr-FR" sz="2400" dirty="0" err="1">
                <a:solidFill>
                  <a:schemeClr val="bg1">
                    <a:lumMod val="10000"/>
                  </a:schemeClr>
                </a:solidFill>
              </a:rPr>
              <a:t>Experience</a:t>
            </a:r>
            <a:r>
              <a:rPr lang="fr-FR" sz="2400" dirty="0">
                <a:solidFill>
                  <a:schemeClr val="bg1">
                    <a:lumMod val="10000"/>
                  </a:schemeClr>
                </a:solidFill>
              </a:rPr>
              <a:t> »</a:t>
            </a:r>
          </a:p>
        </p:txBody>
      </p:sp>
      <p:sp>
        <p:nvSpPr>
          <p:cNvPr id="6" name="TextBox 5">
            <a:extLst>
              <a:ext uri="{FF2B5EF4-FFF2-40B4-BE49-F238E27FC236}">
                <a16:creationId xmlns:a16="http://schemas.microsoft.com/office/drawing/2014/main" id="{337FEA9F-C36A-7264-4888-084D6AB08BF7}"/>
              </a:ext>
            </a:extLst>
          </p:cNvPr>
          <p:cNvSpPr txBox="1"/>
          <p:nvPr/>
        </p:nvSpPr>
        <p:spPr>
          <a:xfrm>
            <a:off x="6515101" y="3599676"/>
            <a:ext cx="2255746" cy="2246769"/>
          </a:xfrm>
          <a:prstGeom prst="rect">
            <a:avLst/>
          </a:prstGeom>
          <a:solidFill>
            <a:schemeClr val="accent6">
              <a:lumMod val="40000"/>
              <a:lumOff val="60000"/>
            </a:schemeClr>
          </a:solidFill>
        </p:spPr>
        <p:txBody>
          <a:bodyPr wrap="none" rtlCol="0">
            <a:spAutoFit/>
          </a:bodyPr>
          <a:lstStyle/>
          <a:p>
            <a:pPr marL="457200" indent="-457200">
              <a:spcAft>
                <a:spcPts val="600"/>
              </a:spcAft>
              <a:buFont typeface="+mj-lt"/>
              <a:buAutoNum type="arabicPeriod"/>
            </a:pPr>
            <a:r>
              <a:rPr lang="fr-FR" sz="2400" dirty="0" err="1">
                <a:solidFill>
                  <a:schemeClr val="bg1">
                    <a:lumMod val="10000"/>
                  </a:schemeClr>
                </a:solidFill>
              </a:rPr>
              <a:t>Knowledge</a:t>
            </a:r>
            <a:endParaRPr lang="fr-FR" sz="2400" dirty="0">
              <a:solidFill>
                <a:schemeClr val="bg1">
                  <a:lumMod val="10000"/>
                </a:schemeClr>
              </a:solidFill>
            </a:endParaRPr>
          </a:p>
          <a:p>
            <a:pPr marL="457200" indent="-457200">
              <a:spcAft>
                <a:spcPts val="600"/>
              </a:spcAft>
              <a:buFont typeface="+mj-lt"/>
              <a:buAutoNum type="arabicPeriod"/>
            </a:pPr>
            <a:r>
              <a:rPr lang="fr-FR" sz="2400" dirty="0" err="1">
                <a:solidFill>
                  <a:schemeClr val="bg1">
                    <a:lumMod val="10000"/>
                  </a:schemeClr>
                </a:solidFill>
              </a:rPr>
              <a:t>Skills</a:t>
            </a:r>
            <a:endParaRPr lang="fr-FR" sz="2400" dirty="0">
              <a:solidFill>
                <a:schemeClr val="bg1">
                  <a:lumMod val="10000"/>
                </a:schemeClr>
              </a:solidFill>
            </a:endParaRPr>
          </a:p>
          <a:p>
            <a:pPr marL="457200" indent="-457200">
              <a:spcAft>
                <a:spcPts val="600"/>
              </a:spcAft>
              <a:buFont typeface="+mj-lt"/>
              <a:buAutoNum type="arabicPeriod"/>
            </a:pPr>
            <a:r>
              <a:rPr lang="fr-FR" sz="2400" dirty="0">
                <a:solidFill>
                  <a:schemeClr val="bg1">
                    <a:lumMod val="10000"/>
                  </a:schemeClr>
                </a:solidFill>
              </a:rPr>
              <a:t>Design</a:t>
            </a:r>
          </a:p>
          <a:p>
            <a:pPr marL="457200" indent="-457200">
              <a:spcAft>
                <a:spcPts val="600"/>
              </a:spcAft>
              <a:buFont typeface="+mj-lt"/>
              <a:buAutoNum type="arabicPeriod"/>
            </a:pPr>
            <a:r>
              <a:rPr lang="fr-FR" sz="2400" dirty="0" err="1">
                <a:solidFill>
                  <a:schemeClr val="bg1">
                    <a:lumMod val="10000"/>
                  </a:schemeClr>
                </a:solidFill>
              </a:rPr>
              <a:t>Technology</a:t>
            </a:r>
            <a:endParaRPr lang="fr-FR" sz="2400" dirty="0">
              <a:solidFill>
                <a:schemeClr val="bg1">
                  <a:lumMod val="10000"/>
                </a:schemeClr>
              </a:solidFill>
            </a:endParaRPr>
          </a:p>
          <a:p>
            <a:pPr marL="457200" indent="-457200">
              <a:spcAft>
                <a:spcPts val="600"/>
              </a:spcAft>
              <a:buFont typeface="+mj-lt"/>
              <a:buAutoNum type="arabicPeriod"/>
            </a:pPr>
            <a:r>
              <a:rPr lang="fr-FR" sz="2400" dirty="0">
                <a:solidFill>
                  <a:schemeClr val="bg1">
                    <a:lumMod val="10000"/>
                  </a:schemeClr>
                </a:solidFill>
              </a:rPr>
              <a:t>Structure</a:t>
            </a:r>
          </a:p>
        </p:txBody>
      </p:sp>
      <p:sp>
        <p:nvSpPr>
          <p:cNvPr id="7" name="Arrow: Right 6">
            <a:extLst>
              <a:ext uri="{FF2B5EF4-FFF2-40B4-BE49-F238E27FC236}">
                <a16:creationId xmlns:a16="http://schemas.microsoft.com/office/drawing/2014/main" id="{1718F2D6-083F-1565-970D-84E0EC3D0835}"/>
              </a:ext>
            </a:extLst>
          </p:cNvPr>
          <p:cNvSpPr/>
          <p:nvPr/>
        </p:nvSpPr>
        <p:spPr>
          <a:xfrm>
            <a:off x="4629150" y="1174201"/>
            <a:ext cx="1700213" cy="442913"/>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rrow: Right 7">
            <a:extLst>
              <a:ext uri="{FF2B5EF4-FFF2-40B4-BE49-F238E27FC236}">
                <a16:creationId xmlns:a16="http://schemas.microsoft.com/office/drawing/2014/main" id="{385E9829-4AF0-E915-2CEA-472FA9CF0158}"/>
              </a:ext>
            </a:extLst>
          </p:cNvPr>
          <p:cNvSpPr/>
          <p:nvPr/>
        </p:nvSpPr>
        <p:spPr>
          <a:xfrm>
            <a:off x="3265791" y="4126951"/>
            <a:ext cx="3233513" cy="442913"/>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156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p:txBody>
          <a:bodyPr>
            <a:normAutofit/>
          </a:bodyPr>
          <a:lstStyle/>
          <a:p>
            <a:pPr algn="r"/>
            <a:r>
              <a:rPr lang="fr-FR" sz="4000" dirty="0">
                <a:latin typeface="+mj-lt"/>
              </a:rPr>
              <a:t>Activity #2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838200" y="1613802"/>
            <a:ext cx="10515600" cy="4558399"/>
          </a:xfrm>
        </p:spPr>
        <p:txBody>
          <a:bodyPr>
            <a:normAutofit/>
          </a:bodyPr>
          <a:lstStyle/>
          <a:p>
            <a:pPr marL="107950" indent="0">
              <a:lnSpc>
                <a:spcPct val="120000"/>
              </a:lnSpc>
              <a:buNone/>
            </a:pPr>
            <a:r>
              <a:rPr lang="fr-FR" dirty="0" err="1">
                <a:solidFill>
                  <a:schemeClr val="bg1">
                    <a:lumMod val="10000"/>
                  </a:schemeClr>
                </a:solidFill>
              </a:rPr>
              <a:t>Identify</a:t>
            </a:r>
            <a:r>
              <a:rPr lang="fr-FR" dirty="0">
                <a:solidFill>
                  <a:schemeClr val="bg1">
                    <a:lumMod val="10000"/>
                  </a:schemeClr>
                </a:solidFill>
              </a:rPr>
              <a:t> </a:t>
            </a:r>
            <a:r>
              <a:rPr lang="fr-FR" dirty="0" err="1">
                <a:solidFill>
                  <a:schemeClr val="bg1">
                    <a:lumMod val="10000"/>
                  </a:schemeClr>
                </a:solidFill>
              </a:rPr>
              <a:t>which</a:t>
            </a:r>
            <a:r>
              <a:rPr lang="fr-FR" dirty="0">
                <a:solidFill>
                  <a:schemeClr val="bg1">
                    <a:lumMod val="10000"/>
                  </a:schemeClr>
                </a:solidFill>
              </a:rPr>
              <a:t> of the </a:t>
            </a:r>
            <a:r>
              <a:rPr lang="fr-FR" dirty="0" err="1">
                <a:solidFill>
                  <a:schemeClr val="bg1">
                    <a:lumMod val="10000"/>
                  </a:schemeClr>
                </a:solidFill>
              </a:rPr>
              <a:t>capabilities</a:t>
            </a:r>
            <a:r>
              <a:rPr lang="fr-FR" dirty="0">
                <a:solidFill>
                  <a:schemeClr val="bg1">
                    <a:lumMod val="10000"/>
                  </a:schemeClr>
                </a:solidFill>
              </a:rPr>
              <a:t> are </a:t>
            </a:r>
            <a:r>
              <a:rPr lang="fr-FR" dirty="0" err="1">
                <a:solidFill>
                  <a:schemeClr val="bg1">
                    <a:lumMod val="10000"/>
                  </a:schemeClr>
                </a:solidFill>
              </a:rPr>
              <a:t>incuded</a:t>
            </a:r>
            <a:r>
              <a:rPr lang="fr-FR" dirty="0">
                <a:solidFill>
                  <a:schemeClr val="bg1">
                    <a:lumMod val="10000"/>
                  </a:schemeClr>
                </a:solidFill>
              </a:rPr>
              <a:t> in </a:t>
            </a: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might</a:t>
            </a:r>
            <a:r>
              <a:rPr lang="fr-FR" dirty="0">
                <a:solidFill>
                  <a:schemeClr val="bg1">
                    <a:lumMod val="10000"/>
                  </a:schemeClr>
                </a:solidFill>
              </a:rPr>
              <a:t> call ‘Key </a:t>
            </a:r>
            <a:r>
              <a:rPr lang="fr-FR" dirty="0" err="1">
                <a:solidFill>
                  <a:schemeClr val="bg1">
                    <a:lumMod val="10000"/>
                  </a:schemeClr>
                </a:solidFill>
              </a:rPr>
              <a:t>Success</a:t>
            </a:r>
            <a:r>
              <a:rPr lang="fr-FR" dirty="0">
                <a:solidFill>
                  <a:schemeClr val="bg1">
                    <a:lumMod val="10000"/>
                  </a:schemeClr>
                </a:solidFill>
              </a:rPr>
              <a:t> </a:t>
            </a:r>
            <a:r>
              <a:rPr lang="fr-FR" dirty="0" err="1">
                <a:solidFill>
                  <a:schemeClr val="bg1">
                    <a:lumMod val="10000"/>
                  </a:schemeClr>
                </a:solidFill>
              </a:rPr>
              <a:t>Factors</a:t>
            </a:r>
            <a:r>
              <a:rPr lang="fr-FR" dirty="0">
                <a:solidFill>
                  <a:schemeClr val="bg1">
                    <a:lumMod val="10000"/>
                  </a:schemeClr>
                </a:solidFill>
              </a:rPr>
              <a:t>’ for Freitag : the </a:t>
            </a:r>
            <a:r>
              <a:rPr lang="fr-FR" dirty="0" err="1">
                <a:solidFill>
                  <a:schemeClr val="bg1">
                    <a:lumMod val="10000"/>
                  </a:schemeClr>
                </a:solidFill>
              </a:rPr>
              <a:t>primary</a:t>
            </a:r>
            <a:r>
              <a:rPr lang="fr-FR" dirty="0">
                <a:solidFill>
                  <a:schemeClr val="bg1">
                    <a:lumMod val="10000"/>
                  </a:schemeClr>
                </a:solidFill>
              </a:rPr>
              <a:t> </a:t>
            </a:r>
            <a:r>
              <a:rPr lang="fr-FR" dirty="0" err="1">
                <a:solidFill>
                  <a:schemeClr val="bg1">
                    <a:lumMod val="10000"/>
                  </a:schemeClr>
                </a:solidFill>
              </a:rPr>
              <a:t>reasons</a:t>
            </a:r>
            <a:r>
              <a:rPr lang="fr-FR" dirty="0">
                <a:solidFill>
                  <a:schemeClr val="bg1">
                    <a:lumMod val="10000"/>
                  </a:schemeClr>
                </a:solidFill>
              </a:rPr>
              <a:t> </a:t>
            </a:r>
            <a:r>
              <a:rPr lang="fr-FR" dirty="0" err="1">
                <a:solidFill>
                  <a:schemeClr val="bg1">
                    <a:lumMod val="10000"/>
                  </a:schemeClr>
                </a:solidFill>
              </a:rPr>
              <a:t>behind</a:t>
            </a:r>
            <a:r>
              <a:rPr lang="fr-FR" dirty="0">
                <a:solidFill>
                  <a:schemeClr val="bg1">
                    <a:lumMod val="10000"/>
                  </a:schemeClr>
                </a:solidFill>
              </a:rPr>
              <a:t> the </a:t>
            </a:r>
            <a:r>
              <a:rPr lang="fr-FR" dirty="0" err="1">
                <a:solidFill>
                  <a:schemeClr val="bg1">
                    <a:lumMod val="10000"/>
                  </a:schemeClr>
                </a:solidFill>
              </a:rPr>
              <a:t>success</a:t>
            </a:r>
            <a:r>
              <a:rPr lang="fr-FR" dirty="0">
                <a:solidFill>
                  <a:schemeClr val="bg1">
                    <a:lumMod val="10000"/>
                  </a:schemeClr>
                </a:solidFill>
              </a:rPr>
              <a:t> of </a:t>
            </a:r>
            <a:r>
              <a:rPr lang="fr-FR" dirty="0" err="1">
                <a:solidFill>
                  <a:schemeClr val="bg1">
                    <a:lumMod val="10000"/>
                  </a:schemeClr>
                </a:solidFill>
              </a:rPr>
              <a:t>their</a:t>
            </a:r>
            <a:r>
              <a:rPr lang="fr-FR" dirty="0">
                <a:solidFill>
                  <a:schemeClr val="bg1">
                    <a:lumMod val="10000"/>
                  </a:schemeClr>
                </a:solidFill>
              </a:rPr>
              <a:t> business. </a:t>
            </a:r>
          </a:p>
          <a:p>
            <a:pPr marL="285750" lvl="1" indent="0">
              <a:lnSpc>
                <a:spcPct val="120000"/>
              </a:lnSpc>
              <a:spcAft>
                <a:spcPts val="1200"/>
              </a:spcAft>
              <a:buNone/>
            </a:pPr>
            <a:endParaRPr lang="fr-FR" dirty="0">
              <a:solidFill>
                <a:schemeClr val="bg1">
                  <a:lumMod val="10000"/>
                </a:schemeClr>
              </a:solidFill>
            </a:endParaRPr>
          </a:p>
          <a:p>
            <a:pPr marL="107950" indent="0">
              <a:lnSpc>
                <a:spcPct val="120000"/>
              </a:lnSpc>
              <a:spcAft>
                <a:spcPts val="1200"/>
              </a:spcAft>
              <a:buNone/>
            </a:pPr>
            <a:r>
              <a:rPr lang="fr-FR" dirty="0">
                <a:solidFill>
                  <a:schemeClr val="bg1">
                    <a:lumMod val="10000"/>
                  </a:schemeClr>
                </a:solidFill>
              </a:rPr>
              <a:t>BTW, </a:t>
            </a:r>
            <a:r>
              <a:rPr lang="fr-FR" dirty="0" err="1">
                <a:solidFill>
                  <a:schemeClr val="bg1">
                    <a:lumMod val="10000"/>
                  </a:schemeClr>
                </a:solidFill>
              </a:rPr>
              <a:t>Why</a:t>
            </a:r>
            <a:r>
              <a:rPr lang="fr-FR" dirty="0">
                <a:solidFill>
                  <a:schemeClr val="bg1">
                    <a:lumMod val="10000"/>
                  </a:schemeClr>
                </a:solidFill>
              </a:rPr>
              <a:t> </a:t>
            </a:r>
            <a:r>
              <a:rPr lang="fr-FR" dirty="0" err="1">
                <a:solidFill>
                  <a:schemeClr val="bg1">
                    <a:lumMod val="10000"/>
                  </a:schemeClr>
                </a:solidFill>
              </a:rPr>
              <a:t>did</a:t>
            </a:r>
            <a:r>
              <a:rPr lang="fr-FR" dirty="0">
                <a:solidFill>
                  <a:schemeClr val="bg1">
                    <a:lumMod val="10000"/>
                  </a:schemeClr>
                </a:solidFill>
              </a:rPr>
              <a:t>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choose</a:t>
            </a:r>
            <a:r>
              <a:rPr lang="fr-FR" dirty="0">
                <a:solidFill>
                  <a:schemeClr val="bg1">
                    <a:lumMod val="10000"/>
                  </a:schemeClr>
                </a:solidFill>
              </a:rPr>
              <a:t> the </a:t>
            </a:r>
            <a:r>
              <a:rPr lang="fr-FR" dirty="0" err="1">
                <a:solidFill>
                  <a:schemeClr val="bg1">
                    <a:lumMod val="10000"/>
                  </a:schemeClr>
                </a:solidFill>
              </a:rPr>
              <a:t>ones</a:t>
            </a:r>
            <a:r>
              <a:rPr lang="fr-FR" dirty="0">
                <a:solidFill>
                  <a:schemeClr val="bg1">
                    <a:lumMod val="10000"/>
                  </a:schemeClr>
                </a:solidFill>
              </a:rPr>
              <a:t> </a:t>
            </a:r>
            <a:r>
              <a:rPr lang="fr-FR" dirty="0" err="1">
                <a:solidFill>
                  <a:schemeClr val="bg1">
                    <a:lumMod val="10000"/>
                  </a:schemeClr>
                </a:solidFill>
              </a:rPr>
              <a:t>you</a:t>
            </a:r>
            <a:r>
              <a:rPr lang="fr-FR" dirty="0">
                <a:solidFill>
                  <a:schemeClr val="bg1">
                    <a:lumMod val="10000"/>
                  </a:schemeClr>
                </a:solidFill>
              </a:rPr>
              <a:t> chose?</a:t>
            </a:r>
          </a:p>
          <a:p>
            <a:pPr marL="107950" indent="0">
              <a:buNone/>
            </a:pPr>
            <a:endParaRPr lang="fr-FR" dirty="0">
              <a:solidFill>
                <a:schemeClr val="bg1">
                  <a:lumMod val="10000"/>
                </a:schemeClr>
              </a:solidFill>
            </a:endParaRPr>
          </a:p>
          <a:p>
            <a:pPr marL="107950" indent="0">
              <a:buNone/>
            </a:pPr>
            <a:r>
              <a:rPr lang="fr-FR" b="1" dirty="0">
                <a:solidFill>
                  <a:schemeClr val="bg1">
                    <a:lumMod val="10000"/>
                  </a:schemeClr>
                </a:solidFill>
              </a:rPr>
              <a:t>15’</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838200" y="365125"/>
            <a:ext cx="2857500" cy="952500"/>
          </a:xfrm>
          <a:prstGeom prst="rect">
            <a:avLst/>
          </a:prstGeom>
        </p:spPr>
      </p:pic>
    </p:spTree>
    <p:extLst>
      <p:ext uri="{BB962C8B-B14F-4D97-AF65-F5344CB8AC3E}">
        <p14:creationId xmlns:p14="http://schemas.microsoft.com/office/powerpoint/2010/main" val="74550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097C-49D8-87A7-6D76-4DB171DE1650}"/>
              </a:ext>
            </a:extLst>
          </p:cNvPr>
          <p:cNvSpPr>
            <a:spLocks noGrp="1"/>
          </p:cNvSpPr>
          <p:nvPr>
            <p:ph type="title"/>
          </p:nvPr>
        </p:nvSpPr>
        <p:spPr>
          <a:xfrm>
            <a:off x="838200" y="119234"/>
            <a:ext cx="10515600" cy="651825"/>
          </a:xfrm>
        </p:spPr>
        <p:txBody>
          <a:bodyPr>
            <a:normAutofit/>
          </a:bodyPr>
          <a:lstStyle/>
          <a:p>
            <a:r>
              <a:rPr lang="fr-FR" sz="4000" dirty="0" err="1">
                <a:latin typeface="+mj-lt"/>
              </a:rPr>
              <a:t>KSFs</a:t>
            </a:r>
            <a:r>
              <a:rPr lang="fr-FR" sz="4000" dirty="0">
                <a:latin typeface="+mj-lt"/>
              </a:rPr>
              <a:t> : areas to </a:t>
            </a:r>
            <a:r>
              <a:rPr lang="fr-FR" sz="4000" dirty="0" err="1">
                <a:latin typeface="+mj-lt"/>
              </a:rPr>
              <a:t>consider</a:t>
            </a:r>
            <a:r>
              <a:rPr lang="fr-FR" sz="4000" dirty="0">
                <a:latin typeface="+mj-lt"/>
              </a:rPr>
              <a:t> </a:t>
            </a:r>
            <a:r>
              <a:rPr lang="fr-FR" sz="4000" dirty="0" err="1">
                <a:latin typeface="+mj-lt"/>
              </a:rPr>
              <a:t>include</a:t>
            </a:r>
            <a:r>
              <a:rPr lang="fr-FR" sz="4000" dirty="0">
                <a:latin typeface="+mj-lt"/>
              </a:rPr>
              <a:t>:</a:t>
            </a:r>
          </a:p>
        </p:txBody>
      </p:sp>
      <p:sp>
        <p:nvSpPr>
          <p:cNvPr id="3" name="Content Placeholder 2">
            <a:extLst>
              <a:ext uri="{FF2B5EF4-FFF2-40B4-BE49-F238E27FC236}">
                <a16:creationId xmlns:a16="http://schemas.microsoft.com/office/drawing/2014/main" id="{E4862871-7162-254D-AC53-08070F0CF212}"/>
              </a:ext>
            </a:extLst>
          </p:cNvPr>
          <p:cNvSpPr>
            <a:spLocks noGrp="1"/>
          </p:cNvSpPr>
          <p:nvPr>
            <p:ph idx="1"/>
          </p:nvPr>
        </p:nvSpPr>
        <p:spPr>
          <a:xfrm>
            <a:off x="838200" y="846274"/>
            <a:ext cx="10515600" cy="5165452"/>
          </a:xfrm>
        </p:spPr>
        <p:txBody>
          <a:bodyPr>
            <a:normAutofit fontScale="77500" lnSpcReduction="20000"/>
          </a:bodyPr>
          <a:lstStyle/>
          <a:p>
            <a:pPr marL="622300" indent="-514350">
              <a:buFont typeface="+mj-lt"/>
              <a:buAutoNum type="arabicPeriod"/>
            </a:pPr>
            <a:r>
              <a:rPr lang="fr-FR" dirty="0" err="1">
                <a:solidFill>
                  <a:schemeClr val="bg1">
                    <a:lumMod val="10000"/>
                  </a:schemeClr>
                </a:solidFill>
              </a:rPr>
              <a:t>Capabilities</a:t>
            </a:r>
            <a:r>
              <a:rPr lang="fr-FR" dirty="0">
                <a:solidFill>
                  <a:schemeClr val="bg1">
                    <a:lumMod val="10000"/>
                  </a:schemeClr>
                </a:solidFill>
              </a:rPr>
              <a:t>:</a:t>
            </a:r>
          </a:p>
          <a:p>
            <a:pPr lvl="1"/>
            <a:r>
              <a:rPr lang="fr-FR" sz="2600" dirty="0" err="1">
                <a:solidFill>
                  <a:schemeClr val="bg1">
                    <a:lumMod val="10000"/>
                  </a:schemeClr>
                </a:solidFill>
              </a:rPr>
              <a:t>Knowledge</a:t>
            </a:r>
            <a:endParaRPr lang="fr-FR" sz="2600" dirty="0">
              <a:solidFill>
                <a:schemeClr val="bg1">
                  <a:lumMod val="10000"/>
                </a:schemeClr>
              </a:solidFill>
            </a:endParaRPr>
          </a:p>
          <a:p>
            <a:pPr lvl="1"/>
            <a:r>
              <a:rPr lang="fr-FR" sz="2600" dirty="0" err="1">
                <a:solidFill>
                  <a:schemeClr val="bg1">
                    <a:lumMod val="10000"/>
                  </a:schemeClr>
                </a:solidFill>
              </a:rPr>
              <a:t>Skills</a:t>
            </a:r>
            <a:endParaRPr lang="fr-FR" sz="2600" dirty="0">
              <a:solidFill>
                <a:schemeClr val="bg1">
                  <a:lumMod val="10000"/>
                </a:schemeClr>
              </a:solidFill>
            </a:endParaRPr>
          </a:p>
          <a:p>
            <a:pPr lvl="1"/>
            <a:r>
              <a:rPr lang="fr-FR" sz="2600" dirty="0">
                <a:solidFill>
                  <a:schemeClr val="bg1">
                    <a:lumMod val="10000"/>
                  </a:schemeClr>
                </a:solidFill>
              </a:rPr>
              <a:t>Design</a:t>
            </a:r>
          </a:p>
          <a:p>
            <a:pPr lvl="1"/>
            <a:r>
              <a:rPr lang="fr-FR" sz="2600" dirty="0" err="1">
                <a:solidFill>
                  <a:schemeClr val="bg1">
                    <a:lumMod val="10000"/>
                  </a:schemeClr>
                </a:solidFill>
              </a:rPr>
              <a:t>Technology</a:t>
            </a:r>
            <a:endParaRPr lang="fr-FR" sz="2600" dirty="0">
              <a:solidFill>
                <a:schemeClr val="bg1">
                  <a:lumMod val="10000"/>
                </a:schemeClr>
              </a:solidFill>
            </a:endParaRPr>
          </a:p>
          <a:p>
            <a:pPr lvl="1"/>
            <a:r>
              <a:rPr lang="fr-FR" sz="2600" dirty="0">
                <a:solidFill>
                  <a:schemeClr val="bg1">
                    <a:lumMod val="10000"/>
                  </a:schemeClr>
                </a:solidFill>
              </a:rPr>
              <a:t>Structure</a:t>
            </a:r>
          </a:p>
          <a:p>
            <a:pPr marL="622300" indent="-514350">
              <a:buFont typeface="+mj-lt"/>
              <a:buAutoNum type="arabicPeriod"/>
            </a:pPr>
            <a:r>
              <a:rPr lang="fr-FR" dirty="0" err="1">
                <a:solidFill>
                  <a:schemeClr val="bg1">
                    <a:lumMod val="10000"/>
                  </a:schemeClr>
                </a:solidFill>
              </a:rPr>
              <a:t>Resources</a:t>
            </a:r>
            <a:r>
              <a:rPr lang="fr-FR" dirty="0">
                <a:solidFill>
                  <a:schemeClr val="bg1">
                    <a:lumMod val="10000"/>
                  </a:schemeClr>
                </a:solidFill>
              </a:rPr>
              <a:t>, </a:t>
            </a:r>
            <a:r>
              <a:rPr lang="fr-FR" dirty="0" err="1">
                <a:solidFill>
                  <a:schemeClr val="bg1">
                    <a:lumMod val="10000"/>
                  </a:schemeClr>
                </a:solidFill>
              </a:rPr>
              <a:t>incl</a:t>
            </a:r>
            <a:r>
              <a:rPr lang="fr-FR" dirty="0">
                <a:solidFill>
                  <a:schemeClr val="bg1">
                    <a:lumMod val="10000"/>
                  </a:schemeClr>
                </a:solidFill>
              </a:rPr>
              <a:t> </a:t>
            </a:r>
            <a:r>
              <a:rPr lang="fr-FR" dirty="0" err="1">
                <a:solidFill>
                  <a:schemeClr val="bg1">
                    <a:lumMod val="10000"/>
                  </a:schemeClr>
                </a:solidFill>
              </a:rPr>
              <a:t>access</a:t>
            </a:r>
            <a:r>
              <a:rPr lang="fr-FR" dirty="0">
                <a:solidFill>
                  <a:schemeClr val="bg1">
                    <a:lumMod val="10000"/>
                  </a:schemeClr>
                </a:solidFill>
              </a:rPr>
              <a:t> to finance</a:t>
            </a:r>
          </a:p>
          <a:p>
            <a:pPr marL="622300" indent="-514350">
              <a:buFont typeface="+mj-lt"/>
              <a:buAutoNum type="arabicPeriod"/>
            </a:pPr>
            <a:r>
              <a:rPr lang="fr-FR" dirty="0">
                <a:solidFill>
                  <a:schemeClr val="bg1">
                    <a:lumMod val="10000"/>
                  </a:schemeClr>
                </a:solidFill>
              </a:rPr>
              <a:t>Innovation</a:t>
            </a:r>
          </a:p>
          <a:p>
            <a:pPr marL="622300" indent="-514350">
              <a:buFont typeface="+mj-lt"/>
              <a:buAutoNum type="arabicPeriod"/>
            </a:pPr>
            <a:r>
              <a:rPr lang="fr-FR" dirty="0" err="1">
                <a:solidFill>
                  <a:schemeClr val="bg1">
                    <a:lumMod val="10000"/>
                  </a:schemeClr>
                </a:solidFill>
              </a:rPr>
              <a:t>Operational</a:t>
            </a:r>
            <a:r>
              <a:rPr lang="fr-FR" dirty="0">
                <a:solidFill>
                  <a:schemeClr val="bg1">
                    <a:lumMod val="10000"/>
                  </a:schemeClr>
                </a:solidFill>
              </a:rPr>
              <a:t> </a:t>
            </a:r>
            <a:r>
              <a:rPr lang="fr-FR" dirty="0" err="1">
                <a:solidFill>
                  <a:schemeClr val="bg1">
                    <a:lumMod val="10000"/>
                  </a:schemeClr>
                </a:solidFill>
              </a:rPr>
              <a:t>efficiency</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Marketing, </a:t>
            </a:r>
            <a:r>
              <a:rPr lang="fr-FR" dirty="0" err="1">
                <a:solidFill>
                  <a:schemeClr val="bg1">
                    <a:lumMod val="10000"/>
                  </a:schemeClr>
                </a:solidFill>
              </a:rPr>
              <a:t>incl</a:t>
            </a:r>
            <a:r>
              <a:rPr lang="fr-FR" dirty="0">
                <a:solidFill>
                  <a:schemeClr val="bg1">
                    <a:lumMod val="10000"/>
                  </a:schemeClr>
                </a:solidFill>
              </a:rPr>
              <a:t> </a:t>
            </a:r>
            <a:r>
              <a:rPr lang="fr-FR" dirty="0" err="1">
                <a:solidFill>
                  <a:schemeClr val="bg1">
                    <a:lumMod val="10000"/>
                  </a:schemeClr>
                </a:solidFill>
              </a:rPr>
              <a:t>customer</a:t>
            </a:r>
            <a:r>
              <a:rPr lang="fr-FR" dirty="0">
                <a:solidFill>
                  <a:schemeClr val="bg1">
                    <a:lumMod val="10000"/>
                  </a:schemeClr>
                </a:solidFill>
              </a:rPr>
              <a:t> </a:t>
            </a:r>
            <a:r>
              <a:rPr lang="fr-FR" dirty="0" err="1">
                <a:solidFill>
                  <a:schemeClr val="bg1">
                    <a:lumMod val="10000"/>
                  </a:schemeClr>
                </a:solidFill>
              </a:rPr>
              <a:t>loyalty</a:t>
            </a:r>
            <a:r>
              <a:rPr lang="fr-FR" dirty="0">
                <a:solidFill>
                  <a:schemeClr val="bg1">
                    <a:lumMod val="10000"/>
                  </a:schemeClr>
                </a:solidFill>
              </a:rPr>
              <a:t> and data management </a:t>
            </a:r>
          </a:p>
        </p:txBody>
      </p:sp>
      <p:sp>
        <p:nvSpPr>
          <p:cNvPr id="4" name="Footer Placeholder 3">
            <a:extLst>
              <a:ext uri="{FF2B5EF4-FFF2-40B4-BE49-F238E27FC236}">
                <a16:creationId xmlns:a16="http://schemas.microsoft.com/office/drawing/2014/main" id="{9E71472B-6220-2F48-F785-CC2F204E295B}"/>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17589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738DA0-F65A-9BAD-CBFA-6D83D1AA5E52}"/>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4">
            <a:extLst>
              <a:ext uri="{FF2B5EF4-FFF2-40B4-BE49-F238E27FC236}">
                <a16:creationId xmlns:a16="http://schemas.microsoft.com/office/drawing/2014/main" id="{DC998296-866A-AF46-50C8-FC8371A8EA37}"/>
              </a:ext>
            </a:extLst>
          </p:cNvPr>
          <p:cNvSpPr txBox="1"/>
          <p:nvPr/>
        </p:nvSpPr>
        <p:spPr>
          <a:xfrm>
            <a:off x="666750" y="1222355"/>
            <a:ext cx="3572645" cy="2245936"/>
          </a:xfrm>
          <a:prstGeom prst="rect">
            <a:avLst/>
          </a:prstGeom>
          <a:noFill/>
        </p:spPr>
        <p:txBody>
          <a:bodyPr wrap="none" rtlCol="0">
            <a:spAutoFit/>
          </a:bodyPr>
          <a:lstStyle/>
          <a:p>
            <a:pPr>
              <a:lnSpc>
                <a:spcPct val="150000"/>
              </a:lnSpc>
            </a:pPr>
            <a:r>
              <a:rPr lang="fr-FR" sz="2400" b="1" dirty="0">
                <a:solidFill>
                  <a:schemeClr val="bg1">
                    <a:lumMod val="10000"/>
                  </a:schemeClr>
                </a:solidFill>
              </a:rPr>
              <a:t>Eduardo</a:t>
            </a:r>
            <a:r>
              <a:rPr lang="fr-FR" sz="2400" dirty="0">
                <a:solidFill>
                  <a:schemeClr val="bg1">
                    <a:lumMod val="10000"/>
                  </a:schemeClr>
                </a:solidFill>
              </a:rPr>
              <a:t> de La </a:t>
            </a:r>
            <a:r>
              <a:rPr lang="fr-FR" sz="2400" dirty="0" err="1">
                <a:solidFill>
                  <a:schemeClr val="bg1">
                    <a:lumMod val="10000"/>
                  </a:schemeClr>
                </a:solidFill>
              </a:rPr>
              <a:t>Espriella</a:t>
            </a:r>
            <a:endParaRPr lang="fr-FR" sz="2400" dirty="0">
              <a:solidFill>
                <a:schemeClr val="bg1">
                  <a:lumMod val="10000"/>
                </a:schemeClr>
              </a:solidFill>
            </a:endParaRPr>
          </a:p>
          <a:p>
            <a:pPr>
              <a:lnSpc>
                <a:spcPct val="150000"/>
              </a:lnSpc>
            </a:pPr>
            <a:r>
              <a:rPr lang="fr-FR" sz="2400" b="1" dirty="0" err="1">
                <a:solidFill>
                  <a:schemeClr val="bg1">
                    <a:lumMod val="10000"/>
                  </a:schemeClr>
                </a:solidFill>
              </a:rPr>
              <a:t>Haozhe</a:t>
            </a:r>
            <a:r>
              <a:rPr lang="fr-FR" sz="2400" dirty="0">
                <a:solidFill>
                  <a:schemeClr val="bg1">
                    <a:lumMod val="10000"/>
                  </a:schemeClr>
                </a:solidFill>
              </a:rPr>
              <a:t> Tang</a:t>
            </a:r>
          </a:p>
          <a:p>
            <a:pPr>
              <a:lnSpc>
                <a:spcPct val="150000"/>
              </a:lnSpc>
            </a:pPr>
            <a:r>
              <a:rPr lang="fr-FR" sz="2400" b="1" dirty="0">
                <a:solidFill>
                  <a:schemeClr val="bg1">
                    <a:lumMod val="10000"/>
                  </a:schemeClr>
                </a:solidFill>
              </a:rPr>
              <a:t>Henri </a:t>
            </a:r>
            <a:r>
              <a:rPr lang="fr-FR" sz="2400" dirty="0">
                <a:solidFill>
                  <a:schemeClr val="bg1">
                    <a:lumMod val="10000"/>
                  </a:schemeClr>
                </a:solidFill>
              </a:rPr>
              <a:t>Garcia </a:t>
            </a:r>
            <a:r>
              <a:rPr lang="fr-FR" sz="2400" dirty="0" err="1">
                <a:solidFill>
                  <a:schemeClr val="bg1">
                    <a:lumMod val="10000"/>
                  </a:schemeClr>
                </a:solidFill>
              </a:rPr>
              <a:t>Pelayo</a:t>
            </a:r>
            <a:endParaRPr lang="fr-FR" sz="2400" dirty="0">
              <a:solidFill>
                <a:schemeClr val="bg1">
                  <a:lumMod val="10000"/>
                </a:schemeClr>
              </a:solidFill>
            </a:endParaRPr>
          </a:p>
          <a:p>
            <a:pPr>
              <a:lnSpc>
                <a:spcPct val="150000"/>
              </a:lnSpc>
            </a:pPr>
            <a:r>
              <a:rPr lang="fr-FR" sz="2400" b="1" dirty="0">
                <a:solidFill>
                  <a:schemeClr val="bg1">
                    <a:lumMod val="10000"/>
                  </a:schemeClr>
                </a:solidFill>
              </a:rPr>
              <a:t>Ines</a:t>
            </a:r>
            <a:r>
              <a:rPr lang="fr-FR" sz="2400" dirty="0">
                <a:solidFill>
                  <a:schemeClr val="bg1">
                    <a:lumMod val="10000"/>
                  </a:schemeClr>
                </a:solidFill>
              </a:rPr>
              <a:t> Cerne</a:t>
            </a:r>
          </a:p>
        </p:txBody>
      </p:sp>
      <p:sp>
        <p:nvSpPr>
          <p:cNvPr id="6" name="TextBox 5">
            <a:extLst>
              <a:ext uri="{FF2B5EF4-FFF2-40B4-BE49-F238E27FC236}">
                <a16:creationId xmlns:a16="http://schemas.microsoft.com/office/drawing/2014/main" id="{00710594-C607-1F88-3D5D-DC37718F2ABF}"/>
              </a:ext>
            </a:extLst>
          </p:cNvPr>
          <p:cNvSpPr txBox="1"/>
          <p:nvPr/>
        </p:nvSpPr>
        <p:spPr>
          <a:xfrm>
            <a:off x="6271624" y="1222355"/>
            <a:ext cx="2964338" cy="2245936"/>
          </a:xfrm>
          <a:prstGeom prst="rect">
            <a:avLst/>
          </a:prstGeom>
          <a:noFill/>
        </p:spPr>
        <p:txBody>
          <a:bodyPr wrap="none" rtlCol="0">
            <a:spAutoFit/>
          </a:bodyPr>
          <a:lstStyle/>
          <a:p>
            <a:pPr>
              <a:lnSpc>
                <a:spcPct val="150000"/>
              </a:lnSpc>
            </a:pPr>
            <a:r>
              <a:rPr lang="fr-FR" sz="2400" b="1" dirty="0">
                <a:solidFill>
                  <a:schemeClr val="bg1">
                    <a:lumMod val="10000"/>
                  </a:schemeClr>
                </a:solidFill>
              </a:rPr>
              <a:t>Angelina</a:t>
            </a:r>
            <a:r>
              <a:rPr lang="fr-FR" sz="2400" dirty="0">
                <a:solidFill>
                  <a:schemeClr val="bg1">
                    <a:lumMod val="10000"/>
                  </a:schemeClr>
                </a:solidFill>
              </a:rPr>
              <a:t> </a:t>
            </a:r>
            <a:r>
              <a:rPr lang="fr-FR" sz="2400" dirty="0" err="1">
                <a:solidFill>
                  <a:schemeClr val="bg1">
                    <a:lumMod val="10000"/>
                  </a:schemeClr>
                </a:solidFill>
              </a:rPr>
              <a:t>Andreeva</a:t>
            </a:r>
            <a:endParaRPr lang="fr-FR" sz="2400" dirty="0">
              <a:solidFill>
                <a:schemeClr val="bg1">
                  <a:lumMod val="10000"/>
                </a:schemeClr>
              </a:solidFill>
            </a:endParaRPr>
          </a:p>
          <a:p>
            <a:pPr>
              <a:lnSpc>
                <a:spcPct val="150000"/>
              </a:lnSpc>
            </a:pPr>
            <a:r>
              <a:rPr lang="fr-FR" sz="2400" dirty="0">
                <a:solidFill>
                  <a:schemeClr val="bg1">
                    <a:lumMod val="10000"/>
                  </a:schemeClr>
                </a:solidFill>
              </a:rPr>
              <a:t>Yara N</a:t>
            </a:r>
          </a:p>
          <a:p>
            <a:pPr>
              <a:lnSpc>
                <a:spcPct val="150000"/>
              </a:lnSpc>
            </a:pPr>
            <a:r>
              <a:rPr lang="fr-FR" sz="2400" dirty="0" err="1">
                <a:solidFill>
                  <a:schemeClr val="bg1">
                    <a:lumMod val="10000"/>
                  </a:schemeClr>
                </a:solidFill>
              </a:rPr>
              <a:t>Shrawan</a:t>
            </a:r>
            <a:r>
              <a:rPr lang="fr-FR" sz="2400" dirty="0">
                <a:solidFill>
                  <a:schemeClr val="bg1">
                    <a:lumMod val="10000"/>
                  </a:schemeClr>
                </a:solidFill>
              </a:rPr>
              <a:t> SB</a:t>
            </a:r>
          </a:p>
          <a:p>
            <a:pPr>
              <a:lnSpc>
                <a:spcPct val="150000"/>
              </a:lnSpc>
            </a:pPr>
            <a:r>
              <a:rPr lang="fr-FR" sz="2400" b="1" dirty="0">
                <a:solidFill>
                  <a:schemeClr val="bg1">
                    <a:lumMod val="10000"/>
                  </a:schemeClr>
                </a:solidFill>
              </a:rPr>
              <a:t>Enzo</a:t>
            </a:r>
            <a:r>
              <a:rPr lang="fr-FR" sz="2400" dirty="0">
                <a:solidFill>
                  <a:schemeClr val="bg1">
                    <a:lumMod val="10000"/>
                  </a:schemeClr>
                </a:solidFill>
              </a:rPr>
              <a:t> N’</a:t>
            </a:r>
            <a:r>
              <a:rPr lang="fr-FR" sz="2400" dirty="0" err="1">
                <a:solidFill>
                  <a:schemeClr val="bg1">
                    <a:lumMod val="10000"/>
                  </a:schemeClr>
                </a:solidFill>
              </a:rPr>
              <a:t>Koma</a:t>
            </a:r>
            <a:endParaRPr lang="fr-FR" sz="2400" dirty="0">
              <a:solidFill>
                <a:schemeClr val="bg1">
                  <a:lumMod val="10000"/>
                </a:schemeClr>
              </a:solidFill>
            </a:endParaRPr>
          </a:p>
        </p:txBody>
      </p:sp>
      <p:sp>
        <p:nvSpPr>
          <p:cNvPr id="7" name="TextBox 6">
            <a:extLst>
              <a:ext uri="{FF2B5EF4-FFF2-40B4-BE49-F238E27FC236}">
                <a16:creationId xmlns:a16="http://schemas.microsoft.com/office/drawing/2014/main" id="{7A1E348A-342A-D7CA-FD17-ABDFFC99BB87}"/>
              </a:ext>
            </a:extLst>
          </p:cNvPr>
          <p:cNvSpPr txBox="1"/>
          <p:nvPr/>
        </p:nvSpPr>
        <p:spPr>
          <a:xfrm>
            <a:off x="8339909" y="3736182"/>
            <a:ext cx="3245056" cy="1691938"/>
          </a:xfrm>
          <a:prstGeom prst="rect">
            <a:avLst/>
          </a:prstGeom>
          <a:noFill/>
        </p:spPr>
        <p:txBody>
          <a:bodyPr wrap="none" rtlCol="0">
            <a:spAutoFit/>
          </a:bodyPr>
          <a:lstStyle/>
          <a:p>
            <a:pPr>
              <a:lnSpc>
                <a:spcPct val="150000"/>
              </a:lnSpc>
            </a:pPr>
            <a:r>
              <a:rPr lang="fr-FR" sz="2400" b="1" dirty="0">
                <a:solidFill>
                  <a:schemeClr val="bg1">
                    <a:lumMod val="10000"/>
                  </a:schemeClr>
                </a:solidFill>
              </a:rPr>
              <a:t>Malek</a:t>
            </a:r>
            <a:r>
              <a:rPr lang="fr-FR" sz="2400" dirty="0">
                <a:solidFill>
                  <a:schemeClr val="bg1">
                    <a:lumMod val="10000"/>
                  </a:schemeClr>
                </a:solidFill>
              </a:rPr>
              <a:t> </a:t>
            </a:r>
            <a:r>
              <a:rPr lang="fr-FR" sz="2400" dirty="0" err="1">
                <a:solidFill>
                  <a:schemeClr val="bg1">
                    <a:lumMod val="10000"/>
                  </a:schemeClr>
                </a:solidFill>
              </a:rPr>
              <a:t>Zannad</a:t>
            </a:r>
            <a:endParaRPr lang="fr-FR" sz="2400" dirty="0">
              <a:solidFill>
                <a:schemeClr val="bg1">
                  <a:lumMod val="10000"/>
                </a:schemeClr>
              </a:solidFill>
            </a:endParaRPr>
          </a:p>
          <a:p>
            <a:pPr>
              <a:lnSpc>
                <a:spcPct val="150000"/>
              </a:lnSpc>
            </a:pPr>
            <a:r>
              <a:rPr lang="fr-FR" sz="2400" dirty="0">
                <a:solidFill>
                  <a:schemeClr val="bg1">
                    <a:lumMod val="10000"/>
                  </a:schemeClr>
                </a:solidFill>
              </a:rPr>
              <a:t>John Joseph Anthony</a:t>
            </a:r>
          </a:p>
          <a:p>
            <a:pPr>
              <a:lnSpc>
                <a:spcPct val="150000"/>
              </a:lnSpc>
            </a:pPr>
            <a:r>
              <a:rPr lang="fr-FR" sz="2400" b="1" dirty="0" err="1">
                <a:solidFill>
                  <a:schemeClr val="bg1">
                    <a:lumMod val="10000"/>
                  </a:schemeClr>
                </a:solidFill>
              </a:rPr>
              <a:t>Ruthvik</a:t>
            </a:r>
            <a:r>
              <a:rPr lang="fr-FR" sz="2400" dirty="0">
                <a:solidFill>
                  <a:schemeClr val="bg1">
                    <a:lumMod val="10000"/>
                  </a:schemeClr>
                </a:solidFill>
              </a:rPr>
              <a:t> Ravish</a:t>
            </a:r>
          </a:p>
        </p:txBody>
      </p:sp>
      <p:sp>
        <p:nvSpPr>
          <p:cNvPr id="8" name="TextBox 7">
            <a:extLst>
              <a:ext uri="{FF2B5EF4-FFF2-40B4-BE49-F238E27FC236}">
                <a16:creationId xmlns:a16="http://schemas.microsoft.com/office/drawing/2014/main" id="{ECEF2815-0041-CFEF-E4C8-2FC9C7216625}"/>
              </a:ext>
            </a:extLst>
          </p:cNvPr>
          <p:cNvSpPr txBox="1"/>
          <p:nvPr/>
        </p:nvSpPr>
        <p:spPr>
          <a:xfrm>
            <a:off x="3522066" y="3736182"/>
            <a:ext cx="3036280" cy="2245936"/>
          </a:xfrm>
          <a:prstGeom prst="rect">
            <a:avLst/>
          </a:prstGeom>
          <a:noFill/>
        </p:spPr>
        <p:txBody>
          <a:bodyPr wrap="none" rtlCol="0">
            <a:spAutoFit/>
          </a:bodyPr>
          <a:lstStyle/>
          <a:p>
            <a:pPr>
              <a:lnSpc>
                <a:spcPct val="150000"/>
              </a:lnSpc>
            </a:pPr>
            <a:r>
              <a:rPr lang="fr-FR" sz="2400" dirty="0">
                <a:solidFill>
                  <a:schemeClr val="bg1">
                    <a:lumMod val="10000"/>
                  </a:schemeClr>
                </a:solidFill>
              </a:rPr>
              <a:t>Van </a:t>
            </a:r>
            <a:r>
              <a:rPr lang="fr-FR" sz="2400" dirty="0" err="1">
                <a:solidFill>
                  <a:schemeClr val="bg1">
                    <a:lumMod val="10000"/>
                  </a:schemeClr>
                </a:solidFill>
              </a:rPr>
              <a:t>Than</a:t>
            </a:r>
            <a:r>
              <a:rPr lang="fr-FR" sz="2400" dirty="0">
                <a:solidFill>
                  <a:schemeClr val="bg1">
                    <a:lumMod val="10000"/>
                  </a:schemeClr>
                </a:solidFill>
              </a:rPr>
              <a:t> Duan</a:t>
            </a:r>
          </a:p>
          <a:p>
            <a:pPr>
              <a:lnSpc>
                <a:spcPct val="150000"/>
              </a:lnSpc>
            </a:pPr>
            <a:r>
              <a:rPr lang="fr-FR" sz="2400" b="1" dirty="0">
                <a:solidFill>
                  <a:schemeClr val="bg1">
                    <a:lumMod val="10000"/>
                  </a:schemeClr>
                </a:solidFill>
              </a:rPr>
              <a:t>Chloé</a:t>
            </a:r>
            <a:r>
              <a:rPr lang="fr-FR" sz="2400" dirty="0">
                <a:solidFill>
                  <a:schemeClr val="bg1">
                    <a:lumMod val="10000"/>
                  </a:schemeClr>
                </a:solidFill>
              </a:rPr>
              <a:t> </a:t>
            </a:r>
            <a:r>
              <a:rPr lang="fr-FR" sz="2400" dirty="0" err="1">
                <a:solidFill>
                  <a:schemeClr val="bg1">
                    <a:lumMod val="10000"/>
                  </a:schemeClr>
                </a:solidFill>
              </a:rPr>
              <a:t>Doinel</a:t>
            </a:r>
            <a:endParaRPr lang="fr-FR" sz="2400" dirty="0">
              <a:solidFill>
                <a:schemeClr val="bg1">
                  <a:lumMod val="10000"/>
                </a:schemeClr>
              </a:solidFill>
            </a:endParaRPr>
          </a:p>
          <a:p>
            <a:pPr>
              <a:lnSpc>
                <a:spcPct val="150000"/>
              </a:lnSpc>
            </a:pPr>
            <a:r>
              <a:rPr lang="fr-FR" sz="2400" dirty="0">
                <a:solidFill>
                  <a:schemeClr val="bg1">
                    <a:lumMod val="10000"/>
                  </a:schemeClr>
                </a:solidFill>
              </a:rPr>
              <a:t>Julie </a:t>
            </a:r>
            <a:r>
              <a:rPr lang="fr-FR" sz="2400" dirty="0" err="1">
                <a:solidFill>
                  <a:schemeClr val="bg1">
                    <a:lumMod val="10000"/>
                  </a:schemeClr>
                </a:solidFill>
              </a:rPr>
              <a:t>Jynetta</a:t>
            </a:r>
            <a:r>
              <a:rPr lang="fr-FR" sz="2400" dirty="0">
                <a:solidFill>
                  <a:schemeClr val="bg1">
                    <a:lumMod val="10000"/>
                  </a:schemeClr>
                </a:solidFill>
              </a:rPr>
              <a:t> Joseph</a:t>
            </a:r>
          </a:p>
          <a:p>
            <a:pPr>
              <a:lnSpc>
                <a:spcPct val="150000"/>
              </a:lnSpc>
            </a:pPr>
            <a:r>
              <a:rPr lang="fr-FR" sz="2400" b="1" dirty="0" err="1">
                <a:solidFill>
                  <a:schemeClr val="bg1">
                    <a:lumMod val="10000"/>
                  </a:schemeClr>
                </a:solidFill>
              </a:rPr>
              <a:t>Yuanyuan</a:t>
            </a:r>
            <a:r>
              <a:rPr lang="fr-FR" sz="2400" dirty="0">
                <a:solidFill>
                  <a:schemeClr val="bg1">
                    <a:lumMod val="10000"/>
                  </a:schemeClr>
                </a:solidFill>
              </a:rPr>
              <a:t> Liu</a:t>
            </a:r>
          </a:p>
        </p:txBody>
      </p:sp>
      <p:sp>
        <p:nvSpPr>
          <p:cNvPr id="2" name="TextBox 1">
            <a:extLst>
              <a:ext uri="{FF2B5EF4-FFF2-40B4-BE49-F238E27FC236}">
                <a16:creationId xmlns:a16="http://schemas.microsoft.com/office/drawing/2014/main" id="{96277F87-E43F-EE2B-DFD0-9D7CA508F320}"/>
              </a:ext>
            </a:extLst>
          </p:cNvPr>
          <p:cNvSpPr txBox="1"/>
          <p:nvPr/>
        </p:nvSpPr>
        <p:spPr>
          <a:xfrm>
            <a:off x="666750" y="211247"/>
            <a:ext cx="10740248" cy="584775"/>
          </a:xfrm>
          <a:prstGeom prst="rect">
            <a:avLst/>
          </a:prstGeom>
          <a:noFill/>
        </p:spPr>
        <p:txBody>
          <a:bodyPr wrap="none" rtlCol="0">
            <a:spAutoFit/>
          </a:bodyPr>
          <a:lstStyle/>
          <a:p>
            <a:r>
              <a:rPr lang="fr-FR" sz="3200" dirty="0">
                <a:latin typeface="+mj-lt"/>
              </a:rPr>
              <a:t>In </a:t>
            </a:r>
            <a:r>
              <a:rPr lang="fr-FR" sz="3200" dirty="0" err="1">
                <a:latin typeface="+mj-lt"/>
              </a:rPr>
              <a:t>bold</a:t>
            </a:r>
            <a:r>
              <a:rPr lang="fr-FR" sz="3200" dirty="0">
                <a:latin typeface="+mj-lt"/>
              </a:rPr>
              <a:t>, the </a:t>
            </a:r>
            <a:r>
              <a:rPr lang="fr-FR" sz="3200" dirty="0" err="1">
                <a:latin typeface="+mj-lt"/>
              </a:rPr>
              <a:t>students</a:t>
            </a:r>
            <a:r>
              <a:rPr lang="fr-FR" sz="3200" dirty="0">
                <a:latin typeface="+mj-lt"/>
              </a:rPr>
              <a:t> </a:t>
            </a:r>
            <a:r>
              <a:rPr lang="fr-FR" sz="3200" dirty="0" err="1">
                <a:latin typeface="+mj-lt"/>
              </a:rPr>
              <a:t>who</a:t>
            </a:r>
            <a:r>
              <a:rPr lang="fr-FR" sz="3200" dirty="0">
                <a:latin typeface="+mj-lt"/>
              </a:rPr>
              <a:t> are on the ‘official’ </a:t>
            </a:r>
            <a:r>
              <a:rPr lang="fr-FR" sz="3200" dirty="0" err="1">
                <a:latin typeface="+mj-lt"/>
              </a:rPr>
              <a:t>list</a:t>
            </a:r>
            <a:r>
              <a:rPr lang="fr-FR" sz="3200" dirty="0">
                <a:latin typeface="+mj-lt"/>
              </a:rPr>
              <a:t> of participants</a:t>
            </a:r>
          </a:p>
        </p:txBody>
      </p:sp>
    </p:spTree>
    <p:extLst>
      <p:ext uri="{BB962C8B-B14F-4D97-AF65-F5344CB8AC3E}">
        <p14:creationId xmlns:p14="http://schemas.microsoft.com/office/powerpoint/2010/main" val="121425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9CCDCB-32BE-7317-DA7C-5255FD40D3BF}"/>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 5">
            <a:extLst>
              <a:ext uri="{FF2B5EF4-FFF2-40B4-BE49-F238E27FC236}">
                <a16:creationId xmlns:a16="http://schemas.microsoft.com/office/drawing/2014/main" id="{FD02B984-003A-4380-FA48-1902D63593B2}"/>
              </a:ext>
            </a:extLst>
          </p:cNvPr>
          <p:cNvGraphicFramePr>
            <a:graphicFrameLocks noGrp="1"/>
          </p:cNvGraphicFramePr>
          <p:nvPr>
            <p:extLst>
              <p:ext uri="{D42A27DB-BD31-4B8C-83A1-F6EECF244321}">
                <p14:modId xmlns:p14="http://schemas.microsoft.com/office/powerpoint/2010/main" val="3585131108"/>
              </p:ext>
            </p:extLst>
          </p:nvPr>
        </p:nvGraphicFramePr>
        <p:xfrm>
          <a:off x="629626" y="1076854"/>
          <a:ext cx="11283951" cy="3977136"/>
        </p:xfrm>
        <a:graphic>
          <a:graphicData uri="http://schemas.openxmlformats.org/drawingml/2006/table">
            <a:tbl>
              <a:tblPr firstRow="1" bandRow="1">
                <a:tableStyleId>{5C22544A-7EE6-4342-B048-85BDC9FD1C3A}</a:tableStyleId>
              </a:tblPr>
              <a:tblGrid>
                <a:gridCol w="4188490">
                  <a:extLst>
                    <a:ext uri="{9D8B030D-6E8A-4147-A177-3AD203B41FA5}">
                      <a16:colId xmlns:a16="http://schemas.microsoft.com/office/drawing/2014/main" val="4057189202"/>
                    </a:ext>
                  </a:extLst>
                </a:gridCol>
                <a:gridCol w="3571875">
                  <a:extLst>
                    <a:ext uri="{9D8B030D-6E8A-4147-A177-3AD203B41FA5}">
                      <a16:colId xmlns:a16="http://schemas.microsoft.com/office/drawing/2014/main" val="1350274574"/>
                    </a:ext>
                  </a:extLst>
                </a:gridCol>
                <a:gridCol w="3523586">
                  <a:extLst>
                    <a:ext uri="{9D8B030D-6E8A-4147-A177-3AD203B41FA5}">
                      <a16:colId xmlns:a16="http://schemas.microsoft.com/office/drawing/2014/main" val="992778151"/>
                    </a:ext>
                  </a:extLst>
                </a:gridCol>
              </a:tblGrid>
              <a:tr h="370840">
                <a:tc>
                  <a:txBody>
                    <a:bodyPr/>
                    <a:lstStyle/>
                    <a:p>
                      <a:pPr>
                        <a:lnSpc>
                          <a:spcPct val="150000"/>
                        </a:lnSpc>
                      </a:pPr>
                      <a:r>
                        <a:rPr lang="fr-FR" sz="2000" b="0" dirty="0" err="1">
                          <a:solidFill>
                            <a:schemeClr val="bg1">
                              <a:lumMod val="10000"/>
                            </a:schemeClr>
                          </a:solidFill>
                        </a:rPr>
                        <a:t>Market</a:t>
                      </a:r>
                      <a:r>
                        <a:rPr lang="fr-FR" sz="2000" b="0" dirty="0">
                          <a:solidFill>
                            <a:schemeClr val="bg1">
                              <a:lumMod val="10000"/>
                            </a:schemeClr>
                          </a:solidFill>
                        </a:rPr>
                        <a:t> </a:t>
                      </a:r>
                      <a:r>
                        <a:rPr lang="fr-FR" sz="2000" b="0" dirty="0" err="1">
                          <a:solidFill>
                            <a:schemeClr val="bg1">
                              <a:lumMod val="10000"/>
                            </a:schemeClr>
                          </a:solidFill>
                        </a:rPr>
                        <a:t>share</a:t>
                      </a:r>
                      <a:endParaRPr lang="fr-FR" sz="2000" b="0" dirty="0">
                        <a:solidFill>
                          <a:schemeClr val="bg1">
                            <a:lumMod val="10000"/>
                          </a:schemeClr>
                        </a:solidFill>
                      </a:endParaRPr>
                    </a:p>
                  </a:txBody>
                  <a:tcPr>
                    <a:noFill/>
                  </a:tcPr>
                </a:tc>
                <a:tc>
                  <a:txBody>
                    <a:bodyPr/>
                    <a:lstStyle/>
                    <a:p>
                      <a:pPr>
                        <a:lnSpc>
                          <a:spcPct val="150000"/>
                        </a:lnSpc>
                      </a:pPr>
                      <a:r>
                        <a:rPr lang="fr-FR" sz="2000" b="0" dirty="0" err="1">
                          <a:solidFill>
                            <a:schemeClr val="bg1">
                              <a:lumMod val="10000"/>
                            </a:schemeClr>
                          </a:solidFill>
                        </a:rPr>
                        <a:t>Rel’ships</a:t>
                      </a:r>
                      <a:r>
                        <a:rPr lang="fr-FR" sz="2000" b="0" dirty="0">
                          <a:solidFill>
                            <a:schemeClr val="bg1">
                              <a:lumMod val="10000"/>
                            </a:schemeClr>
                          </a:solidFill>
                        </a:rPr>
                        <a:t> </a:t>
                      </a:r>
                      <a:r>
                        <a:rPr lang="fr-FR" sz="2000" b="0" dirty="0" err="1">
                          <a:solidFill>
                            <a:schemeClr val="bg1">
                              <a:lumMod val="10000"/>
                            </a:schemeClr>
                          </a:solidFill>
                        </a:rPr>
                        <a:t>with</a:t>
                      </a:r>
                      <a:r>
                        <a:rPr lang="fr-FR" sz="2000" b="0" dirty="0">
                          <a:solidFill>
                            <a:schemeClr val="bg1">
                              <a:lumMod val="10000"/>
                            </a:schemeClr>
                          </a:solidFill>
                        </a:rPr>
                        <a:t> unions</a:t>
                      </a:r>
                    </a:p>
                  </a:txBody>
                  <a:tcPr>
                    <a:noFill/>
                  </a:tcPr>
                </a:tc>
                <a:tc>
                  <a:txBody>
                    <a:bodyPr/>
                    <a:lstStyle/>
                    <a:p>
                      <a:pPr>
                        <a:lnSpc>
                          <a:spcPct val="150000"/>
                        </a:lnSpc>
                      </a:pPr>
                      <a:r>
                        <a:rPr lang="fr-FR" sz="2000" b="0" dirty="0">
                          <a:solidFill>
                            <a:schemeClr val="bg1">
                              <a:lumMod val="10000"/>
                            </a:schemeClr>
                          </a:solidFill>
                        </a:rPr>
                        <a:t>Power over </a:t>
                      </a:r>
                      <a:r>
                        <a:rPr lang="fr-FR" sz="2000" b="0" dirty="0" err="1">
                          <a:solidFill>
                            <a:schemeClr val="bg1">
                              <a:lumMod val="10000"/>
                            </a:schemeClr>
                          </a:solidFill>
                        </a:rPr>
                        <a:t>suppliers</a:t>
                      </a:r>
                      <a:endParaRPr lang="fr-FR" sz="2000" b="0" dirty="0">
                        <a:solidFill>
                          <a:schemeClr val="bg1">
                            <a:lumMod val="10000"/>
                          </a:schemeClr>
                        </a:solidFill>
                      </a:endParaRPr>
                    </a:p>
                  </a:txBody>
                  <a:tcPr>
                    <a:noFill/>
                  </a:tcPr>
                </a:tc>
                <a:extLst>
                  <a:ext uri="{0D108BD9-81ED-4DB2-BD59-A6C34878D82A}">
                    <a16:rowId xmlns:a16="http://schemas.microsoft.com/office/drawing/2014/main" val="1548475685"/>
                  </a:ext>
                </a:extLst>
              </a:tr>
              <a:tr h="370840">
                <a:tc>
                  <a:txBody>
                    <a:bodyPr/>
                    <a:lstStyle/>
                    <a:p>
                      <a:pPr>
                        <a:lnSpc>
                          <a:spcPct val="150000"/>
                        </a:lnSpc>
                      </a:pPr>
                      <a:r>
                        <a:rPr lang="fr-FR" sz="2000" b="0" dirty="0">
                          <a:solidFill>
                            <a:schemeClr val="bg1">
                              <a:lumMod val="10000"/>
                            </a:schemeClr>
                          </a:solidFill>
                        </a:rPr>
                        <a:t>Product </a:t>
                      </a:r>
                      <a:r>
                        <a:rPr lang="fr-FR" sz="2000" b="0" dirty="0" err="1">
                          <a:solidFill>
                            <a:schemeClr val="bg1">
                              <a:lumMod val="10000"/>
                            </a:schemeClr>
                          </a:solidFill>
                        </a:rPr>
                        <a:t>quality</a:t>
                      </a:r>
                      <a:endParaRPr lang="fr-FR" sz="2000" b="0" dirty="0">
                        <a:solidFill>
                          <a:schemeClr val="bg1">
                            <a:lumMod val="10000"/>
                          </a:schemeClr>
                        </a:solidFill>
                      </a:endParaRPr>
                    </a:p>
                  </a:txBody>
                  <a:tcPr>
                    <a:noFill/>
                  </a:tcPr>
                </a:tc>
                <a:tc>
                  <a:txBody>
                    <a:bodyPr/>
                    <a:lstStyle/>
                    <a:p>
                      <a:pPr>
                        <a:lnSpc>
                          <a:spcPct val="150000"/>
                        </a:lnSpc>
                      </a:pPr>
                      <a:r>
                        <a:rPr lang="fr-FR" sz="2000" b="0" dirty="0" err="1">
                          <a:solidFill>
                            <a:schemeClr val="bg1">
                              <a:lumMod val="10000"/>
                            </a:schemeClr>
                          </a:solidFill>
                        </a:rPr>
                        <a:t>Skilled</a:t>
                      </a:r>
                      <a:r>
                        <a:rPr lang="fr-FR" sz="2000" b="0" dirty="0">
                          <a:solidFill>
                            <a:schemeClr val="bg1">
                              <a:lumMod val="10000"/>
                            </a:schemeClr>
                          </a:solidFill>
                        </a:rPr>
                        <a:t> </a:t>
                      </a:r>
                      <a:r>
                        <a:rPr lang="fr-FR" sz="2000" b="0" dirty="0" err="1">
                          <a:solidFill>
                            <a:schemeClr val="bg1">
                              <a:lumMod val="10000"/>
                            </a:schemeClr>
                          </a:solidFill>
                        </a:rPr>
                        <a:t>workforce</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Access to key </a:t>
                      </a:r>
                      <a:r>
                        <a:rPr lang="fr-FR" sz="2000" b="0" dirty="0" err="1">
                          <a:solidFill>
                            <a:schemeClr val="bg1">
                              <a:lumMod val="10000"/>
                            </a:schemeClr>
                          </a:solidFill>
                        </a:rPr>
                        <a:t>suppliers</a:t>
                      </a:r>
                      <a:endParaRPr lang="fr-FR" sz="2000" b="0" dirty="0">
                        <a:solidFill>
                          <a:schemeClr val="bg1">
                            <a:lumMod val="10000"/>
                          </a:schemeClr>
                        </a:solidFill>
                      </a:endParaRPr>
                    </a:p>
                  </a:txBody>
                  <a:tcPr>
                    <a:noFill/>
                  </a:tcPr>
                </a:tc>
                <a:extLst>
                  <a:ext uri="{0D108BD9-81ED-4DB2-BD59-A6C34878D82A}">
                    <a16:rowId xmlns:a16="http://schemas.microsoft.com/office/drawing/2014/main" val="3056804103"/>
                  </a:ext>
                </a:extLst>
              </a:tr>
              <a:tr h="370840">
                <a:tc>
                  <a:txBody>
                    <a:bodyPr/>
                    <a:lstStyle/>
                    <a:p>
                      <a:pPr>
                        <a:lnSpc>
                          <a:spcPct val="150000"/>
                        </a:lnSpc>
                      </a:pPr>
                      <a:r>
                        <a:rPr lang="fr-FR" sz="2000" b="0" dirty="0">
                          <a:solidFill>
                            <a:schemeClr val="bg1">
                              <a:lumMod val="10000"/>
                            </a:schemeClr>
                          </a:solidFill>
                        </a:rPr>
                        <a:t>Clear </a:t>
                      </a:r>
                      <a:r>
                        <a:rPr lang="fr-FR" sz="2000" b="0" dirty="0" err="1">
                          <a:solidFill>
                            <a:schemeClr val="bg1">
                              <a:lumMod val="10000"/>
                            </a:schemeClr>
                          </a:solidFill>
                        </a:rPr>
                        <a:t>strategic</a:t>
                      </a:r>
                      <a:r>
                        <a:rPr lang="fr-FR" sz="2000" b="0" dirty="0">
                          <a:solidFill>
                            <a:schemeClr val="bg1">
                              <a:lumMod val="10000"/>
                            </a:schemeClr>
                          </a:solidFill>
                        </a:rPr>
                        <a:t> direction</a:t>
                      </a:r>
                    </a:p>
                  </a:txBody>
                  <a:tcPr>
                    <a:noFill/>
                  </a:tcPr>
                </a:tc>
                <a:tc>
                  <a:txBody>
                    <a:bodyPr/>
                    <a:lstStyle/>
                    <a:p>
                      <a:pPr>
                        <a:lnSpc>
                          <a:spcPct val="150000"/>
                        </a:lnSpc>
                      </a:pPr>
                      <a:r>
                        <a:rPr lang="fr-FR" sz="2000" b="0" dirty="0">
                          <a:solidFill>
                            <a:schemeClr val="bg1">
                              <a:lumMod val="10000"/>
                            </a:schemeClr>
                          </a:solidFill>
                        </a:rPr>
                        <a:t>Location of </a:t>
                      </a:r>
                      <a:r>
                        <a:rPr lang="fr-FR" sz="2000" b="0" dirty="0" err="1">
                          <a:solidFill>
                            <a:schemeClr val="bg1">
                              <a:lumMod val="10000"/>
                            </a:schemeClr>
                          </a:solidFill>
                        </a:rPr>
                        <a:t>facilities</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Efficient </a:t>
                      </a:r>
                      <a:r>
                        <a:rPr lang="fr-FR" sz="2000" b="0" dirty="0" err="1">
                          <a:solidFill>
                            <a:schemeClr val="bg1">
                              <a:lumMod val="10000"/>
                            </a:schemeClr>
                          </a:solidFill>
                        </a:rPr>
                        <a:t>supply</a:t>
                      </a:r>
                      <a:r>
                        <a:rPr lang="fr-FR" sz="2000" b="0" dirty="0">
                          <a:solidFill>
                            <a:schemeClr val="bg1">
                              <a:lumMod val="10000"/>
                            </a:schemeClr>
                          </a:solidFill>
                        </a:rPr>
                        <a:t> </a:t>
                      </a:r>
                      <a:r>
                        <a:rPr lang="fr-FR" sz="2000" b="0" dirty="0" err="1">
                          <a:solidFill>
                            <a:schemeClr val="bg1">
                              <a:lumMod val="10000"/>
                            </a:schemeClr>
                          </a:solidFill>
                        </a:rPr>
                        <a:t>chain</a:t>
                      </a:r>
                      <a:endParaRPr lang="fr-FR" sz="2000" b="0" dirty="0">
                        <a:solidFill>
                          <a:schemeClr val="bg1">
                            <a:lumMod val="10000"/>
                          </a:schemeClr>
                        </a:solidFill>
                      </a:endParaRPr>
                    </a:p>
                  </a:txBody>
                  <a:tcPr>
                    <a:noFill/>
                  </a:tcPr>
                </a:tc>
                <a:extLst>
                  <a:ext uri="{0D108BD9-81ED-4DB2-BD59-A6C34878D82A}">
                    <a16:rowId xmlns:a16="http://schemas.microsoft.com/office/drawing/2014/main" val="1342647400"/>
                  </a:ext>
                </a:extLst>
              </a:tr>
              <a:tr h="370840">
                <a:tc>
                  <a:txBody>
                    <a:bodyPr/>
                    <a:lstStyle/>
                    <a:p>
                      <a:pPr>
                        <a:lnSpc>
                          <a:spcPct val="150000"/>
                        </a:lnSpc>
                      </a:pPr>
                      <a:r>
                        <a:rPr lang="fr-FR" sz="2000" b="0" dirty="0">
                          <a:solidFill>
                            <a:schemeClr val="bg1">
                              <a:lumMod val="10000"/>
                            </a:schemeClr>
                          </a:solidFill>
                        </a:rPr>
                        <a:t>Customer service</a:t>
                      </a:r>
                    </a:p>
                  </a:txBody>
                  <a:tcPr>
                    <a:noFill/>
                  </a:tcPr>
                </a:tc>
                <a:tc>
                  <a:txBody>
                    <a:bodyPr/>
                    <a:lstStyle/>
                    <a:p>
                      <a:pPr>
                        <a:lnSpc>
                          <a:spcPct val="150000"/>
                        </a:lnSpc>
                      </a:pPr>
                      <a:r>
                        <a:rPr lang="fr-FR" sz="2000" b="0" dirty="0">
                          <a:solidFill>
                            <a:schemeClr val="bg1">
                              <a:lumMod val="10000"/>
                            </a:schemeClr>
                          </a:solidFill>
                        </a:rPr>
                        <a:t>Customer </a:t>
                      </a:r>
                      <a:r>
                        <a:rPr lang="fr-FR" sz="2000" b="0" dirty="0" err="1">
                          <a:solidFill>
                            <a:schemeClr val="bg1">
                              <a:lumMod val="10000"/>
                            </a:schemeClr>
                          </a:solidFill>
                        </a:rPr>
                        <a:t>loyalty</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On-time </a:t>
                      </a:r>
                      <a:r>
                        <a:rPr lang="fr-FR" sz="2000" b="0" dirty="0" err="1">
                          <a:solidFill>
                            <a:schemeClr val="bg1">
                              <a:lumMod val="10000"/>
                            </a:schemeClr>
                          </a:solidFill>
                        </a:rPr>
                        <a:t>delivery</a:t>
                      </a:r>
                      <a:endParaRPr lang="fr-FR" sz="2000" b="0" dirty="0">
                        <a:solidFill>
                          <a:schemeClr val="bg1">
                            <a:lumMod val="10000"/>
                          </a:schemeClr>
                        </a:solidFill>
                      </a:endParaRPr>
                    </a:p>
                  </a:txBody>
                  <a:tcPr>
                    <a:noFill/>
                  </a:tcPr>
                </a:tc>
                <a:extLst>
                  <a:ext uri="{0D108BD9-81ED-4DB2-BD59-A6C34878D82A}">
                    <a16:rowId xmlns:a16="http://schemas.microsoft.com/office/drawing/2014/main" val="1368436400"/>
                  </a:ext>
                </a:extLst>
              </a:tr>
              <a:tr h="370840">
                <a:tc>
                  <a:txBody>
                    <a:bodyPr/>
                    <a:lstStyle/>
                    <a:p>
                      <a:pPr>
                        <a:lnSpc>
                          <a:spcPct val="150000"/>
                        </a:lnSpc>
                      </a:pPr>
                      <a:r>
                        <a:rPr lang="fr-FR" sz="2000" b="0" dirty="0">
                          <a:solidFill>
                            <a:schemeClr val="bg1">
                              <a:lumMod val="10000"/>
                            </a:schemeClr>
                          </a:solidFill>
                        </a:rPr>
                        <a:t>Added </a:t>
                      </a:r>
                      <a:r>
                        <a:rPr lang="fr-FR" sz="2000" b="0" dirty="0" err="1">
                          <a:solidFill>
                            <a:schemeClr val="bg1">
                              <a:lumMod val="10000"/>
                            </a:schemeClr>
                          </a:solidFill>
                        </a:rPr>
                        <a:t>product</a:t>
                      </a:r>
                      <a:r>
                        <a:rPr lang="fr-FR" sz="2000" b="0" dirty="0">
                          <a:solidFill>
                            <a:schemeClr val="bg1">
                              <a:lumMod val="10000"/>
                            </a:schemeClr>
                          </a:solidFill>
                        </a:rPr>
                        <a:t> </a:t>
                      </a:r>
                      <a:r>
                        <a:rPr lang="fr-FR" sz="2000" b="0" dirty="0" err="1">
                          <a:solidFill>
                            <a:schemeClr val="bg1">
                              <a:lumMod val="10000"/>
                            </a:schemeClr>
                          </a:solidFill>
                        </a:rPr>
                        <a:t>features</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Brand </a:t>
                      </a:r>
                      <a:r>
                        <a:rPr lang="fr-FR" sz="2000" b="0" dirty="0" err="1">
                          <a:solidFill>
                            <a:schemeClr val="bg1">
                              <a:lumMod val="10000"/>
                            </a:schemeClr>
                          </a:solidFill>
                        </a:rPr>
                        <a:t>reputation</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Strong online </a:t>
                      </a:r>
                      <a:r>
                        <a:rPr lang="fr-FR" sz="2000" b="0" dirty="0" err="1">
                          <a:solidFill>
                            <a:schemeClr val="bg1">
                              <a:lumMod val="10000"/>
                            </a:schemeClr>
                          </a:solidFill>
                        </a:rPr>
                        <a:t>presence</a:t>
                      </a:r>
                      <a:endParaRPr lang="fr-FR" sz="2000" b="0" dirty="0">
                        <a:solidFill>
                          <a:schemeClr val="bg1">
                            <a:lumMod val="10000"/>
                          </a:schemeClr>
                        </a:solidFill>
                      </a:endParaRPr>
                    </a:p>
                  </a:txBody>
                  <a:tcPr>
                    <a:noFill/>
                  </a:tcPr>
                </a:tc>
                <a:extLst>
                  <a:ext uri="{0D108BD9-81ED-4DB2-BD59-A6C34878D82A}">
                    <a16:rowId xmlns:a16="http://schemas.microsoft.com/office/drawing/2014/main" val="393251173"/>
                  </a:ext>
                </a:extLst>
              </a:tr>
              <a:tr h="370840">
                <a:tc>
                  <a:txBody>
                    <a:bodyPr/>
                    <a:lstStyle/>
                    <a:p>
                      <a:pPr>
                        <a:lnSpc>
                          <a:spcPct val="150000"/>
                        </a:lnSpc>
                      </a:pPr>
                      <a:r>
                        <a:rPr lang="fr-FR" sz="2000" b="0" dirty="0">
                          <a:solidFill>
                            <a:schemeClr val="bg1">
                              <a:lumMod val="10000"/>
                            </a:schemeClr>
                          </a:solidFill>
                        </a:rPr>
                        <a:t>Price </a:t>
                      </a:r>
                      <a:r>
                        <a:rPr lang="fr-FR" sz="2000" b="0" dirty="0" err="1">
                          <a:solidFill>
                            <a:schemeClr val="bg1">
                              <a:lumMod val="10000"/>
                            </a:schemeClr>
                          </a:solidFill>
                        </a:rPr>
                        <a:t>competitiveness</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Customer satisfaction</a:t>
                      </a:r>
                    </a:p>
                  </a:txBody>
                  <a:tcPr>
                    <a:noFill/>
                  </a:tcPr>
                </a:tc>
                <a:tc>
                  <a:txBody>
                    <a:bodyPr/>
                    <a:lstStyle/>
                    <a:p>
                      <a:pPr>
                        <a:lnSpc>
                          <a:spcPct val="150000"/>
                        </a:lnSpc>
                      </a:pPr>
                      <a:r>
                        <a:rPr lang="fr-FR" sz="2000" b="0" dirty="0">
                          <a:solidFill>
                            <a:schemeClr val="bg1">
                              <a:lumMod val="10000"/>
                            </a:schemeClr>
                          </a:solidFill>
                        </a:rPr>
                        <a:t>Low </a:t>
                      </a:r>
                      <a:r>
                        <a:rPr lang="fr-FR" sz="2000" b="0" dirty="0" err="1">
                          <a:solidFill>
                            <a:schemeClr val="bg1">
                              <a:lumMod val="10000"/>
                            </a:schemeClr>
                          </a:solidFill>
                        </a:rPr>
                        <a:t>cost</a:t>
                      </a:r>
                      <a:r>
                        <a:rPr lang="fr-FR" sz="2000" b="0" dirty="0">
                          <a:solidFill>
                            <a:schemeClr val="bg1">
                              <a:lumMod val="10000"/>
                            </a:schemeClr>
                          </a:solidFill>
                        </a:rPr>
                        <a:t> structure</a:t>
                      </a:r>
                    </a:p>
                  </a:txBody>
                  <a:tcPr>
                    <a:noFill/>
                  </a:tcPr>
                </a:tc>
                <a:extLst>
                  <a:ext uri="{0D108BD9-81ED-4DB2-BD59-A6C34878D82A}">
                    <a16:rowId xmlns:a16="http://schemas.microsoft.com/office/drawing/2014/main" val="3004121925"/>
                  </a:ext>
                </a:extLst>
              </a:tr>
              <a:tr h="370840">
                <a:tc>
                  <a:txBody>
                    <a:bodyPr/>
                    <a:lstStyle/>
                    <a:p>
                      <a:pPr>
                        <a:lnSpc>
                          <a:spcPct val="150000"/>
                        </a:lnSpc>
                      </a:pPr>
                      <a:r>
                        <a:rPr lang="fr-FR" sz="2000" b="0" dirty="0">
                          <a:solidFill>
                            <a:schemeClr val="bg1">
                              <a:lumMod val="10000"/>
                            </a:schemeClr>
                          </a:solidFill>
                        </a:rPr>
                        <a:t>Effective social media marketing</a:t>
                      </a:r>
                    </a:p>
                  </a:txBody>
                  <a:tcPr>
                    <a:noFill/>
                  </a:tcPr>
                </a:tc>
                <a:tc>
                  <a:txBody>
                    <a:bodyPr/>
                    <a:lstStyle/>
                    <a:p>
                      <a:pPr>
                        <a:lnSpc>
                          <a:spcPct val="150000"/>
                        </a:lnSpc>
                      </a:pPr>
                      <a:r>
                        <a:rPr lang="fr-FR" sz="2000" b="0" dirty="0" err="1">
                          <a:solidFill>
                            <a:schemeClr val="bg1">
                              <a:lumMod val="10000"/>
                            </a:schemeClr>
                          </a:solidFill>
                        </a:rPr>
                        <a:t>Variety</a:t>
                      </a:r>
                      <a:r>
                        <a:rPr lang="fr-FR" sz="2000" b="0" dirty="0">
                          <a:solidFill>
                            <a:schemeClr val="bg1">
                              <a:lumMod val="10000"/>
                            </a:schemeClr>
                          </a:solidFill>
                        </a:rPr>
                        <a:t> of </a:t>
                      </a:r>
                      <a:r>
                        <a:rPr lang="fr-FR" sz="2000" b="0" dirty="0" err="1">
                          <a:solidFill>
                            <a:schemeClr val="bg1">
                              <a:lumMod val="10000"/>
                            </a:schemeClr>
                          </a:solidFill>
                        </a:rPr>
                        <a:t>products</a:t>
                      </a:r>
                      <a:endParaRPr lang="fr-FR" sz="2000" b="0" dirty="0">
                        <a:solidFill>
                          <a:schemeClr val="bg1">
                            <a:lumMod val="10000"/>
                          </a:schemeClr>
                        </a:solidFill>
                      </a:endParaRPr>
                    </a:p>
                  </a:txBody>
                  <a:tcPr>
                    <a:noFill/>
                  </a:tcPr>
                </a:tc>
                <a:tc>
                  <a:txBody>
                    <a:bodyPr/>
                    <a:lstStyle/>
                    <a:p>
                      <a:pPr>
                        <a:lnSpc>
                          <a:spcPct val="150000"/>
                        </a:lnSpc>
                      </a:pPr>
                      <a:r>
                        <a:rPr lang="fr-FR" sz="2000" b="0" dirty="0">
                          <a:solidFill>
                            <a:schemeClr val="bg1">
                              <a:lumMod val="10000"/>
                            </a:schemeClr>
                          </a:solidFill>
                        </a:rPr>
                        <a:t>Financial position</a:t>
                      </a:r>
                    </a:p>
                  </a:txBody>
                  <a:tcPr>
                    <a:noFill/>
                  </a:tcPr>
                </a:tc>
                <a:extLst>
                  <a:ext uri="{0D108BD9-81ED-4DB2-BD59-A6C34878D82A}">
                    <a16:rowId xmlns:a16="http://schemas.microsoft.com/office/drawing/2014/main" val="4013276836"/>
                  </a:ext>
                </a:extLst>
              </a:tr>
              <a:tr h="370840">
                <a:tc>
                  <a:txBody>
                    <a:bodyPr/>
                    <a:lstStyle/>
                    <a:p>
                      <a:pPr>
                        <a:lnSpc>
                          <a:spcPct val="150000"/>
                        </a:lnSpc>
                      </a:pPr>
                      <a:r>
                        <a:rPr lang="fr-FR" sz="2000" b="0" dirty="0">
                          <a:solidFill>
                            <a:schemeClr val="bg1">
                              <a:lumMod val="10000"/>
                            </a:schemeClr>
                          </a:solidFill>
                        </a:rPr>
                        <a:t>Innovative culture</a:t>
                      </a:r>
                    </a:p>
                  </a:txBody>
                  <a:tcPr>
                    <a:noFill/>
                  </a:tcPr>
                </a:tc>
                <a:tc>
                  <a:txBody>
                    <a:bodyPr/>
                    <a:lstStyle/>
                    <a:p>
                      <a:pPr>
                        <a:lnSpc>
                          <a:spcPct val="150000"/>
                        </a:lnSpc>
                      </a:pPr>
                      <a:r>
                        <a:rPr lang="fr-FR" sz="2000" b="0" dirty="0" err="1">
                          <a:solidFill>
                            <a:schemeClr val="bg1">
                              <a:lumMod val="10000"/>
                            </a:schemeClr>
                          </a:solidFill>
                        </a:rPr>
                        <a:t>Employee</a:t>
                      </a:r>
                      <a:r>
                        <a:rPr lang="fr-FR" sz="2000" b="0" dirty="0">
                          <a:solidFill>
                            <a:schemeClr val="bg1">
                              <a:lumMod val="10000"/>
                            </a:schemeClr>
                          </a:solidFill>
                        </a:rPr>
                        <a:t> </a:t>
                      </a:r>
                      <a:r>
                        <a:rPr lang="fr-FR" sz="2000" b="0" dirty="0" err="1">
                          <a:solidFill>
                            <a:schemeClr val="bg1">
                              <a:lumMod val="10000"/>
                            </a:schemeClr>
                          </a:solidFill>
                        </a:rPr>
                        <a:t>retention</a:t>
                      </a:r>
                      <a:endParaRPr lang="fr-FR" sz="2000" b="0" dirty="0">
                        <a:solidFill>
                          <a:schemeClr val="bg1">
                            <a:lumMod val="10000"/>
                          </a:schemeClr>
                        </a:solidFill>
                      </a:endParaRPr>
                    </a:p>
                  </a:txBody>
                  <a:tcPr>
                    <a:noFill/>
                  </a:tcPr>
                </a:tc>
                <a:tc>
                  <a:txBody>
                    <a:bodyPr/>
                    <a:lstStyle/>
                    <a:p>
                      <a:pPr>
                        <a:lnSpc>
                          <a:spcPct val="150000"/>
                        </a:lnSpc>
                      </a:pPr>
                      <a:r>
                        <a:rPr lang="fr-FR" sz="2000" b="0" dirty="0" err="1">
                          <a:solidFill>
                            <a:schemeClr val="bg1">
                              <a:lumMod val="10000"/>
                            </a:schemeClr>
                          </a:solidFill>
                        </a:rPr>
                        <a:t>Etc</a:t>
                      </a:r>
                      <a:endParaRPr lang="fr-FR" sz="2000" b="0" dirty="0">
                        <a:solidFill>
                          <a:schemeClr val="bg1">
                            <a:lumMod val="10000"/>
                          </a:schemeClr>
                        </a:solidFill>
                      </a:endParaRPr>
                    </a:p>
                  </a:txBody>
                  <a:tcPr>
                    <a:noFill/>
                  </a:tcPr>
                </a:tc>
                <a:extLst>
                  <a:ext uri="{0D108BD9-81ED-4DB2-BD59-A6C34878D82A}">
                    <a16:rowId xmlns:a16="http://schemas.microsoft.com/office/drawing/2014/main" val="3617114156"/>
                  </a:ext>
                </a:extLst>
              </a:tr>
            </a:tbl>
          </a:graphicData>
        </a:graphic>
      </p:graphicFrame>
      <p:sp>
        <p:nvSpPr>
          <p:cNvPr id="6" name="TextBox 5">
            <a:extLst>
              <a:ext uri="{FF2B5EF4-FFF2-40B4-BE49-F238E27FC236}">
                <a16:creationId xmlns:a16="http://schemas.microsoft.com/office/drawing/2014/main" id="{0B21EA53-F470-DD8E-9D96-A491E0D0E350}"/>
              </a:ext>
            </a:extLst>
          </p:cNvPr>
          <p:cNvSpPr txBox="1"/>
          <p:nvPr/>
        </p:nvSpPr>
        <p:spPr>
          <a:xfrm>
            <a:off x="576010" y="214313"/>
            <a:ext cx="5426294" cy="707886"/>
          </a:xfrm>
          <a:prstGeom prst="rect">
            <a:avLst/>
          </a:prstGeom>
          <a:noFill/>
        </p:spPr>
        <p:txBody>
          <a:bodyPr wrap="none" rtlCol="0">
            <a:spAutoFit/>
          </a:bodyPr>
          <a:lstStyle/>
          <a:p>
            <a:r>
              <a:rPr lang="fr-FR" sz="4000" dirty="0" err="1">
                <a:latin typeface="+mj-lt"/>
              </a:rPr>
              <a:t>Some</a:t>
            </a:r>
            <a:r>
              <a:rPr lang="fr-FR" sz="4000" dirty="0">
                <a:latin typeface="+mj-lt"/>
              </a:rPr>
              <a:t> more </a:t>
            </a:r>
            <a:r>
              <a:rPr lang="fr-FR" sz="4000" dirty="0" err="1">
                <a:latin typeface="+mj-lt"/>
              </a:rPr>
              <a:t>detailed</a:t>
            </a:r>
            <a:r>
              <a:rPr lang="fr-FR" sz="4000" dirty="0">
                <a:latin typeface="+mj-lt"/>
              </a:rPr>
              <a:t> </a:t>
            </a:r>
            <a:r>
              <a:rPr lang="fr-FR" sz="4000" dirty="0" err="1">
                <a:latin typeface="+mj-lt"/>
              </a:rPr>
              <a:t>KSFs</a:t>
            </a:r>
            <a:endParaRPr lang="fr-FR" sz="4000" dirty="0">
              <a:latin typeface="+mj-lt"/>
            </a:endParaRPr>
          </a:p>
        </p:txBody>
      </p:sp>
    </p:spTree>
    <p:extLst>
      <p:ext uri="{BB962C8B-B14F-4D97-AF65-F5344CB8AC3E}">
        <p14:creationId xmlns:p14="http://schemas.microsoft.com/office/powerpoint/2010/main" val="243622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2683-3CE4-A3E5-395C-8AA0960C5C83}"/>
              </a:ext>
            </a:extLst>
          </p:cNvPr>
          <p:cNvSpPr>
            <a:spLocks noGrp="1"/>
          </p:cNvSpPr>
          <p:nvPr>
            <p:ph type="title"/>
          </p:nvPr>
        </p:nvSpPr>
        <p:spPr>
          <a:xfrm>
            <a:off x="838200" y="236538"/>
            <a:ext cx="10515600" cy="651825"/>
          </a:xfrm>
        </p:spPr>
        <p:txBody>
          <a:bodyPr>
            <a:normAutofit/>
          </a:bodyPr>
          <a:lstStyle/>
          <a:p>
            <a:r>
              <a:rPr lang="fr-FR" sz="4000" dirty="0">
                <a:latin typeface="+mj-lt"/>
              </a:rPr>
              <a:t>This </a:t>
            </a:r>
            <a:r>
              <a:rPr lang="fr-FR" sz="4000" dirty="0" err="1">
                <a:latin typeface="+mj-lt"/>
              </a:rPr>
              <a:t>is</a:t>
            </a:r>
            <a:r>
              <a:rPr lang="fr-FR" sz="4000" dirty="0">
                <a:latin typeface="+mj-lt"/>
              </a:rPr>
              <a:t> </a:t>
            </a:r>
            <a:r>
              <a:rPr lang="fr-FR" sz="4000" dirty="0" err="1">
                <a:latin typeface="+mj-lt"/>
              </a:rPr>
              <a:t>where</a:t>
            </a:r>
            <a:r>
              <a:rPr lang="fr-FR" sz="4000" dirty="0">
                <a:latin typeface="+mj-lt"/>
              </a:rPr>
              <a:t> VRIO </a:t>
            </a:r>
            <a:r>
              <a:rPr lang="fr-FR" sz="4000" dirty="0" err="1">
                <a:latin typeface="+mj-lt"/>
              </a:rPr>
              <a:t>analysis</a:t>
            </a:r>
            <a:r>
              <a:rPr lang="fr-FR" sz="4000" dirty="0">
                <a:latin typeface="+mj-lt"/>
              </a:rPr>
              <a:t> </a:t>
            </a:r>
            <a:r>
              <a:rPr lang="fr-FR" sz="4000" dirty="0" err="1">
                <a:latin typeface="+mj-lt"/>
              </a:rPr>
              <a:t>comes</a:t>
            </a:r>
            <a:r>
              <a:rPr lang="fr-FR" sz="4000" dirty="0">
                <a:latin typeface="+mj-lt"/>
              </a:rPr>
              <a:t> in</a:t>
            </a:r>
          </a:p>
        </p:txBody>
      </p:sp>
      <p:sp>
        <p:nvSpPr>
          <p:cNvPr id="4" name="Footer Placeholder 3">
            <a:extLst>
              <a:ext uri="{FF2B5EF4-FFF2-40B4-BE49-F238E27FC236}">
                <a16:creationId xmlns:a16="http://schemas.microsoft.com/office/drawing/2014/main" id="{6642C3BF-6773-1109-E08B-C8EE6682FA12}"/>
              </a:ext>
            </a:extLst>
          </p:cNvPr>
          <p:cNvSpPr>
            <a:spLocks noGrp="1"/>
          </p:cNvSpPr>
          <p:nvPr>
            <p:ph type="ftr" sz="quarter" idx="10"/>
          </p:nvPr>
        </p:nvSpPr>
        <p:spPr/>
        <p:txBody>
          <a:bodyPr/>
          <a:lstStyle/>
          <a:p>
            <a:r>
              <a:rPr lang="fr-FR"/>
              <a:t>Indiquez votre nom dans le pied de page</a:t>
            </a:r>
            <a:endParaRPr lang="fr-FR" dirty="0"/>
          </a:p>
        </p:txBody>
      </p:sp>
      <p:pic>
        <p:nvPicPr>
          <p:cNvPr id="5" name="Picture 2" descr="VRIO Model">
            <a:extLst>
              <a:ext uri="{FF2B5EF4-FFF2-40B4-BE49-F238E27FC236}">
                <a16:creationId xmlns:a16="http://schemas.microsoft.com/office/drawing/2014/main" id="{346CC4C4-5418-F11E-FBF3-B7C955F98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016950"/>
            <a:ext cx="9584229" cy="539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81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p:txBody>
          <a:bodyPr>
            <a:normAutofit/>
          </a:bodyPr>
          <a:lstStyle/>
          <a:p>
            <a:pPr algn="r"/>
            <a:r>
              <a:rPr lang="fr-FR" sz="4000" dirty="0">
                <a:latin typeface="+mj-lt"/>
              </a:rPr>
              <a:t>Activity #3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685800" y="1670952"/>
            <a:ext cx="10515600" cy="4558399"/>
          </a:xfrm>
        </p:spPr>
        <p:txBody>
          <a:bodyPr>
            <a:normAutofit lnSpcReduction="10000"/>
          </a:bodyPr>
          <a:lstStyle/>
          <a:p>
            <a:r>
              <a:rPr lang="fr-FR" sz="3000" dirty="0">
                <a:solidFill>
                  <a:schemeClr val="bg1">
                    <a:lumMod val="10000"/>
                  </a:schemeClr>
                </a:solidFill>
              </a:rPr>
              <a:t>List a </a:t>
            </a:r>
            <a:r>
              <a:rPr lang="fr-FR" sz="3000" dirty="0" err="1">
                <a:solidFill>
                  <a:schemeClr val="bg1">
                    <a:lumMod val="10000"/>
                  </a:schemeClr>
                </a:solidFill>
              </a:rPr>
              <a:t>selection</a:t>
            </a:r>
            <a:r>
              <a:rPr lang="fr-FR" sz="3000" dirty="0">
                <a:solidFill>
                  <a:schemeClr val="bg1">
                    <a:lumMod val="10000"/>
                  </a:schemeClr>
                </a:solidFill>
              </a:rPr>
              <a:t> of </a:t>
            </a:r>
            <a:r>
              <a:rPr lang="fr-FR" sz="3000" dirty="0" err="1">
                <a:solidFill>
                  <a:schemeClr val="bg1">
                    <a:lumMod val="10000"/>
                  </a:schemeClr>
                </a:solidFill>
              </a:rPr>
              <a:t>KSFs</a:t>
            </a:r>
            <a:r>
              <a:rPr lang="fr-FR" sz="3000" dirty="0">
                <a:solidFill>
                  <a:schemeClr val="bg1">
                    <a:lumMod val="10000"/>
                  </a:schemeClr>
                </a:solidFill>
              </a:rPr>
              <a:t> in a table (format on </a:t>
            </a:r>
            <a:r>
              <a:rPr lang="fr-FR" sz="3000" dirty="0" err="1">
                <a:solidFill>
                  <a:schemeClr val="bg1">
                    <a:lumMod val="10000"/>
                  </a:schemeClr>
                </a:solidFill>
              </a:rPr>
              <a:t>next</a:t>
            </a:r>
            <a:r>
              <a:rPr lang="fr-FR" sz="3000" dirty="0">
                <a:solidFill>
                  <a:schemeClr val="bg1">
                    <a:lumMod val="10000"/>
                  </a:schemeClr>
                </a:solidFill>
              </a:rPr>
              <a:t> slide).</a:t>
            </a:r>
          </a:p>
          <a:p>
            <a:pPr>
              <a:lnSpc>
                <a:spcPct val="120000"/>
              </a:lnSpc>
            </a:pPr>
            <a:r>
              <a:rPr lang="fr-FR" sz="3000" dirty="0" err="1">
                <a:solidFill>
                  <a:schemeClr val="bg1">
                    <a:lumMod val="10000"/>
                  </a:schemeClr>
                </a:solidFill>
              </a:rPr>
              <a:t>Decide</a:t>
            </a:r>
            <a:r>
              <a:rPr lang="fr-FR" sz="3000" dirty="0">
                <a:solidFill>
                  <a:schemeClr val="bg1">
                    <a:lumMod val="10000"/>
                  </a:schemeClr>
                </a:solidFill>
              </a:rPr>
              <a:t> on « Importance » and « Performance », i.e. « How important </a:t>
            </a:r>
            <a:r>
              <a:rPr lang="fr-FR" sz="3000" dirty="0" err="1">
                <a:solidFill>
                  <a:schemeClr val="bg1">
                    <a:lumMod val="10000"/>
                  </a:schemeClr>
                </a:solidFill>
              </a:rPr>
              <a:t>is</a:t>
            </a:r>
            <a:r>
              <a:rPr lang="fr-FR" sz="3000" dirty="0">
                <a:solidFill>
                  <a:schemeClr val="bg1">
                    <a:lumMod val="10000"/>
                  </a:schemeClr>
                </a:solidFill>
              </a:rPr>
              <a:t> </a:t>
            </a:r>
            <a:r>
              <a:rPr lang="fr-FR" sz="3000" dirty="0" err="1">
                <a:solidFill>
                  <a:schemeClr val="bg1">
                    <a:lumMod val="10000"/>
                  </a:schemeClr>
                </a:solidFill>
              </a:rPr>
              <a:t>this</a:t>
            </a:r>
            <a:r>
              <a:rPr lang="fr-FR" sz="3000" dirty="0">
                <a:solidFill>
                  <a:schemeClr val="bg1">
                    <a:lumMod val="10000"/>
                  </a:schemeClr>
                </a:solidFill>
              </a:rPr>
              <a:t> factor in the </a:t>
            </a:r>
            <a:r>
              <a:rPr lang="fr-FR" sz="3000" dirty="0" err="1">
                <a:solidFill>
                  <a:schemeClr val="bg1">
                    <a:lumMod val="10000"/>
                  </a:schemeClr>
                </a:solidFill>
              </a:rPr>
              <a:t>continuing</a:t>
            </a:r>
            <a:r>
              <a:rPr lang="fr-FR" sz="3000" dirty="0">
                <a:solidFill>
                  <a:schemeClr val="bg1">
                    <a:lumMod val="10000"/>
                  </a:schemeClr>
                </a:solidFill>
              </a:rPr>
              <a:t> </a:t>
            </a:r>
            <a:r>
              <a:rPr lang="fr-FR" sz="3000" dirty="0" err="1">
                <a:solidFill>
                  <a:schemeClr val="bg1">
                    <a:lumMod val="10000"/>
                  </a:schemeClr>
                </a:solidFill>
              </a:rPr>
              <a:t>success</a:t>
            </a:r>
            <a:r>
              <a:rPr lang="fr-FR" sz="3000" dirty="0">
                <a:solidFill>
                  <a:schemeClr val="bg1">
                    <a:lumMod val="10000"/>
                  </a:schemeClr>
                </a:solidFill>
              </a:rPr>
              <a:t> of the business »?</a:t>
            </a:r>
          </a:p>
          <a:p>
            <a:r>
              <a:rPr lang="fr-FR" sz="3000" dirty="0">
                <a:solidFill>
                  <a:schemeClr val="bg1">
                    <a:lumMod val="10000"/>
                  </a:schemeClr>
                </a:solidFill>
              </a:rPr>
              <a:t>Comment on </a:t>
            </a:r>
            <a:r>
              <a:rPr lang="fr-FR" sz="3000" dirty="0" err="1">
                <a:solidFill>
                  <a:schemeClr val="bg1">
                    <a:lumMod val="10000"/>
                  </a:schemeClr>
                </a:solidFill>
              </a:rPr>
              <a:t>your</a:t>
            </a:r>
            <a:r>
              <a:rPr lang="fr-FR" sz="3000" dirty="0">
                <a:solidFill>
                  <a:schemeClr val="bg1">
                    <a:lumMod val="10000"/>
                  </a:schemeClr>
                </a:solidFill>
              </a:rPr>
              <a:t> </a:t>
            </a:r>
            <a:r>
              <a:rPr lang="fr-FR" sz="3000" dirty="0" err="1">
                <a:solidFill>
                  <a:schemeClr val="bg1">
                    <a:lumMod val="10000"/>
                  </a:schemeClr>
                </a:solidFill>
              </a:rPr>
              <a:t>findings</a:t>
            </a:r>
            <a:r>
              <a:rPr lang="fr-FR" sz="3000" dirty="0">
                <a:solidFill>
                  <a:schemeClr val="bg1">
                    <a:lumMod val="10000"/>
                  </a:schemeClr>
                </a:solidFill>
              </a:rPr>
              <a:t>. </a:t>
            </a:r>
          </a:p>
          <a:p>
            <a:pPr marL="107950" indent="0">
              <a:buNone/>
            </a:pPr>
            <a:endParaRPr lang="fr-FR" dirty="0">
              <a:solidFill>
                <a:schemeClr val="bg1">
                  <a:lumMod val="10000"/>
                </a:schemeClr>
              </a:solidFill>
            </a:endParaRPr>
          </a:p>
          <a:p>
            <a:pPr marL="107950" indent="0">
              <a:buNone/>
            </a:pPr>
            <a:r>
              <a:rPr lang="fr-FR" b="1" dirty="0">
                <a:solidFill>
                  <a:schemeClr val="bg1">
                    <a:lumMod val="10000"/>
                  </a:schemeClr>
                </a:solidFill>
              </a:rPr>
              <a:t>20’</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838200" y="418414"/>
            <a:ext cx="2857500" cy="952500"/>
          </a:xfrm>
          <a:prstGeom prst="rect">
            <a:avLst/>
          </a:prstGeom>
        </p:spPr>
      </p:pic>
    </p:spTree>
    <p:extLst>
      <p:ext uri="{BB962C8B-B14F-4D97-AF65-F5344CB8AC3E}">
        <p14:creationId xmlns:p14="http://schemas.microsoft.com/office/powerpoint/2010/main" val="214567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9F8D3D-ECAF-984D-8ACE-EAAD696F8527}"/>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 5">
            <a:extLst>
              <a:ext uri="{FF2B5EF4-FFF2-40B4-BE49-F238E27FC236}">
                <a16:creationId xmlns:a16="http://schemas.microsoft.com/office/drawing/2014/main" id="{5A61D87A-7AE4-DC78-35BF-94040A2F3EB8}"/>
              </a:ext>
            </a:extLst>
          </p:cNvPr>
          <p:cNvGraphicFramePr>
            <a:graphicFrameLocks noGrp="1"/>
          </p:cNvGraphicFramePr>
          <p:nvPr>
            <p:extLst>
              <p:ext uri="{D42A27DB-BD31-4B8C-83A1-F6EECF244321}">
                <p14:modId xmlns:p14="http://schemas.microsoft.com/office/powerpoint/2010/main" val="3442328020"/>
              </p:ext>
            </p:extLst>
          </p:nvPr>
        </p:nvGraphicFramePr>
        <p:xfrm>
          <a:off x="228600" y="791104"/>
          <a:ext cx="11684977" cy="4617533"/>
        </p:xfrm>
        <a:graphic>
          <a:graphicData uri="http://schemas.openxmlformats.org/drawingml/2006/table">
            <a:tbl>
              <a:tblPr firstRow="1" bandRow="1">
                <a:tableStyleId>{5C22544A-7EE6-4342-B048-85BDC9FD1C3A}</a:tableStyleId>
              </a:tblPr>
              <a:tblGrid>
                <a:gridCol w="4729163">
                  <a:extLst>
                    <a:ext uri="{9D8B030D-6E8A-4147-A177-3AD203B41FA5}">
                      <a16:colId xmlns:a16="http://schemas.microsoft.com/office/drawing/2014/main" val="3204655555"/>
                    </a:ext>
                  </a:extLst>
                </a:gridCol>
                <a:gridCol w="1193494">
                  <a:extLst>
                    <a:ext uri="{9D8B030D-6E8A-4147-A177-3AD203B41FA5}">
                      <a16:colId xmlns:a16="http://schemas.microsoft.com/office/drawing/2014/main" val="4177253229"/>
                    </a:ext>
                  </a:extLst>
                </a:gridCol>
                <a:gridCol w="1235381">
                  <a:extLst>
                    <a:ext uri="{9D8B030D-6E8A-4147-A177-3AD203B41FA5}">
                      <a16:colId xmlns:a16="http://schemas.microsoft.com/office/drawing/2014/main" val="176948021"/>
                    </a:ext>
                  </a:extLst>
                </a:gridCol>
                <a:gridCol w="4526939">
                  <a:extLst>
                    <a:ext uri="{9D8B030D-6E8A-4147-A177-3AD203B41FA5}">
                      <a16:colId xmlns:a16="http://schemas.microsoft.com/office/drawing/2014/main" val="853557241"/>
                    </a:ext>
                  </a:extLst>
                </a:gridCol>
              </a:tblGrid>
              <a:tr h="370840">
                <a:tc>
                  <a:txBody>
                    <a:bodyPr/>
                    <a:lstStyle/>
                    <a:p>
                      <a:pPr algn="ctr">
                        <a:lnSpc>
                          <a:spcPct val="150000"/>
                        </a:lnSpc>
                      </a:pPr>
                      <a:r>
                        <a:rPr lang="fr-FR" sz="2000" dirty="0" err="1"/>
                        <a:t>KSFs</a:t>
                      </a:r>
                      <a:endParaRPr lang="fr-FR" sz="2000" dirty="0"/>
                    </a:p>
                  </a:txBody>
                  <a:tcPr>
                    <a:solidFill>
                      <a:schemeClr val="accent6">
                        <a:lumMod val="50000"/>
                      </a:schemeClr>
                    </a:solidFill>
                  </a:tcPr>
                </a:tc>
                <a:tc>
                  <a:txBody>
                    <a:bodyPr/>
                    <a:lstStyle/>
                    <a:p>
                      <a:pPr algn="ctr">
                        <a:lnSpc>
                          <a:spcPct val="100000"/>
                        </a:lnSpc>
                      </a:pPr>
                      <a:r>
                        <a:rPr lang="fr-FR" sz="2000" dirty="0" err="1"/>
                        <a:t>Impor-tance</a:t>
                      </a:r>
                      <a:endParaRPr lang="fr-FR" sz="2000" dirty="0"/>
                    </a:p>
                  </a:txBody>
                  <a:tcPr>
                    <a:solidFill>
                      <a:schemeClr val="accent6">
                        <a:lumMod val="50000"/>
                      </a:schemeClr>
                    </a:solidFill>
                  </a:tcPr>
                </a:tc>
                <a:tc>
                  <a:txBody>
                    <a:bodyPr/>
                    <a:lstStyle/>
                    <a:p>
                      <a:pPr algn="ctr">
                        <a:lnSpc>
                          <a:spcPct val="100000"/>
                        </a:lnSpc>
                      </a:pPr>
                      <a:r>
                        <a:rPr lang="fr-FR" sz="2000" dirty="0" err="1"/>
                        <a:t>Perfor-mance</a:t>
                      </a:r>
                      <a:endParaRPr lang="fr-FR" sz="2000" dirty="0"/>
                    </a:p>
                  </a:txBody>
                  <a:tcPr>
                    <a:solidFill>
                      <a:schemeClr val="accent6">
                        <a:lumMod val="50000"/>
                      </a:schemeClr>
                    </a:solidFill>
                  </a:tcPr>
                </a:tc>
                <a:tc>
                  <a:txBody>
                    <a:bodyPr/>
                    <a:lstStyle/>
                    <a:p>
                      <a:pPr algn="ctr">
                        <a:lnSpc>
                          <a:spcPct val="150000"/>
                        </a:lnSpc>
                      </a:pPr>
                      <a:r>
                        <a:rPr lang="fr-FR" sz="2000" dirty="0" err="1"/>
                        <a:t>Comments</a:t>
                      </a:r>
                      <a:endParaRPr lang="fr-FR" sz="2000" dirty="0"/>
                    </a:p>
                  </a:txBody>
                  <a:tcPr>
                    <a:solidFill>
                      <a:schemeClr val="accent6">
                        <a:lumMod val="50000"/>
                      </a:schemeClr>
                    </a:solidFill>
                  </a:tcPr>
                </a:tc>
                <a:extLst>
                  <a:ext uri="{0D108BD9-81ED-4DB2-BD59-A6C34878D82A}">
                    <a16:rowId xmlns:a16="http://schemas.microsoft.com/office/drawing/2014/main" val="620671031"/>
                  </a:ext>
                </a:extLst>
              </a:tr>
              <a:tr h="370840">
                <a:tc>
                  <a:txBody>
                    <a:bodyPr/>
                    <a:lstStyle/>
                    <a:p>
                      <a:pPr>
                        <a:lnSpc>
                          <a:spcPct val="200000"/>
                        </a:lnSpc>
                      </a:pPr>
                      <a:r>
                        <a:rPr lang="fr-FR" dirty="0"/>
                        <a:t>1</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2486444069"/>
                  </a:ext>
                </a:extLst>
              </a:tr>
              <a:tr h="370840">
                <a:tc>
                  <a:txBody>
                    <a:bodyPr/>
                    <a:lstStyle/>
                    <a:p>
                      <a:pPr>
                        <a:lnSpc>
                          <a:spcPct val="200000"/>
                        </a:lnSpc>
                      </a:pPr>
                      <a:r>
                        <a:rPr lang="fr-FR" dirty="0"/>
                        <a:t>2</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2338143750"/>
                  </a:ext>
                </a:extLst>
              </a:tr>
              <a:tr h="370840">
                <a:tc>
                  <a:txBody>
                    <a:bodyPr/>
                    <a:lstStyle/>
                    <a:p>
                      <a:pPr>
                        <a:lnSpc>
                          <a:spcPct val="200000"/>
                        </a:lnSpc>
                      </a:pPr>
                      <a:r>
                        <a:rPr lang="fr-FR" dirty="0"/>
                        <a:t>3</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2928171940"/>
                  </a:ext>
                </a:extLst>
              </a:tr>
              <a:tr h="370840">
                <a:tc>
                  <a:txBody>
                    <a:bodyPr/>
                    <a:lstStyle/>
                    <a:p>
                      <a:pPr>
                        <a:lnSpc>
                          <a:spcPct val="200000"/>
                        </a:lnSpc>
                      </a:pPr>
                      <a:r>
                        <a:rPr lang="fr-FR" dirty="0"/>
                        <a:t>4</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3839004444"/>
                  </a:ext>
                </a:extLst>
              </a:tr>
              <a:tr h="370840">
                <a:tc>
                  <a:txBody>
                    <a:bodyPr/>
                    <a:lstStyle/>
                    <a:p>
                      <a:pPr>
                        <a:lnSpc>
                          <a:spcPct val="200000"/>
                        </a:lnSpc>
                      </a:pPr>
                      <a:r>
                        <a:rPr lang="fr-FR" dirty="0"/>
                        <a:t>5</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182055781"/>
                  </a:ext>
                </a:extLst>
              </a:tr>
              <a:tr h="370840">
                <a:tc>
                  <a:txBody>
                    <a:bodyPr/>
                    <a:lstStyle/>
                    <a:p>
                      <a:pPr>
                        <a:lnSpc>
                          <a:spcPct val="200000"/>
                        </a:lnSpc>
                      </a:pPr>
                      <a:r>
                        <a:rPr lang="fr-FR" dirty="0"/>
                        <a:t>6</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1625149258"/>
                  </a:ext>
                </a:extLst>
              </a:tr>
              <a:tr h="370840">
                <a:tc>
                  <a:txBody>
                    <a:bodyPr/>
                    <a:lstStyle/>
                    <a:p>
                      <a:pPr>
                        <a:lnSpc>
                          <a:spcPct val="200000"/>
                        </a:lnSpc>
                      </a:pPr>
                      <a:r>
                        <a:rPr lang="fr-FR" dirty="0"/>
                        <a:t>7 </a:t>
                      </a:r>
                      <a:r>
                        <a:rPr lang="fr-FR" dirty="0" err="1"/>
                        <a:t>etc</a:t>
                      </a: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3053394131"/>
                  </a:ext>
                </a:extLst>
              </a:tr>
            </a:tbl>
          </a:graphicData>
        </a:graphic>
      </p:graphicFrame>
      <p:sp>
        <p:nvSpPr>
          <p:cNvPr id="6" name="TextBox 5">
            <a:extLst>
              <a:ext uri="{FF2B5EF4-FFF2-40B4-BE49-F238E27FC236}">
                <a16:creationId xmlns:a16="http://schemas.microsoft.com/office/drawing/2014/main" id="{4E8586B7-AEBC-5379-2D03-78E87172BCB4}"/>
              </a:ext>
            </a:extLst>
          </p:cNvPr>
          <p:cNvSpPr txBox="1"/>
          <p:nvPr/>
        </p:nvSpPr>
        <p:spPr>
          <a:xfrm>
            <a:off x="4986338" y="1754940"/>
            <a:ext cx="2471737" cy="1877437"/>
          </a:xfrm>
          <a:prstGeom prst="rect">
            <a:avLst/>
          </a:prstGeom>
          <a:solidFill>
            <a:schemeClr val="accent4">
              <a:lumMod val="40000"/>
              <a:lumOff val="60000"/>
            </a:schemeClr>
          </a:solidFill>
        </p:spPr>
        <p:txBody>
          <a:bodyPr wrap="square" rtlCol="0">
            <a:spAutoFit/>
          </a:bodyPr>
          <a:lstStyle/>
          <a:p>
            <a:pPr>
              <a:spcAft>
                <a:spcPts val="1200"/>
              </a:spcAft>
            </a:pPr>
            <a:r>
              <a:rPr lang="fr-FR" sz="2400" dirty="0" err="1">
                <a:solidFill>
                  <a:schemeClr val="bg1">
                    <a:lumMod val="10000"/>
                  </a:schemeClr>
                </a:solidFill>
              </a:rPr>
              <a:t>Scale</a:t>
            </a:r>
            <a:r>
              <a:rPr lang="fr-FR" sz="2400" dirty="0">
                <a:solidFill>
                  <a:schemeClr val="bg1">
                    <a:lumMod val="10000"/>
                  </a:schemeClr>
                </a:solidFill>
              </a:rPr>
              <a:t> 1 – 5, </a:t>
            </a:r>
            <a:r>
              <a:rPr lang="fr-FR" sz="2400" dirty="0" err="1">
                <a:solidFill>
                  <a:schemeClr val="bg1">
                    <a:lumMod val="10000"/>
                  </a:schemeClr>
                </a:solidFill>
              </a:rPr>
              <a:t>where</a:t>
            </a:r>
            <a:r>
              <a:rPr lang="fr-FR" sz="2400" dirty="0">
                <a:solidFill>
                  <a:schemeClr val="bg1">
                    <a:lumMod val="10000"/>
                  </a:schemeClr>
                </a:solidFill>
              </a:rPr>
              <a:t>:</a:t>
            </a:r>
          </a:p>
          <a:p>
            <a:pPr>
              <a:spcAft>
                <a:spcPts val="1200"/>
              </a:spcAft>
            </a:pPr>
            <a:r>
              <a:rPr lang="fr-FR" sz="2400" dirty="0">
                <a:solidFill>
                  <a:schemeClr val="bg1">
                    <a:lumMod val="10000"/>
                  </a:schemeClr>
                </a:solidFill>
              </a:rPr>
              <a:t>5 = High </a:t>
            </a:r>
          </a:p>
          <a:p>
            <a:pPr>
              <a:spcAft>
                <a:spcPts val="1200"/>
              </a:spcAft>
            </a:pPr>
            <a:r>
              <a:rPr lang="fr-FR" sz="2400" dirty="0">
                <a:solidFill>
                  <a:schemeClr val="bg1">
                    <a:lumMod val="10000"/>
                  </a:schemeClr>
                </a:solidFill>
              </a:rPr>
              <a:t>1 = Low</a:t>
            </a:r>
          </a:p>
        </p:txBody>
      </p:sp>
    </p:spTree>
    <p:extLst>
      <p:ext uri="{BB962C8B-B14F-4D97-AF65-F5344CB8AC3E}">
        <p14:creationId xmlns:p14="http://schemas.microsoft.com/office/powerpoint/2010/main" val="124400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9F8D3D-ECAF-984D-8ACE-EAAD696F8527}"/>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 5">
            <a:extLst>
              <a:ext uri="{FF2B5EF4-FFF2-40B4-BE49-F238E27FC236}">
                <a16:creationId xmlns:a16="http://schemas.microsoft.com/office/drawing/2014/main" id="{5A61D87A-7AE4-DC78-35BF-94040A2F3EB8}"/>
              </a:ext>
            </a:extLst>
          </p:cNvPr>
          <p:cNvGraphicFramePr>
            <a:graphicFrameLocks noGrp="1"/>
          </p:cNvGraphicFramePr>
          <p:nvPr>
            <p:extLst>
              <p:ext uri="{D42A27DB-BD31-4B8C-83A1-F6EECF244321}">
                <p14:modId xmlns:p14="http://schemas.microsoft.com/office/powerpoint/2010/main" val="2399321304"/>
              </p:ext>
            </p:extLst>
          </p:nvPr>
        </p:nvGraphicFramePr>
        <p:xfrm>
          <a:off x="333042" y="1108171"/>
          <a:ext cx="11684977" cy="4617533"/>
        </p:xfrm>
        <a:graphic>
          <a:graphicData uri="http://schemas.openxmlformats.org/drawingml/2006/table">
            <a:tbl>
              <a:tblPr firstRow="1" bandRow="1">
                <a:tableStyleId>{5C22544A-7EE6-4342-B048-85BDC9FD1C3A}</a:tableStyleId>
              </a:tblPr>
              <a:tblGrid>
                <a:gridCol w="4729163">
                  <a:extLst>
                    <a:ext uri="{9D8B030D-6E8A-4147-A177-3AD203B41FA5}">
                      <a16:colId xmlns:a16="http://schemas.microsoft.com/office/drawing/2014/main" val="3204655555"/>
                    </a:ext>
                  </a:extLst>
                </a:gridCol>
                <a:gridCol w="1193494">
                  <a:extLst>
                    <a:ext uri="{9D8B030D-6E8A-4147-A177-3AD203B41FA5}">
                      <a16:colId xmlns:a16="http://schemas.microsoft.com/office/drawing/2014/main" val="4177253229"/>
                    </a:ext>
                  </a:extLst>
                </a:gridCol>
                <a:gridCol w="1235381">
                  <a:extLst>
                    <a:ext uri="{9D8B030D-6E8A-4147-A177-3AD203B41FA5}">
                      <a16:colId xmlns:a16="http://schemas.microsoft.com/office/drawing/2014/main" val="176948021"/>
                    </a:ext>
                  </a:extLst>
                </a:gridCol>
                <a:gridCol w="4526939">
                  <a:extLst>
                    <a:ext uri="{9D8B030D-6E8A-4147-A177-3AD203B41FA5}">
                      <a16:colId xmlns:a16="http://schemas.microsoft.com/office/drawing/2014/main" val="853557241"/>
                    </a:ext>
                  </a:extLst>
                </a:gridCol>
              </a:tblGrid>
              <a:tr h="370840">
                <a:tc>
                  <a:txBody>
                    <a:bodyPr/>
                    <a:lstStyle/>
                    <a:p>
                      <a:pPr algn="ctr">
                        <a:lnSpc>
                          <a:spcPct val="150000"/>
                        </a:lnSpc>
                      </a:pPr>
                      <a:r>
                        <a:rPr lang="fr-FR" sz="2000" dirty="0" err="1"/>
                        <a:t>KSFs</a:t>
                      </a:r>
                      <a:endParaRPr lang="fr-FR" sz="2000" dirty="0"/>
                    </a:p>
                  </a:txBody>
                  <a:tcPr>
                    <a:solidFill>
                      <a:schemeClr val="accent6">
                        <a:lumMod val="50000"/>
                      </a:schemeClr>
                    </a:solidFill>
                  </a:tcPr>
                </a:tc>
                <a:tc>
                  <a:txBody>
                    <a:bodyPr/>
                    <a:lstStyle/>
                    <a:p>
                      <a:pPr algn="ctr">
                        <a:lnSpc>
                          <a:spcPct val="100000"/>
                        </a:lnSpc>
                      </a:pPr>
                      <a:r>
                        <a:rPr lang="fr-FR" sz="2000" dirty="0" err="1"/>
                        <a:t>Impor-tance</a:t>
                      </a:r>
                      <a:endParaRPr lang="fr-FR" sz="2000" dirty="0"/>
                    </a:p>
                  </a:txBody>
                  <a:tcPr>
                    <a:solidFill>
                      <a:schemeClr val="accent6">
                        <a:lumMod val="50000"/>
                      </a:schemeClr>
                    </a:solidFill>
                  </a:tcPr>
                </a:tc>
                <a:tc>
                  <a:txBody>
                    <a:bodyPr/>
                    <a:lstStyle/>
                    <a:p>
                      <a:pPr algn="ctr">
                        <a:lnSpc>
                          <a:spcPct val="100000"/>
                        </a:lnSpc>
                      </a:pPr>
                      <a:r>
                        <a:rPr lang="fr-FR" sz="2000" dirty="0" err="1"/>
                        <a:t>Perfor-mance</a:t>
                      </a:r>
                      <a:endParaRPr lang="fr-FR" sz="2000" dirty="0"/>
                    </a:p>
                  </a:txBody>
                  <a:tcPr>
                    <a:solidFill>
                      <a:schemeClr val="accent6">
                        <a:lumMod val="50000"/>
                      </a:schemeClr>
                    </a:solidFill>
                  </a:tcPr>
                </a:tc>
                <a:tc>
                  <a:txBody>
                    <a:bodyPr/>
                    <a:lstStyle/>
                    <a:p>
                      <a:pPr algn="ctr">
                        <a:lnSpc>
                          <a:spcPct val="150000"/>
                        </a:lnSpc>
                      </a:pPr>
                      <a:r>
                        <a:rPr lang="fr-FR" sz="2000" dirty="0" err="1"/>
                        <a:t>Comments</a:t>
                      </a:r>
                      <a:endParaRPr lang="fr-FR" sz="2000" dirty="0"/>
                    </a:p>
                  </a:txBody>
                  <a:tcPr>
                    <a:solidFill>
                      <a:schemeClr val="accent6">
                        <a:lumMod val="50000"/>
                      </a:schemeClr>
                    </a:solidFill>
                  </a:tcPr>
                </a:tc>
                <a:extLst>
                  <a:ext uri="{0D108BD9-81ED-4DB2-BD59-A6C34878D82A}">
                    <a16:rowId xmlns:a16="http://schemas.microsoft.com/office/drawing/2014/main" val="620671031"/>
                  </a:ext>
                </a:extLst>
              </a:tr>
              <a:tr h="370840">
                <a:tc>
                  <a:txBody>
                    <a:bodyPr/>
                    <a:lstStyle/>
                    <a:p>
                      <a:pPr>
                        <a:lnSpc>
                          <a:spcPct val="200000"/>
                        </a:lnSpc>
                      </a:pPr>
                      <a:r>
                        <a:rPr lang="fr-FR" dirty="0"/>
                        <a:t>1</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2486444069"/>
                  </a:ext>
                </a:extLst>
              </a:tr>
              <a:tr h="370840">
                <a:tc>
                  <a:txBody>
                    <a:bodyPr/>
                    <a:lstStyle/>
                    <a:p>
                      <a:pPr>
                        <a:lnSpc>
                          <a:spcPct val="200000"/>
                        </a:lnSpc>
                      </a:pPr>
                      <a:r>
                        <a:rPr lang="fr-FR" dirty="0"/>
                        <a:t>2</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2338143750"/>
                  </a:ext>
                </a:extLst>
              </a:tr>
              <a:tr h="370840">
                <a:tc>
                  <a:txBody>
                    <a:bodyPr/>
                    <a:lstStyle/>
                    <a:p>
                      <a:pPr>
                        <a:lnSpc>
                          <a:spcPct val="200000"/>
                        </a:lnSpc>
                      </a:pPr>
                      <a:r>
                        <a:rPr lang="fr-FR" dirty="0"/>
                        <a:t>3</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2928171940"/>
                  </a:ext>
                </a:extLst>
              </a:tr>
              <a:tr h="370840">
                <a:tc>
                  <a:txBody>
                    <a:bodyPr/>
                    <a:lstStyle/>
                    <a:p>
                      <a:pPr>
                        <a:lnSpc>
                          <a:spcPct val="200000"/>
                        </a:lnSpc>
                      </a:pPr>
                      <a:r>
                        <a:rPr lang="fr-FR" dirty="0"/>
                        <a:t>4</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3839004444"/>
                  </a:ext>
                </a:extLst>
              </a:tr>
              <a:tr h="370840">
                <a:tc>
                  <a:txBody>
                    <a:bodyPr/>
                    <a:lstStyle/>
                    <a:p>
                      <a:pPr>
                        <a:lnSpc>
                          <a:spcPct val="200000"/>
                        </a:lnSpc>
                      </a:pPr>
                      <a:r>
                        <a:rPr lang="fr-FR" dirty="0"/>
                        <a:t>5</a:t>
                      </a: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182055781"/>
                  </a:ext>
                </a:extLst>
              </a:tr>
              <a:tr h="370840">
                <a:tc>
                  <a:txBody>
                    <a:bodyPr/>
                    <a:lstStyle/>
                    <a:p>
                      <a:pPr>
                        <a:lnSpc>
                          <a:spcPct val="200000"/>
                        </a:lnSpc>
                      </a:pPr>
                      <a:r>
                        <a:rPr lang="fr-FR" dirty="0"/>
                        <a:t>6</a:t>
                      </a:r>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tc>
                  <a:txBody>
                    <a:bodyPr/>
                    <a:lstStyle/>
                    <a:p>
                      <a:pPr>
                        <a:lnSpc>
                          <a:spcPct val="200000"/>
                        </a:lnSpc>
                      </a:pPr>
                      <a:endParaRPr lang="fr-FR" dirty="0"/>
                    </a:p>
                  </a:txBody>
                  <a:tcPr>
                    <a:noFill/>
                  </a:tcPr>
                </a:tc>
                <a:extLst>
                  <a:ext uri="{0D108BD9-81ED-4DB2-BD59-A6C34878D82A}">
                    <a16:rowId xmlns:a16="http://schemas.microsoft.com/office/drawing/2014/main" val="1625149258"/>
                  </a:ext>
                </a:extLst>
              </a:tr>
              <a:tr h="370840">
                <a:tc>
                  <a:txBody>
                    <a:bodyPr/>
                    <a:lstStyle/>
                    <a:p>
                      <a:pPr>
                        <a:lnSpc>
                          <a:spcPct val="200000"/>
                        </a:lnSpc>
                      </a:pPr>
                      <a:r>
                        <a:rPr lang="fr-FR" dirty="0"/>
                        <a:t>7 </a:t>
                      </a:r>
                      <a:r>
                        <a:rPr lang="fr-FR" dirty="0" err="1"/>
                        <a:t>etc</a:t>
                      </a:r>
                      <a:endParaRPr lang="fr-FR" dirty="0"/>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tc>
                  <a:txBody>
                    <a:bodyPr/>
                    <a:lstStyle/>
                    <a:p>
                      <a:pPr>
                        <a:lnSpc>
                          <a:spcPct val="200000"/>
                        </a:lnSpc>
                      </a:pPr>
                      <a:endParaRPr lang="fr-FR"/>
                    </a:p>
                  </a:txBody>
                  <a:tcPr>
                    <a:solidFill>
                      <a:schemeClr val="accent6">
                        <a:lumMod val="20000"/>
                        <a:lumOff val="80000"/>
                      </a:schemeClr>
                    </a:solidFill>
                  </a:tcPr>
                </a:tc>
                <a:tc>
                  <a:txBody>
                    <a:bodyPr/>
                    <a:lstStyle/>
                    <a:p>
                      <a:pPr>
                        <a:lnSpc>
                          <a:spcPct val="200000"/>
                        </a:lnSpc>
                      </a:pPr>
                      <a:endParaRPr lang="fr-FR" dirty="0"/>
                    </a:p>
                  </a:txBody>
                  <a:tcPr>
                    <a:solidFill>
                      <a:schemeClr val="accent6">
                        <a:lumMod val="20000"/>
                        <a:lumOff val="80000"/>
                      </a:schemeClr>
                    </a:solidFill>
                  </a:tcPr>
                </a:tc>
                <a:extLst>
                  <a:ext uri="{0D108BD9-81ED-4DB2-BD59-A6C34878D82A}">
                    <a16:rowId xmlns:a16="http://schemas.microsoft.com/office/drawing/2014/main" val="3053394131"/>
                  </a:ext>
                </a:extLst>
              </a:tr>
            </a:tbl>
          </a:graphicData>
        </a:graphic>
      </p:graphicFrame>
      <p:sp>
        <p:nvSpPr>
          <p:cNvPr id="2" name="TextBox 1">
            <a:extLst>
              <a:ext uri="{FF2B5EF4-FFF2-40B4-BE49-F238E27FC236}">
                <a16:creationId xmlns:a16="http://schemas.microsoft.com/office/drawing/2014/main" id="{F99B70AE-7D05-ED2F-F952-80910BFFFCA8}"/>
              </a:ext>
            </a:extLst>
          </p:cNvPr>
          <p:cNvSpPr txBox="1"/>
          <p:nvPr/>
        </p:nvSpPr>
        <p:spPr>
          <a:xfrm>
            <a:off x="9134212" y="115327"/>
            <a:ext cx="3057788" cy="707886"/>
          </a:xfrm>
          <a:prstGeom prst="rect">
            <a:avLst/>
          </a:prstGeom>
          <a:noFill/>
        </p:spPr>
        <p:txBody>
          <a:bodyPr wrap="square" rtlCol="0">
            <a:spAutoFit/>
          </a:bodyPr>
          <a:lstStyle/>
          <a:p>
            <a:r>
              <a:rPr lang="fr-FR" sz="4000" dirty="0"/>
              <a:t>Feedback</a:t>
            </a:r>
          </a:p>
        </p:txBody>
      </p:sp>
    </p:spTree>
    <p:extLst>
      <p:ext uri="{BB962C8B-B14F-4D97-AF65-F5344CB8AC3E}">
        <p14:creationId xmlns:p14="http://schemas.microsoft.com/office/powerpoint/2010/main" val="4160415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BC2-6515-1CF6-7203-09BF2F6764DE}"/>
              </a:ext>
            </a:extLst>
          </p:cNvPr>
          <p:cNvSpPr>
            <a:spLocks noGrp="1"/>
          </p:cNvSpPr>
          <p:nvPr>
            <p:ph type="title"/>
          </p:nvPr>
        </p:nvSpPr>
        <p:spPr/>
        <p:txBody>
          <a:bodyPr>
            <a:normAutofit/>
          </a:bodyPr>
          <a:lstStyle/>
          <a:p>
            <a:r>
              <a:rPr lang="fr-FR" sz="4000" dirty="0" err="1">
                <a:latin typeface="+mj-lt"/>
              </a:rPr>
              <a:t>Three</a:t>
            </a:r>
            <a:r>
              <a:rPr lang="fr-FR" sz="4000" dirty="0">
                <a:latin typeface="+mj-lt"/>
              </a:rPr>
              <a:t> time horizons in business </a:t>
            </a:r>
            <a:r>
              <a:rPr lang="fr-FR" sz="4000" dirty="0" err="1">
                <a:latin typeface="+mj-lt"/>
              </a:rPr>
              <a:t>strategy</a:t>
            </a:r>
            <a:endParaRPr lang="fr-FR" sz="4000" dirty="0">
              <a:latin typeface="+mj-lt"/>
            </a:endParaRPr>
          </a:p>
        </p:txBody>
      </p:sp>
      <p:sp>
        <p:nvSpPr>
          <p:cNvPr id="4" name="Footer Placeholder 3">
            <a:extLst>
              <a:ext uri="{FF2B5EF4-FFF2-40B4-BE49-F238E27FC236}">
                <a16:creationId xmlns:a16="http://schemas.microsoft.com/office/drawing/2014/main" id="{A92D3CCB-6061-209A-3A90-6BD36CF003E3}"/>
              </a:ext>
            </a:extLst>
          </p:cNvPr>
          <p:cNvSpPr>
            <a:spLocks noGrp="1"/>
          </p:cNvSpPr>
          <p:nvPr>
            <p:ph type="ftr" sz="quarter" idx="10"/>
          </p:nvPr>
        </p:nvSpPr>
        <p:spPr/>
        <p:txBody>
          <a:bodyPr/>
          <a:lstStyle/>
          <a:p>
            <a:r>
              <a:rPr lang="fr-FR"/>
              <a:t>Indiquez votre nom dans le pied de page</a:t>
            </a:r>
            <a:endParaRPr lang="fr-FR" dirty="0"/>
          </a:p>
        </p:txBody>
      </p:sp>
      <p:cxnSp>
        <p:nvCxnSpPr>
          <p:cNvPr id="6" name="Straight Arrow Connector 5">
            <a:extLst>
              <a:ext uri="{FF2B5EF4-FFF2-40B4-BE49-F238E27FC236}">
                <a16:creationId xmlns:a16="http://schemas.microsoft.com/office/drawing/2014/main" id="{E862E8ED-0F9C-B34E-9937-D3F1DBF225CA}"/>
              </a:ext>
            </a:extLst>
          </p:cNvPr>
          <p:cNvCxnSpPr/>
          <p:nvPr/>
        </p:nvCxnSpPr>
        <p:spPr>
          <a:xfrm flipV="1">
            <a:off x="2171700" y="1371600"/>
            <a:ext cx="0" cy="3900488"/>
          </a:xfrm>
          <a:prstGeom prst="straightConnector1">
            <a:avLst/>
          </a:prstGeom>
          <a:ln w="38100">
            <a:solidFill>
              <a:srgbClr val="16134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4B254E-E8F5-CCA1-94DD-B38ED6599F6B}"/>
              </a:ext>
            </a:extLst>
          </p:cNvPr>
          <p:cNvCxnSpPr>
            <a:cxnSpLocks/>
          </p:cNvCxnSpPr>
          <p:nvPr/>
        </p:nvCxnSpPr>
        <p:spPr>
          <a:xfrm>
            <a:off x="2171700" y="5272088"/>
            <a:ext cx="8243887" cy="0"/>
          </a:xfrm>
          <a:prstGeom prst="straightConnector1">
            <a:avLst/>
          </a:prstGeom>
          <a:ln w="38100">
            <a:solidFill>
              <a:srgbClr val="16134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58B945-B62F-C5B2-BD36-15DA2B9DA577}"/>
              </a:ext>
            </a:extLst>
          </p:cNvPr>
          <p:cNvSpPr txBox="1"/>
          <p:nvPr/>
        </p:nvSpPr>
        <p:spPr>
          <a:xfrm>
            <a:off x="207380" y="1898023"/>
            <a:ext cx="1964320" cy="830997"/>
          </a:xfrm>
          <a:prstGeom prst="rect">
            <a:avLst/>
          </a:prstGeom>
          <a:noFill/>
        </p:spPr>
        <p:txBody>
          <a:bodyPr wrap="none" rtlCol="0">
            <a:spAutoFit/>
          </a:bodyPr>
          <a:lstStyle/>
          <a:p>
            <a:pPr algn="ctr"/>
            <a:r>
              <a:rPr lang="fr-FR" sz="2400" dirty="0">
                <a:solidFill>
                  <a:schemeClr val="bg1">
                    <a:lumMod val="10000"/>
                  </a:schemeClr>
                </a:solidFill>
              </a:rPr>
              <a:t>Performance</a:t>
            </a:r>
          </a:p>
          <a:p>
            <a:pPr algn="ctr"/>
            <a:r>
              <a:rPr lang="fr-FR" sz="2400" dirty="0" err="1">
                <a:solidFill>
                  <a:schemeClr val="bg1">
                    <a:lumMod val="10000"/>
                  </a:schemeClr>
                </a:solidFill>
              </a:rPr>
              <a:t>potential</a:t>
            </a:r>
            <a:endParaRPr lang="fr-FR" sz="2400" dirty="0">
              <a:solidFill>
                <a:schemeClr val="bg1">
                  <a:lumMod val="10000"/>
                </a:schemeClr>
              </a:solidFill>
            </a:endParaRPr>
          </a:p>
        </p:txBody>
      </p:sp>
      <p:sp>
        <p:nvSpPr>
          <p:cNvPr id="11" name="TextBox 10">
            <a:extLst>
              <a:ext uri="{FF2B5EF4-FFF2-40B4-BE49-F238E27FC236}">
                <a16:creationId xmlns:a16="http://schemas.microsoft.com/office/drawing/2014/main" id="{F0DCD741-DD6D-0A65-A8B1-3F1A948A2C1D}"/>
              </a:ext>
            </a:extLst>
          </p:cNvPr>
          <p:cNvSpPr txBox="1"/>
          <p:nvPr/>
        </p:nvSpPr>
        <p:spPr>
          <a:xfrm>
            <a:off x="9264187" y="5536573"/>
            <a:ext cx="881395" cy="461665"/>
          </a:xfrm>
          <a:prstGeom prst="rect">
            <a:avLst/>
          </a:prstGeom>
          <a:noFill/>
        </p:spPr>
        <p:txBody>
          <a:bodyPr wrap="none" rtlCol="0">
            <a:spAutoFit/>
          </a:bodyPr>
          <a:lstStyle/>
          <a:p>
            <a:pPr algn="ctr"/>
            <a:r>
              <a:rPr lang="fr-FR" sz="2400" dirty="0">
                <a:solidFill>
                  <a:schemeClr val="bg1">
                    <a:lumMod val="10000"/>
                  </a:schemeClr>
                </a:solidFill>
              </a:rPr>
              <a:t>Time</a:t>
            </a:r>
          </a:p>
        </p:txBody>
      </p:sp>
      <p:sp>
        <p:nvSpPr>
          <p:cNvPr id="12" name="TextBox 11">
            <a:extLst>
              <a:ext uri="{FF2B5EF4-FFF2-40B4-BE49-F238E27FC236}">
                <a16:creationId xmlns:a16="http://schemas.microsoft.com/office/drawing/2014/main" id="{59EC4D12-9361-005D-0212-067D89E6FB76}"/>
              </a:ext>
            </a:extLst>
          </p:cNvPr>
          <p:cNvSpPr txBox="1"/>
          <p:nvPr/>
        </p:nvSpPr>
        <p:spPr>
          <a:xfrm>
            <a:off x="4136021" y="3460281"/>
            <a:ext cx="6370334" cy="461665"/>
          </a:xfrm>
          <a:prstGeom prst="rect">
            <a:avLst/>
          </a:prstGeom>
          <a:noFill/>
        </p:spPr>
        <p:txBody>
          <a:bodyPr wrap="none" rtlCol="0">
            <a:spAutoFit/>
          </a:bodyPr>
          <a:lstStyle/>
          <a:p>
            <a:r>
              <a:rPr lang="fr-FR" sz="2400" dirty="0">
                <a:solidFill>
                  <a:schemeClr val="bg1">
                    <a:lumMod val="10000"/>
                  </a:schemeClr>
                </a:solidFill>
              </a:rPr>
              <a:t>2. Medium </a:t>
            </a:r>
            <a:r>
              <a:rPr lang="fr-FR" sz="2400" dirty="0" err="1">
                <a:solidFill>
                  <a:schemeClr val="bg1">
                    <a:lumMod val="10000"/>
                  </a:schemeClr>
                </a:solidFill>
              </a:rPr>
              <a:t>term</a:t>
            </a:r>
            <a:r>
              <a:rPr lang="fr-FR" sz="2400" dirty="0">
                <a:solidFill>
                  <a:schemeClr val="bg1">
                    <a:lumMod val="10000"/>
                  </a:schemeClr>
                </a:solidFill>
              </a:rPr>
              <a:t>: </a:t>
            </a:r>
            <a:r>
              <a:rPr lang="fr-FR" sz="2400" dirty="0" err="1">
                <a:solidFill>
                  <a:schemeClr val="bg1">
                    <a:lumMod val="10000"/>
                  </a:schemeClr>
                </a:solidFill>
              </a:rPr>
              <a:t>Build</a:t>
            </a:r>
            <a:r>
              <a:rPr lang="fr-FR" sz="2400" dirty="0">
                <a:solidFill>
                  <a:schemeClr val="bg1">
                    <a:lumMod val="10000"/>
                  </a:schemeClr>
                </a:solidFill>
              </a:rPr>
              <a:t> </a:t>
            </a:r>
            <a:r>
              <a:rPr lang="fr-FR" sz="2400" dirty="0" err="1">
                <a:solidFill>
                  <a:schemeClr val="bg1">
                    <a:lumMod val="10000"/>
                  </a:schemeClr>
                </a:solidFill>
              </a:rPr>
              <a:t>emerging</a:t>
            </a:r>
            <a:r>
              <a:rPr lang="fr-FR" sz="2400" dirty="0">
                <a:solidFill>
                  <a:schemeClr val="bg1">
                    <a:lumMod val="10000"/>
                  </a:schemeClr>
                </a:solidFill>
              </a:rPr>
              <a:t> businesses</a:t>
            </a:r>
          </a:p>
        </p:txBody>
      </p:sp>
      <p:sp>
        <p:nvSpPr>
          <p:cNvPr id="13" name="TextBox 12">
            <a:extLst>
              <a:ext uri="{FF2B5EF4-FFF2-40B4-BE49-F238E27FC236}">
                <a16:creationId xmlns:a16="http://schemas.microsoft.com/office/drawing/2014/main" id="{C972B422-E749-7F94-CE36-0E49444F2D45}"/>
              </a:ext>
            </a:extLst>
          </p:cNvPr>
          <p:cNvSpPr txBox="1"/>
          <p:nvPr/>
        </p:nvSpPr>
        <p:spPr>
          <a:xfrm>
            <a:off x="2881848" y="4430953"/>
            <a:ext cx="6842642" cy="461665"/>
          </a:xfrm>
          <a:prstGeom prst="rect">
            <a:avLst/>
          </a:prstGeom>
          <a:noFill/>
        </p:spPr>
        <p:txBody>
          <a:bodyPr wrap="none" rtlCol="0">
            <a:spAutoFit/>
          </a:bodyPr>
          <a:lstStyle/>
          <a:p>
            <a:r>
              <a:rPr lang="fr-FR" sz="2400" dirty="0">
                <a:solidFill>
                  <a:schemeClr val="bg1">
                    <a:lumMod val="10000"/>
                  </a:schemeClr>
                </a:solidFill>
              </a:rPr>
              <a:t>1. Short </a:t>
            </a:r>
            <a:r>
              <a:rPr lang="fr-FR" sz="2400" dirty="0" err="1">
                <a:solidFill>
                  <a:schemeClr val="bg1">
                    <a:lumMod val="10000"/>
                  </a:schemeClr>
                </a:solidFill>
              </a:rPr>
              <a:t>term</a:t>
            </a:r>
            <a:r>
              <a:rPr lang="fr-FR" sz="2400" dirty="0">
                <a:solidFill>
                  <a:schemeClr val="bg1">
                    <a:lumMod val="10000"/>
                  </a:schemeClr>
                </a:solidFill>
              </a:rPr>
              <a:t>: </a:t>
            </a:r>
            <a:r>
              <a:rPr lang="fr-FR" sz="2400" dirty="0" err="1">
                <a:solidFill>
                  <a:schemeClr val="bg1">
                    <a:lumMod val="10000"/>
                  </a:schemeClr>
                </a:solidFill>
              </a:rPr>
              <a:t>Extend</a:t>
            </a:r>
            <a:r>
              <a:rPr lang="fr-FR" sz="2400" dirty="0">
                <a:solidFill>
                  <a:schemeClr val="bg1">
                    <a:lumMod val="10000"/>
                  </a:schemeClr>
                </a:solidFill>
              </a:rPr>
              <a:t> and </a:t>
            </a:r>
            <a:r>
              <a:rPr lang="fr-FR" sz="2400" dirty="0" err="1">
                <a:solidFill>
                  <a:schemeClr val="bg1">
                    <a:lumMod val="10000"/>
                  </a:schemeClr>
                </a:solidFill>
              </a:rPr>
              <a:t>defend</a:t>
            </a:r>
            <a:r>
              <a:rPr lang="fr-FR" sz="2400" dirty="0">
                <a:solidFill>
                  <a:schemeClr val="bg1">
                    <a:lumMod val="10000"/>
                  </a:schemeClr>
                </a:solidFill>
              </a:rPr>
              <a:t> </a:t>
            </a:r>
            <a:r>
              <a:rPr lang="fr-FR" sz="2400" dirty="0" err="1">
                <a:solidFill>
                  <a:schemeClr val="bg1">
                    <a:lumMod val="10000"/>
                  </a:schemeClr>
                </a:solidFill>
              </a:rPr>
              <a:t>core</a:t>
            </a:r>
            <a:r>
              <a:rPr lang="fr-FR" sz="2400" dirty="0">
                <a:solidFill>
                  <a:schemeClr val="bg1">
                    <a:lumMod val="10000"/>
                  </a:schemeClr>
                </a:solidFill>
              </a:rPr>
              <a:t> business</a:t>
            </a:r>
          </a:p>
        </p:txBody>
      </p:sp>
      <p:sp>
        <p:nvSpPr>
          <p:cNvPr id="14" name="TextBox 13">
            <a:extLst>
              <a:ext uri="{FF2B5EF4-FFF2-40B4-BE49-F238E27FC236}">
                <a16:creationId xmlns:a16="http://schemas.microsoft.com/office/drawing/2014/main" id="{0A429994-41F1-4581-6991-073E1FDF2B9D}"/>
              </a:ext>
            </a:extLst>
          </p:cNvPr>
          <p:cNvSpPr txBox="1"/>
          <p:nvPr/>
        </p:nvSpPr>
        <p:spPr>
          <a:xfrm>
            <a:off x="5620297" y="2435113"/>
            <a:ext cx="5407762" cy="461665"/>
          </a:xfrm>
          <a:prstGeom prst="rect">
            <a:avLst/>
          </a:prstGeom>
          <a:noFill/>
        </p:spPr>
        <p:txBody>
          <a:bodyPr wrap="none" rtlCol="0">
            <a:spAutoFit/>
          </a:bodyPr>
          <a:lstStyle/>
          <a:p>
            <a:r>
              <a:rPr lang="fr-FR" sz="2400" dirty="0">
                <a:solidFill>
                  <a:schemeClr val="bg1">
                    <a:lumMod val="10000"/>
                  </a:schemeClr>
                </a:solidFill>
              </a:rPr>
              <a:t>3. Longer </a:t>
            </a:r>
            <a:r>
              <a:rPr lang="fr-FR" sz="2400" dirty="0" err="1">
                <a:solidFill>
                  <a:schemeClr val="bg1">
                    <a:lumMod val="10000"/>
                  </a:schemeClr>
                </a:solidFill>
              </a:rPr>
              <a:t>term</a:t>
            </a:r>
            <a:r>
              <a:rPr lang="fr-FR" sz="2400" dirty="0">
                <a:solidFill>
                  <a:schemeClr val="bg1">
                    <a:lumMod val="10000"/>
                  </a:schemeClr>
                </a:solidFill>
              </a:rPr>
              <a:t>: </a:t>
            </a:r>
            <a:r>
              <a:rPr lang="fr-FR" sz="2400" dirty="0" err="1">
                <a:solidFill>
                  <a:schemeClr val="bg1">
                    <a:lumMod val="10000"/>
                  </a:schemeClr>
                </a:solidFill>
              </a:rPr>
              <a:t>Create</a:t>
            </a:r>
            <a:r>
              <a:rPr lang="fr-FR" sz="2400" dirty="0">
                <a:solidFill>
                  <a:schemeClr val="bg1">
                    <a:lumMod val="10000"/>
                  </a:schemeClr>
                </a:solidFill>
              </a:rPr>
              <a:t> viable options</a:t>
            </a:r>
          </a:p>
        </p:txBody>
      </p:sp>
    </p:spTree>
    <p:extLst>
      <p:ext uri="{BB962C8B-B14F-4D97-AF65-F5344CB8AC3E}">
        <p14:creationId xmlns:p14="http://schemas.microsoft.com/office/powerpoint/2010/main" val="149930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p:txBody>
          <a:bodyPr>
            <a:normAutofit/>
          </a:bodyPr>
          <a:lstStyle/>
          <a:p>
            <a:pPr algn="r"/>
            <a:r>
              <a:rPr lang="fr-FR" sz="4000" dirty="0">
                <a:latin typeface="+mj-lt"/>
              </a:rPr>
              <a:t>Activity #4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709612" y="1506166"/>
            <a:ext cx="10515600" cy="5165452"/>
          </a:xfrm>
        </p:spPr>
        <p:txBody>
          <a:bodyPr>
            <a:normAutofit/>
          </a:bodyPr>
          <a:lstStyle/>
          <a:p>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should</a:t>
            </a:r>
            <a:r>
              <a:rPr lang="fr-FR" dirty="0">
                <a:solidFill>
                  <a:schemeClr val="bg1">
                    <a:lumMod val="10000"/>
                  </a:schemeClr>
                </a:solidFill>
              </a:rPr>
              <a:t> </a:t>
            </a:r>
            <a:r>
              <a:rPr lang="fr-FR" dirty="0" err="1">
                <a:solidFill>
                  <a:schemeClr val="bg1">
                    <a:lumMod val="10000"/>
                  </a:schemeClr>
                </a:solidFill>
              </a:rPr>
              <a:t>be</a:t>
            </a:r>
            <a:r>
              <a:rPr lang="fr-FR" dirty="0">
                <a:solidFill>
                  <a:schemeClr val="bg1">
                    <a:lumMod val="10000"/>
                  </a:schemeClr>
                </a:solidFill>
              </a:rPr>
              <a:t> the main areas of focus, in </a:t>
            </a:r>
            <a:r>
              <a:rPr lang="fr-FR" dirty="0" err="1">
                <a:solidFill>
                  <a:schemeClr val="bg1">
                    <a:lumMod val="10000"/>
                  </a:schemeClr>
                </a:solidFill>
              </a:rPr>
              <a:t>your</a:t>
            </a:r>
            <a:r>
              <a:rPr lang="fr-FR" dirty="0">
                <a:solidFill>
                  <a:schemeClr val="bg1">
                    <a:lumMod val="10000"/>
                  </a:schemeClr>
                </a:solidFill>
              </a:rPr>
              <a:t> </a:t>
            </a:r>
            <a:r>
              <a:rPr lang="fr-FR" dirty="0" err="1">
                <a:solidFill>
                  <a:schemeClr val="bg1">
                    <a:lumMod val="10000"/>
                  </a:schemeClr>
                </a:solidFill>
              </a:rPr>
              <a:t>view</a:t>
            </a:r>
            <a:r>
              <a:rPr lang="fr-FR" dirty="0">
                <a:solidFill>
                  <a:schemeClr val="bg1">
                    <a:lumMod val="10000"/>
                  </a:schemeClr>
                </a:solidFill>
              </a:rPr>
              <a:t>, in the </a:t>
            </a:r>
            <a:r>
              <a:rPr lang="fr-FR" dirty="0" err="1">
                <a:solidFill>
                  <a:schemeClr val="bg1">
                    <a:lumMod val="10000"/>
                  </a:schemeClr>
                </a:solidFill>
              </a:rPr>
              <a:t>three</a:t>
            </a:r>
            <a:r>
              <a:rPr lang="fr-FR" dirty="0">
                <a:solidFill>
                  <a:schemeClr val="bg1">
                    <a:lumMod val="10000"/>
                  </a:schemeClr>
                </a:solidFill>
              </a:rPr>
              <a:t> time horizons for Freitag ? </a:t>
            </a:r>
          </a:p>
          <a:p>
            <a:pPr marL="107950" indent="0">
              <a:buNone/>
            </a:pPr>
            <a:endParaRPr lang="fr-FR" b="1" dirty="0">
              <a:solidFill>
                <a:schemeClr val="bg1">
                  <a:lumMod val="10000"/>
                </a:schemeClr>
              </a:solidFill>
            </a:endParaRPr>
          </a:p>
          <a:p>
            <a:pPr marL="107950" indent="0">
              <a:buNone/>
            </a:pPr>
            <a:r>
              <a:rPr lang="fr-FR" b="1" dirty="0">
                <a:solidFill>
                  <a:schemeClr val="bg1">
                    <a:lumMod val="10000"/>
                  </a:schemeClr>
                </a:solidFill>
              </a:rPr>
              <a:t>15’</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8496300" y="3276600"/>
            <a:ext cx="2857500" cy="952500"/>
          </a:xfrm>
          <a:prstGeom prst="rect">
            <a:avLst/>
          </a:prstGeom>
        </p:spPr>
      </p:pic>
    </p:spTree>
    <p:extLst>
      <p:ext uri="{BB962C8B-B14F-4D97-AF65-F5344CB8AC3E}">
        <p14:creationId xmlns:p14="http://schemas.microsoft.com/office/powerpoint/2010/main" val="361202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BC2-6515-1CF6-7203-09BF2F6764DE}"/>
              </a:ext>
            </a:extLst>
          </p:cNvPr>
          <p:cNvSpPr>
            <a:spLocks noGrp="1"/>
          </p:cNvSpPr>
          <p:nvPr>
            <p:ph type="title"/>
          </p:nvPr>
        </p:nvSpPr>
        <p:spPr/>
        <p:txBody>
          <a:bodyPr>
            <a:normAutofit/>
          </a:bodyPr>
          <a:lstStyle/>
          <a:p>
            <a:pPr algn="r"/>
            <a:r>
              <a:rPr lang="fr-FR" sz="4000" dirty="0" err="1">
                <a:latin typeface="+mj-lt"/>
              </a:rPr>
              <a:t>Three</a:t>
            </a:r>
            <a:r>
              <a:rPr lang="fr-FR" sz="4000" dirty="0">
                <a:latin typeface="+mj-lt"/>
              </a:rPr>
              <a:t> time horizons</a:t>
            </a:r>
          </a:p>
        </p:txBody>
      </p:sp>
      <p:sp>
        <p:nvSpPr>
          <p:cNvPr id="4" name="Footer Placeholder 3">
            <a:extLst>
              <a:ext uri="{FF2B5EF4-FFF2-40B4-BE49-F238E27FC236}">
                <a16:creationId xmlns:a16="http://schemas.microsoft.com/office/drawing/2014/main" id="{A92D3CCB-6061-209A-3A90-6BD36CF003E3}"/>
              </a:ext>
            </a:extLst>
          </p:cNvPr>
          <p:cNvSpPr>
            <a:spLocks noGrp="1"/>
          </p:cNvSpPr>
          <p:nvPr>
            <p:ph type="ftr" sz="quarter" idx="10"/>
          </p:nvPr>
        </p:nvSpPr>
        <p:spPr/>
        <p:txBody>
          <a:bodyPr/>
          <a:lstStyle/>
          <a:p>
            <a:r>
              <a:rPr lang="fr-FR"/>
              <a:t>Indiquez votre nom dans le pied de page</a:t>
            </a:r>
            <a:endParaRPr lang="fr-FR" dirty="0"/>
          </a:p>
        </p:txBody>
      </p:sp>
      <p:cxnSp>
        <p:nvCxnSpPr>
          <p:cNvPr id="6" name="Straight Arrow Connector 5">
            <a:extLst>
              <a:ext uri="{FF2B5EF4-FFF2-40B4-BE49-F238E27FC236}">
                <a16:creationId xmlns:a16="http://schemas.microsoft.com/office/drawing/2014/main" id="{E862E8ED-0F9C-B34E-9937-D3F1DBF225CA}"/>
              </a:ext>
            </a:extLst>
          </p:cNvPr>
          <p:cNvCxnSpPr/>
          <p:nvPr/>
        </p:nvCxnSpPr>
        <p:spPr>
          <a:xfrm flipV="1">
            <a:off x="2171700" y="1371600"/>
            <a:ext cx="0" cy="3900488"/>
          </a:xfrm>
          <a:prstGeom prst="straightConnector1">
            <a:avLst/>
          </a:prstGeom>
          <a:ln w="38100">
            <a:solidFill>
              <a:srgbClr val="16134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4B254E-E8F5-CCA1-94DD-B38ED6599F6B}"/>
              </a:ext>
            </a:extLst>
          </p:cNvPr>
          <p:cNvCxnSpPr>
            <a:cxnSpLocks/>
          </p:cNvCxnSpPr>
          <p:nvPr/>
        </p:nvCxnSpPr>
        <p:spPr>
          <a:xfrm>
            <a:off x="2171700" y="5272088"/>
            <a:ext cx="8243887" cy="0"/>
          </a:xfrm>
          <a:prstGeom prst="straightConnector1">
            <a:avLst/>
          </a:prstGeom>
          <a:ln w="38100">
            <a:solidFill>
              <a:srgbClr val="16134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58B945-B62F-C5B2-BD36-15DA2B9DA577}"/>
              </a:ext>
            </a:extLst>
          </p:cNvPr>
          <p:cNvSpPr txBox="1"/>
          <p:nvPr/>
        </p:nvSpPr>
        <p:spPr>
          <a:xfrm>
            <a:off x="207380" y="1898023"/>
            <a:ext cx="1964320" cy="830997"/>
          </a:xfrm>
          <a:prstGeom prst="rect">
            <a:avLst/>
          </a:prstGeom>
          <a:noFill/>
        </p:spPr>
        <p:txBody>
          <a:bodyPr wrap="none" rtlCol="0">
            <a:spAutoFit/>
          </a:bodyPr>
          <a:lstStyle/>
          <a:p>
            <a:pPr algn="ctr"/>
            <a:r>
              <a:rPr lang="fr-FR" sz="2400" dirty="0">
                <a:solidFill>
                  <a:schemeClr val="bg1">
                    <a:lumMod val="10000"/>
                  </a:schemeClr>
                </a:solidFill>
              </a:rPr>
              <a:t>Performance</a:t>
            </a:r>
          </a:p>
          <a:p>
            <a:pPr algn="ctr"/>
            <a:r>
              <a:rPr lang="fr-FR" sz="2400" dirty="0" err="1">
                <a:solidFill>
                  <a:schemeClr val="bg1">
                    <a:lumMod val="10000"/>
                  </a:schemeClr>
                </a:solidFill>
              </a:rPr>
              <a:t>potential</a:t>
            </a:r>
            <a:endParaRPr lang="fr-FR" sz="2400" dirty="0">
              <a:solidFill>
                <a:schemeClr val="bg1">
                  <a:lumMod val="10000"/>
                </a:schemeClr>
              </a:solidFill>
            </a:endParaRPr>
          </a:p>
        </p:txBody>
      </p:sp>
      <p:sp>
        <p:nvSpPr>
          <p:cNvPr id="11" name="TextBox 10">
            <a:extLst>
              <a:ext uri="{FF2B5EF4-FFF2-40B4-BE49-F238E27FC236}">
                <a16:creationId xmlns:a16="http://schemas.microsoft.com/office/drawing/2014/main" id="{F0DCD741-DD6D-0A65-A8B1-3F1A948A2C1D}"/>
              </a:ext>
            </a:extLst>
          </p:cNvPr>
          <p:cNvSpPr txBox="1"/>
          <p:nvPr/>
        </p:nvSpPr>
        <p:spPr>
          <a:xfrm>
            <a:off x="9264187" y="5536573"/>
            <a:ext cx="881395" cy="461665"/>
          </a:xfrm>
          <a:prstGeom prst="rect">
            <a:avLst/>
          </a:prstGeom>
          <a:noFill/>
        </p:spPr>
        <p:txBody>
          <a:bodyPr wrap="none" rtlCol="0">
            <a:spAutoFit/>
          </a:bodyPr>
          <a:lstStyle/>
          <a:p>
            <a:pPr algn="ctr"/>
            <a:r>
              <a:rPr lang="fr-FR" sz="2400" dirty="0">
                <a:solidFill>
                  <a:schemeClr val="bg1">
                    <a:lumMod val="10000"/>
                  </a:schemeClr>
                </a:solidFill>
              </a:rPr>
              <a:t>Time</a:t>
            </a:r>
          </a:p>
        </p:txBody>
      </p:sp>
      <p:sp>
        <p:nvSpPr>
          <p:cNvPr id="12" name="TextBox 11">
            <a:extLst>
              <a:ext uri="{FF2B5EF4-FFF2-40B4-BE49-F238E27FC236}">
                <a16:creationId xmlns:a16="http://schemas.microsoft.com/office/drawing/2014/main" id="{59EC4D12-9361-005D-0212-067D89E6FB76}"/>
              </a:ext>
            </a:extLst>
          </p:cNvPr>
          <p:cNvSpPr txBox="1"/>
          <p:nvPr/>
        </p:nvSpPr>
        <p:spPr>
          <a:xfrm>
            <a:off x="4099737" y="2860179"/>
            <a:ext cx="2511072" cy="461665"/>
          </a:xfrm>
          <a:prstGeom prst="rect">
            <a:avLst/>
          </a:prstGeom>
          <a:noFill/>
        </p:spPr>
        <p:txBody>
          <a:bodyPr wrap="none" rtlCol="0">
            <a:spAutoFit/>
          </a:bodyPr>
          <a:lstStyle/>
          <a:p>
            <a:r>
              <a:rPr lang="fr-FR" sz="2400" dirty="0">
                <a:solidFill>
                  <a:schemeClr val="bg1">
                    <a:lumMod val="10000"/>
                  </a:schemeClr>
                </a:solidFill>
              </a:rPr>
              <a:t>2. Medium </a:t>
            </a:r>
            <a:r>
              <a:rPr lang="fr-FR" sz="2400" dirty="0" err="1">
                <a:solidFill>
                  <a:schemeClr val="bg1">
                    <a:lumMod val="10000"/>
                  </a:schemeClr>
                </a:solidFill>
              </a:rPr>
              <a:t>term</a:t>
            </a:r>
            <a:r>
              <a:rPr lang="fr-FR" sz="2400" dirty="0">
                <a:solidFill>
                  <a:schemeClr val="bg1">
                    <a:lumMod val="10000"/>
                  </a:schemeClr>
                </a:solidFill>
              </a:rPr>
              <a:t>:</a:t>
            </a:r>
          </a:p>
        </p:txBody>
      </p:sp>
      <p:sp>
        <p:nvSpPr>
          <p:cNvPr id="13" name="TextBox 12">
            <a:extLst>
              <a:ext uri="{FF2B5EF4-FFF2-40B4-BE49-F238E27FC236}">
                <a16:creationId xmlns:a16="http://schemas.microsoft.com/office/drawing/2014/main" id="{C972B422-E749-7F94-CE36-0E49444F2D45}"/>
              </a:ext>
            </a:extLst>
          </p:cNvPr>
          <p:cNvSpPr txBox="1"/>
          <p:nvPr/>
        </p:nvSpPr>
        <p:spPr>
          <a:xfrm>
            <a:off x="2783856" y="4134447"/>
            <a:ext cx="2082493" cy="461665"/>
          </a:xfrm>
          <a:prstGeom prst="rect">
            <a:avLst/>
          </a:prstGeom>
          <a:noFill/>
        </p:spPr>
        <p:txBody>
          <a:bodyPr wrap="none" rtlCol="0">
            <a:spAutoFit/>
          </a:bodyPr>
          <a:lstStyle/>
          <a:p>
            <a:r>
              <a:rPr lang="fr-FR" sz="2400" dirty="0">
                <a:solidFill>
                  <a:schemeClr val="bg1">
                    <a:lumMod val="10000"/>
                  </a:schemeClr>
                </a:solidFill>
              </a:rPr>
              <a:t>1. Short </a:t>
            </a:r>
            <a:r>
              <a:rPr lang="fr-FR" sz="2400" dirty="0" err="1">
                <a:solidFill>
                  <a:schemeClr val="bg1">
                    <a:lumMod val="10000"/>
                  </a:schemeClr>
                </a:solidFill>
              </a:rPr>
              <a:t>term</a:t>
            </a:r>
            <a:r>
              <a:rPr lang="fr-FR" sz="2400" dirty="0">
                <a:solidFill>
                  <a:schemeClr val="bg1">
                    <a:lumMod val="10000"/>
                  </a:schemeClr>
                </a:solidFill>
              </a:rPr>
              <a:t>:</a:t>
            </a:r>
          </a:p>
        </p:txBody>
      </p:sp>
      <p:sp>
        <p:nvSpPr>
          <p:cNvPr id="14" name="TextBox 13">
            <a:extLst>
              <a:ext uri="{FF2B5EF4-FFF2-40B4-BE49-F238E27FC236}">
                <a16:creationId xmlns:a16="http://schemas.microsoft.com/office/drawing/2014/main" id="{0A429994-41F1-4581-6991-073E1FDF2B9D}"/>
              </a:ext>
            </a:extLst>
          </p:cNvPr>
          <p:cNvSpPr txBox="1"/>
          <p:nvPr/>
        </p:nvSpPr>
        <p:spPr>
          <a:xfrm>
            <a:off x="5478504" y="1585911"/>
            <a:ext cx="2337178" cy="461665"/>
          </a:xfrm>
          <a:prstGeom prst="rect">
            <a:avLst/>
          </a:prstGeom>
          <a:noFill/>
        </p:spPr>
        <p:txBody>
          <a:bodyPr wrap="none" rtlCol="0">
            <a:spAutoFit/>
          </a:bodyPr>
          <a:lstStyle/>
          <a:p>
            <a:r>
              <a:rPr lang="fr-FR" sz="2400" dirty="0">
                <a:solidFill>
                  <a:schemeClr val="bg1">
                    <a:lumMod val="10000"/>
                  </a:schemeClr>
                </a:solidFill>
              </a:rPr>
              <a:t>3. Longer </a:t>
            </a:r>
            <a:r>
              <a:rPr lang="fr-FR" sz="2400" dirty="0" err="1">
                <a:solidFill>
                  <a:schemeClr val="bg1">
                    <a:lumMod val="10000"/>
                  </a:schemeClr>
                </a:solidFill>
              </a:rPr>
              <a:t>term</a:t>
            </a:r>
            <a:r>
              <a:rPr lang="fr-FR" sz="2400" dirty="0">
                <a:solidFill>
                  <a:schemeClr val="bg1">
                    <a:lumMod val="10000"/>
                  </a:schemeClr>
                </a:solidFill>
              </a:rPr>
              <a:t>:</a:t>
            </a:r>
          </a:p>
        </p:txBody>
      </p:sp>
    </p:spTree>
    <p:extLst>
      <p:ext uri="{BB962C8B-B14F-4D97-AF65-F5344CB8AC3E}">
        <p14:creationId xmlns:p14="http://schemas.microsoft.com/office/powerpoint/2010/main" val="3118501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p:txBody>
          <a:bodyPr>
            <a:normAutofit/>
          </a:bodyPr>
          <a:lstStyle/>
          <a:p>
            <a:pPr algn="r"/>
            <a:r>
              <a:rPr lang="fr-FR" sz="4000" dirty="0">
                <a:latin typeface="+mj-lt"/>
              </a:rPr>
              <a:t>Activity #5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838200" y="1891928"/>
            <a:ext cx="10515600" cy="2622922"/>
          </a:xfrm>
        </p:spPr>
        <p:txBody>
          <a:bodyPr>
            <a:normAutofit/>
          </a:bodyPr>
          <a:lstStyle/>
          <a:p>
            <a:r>
              <a:rPr lang="fr-FR" dirty="0" err="1">
                <a:solidFill>
                  <a:schemeClr val="bg1">
                    <a:lumMod val="10000"/>
                  </a:schemeClr>
                </a:solidFill>
              </a:rPr>
              <a:t>What</a:t>
            </a:r>
            <a:r>
              <a:rPr lang="fr-FR" dirty="0">
                <a:solidFill>
                  <a:schemeClr val="bg1">
                    <a:lumMod val="10000"/>
                  </a:schemeClr>
                </a:solidFill>
              </a:rPr>
              <a:t> are </a:t>
            </a:r>
            <a:r>
              <a:rPr lang="fr-FR" dirty="0" err="1">
                <a:solidFill>
                  <a:schemeClr val="bg1">
                    <a:lumMod val="10000"/>
                  </a:schemeClr>
                </a:solidFill>
              </a:rPr>
              <a:t>Freitag’s</a:t>
            </a:r>
            <a:r>
              <a:rPr lang="fr-FR" dirty="0">
                <a:solidFill>
                  <a:schemeClr val="bg1">
                    <a:lumMod val="10000"/>
                  </a:schemeClr>
                </a:solidFill>
              </a:rPr>
              <a:t> main drivers of internationalisation ?</a:t>
            </a:r>
          </a:p>
          <a:p>
            <a:pPr marL="107950" indent="0">
              <a:buNone/>
            </a:pPr>
            <a:endParaRPr lang="fr-FR" dirty="0">
              <a:solidFill>
                <a:schemeClr val="bg1">
                  <a:lumMod val="10000"/>
                </a:schemeClr>
              </a:solidFill>
            </a:endParaRPr>
          </a:p>
          <a:p>
            <a:pPr marL="107950" indent="0">
              <a:buNone/>
            </a:pPr>
            <a:r>
              <a:rPr lang="fr-FR" dirty="0">
                <a:solidFill>
                  <a:schemeClr val="bg1">
                    <a:lumMod val="10000"/>
                  </a:schemeClr>
                </a:solidFill>
              </a:rPr>
              <a:t>20’</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966788" y="365125"/>
            <a:ext cx="2857500" cy="952500"/>
          </a:xfrm>
          <a:prstGeom prst="rect">
            <a:avLst/>
          </a:prstGeom>
        </p:spPr>
      </p:pic>
    </p:spTree>
    <p:extLst>
      <p:ext uri="{BB962C8B-B14F-4D97-AF65-F5344CB8AC3E}">
        <p14:creationId xmlns:p14="http://schemas.microsoft.com/office/powerpoint/2010/main" val="50306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8A11-9763-27AC-ABC6-05844BE39753}"/>
              </a:ext>
            </a:extLst>
          </p:cNvPr>
          <p:cNvSpPr>
            <a:spLocks noGrp="1"/>
          </p:cNvSpPr>
          <p:nvPr>
            <p:ph type="title"/>
          </p:nvPr>
        </p:nvSpPr>
        <p:spPr>
          <a:xfrm>
            <a:off x="838200" y="265112"/>
            <a:ext cx="10515600" cy="651825"/>
          </a:xfrm>
        </p:spPr>
        <p:txBody>
          <a:bodyPr>
            <a:normAutofit/>
          </a:bodyPr>
          <a:lstStyle/>
          <a:p>
            <a:r>
              <a:rPr lang="fr-FR" sz="4000" dirty="0">
                <a:latin typeface="+mj-lt"/>
              </a:rPr>
              <a:t>Drivers of internationalisation</a:t>
            </a:r>
          </a:p>
        </p:txBody>
      </p:sp>
      <p:sp>
        <p:nvSpPr>
          <p:cNvPr id="4" name="Footer Placeholder 3">
            <a:extLst>
              <a:ext uri="{FF2B5EF4-FFF2-40B4-BE49-F238E27FC236}">
                <a16:creationId xmlns:a16="http://schemas.microsoft.com/office/drawing/2014/main" id="{EF5890DD-498F-0B76-A17B-0250268AB73D}"/>
              </a:ext>
            </a:extLst>
          </p:cNvPr>
          <p:cNvSpPr>
            <a:spLocks noGrp="1"/>
          </p:cNvSpPr>
          <p:nvPr>
            <p:ph type="ftr" sz="quarter" idx="10"/>
          </p:nvPr>
        </p:nvSpPr>
        <p:spPr/>
        <p:txBody>
          <a:bodyPr/>
          <a:lstStyle/>
          <a:p>
            <a:r>
              <a:rPr lang="fr-FR"/>
              <a:t>Indiquez votre nom dans le pied de page</a:t>
            </a:r>
            <a:endParaRPr lang="fr-FR" dirty="0"/>
          </a:p>
        </p:txBody>
      </p:sp>
      <p:sp>
        <p:nvSpPr>
          <p:cNvPr id="3" name="TextBox 2">
            <a:extLst>
              <a:ext uri="{FF2B5EF4-FFF2-40B4-BE49-F238E27FC236}">
                <a16:creationId xmlns:a16="http://schemas.microsoft.com/office/drawing/2014/main" id="{0AD68248-CCD6-64E1-C81E-732777E92966}"/>
              </a:ext>
            </a:extLst>
          </p:cNvPr>
          <p:cNvSpPr txBox="1"/>
          <p:nvPr/>
        </p:nvSpPr>
        <p:spPr>
          <a:xfrm>
            <a:off x="4414837" y="1127194"/>
            <a:ext cx="2935419" cy="1707583"/>
          </a:xfrm>
          <a:prstGeom prst="rect">
            <a:avLst/>
          </a:prstGeom>
          <a:solidFill>
            <a:schemeClr val="accent4">
              <a:lumMod val="20000"/>
              <a:lumOff val="80000"/>
            </a:schemeClr>
          </a:solidFill>
        </p:spPr>
        <p:txBody>
          <a:bodyPr wrap="none" rtlCol="0">
            <a:spAutoFit/>
          </a:bodyPr>
          <a:lstStyle/>
          <a:p>
            <a:pPr>
              <a:lnSpc>
                <a:spcPct val="150000"/>
              </a:lnSpc>
            </a:pPr>
            <a:r>
              <a:rPr lang="fr-FR" b="1" dirty="0" err="1">
                <a:solidFill>
                  <a:schemeClr val="bg1">
                    <a:lumMod val="10000"/>
                  </a:schemeClr>
                </a:solidFill>
              </a:rPr>
              <a:t>Market</a:t>
            </a:r>
            <a:r>
              <a:rPr lang="fr-FR" b="1" dirty="0">
                <a:solidFill>
                  <a:schemeClr val="bg1">
                    <a:lumMod val="10000"/>
                  </a:schemeClr>
                </a:solidFill>
              </a:rPr>
              <a:t> drivers</a:t>
            </a:r>
          </a:p>
          <a:p>
            <a:pPr marL="285750" indent="-285750">
              <a:lnSpc>
                <a:spcPct val="150000"/>
              </a:lnSpc>
              <a:buFont typeface="Arial" panose="020B0604020202020204" pitchFamily="34" charset="0"/>
              <a:buChar char="•"/>
            </a:pPr>
            <a:r>
              <a:rPr lang="fr-FR" dirty="0" err="1">
                <a:solidFill>
                  <a:schemeClr val="bg1">
                    <a:lumMod val="10000"/>
                  </a:schemeClr>
                </a:solidFill>
              </a:rPr>
              <a:t>Similar</a:t>
            </a:r>
            <a:r>
              <a:rPr lang="fr-FR" dirty="0">
                <a:solidFill>
                  <a:schemeClr val="bg1">
                    <a:lumMod val="10000"/>
                  </a:schemeClr>
                </a:solidFill>
              </a:rPr>
              <a:t> </a:t>
            </a:r>
            <a:r>
              <a:rPr lang="fr-FR" dirty="0" err="1">
                <a:solidFill>
                  <a:schemeClr val="bg1">
                    <a:lumMod val="10000"/>
                  </a:schemeClr>
                </a:solidFill>
              </a:rPr>
              <a:t>customer</a:t>
            </a:r>
            <a:r>
              <a:rPr lang="fr-FR" dirty="0">
                <a:solidFill>
                  <a:schemeClr val="bg1">
                    <a:lumMod val="10000"/>
                  </a:schemeClr>
                </a:solidFill>
              </a:rPr>
              <a:t> </a:t>
            </a:r>
            <a:r>
              <a:rPr lang="fr-FR" dirty="0" err="1">
                <a:solidFill>
                  <a:schemeClr val="bg1">
                    <a:lumMod val="10000"/>
                  </a:schemeClr>
                </a:solidFill>
              </a:rPr>
              <a:t>needs</a:t>
            </a:r>
            <a:endParaRPr lang="fr-FR" dirty="0">
              <a:solidFill>
                <a:schemeClr val="bg1">
                  <a:lumMod val="10000"/>
                </a:schemeClr>
              </a:solidFill>
            </a:endParaRPr>
          </a:p>
          <a:p>
            <a:pPr marL="285750" indent="-285750">
              <a:lnSpc>
                <a:spcPct val="150000"/>
              </a:lnSpc>
              <a:buFont typeface="Arial" panose="020B0604020202020204" pitchFamily="34" charset="0"/>
              <a:buChar char="•"/>
            </a:pPr>
            <a:r>
              <a:rPr lang="fr-FR" dirty="0">
                <a:solidFill>
                  <a:schemeClr val="bg1">
                    <a:lumMod val="10000"/>
                  </a:schemeClr>
                </a:solidFill>
              </a:rPr>
              <a:t>Global </a:t>
            </a:r>
            <a:r>
              <a:rPr lang="fr-FR" dirty="0" err="1">
                <a:solidFill>
                  <a:schemeClr val="bg1">
                    <a:lumMod val="10000"/>
                  </a:schemeClr>
                </a:solidFill>
              </a:rPr>
              <a:t>customers</a:t>
            </a:r>
            <a:endParaRPr lang="fr-FR" dirty="0">
              <a:solidFill>
                <a:schemeClr val="bg1">
                  <a:lumMod val="10000"/>
                </a:schemeClr>
              </a:solidFill>
            </a:endParaRPr>
          </a:p>
          <a:p>
            <a:pPr marL="285750" indent="-285750">
              <a:lnSpc>
                <a:spcPct val="150000"/>
              </a:lnSpc>
              <a:buFont typeface="Arial" panose="020B0604020202020204" pitchFamily="34" charset="0"/>
              <a:buChar char="•"/>
            </a:pPr>
            <a:r>
              <a:rPr lang="fr-FR" dirty="0" err="1">
                <a:solidFill>
                  <a:schemeClr val="bg1">
                    <a:lumMod val="10000"/>
                  </a:schemeClr>
                </a:solidFill>
              </a:rPr>
              <a:t>Transferable</a:t>
            </a:r>
            <a:r>
              <a:rPr lang="fr-FR" dirty="0">
                <a:solidFill>
                  <a:schemeClr val="bg1">
                    <a:lumMod val="10000"/>
                  </a:schemeClr>
                </a:solidFill>
              </a:rPr>
              <a:t> marketing</a:t>
            </a:r>
          </a:p>
        </p:txBody>
      </p:sp>
      <p:sp>
        <p:nvSpPr>
          <p:cNvPr id="5" name="TextBox 4">
            <a:extLst>
              <a:ext uri="{FF2B5EF4-FFF2-40B4-BE49-F238E27FC236}">
                <a16:creationId xmlns:a16="http://schemas.microsoft.com/office/drawing/2014/main" id="{F4AA6AF0-616E-5F88-413D-80D479B7F969}"/>
              </a:ext>
            </a:extLst>
          </p:cNvPr>
          <p:cNvSpPr txBox="1"/>
          <p:nvPr/>
        </p:nvSpPr>
        <p:spPr>
          <a:xfrm>
            <a:off x="4414838" y="4237551"/>
            <a:ext cx="3443288" cy="1615827"/>
          </a:xfrm>
          <a:prstGeom prst="rect">
            <a:avLst/>
          </a:prstGeom>
          <a:solidFill>
            <a:schemeClr val="tx2">
              <a:lumMod val="20000"/>
              <a:lumOff val="80000"/>
            </a:schemeClr>
          </a:solidFill>
        </p:spPr>
        <p:txBody>
          <a:bodyPr wrap="square" rtlCol="0">
            <a:spAutoFit/>
          </a:bodyPr>
          <a:lstStyle/>
          <a:p>
            <a:pPr>
              <a:lnSpc>
                <a:spcPct val="150000"/>
              </a:lnSpc>
            </a:pPr>
            <a:r>
              <a:rPr lang="fr-FR" b="1" dirty="0" err="1">
                <a:solidFill>
                  <a:schemeClr val="bg1">
                    <a:lumMod val="10000"/>
                  </a:schemeClr>
                </a:solidFill>
              </a:rPr>
              <a:t>Competitive</a:t>
            </a:r>
            <a:r>
              <a:rPr lang="fr-FR" b="1" dirty="0">
                <a:solidFill>
                  <a:schemeClr val="bg1">
                    <a:lumMod val="10000"/>
                  </a:schemeClr>
                </a:solidFill>
              </a:rPr>
              <a:t> drivers</a:t>
            </a:r>
          </a:p>
          <a:p>
            <a:pPr marL="285750" indent="-285750">
              <a:buFont typeface="Arial" panose="020B0604020202020204" pitchFamily="34" charset="0"/>
              <a:buChar char="•"/>
            </a:pPr>
            <a:r>
              <a:rPr lang="fr-FR" dirty="0" err="1">
                <a:solidFill>
                  <a:schemeClr val="bg1">
                    <a:lumMod val="10000"/>
                  </a:schemeClr>
                </a:solidFill>
              </a:rPr>
              <a:t>Interdependence</a:t>
            </a:r>
            <a:r>
              <a:rPr lang="fr-FR" dirty="0">
                <a:solidFill>
                  <a:schemeClr val="bg1">
                    <a:lumMod val="10000"/>
                  </a:schemeClr>
                </a:solidFill>
              </a:rPr>
              <a:t> </a:t>
            </a:r>
            <a:r>
              <a:rPr lang="fr-FR" dirty="0" err="1">
                <a:solidFill>
                  <a:schemeClr val="bg1">
                    <a:lumMod val="10000"/>
                  </a:schemeClr>
                </a:solidFill>
              </a:rPr>
              <a:t>between</a:t>
            </a:r>
            <a:r>
              <a:rPr lang="fr-FR" dirty="0">
                <a:solidFill>
                  <a:schemeClr val="bg1">
                    <a:lumMod val="10000"/>
                  </a:schemeClr>
                </a:solidFill>
              </a:rPr>
              <a:t> countries</a:t>
            </a:r>
          </a:p>
          <a:p>
            <a:pPr marL="285750" indent="-285750">
              <a:buFont typeface="Arial" panose="020B0604020202020204" pitchFamily="34" charset="0"/>
              <a:buChar char="•"/>
            </a:pPr>
            <a:r>
              <a:rPr lang="fr-FR" dirty="0" err="1">
                <a:solidFill>
                  <a:schemeClr val="bg1">
                    <a:lumMod val="10000"/>
                  </a:schemeClr>
                </a:solidFill>
              </a:rPr>
              <a:t>Competitors</a:t>
            </a:r>
            <a:r>
              <a:rPr lang="fr-FR" dirty="0">
                <a:solidFill>
                  <a:schemeClr val="bg1">
                    <a:lumMod val="10000"/>
                  </a:schemeClr>
                </a:solidFill>
              </a:rPr>
              <a:t>’ global </a:t>
            </a:r>
            <a:r>
              <a:rPr lang="fr-FR" dirty="0" err="1">
                <a:solidFill>
                  <a:schemeClr val="bg1">
                    <a:lumMod val="10000"/>
                  </a:schemeClr>
                </a:solidFill>
              </a:rPr>
              <a:t>strategies</a:t>
            </a:r>
            <a:endParaRPr lang="fr-FR" dirty="0">
              <a:solidFill>
                <a:schemeClr val="bg1">
                  <a:lumMod val="10000"/>
                </a:schemeClr>
              </a:solidFill>
            </a:endParaRPr>
          </a:p>
        </p:txBody>
      </p:sp>
      <p:sp>
        <p:nvSpPr>
          <p:cNvPr id="6" name="TextBox 5">
            <a:extLst>
              <a:ext uri="{FF2B5EF4-FFF2-40B4-BE49-F238E27FC236}">
                <a16:creationId xmlns:a16="http://schemas.microsoft.com/office/drawing/2014/main" id="{F52E5258-919D-B53A-0B25-5DB2F1E3BA60}"/>
              </a:ext>
            </a:extLst>
          </p:cNvPr>
          <p:cNvSpPr txBox="1"/>
          <p:nvPr/>
        </p:nvSpPr>
        <p:spPr>
          <a:xfrm>
            <a:off x="8718902" y="2396841"/>
            <a:ext cx="3403560" cy="1707583"/>
          </a:xfrm>
          <a:prstGeom prst="rect">
            <a:avLst/>
          </a:prstGeom>
          <a:solidFill>
            <a:schemeClr val="accent2">
              <a:lumMod val="40000"/>
              <a:lumOff val="60000"/>
            </a:schemeClr>
          </a:solidFill>
        </p:spPr>
        <p:txBody>
          <a:bodyPr wrap="none" rtlCol="0">
            <a:spAutoFit/>
          </a:bodyPr>
          <a:lstStyle/>
          <a:p>
            <a:pPr>
              <a:lnSpc>
                <a:spcPct val="150000"/>
              </a:lnSpc>
            </a:pPr>
            <a:r>
              <a:rPr lang="fr-FR" b="1" dirty="0" err="1">
                <a:solidFill>
                  <a:schemeClr val="bg1">
                    <a:lumMod val="10000"/>
                  </a:schemeClr>
                </a:solidFill>
              </a:rPr>
              <a:t>Cost</a:t>
            </a:r>
            <a:r>
              <a:rPr lang="fr-FR" b="1" dirty="0">
                <a:solidFill>
                  <a:schemeClr val="bg1">
                    <a:lumMod val="10000"/>
                  </a:schemeClr>
                </a:solidFill>
              </a:rPr>
              <a:t> drivers</a:t>
            </a:r>
          </a:p>
          <a:p>
            <a:pPr marL="285750" indent="-285750">
              <a:lnSpc>
                <a:spcPct val="150000"/>
              </a:lnSpc>
              <a:buFont typeface="Arial" panose="020B0604020202020204" pitchFamily="34" charset="0"/>
              <a:buChar char="•"/>
            </a:pPr>
            <a:r>
              <a:rPr lang="fr-FR" dirty="0" err="1">
                <a:solidFill>
                  <a:schemeClr val="bg1">
                    <a:lumMod val="10000"/>
                  </a:schemeClr>
                </a:solidFill>
              </a:rPr>
              <a:t>Scale</a:t>
            </a:r>
            <a:r>
              <a:rPr lang="fr-FR" dirty="0">
                <a:solidFill>
                  <a:schemeClr val="bg1">
                    <a:lumMod val="10000"/>
                  </a:schemeClr>
                </a:solidFill>
              </a:rPr>
              <a:t> </a:t>
            </a:r>
            <a:r>
              <a:rPr lang="fr-FR" dirty="0" err="1">
                <a:solidFill>
                  <a:schemeClr val="bg1">
                    <a:lumMod val="10000"/>
                  </a:schemeClr>
                </a:solidFill>
              </a:rPr>
              <a:t>economies</a:t>
            </a:r>
            <a:endParaRPr lang="fr-FR" dirty="0">
              <a:solidFill>
                <a:schemeClr val="bg1">
                  <a:lumMod val="10000"/>
                </a:schemeClr>
              </a:solidFill>
            </a:endParaRPr>
          </a:p>
          <a:p>
            <a:pPr marL="285750" indent="-285750">
              <a:lnSpc>
                <a:spcPct val="150000"/>
              </a:lnSpc>
              <a:buFont typeface="Arial" panose="020B0604020202020204" pitchFamily="34" charset="0"/>
              <a:buChar char="•"/>
            </a:pPr>
            <a:r>
              <a:rPr lang="fr-FR" dirty="0">
                <a:solidFill>
                  <a:schemeClr val="bg1">
                    <a:lumMod val="10000"/>
                  </a:schemeClr>
                </a:solidFill>
              </a:rPr>
              <a:t>Country-</a:t>
            </a:r>
            <a:r>
              <a:rPr lang="fr-FR" dirty="0" err="1">
                <a:solidFill>
                  <a:schemeClr val="bg1">
                    <a:lumMod val="10000"/>
                  </a:schemeClr>
                </a:solidFill>
              </a:rPr>
              <a:t>specific</a:t>
            </a:r>
            <a:r>
              <a:rPr lang="fr-FR" dirty="0">
                <a:solidFill>
                  <a:schemeClr val="bg1">
                    <a:lumMod val="10000"/>
                  </a:schemeClr>
                </a:solidFill>
              </a:rPr>
              <a:t> </a:t>
            </a:r>
            <a:r>
              <a:rPr lang="fr-FR" dirty="0" err="1">
                <a:solidFill>
                  <a:schemeClr val="bg1">
                    <a:lumMod val="10000"/>
                  </a:schemeClr>
                </a:solidFill>
              </a:rPr>
              <a:t>differences</a:t>
            </a:r>
            <a:endParaRPr lang="fr-FR" dirty="0">
              <a:solidFill>
                <a:schemeClr val="bg1">
                  <a:lumMod val="10000"/>
                </a:schemeClr>
              </a:solidFill>
            </a:endParaRPr>
          </a:p>
          <a:p>
            <a:pPr marL="285750" indent="-285750">
              <a:lnSpc>
                <a:spcPct val="150000"/>
              </a:lnSpc>
              <a:buFont typeface="Arial" panose="020B0604020202020204" pitchFamily="34" charset="0"/>
              <a:buChar char="•"/>
            </a:pPr>
            <a:r>
              <a:rPr lang="fr-FR" dirty="0" err="1">
                <a:solidFill>
                  <a:schemeClr val="bg1">
                    <a:lumMod val="10000"/>
                  </a:schemeClr>
                </a:solidFill>
              </a:rPr>
              <a:t>Favourable</a:t>
            </a:r>
            <a:r>
              <a:rPr lang="fr-FR" dirty="0">
                <a:solidFill>
                  <a:schemeClr val="bg1">
                    <a:lumMod val="10000"/>
                  </a:schemeClr>
                </a:solidFill>
              </a:rPr>
              <a:t> </a:t>
            </a:r>
            <a:r>
              <a:rPr lang="fr-FR" dirty="0" err="1">
                <a:solidFill>
                  <a:schemeClr val="bg1">
                    <a:lumMod val="10000"/>
                  </a:schemeClr>
                </a:solidFill>
              </a:rPr>
              <a:t>logistics</a:t>
            </a:r>
            <a:endParaRPr lang="fr-FR" dirty="0">
              <a:solidFill>
                <a:schemeClr val="bg1">
                  <a:lumMod val="10000"/>
                </a:schemeClr>
              </a:solidFill>
            </a:endParaRPr>
          </a:p>
        </p:txBody>
      </p:sp>
      <p:sp>
        <p:nvSpPr>
          <p:cNvPr id="7" name="TextBox 6">
            <a:extLst>
              <a:ext uri="{FF2B5EF4-FFF2-40B4-BE49-F238E27FC236}">
                <a16:creationId xmlns:a16="http://schemas.microsoft.com/office/drawing/2014/main" id="{B25AD98C-F56C-118A-5D5F-6B13B9A59796}"/>
              </a:ext>
            </a:extLst>
          </p:cNvPr>
          <p:cNvSpPr txBox="1"/>
          <p:nvPr/>
        </p:nvSpPr>
        <p:spPr>
          <a:xfrm>
            <a:off x="761158" y="2396841"/>
            <a:ext cx="3172663" cy="1707583"/>
          </a:xfrm>
          <a:prstGeom prst="rect">
            <a:avLst/>
          </a:prstGeom>
          <a:solidFill>
            <a:schemeClr val="bg1">
              <a:lumMod val="90000"/>
            </a:schemeClr>
          </a:solidFill>
        </p:spPr>
        <p:txBody>
          <a:bodyPr wrap="none" rtlCol="0">
            <a:spAutoFit/>
          </a:bodyPr>
          <a:lstStyle/>
          <a:p>
            <a:pPr>
              <a:lnSpc>
                <a:spcPct val="150000"/>
              </a:lnSpc>
            </a:pPr>
            <a:r>
              <a:rPr lang="fr-FR" b="1" dirty="0" err="1">
                <a:solidFill>
                  <a:schemeClr val="bg1">
                    <a:lumMod val="10000"/>
                  </a:schemeClr>
                </a:solidFill>
              </a:rPr>
              <a:t>Government</a:t>
            </a:r>
            <a:r>
              <a:rPr lang="fr-FR" b="1" dirty="0">
                <a:solidFill>
                  <a:schemeClr val="bg1">
                    <a:lumMod val="10000"/>
                  </a:schemeClr>
                </a:solidFill>
              </a:rPr>
              <a:t> drivers</a:t>
            </a:r>
          </a:p>
          <a:p>
            <a:pPr marL="285750" indent="-285750">
              <a:lnSpc>
                <a:spcPct val="150000"/>
              </a:lnSpc>
              <a:buFont typeface="Arial" panose="020B0604020202020204" pitchFamily="34" charset="0"/>
              <a:buChar char="•"/>
            </a:pPr>
            <a:r>
              <a:rPr lang="fr-FR" dirty="0">
                <a:solidFill>
                  <a:schemeClr val="bg1">
                    <a:lumMod val="10000"/>
                  </a:schemeClr>
                </a:solidFill>
              </a:rPr>
              <a:t>Trade </a:t>
            </a:r>
            <a:r>
              <a:rPr lang="fr-FR" dirty="0" err="1">
                <a:solidFill>
                  <a:schemeClr val="bg1">
                    <a:lumMod val="10000"/>
                  </a:schemeClr>
                </a:solidFill>
              </a:rPr>
              <a:t>policies</a:t>
            </a:r>
            <a:endParaRPr lang="fr-FR" dirty="0">
              <a:solidFill>
                <a:schemeClr val="bg1">
                  <a:lumMod val="10000"/>
                </a:schemeClr>
              </a:solidFill>
            </a:endParaRPr>
          </a:p>
          <a:p>
            <a:pPr marL="285750" indent="-285750">
              <a:lnSpc>
                <a:spcPct val="150000"/>
              </a:lnSpc>
              <a:buFont typeface="Arial" panose="020B0604020202020204" pitchFamily="34" charset="0"/>
              <a:buChar char="•"/>
            </a:pPr>
            <a:r>
              <a:rPr lang="fr-FR" dirty="0" err="1">
                <a:solidFill>
                  <a:schemeClr val="bg1">
                    <a:lumMod val="10000"/>
                  </a:schemeClr>
                </a:solidFill>
              </a:rPr>
              <a:t>Techncal</a:t>
            </a:r>
            <a:r>
              <a:rPr lang="fr-FR" dirty="0">
                <a:solidFill>
                  <a:schemeClr val="bg1">
                    <a:lumMod val="10000"/>
                  </a:schemeClr>
                </a:solidFill>
              </a:rPr>
              <a:t> standards</a:t>
            </a:r>
          </a:p>
          <a:p>
            <a:pPr marL="285750" indent="-285750">
              <a:lnSpc>
                <a:spcPct val="150000"/>
              </a:lnSpc>
              <a:buFont typeface="Arial" panose="020B0604020202020204" pitchFamily="34" charset="0"/>
              <a:buChar char="•"/>
            </a:pPr>
            <a:r>
              <a:rPr lang="fr-FR" dirty="0">
                <a:solidFill>
                  <a:schemeClr val="bg1">
                    <a:lumMod val="10000"/>
                  </a:schemeClr>
                </a:solidFill>
              </a:rPr>
              <a:t>Host </a:t>
            </a:r>
            <a:r>
              <a:rPr lang="fr-FR" dirty="0" err="1">
                <a:solidFill>
                  <a:schemeClr val="bg1">
                    <a:lumMod val="10000"/>
                  </a:schemeClr>
                </a:solidFill>
              </a:rPr>
              <a:t>government</a:t>
            </a:r>
            <a:r>
              <a:rPr lang="fr-FR" dirty="0">
                <a:solidFill>
                  <a:schemeClr val="bg1">
                    <a:lumMod val="10000"/>
                  </a:schemeClr>
                </a:solidFill>
              </a:rPr>
              <a:t> </a:t>
            </a:r>
            <a:r>
              <a:rPr lang="fr-FR" dirty="0" err="1">
                <a:solidFill>
                  <a:schemeClr val="bg1">
                    <a:lumMod val="10000"/>
                  </a:schemeClr>
                </a:solidFill>
              </a:rPr>
              <a:t>policies</a:t>
            </a:r>
            <a:endParaRPr lang="fr-FR" dirty="0">
              <a:solidFill>
                <a:schemeClr val="bg1">
                  <a:lumMod val="10000"/>
                </a:schemeClr>
              </a:solidFill>
            </a:endParaRPr>
          </a:p>
        </p:txBody>
      </p:sp>
    </p:spTree>
    <p:extLst>
      <p:ext uri="{BB962C8B-B14F-4D97-AF65-F5344CB8AC3E}">
        <p14:creationId xmlns:p14="http://schemas.microsoft.com/office/powerpoint/2010/main" val="330042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89F5-ABF8-3666-63A6-0B0B79F39FA9}"/>
              </a:ext>
            </a:extLst>
          </p:cNvPr>
          <p:cNvSpPr>
            <a:spLocks noGrp="1"/>
          </p:cNvSpPr>
          <p:nvPr>
            <p:ph type="title"/>
          </p:nvPr>
        </p:nvSpPr>
        <p:spPr>
          <a:xfrm>
            <a:off x="838200" y="349685"/>
            <a:ext cx="10515600" cy="651825"/>
          </a:xfrm>
        </p:spPr>
        <p:txBody>
          <a:bodyPr>
            <a:normAutofit/>
          </a:bodyPr>
          <a:lstStyle/>
          <a:p>
            <a:r>
              <a:rPr lang="fr-FR" sz="4000" dirty="0">
                <a:latin typeface="+mj-lt"/>
              </a:rPr>
              <a:t>Breaking news</a:t>
            </a:r>
          </a:p>
        </p:txBody>
      </p:sp>
      <p:sp>
        <p:nvSpPr>
          <p:cNvPr id="3" name="Content Placeholder 2">
            <a:extLst>
              <a:ext uri="{FF2B5EF4-FFF2-40B4-BE49-F238E27FC236}">
                <a16:creationId xmlns:a16="http://schemas.microsoft.com/office/drawing/2014/main" id="{747C7F97-FF56-123B-5CB2-C1CD89445A80}"/>
              </a:ext>
            </a:extLst>
          </p:cNvPr>
          <p:cNvSpPr>
            <a:spLocks noGrp="1"/>
          </p:cNvSpPr>
          <p:nvPr>
            <p:ph idx="1"/>
          </p:nvPr>
        </p:nvSpPr>
        <p:spPr>
          <a:xfrm>
            <a:off x="838200" y="1332231"/>
            <a:ext cx="10515600" cy="4169413"/>
          </a:xfrm>
        </p:spPr>
        <p:txBody>
          <a:bodyPr>
            <a:normAutofit/>
          </a:bodyPr>
          <a:lstStyle/>
          <a:p>
            <a:pPr>
              <a:lnSpc>
                <a:spcPct val="100000"/>
              </a:lnSpc>
            </a:pPr>
            <a:r>
              <a:rPr lang="en-US" sz="2400" b="0" i="0" dirty="0">
                <a:solidFill>
                  <a:srgbClr val="242424"/>
                </a:solidFill>
                <a:effectLst/>
                <a:latin typeface="+mn-lt"/>
              </a:rPr>
              <a:t>This January was </a:t>
            </a:r>
            <a:r>
              <a:rPr lang="en-US" sz="2400" b="0" i="0" dirty="0">
                <a:solidFill>
                  <a:srgbClr val="242424"/>
                </a:solidFill>
                <a:effectLst/>
                <a:latin typeface="+mn-lt"/>
                <a:hlinkClick r:id="rId2" tooltip="Original URL: https://link.mail.bloombergbusiness.com/click/30501387.129932/aHR0cHM6Ly93d3cuYmxvb21iZXJnLmNvbS9uZXdzL2FydGljbGVzLzIwMjMtMDItMDgvZXVyb3BlLXJlY29yZHMtaG90dGVzdC1uZXcteWVhci1zLWRheS1pbi1jbGltYXRlLXdhcm5pbmc_Y21waWQ9QkJEMDIwOTIzX0dSRUVOREFJTFkmdXRtX21lZGl1bT1lbWFpbCZ1dG1fc291cmNlPW5ld3NsZXR0ZXImdXRtX3Rlcm09MjMwMjA5JnV0bV9jYW1wYWlnbj1ncmVlbmRhaWx5/61c43986a230850f41559389Ba3722c2a. Click or tap if you trust this link."/>
              </a:rPr>
              <a:t>2.2C hotter in Europe</a:t>
            </a:r>
            <a:r>
              <a:rPr lang="en-US" sz="2400" b="0" i="0" dirty="0">
                <a:solidFill>
                  <a:srgbClr val="242424"/>
                </a:solidFill>
                <a:effectLst/>
                <a:latin typeface="+mn-lt"/>
              </a:rPr>
              <a:t> than the 1991-2020 average, according to Copernicus, the European Earth observation agency. </a:t>
            </a:r>
            <a:r>
              <a:rPr lang="en-US" sz="2400" b="0" i="1" dirty="0">
                <a:solidFill>
                  <a:srgbClr val="242424"/>
                </a:solidFill>
                <a:effectLst/>
                <a:latin typeface="+mn-lt"/>
              </a:rPr>
              <a:t>Bloomberg</a:t>
            </a:r>
          </a:p>
          <a:p>
            <a:pPr>
              <a:lnSpc>
                <a:spcPct val="120000"/>
              </a:lnSpc>
            </a:pPr>
            <a:r>
              <a:rPr lang="en-US" sz="2400" b="0" i="0" dirty="0">
                <a:solidFill>
                  <a:srgbClr val="242424"/>
                </a:solidFill>
                <a:effectLst/>
                <a:latin typeface="+mn-lt"/>
              </a:rPr>
              <a:t>Question: the workers who are getting laid off from big tech companies,  will they go back to working at tech companies, or will they migrate to other industries that need tech talent ? </a:t>
            </a:r>
            <a:r>
              <a:rPr lang="en-US" sz="2400" b="0" i="1" dirty="0">
                <a:solidFill>
                  <a:srgbClr val="242424"/>
                </a:solidFill>
                <a:effectLst/>
                <a:latin typeface="+mn-lt"/>
              </a:rPr>
              <a:t>I think a greater distribution of engineering / tech talent across industries might deliver some productivity gains.</a:t>
            </a:r>
            <a:endParaRPr lang="fr-FR" dirty="0"/>
          </a:p>
        </p:txBody>
      </p:sp>
      <p:sp>
        <p:nvSpPr>
          <p:cNvPr id="4" name="Footer Placeholder 3">
            <a:extLst>
              <a:ext uri="{FF2B5EF4-FFF2-40B4-BE49-F238E27FC236}">
                <a16:creationId xmlns:a16="http://schemas.microsoft.com/office/drawing/2014/main" id="{5F37EC5C-4313-C398-1A6B-4707612D5F0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7511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904A-C1A3-D518-CCBB-1E37B31FDBDD}"/>
              </a:ext>
            </a:extLst>
          </p:cNvPr>
          <p:cNvSpPr>
            <a:spLocks noGrp="1"/>
          </p:cNvSpPr>
          <p:nvPr>
            <p:ph type="title"/>
          </p:nvPr>
        </p:nvSpPr>
        <p:spPr/>
        <p:txBody>
          <a:bodyPr>
            <a:normAutofit/>
          </a:bodyPr>
          <a:lstStyle/>
          <a:p>
            <a:r>
              <a:rPr lang="fr-FR" sz="4000" dirty="0">
                <a:latin typeface="+mj-lt"/>
              </a:rPr>
              <a:t>Next time, 1st March</a:t>
            </a:r>
          </a:p>
        </p:txBody>
      </p:sp>
      <p:sp>
        <p:nvSpPr>
          <p:cNvPr id="3" name="Content Placeholder 2">
            <a:extLst>
              <a:ext uri="{FF2B5EF4-FFF2-40B4-BE49-F238E27FC236}">
                <a16:creationId xmlns:a16="http://schemas.microsoft.com/office/drawing/2014/main" id="{A3A3C191-A3F8-93E3-945F-577CDB8E0598}"/>
              </a:ext>
            </a:extLst>
          </p:cNvPr>
          <p:cNvSpPr>
            <a:spLocks noGrp="1"/>
          </p:cNvSpPr>
          <p:nvPr>
            <p:ph idx="1"/>
          </p:nvPr>
        </p:nvSpPr>
        <p:spPr>
          <a:xfrm>
            <a:off x="888618" y="1142502"/>
            <a:ext cx="6769482" cy="5029698"/>
          </a:xfrm>
          <a:noFill/>
        </p:spPr>
        <p:txBody>
          <a:bodyPr>
            <a:normAutofit/>
          </a:bodyPr>
          <a:lstStyle/>
          <a:p>
            <a:pPr marL="622300" indent="-514350">
              <a:lnSpc>
                <a:spcPct val="100000"/>
              </a:lnSpc>
              <a:spcBef>
                <a:spcPts val="600"/>
              </a:spcBef>
              <a:spcAft>
                <a:spcPts val="1800"/>
              </a:spcAft>
              <a:buFont typeface="+mj-lt"/>
              <a:buAutoNum type="arabicPeriod"/>
            </a:pPr>
            <a:r>
              <a:rPr lang="fr-FR" dirty="0">
                <a:solidFill>
                  <a:schemeClr val="bg1">
                    <a:lumMod val="10000"/>
                  </a:schemeClr>
                </a:solidFill>
                <a:latin typeface="+mn-lt"/>
              </a:rPr>
              <a:t>Read and </a:t>
            </a:r>
            <a:r>
              <a:rPr lang="fr-FR" dirty="0" err="1">
                <a:solidFill>
                  <a:schemeClr val="bg1">
                    <a:lumMod val="10000"/>
                  </a:schemeClr>
                </a:solidFill>
                <a:latin typeface="+mn-lt"/>
              </a:rPr>
              <a:t>formulate</a:t>
            </a:r>
            <a:r>
              <a:rPr lang="fr-FR" dirty="0">
                <a:solidFill>
                  <a:schemeClr val="bg1">
                    <a:lumMod val="10000"/>
                  </a:schemeClr>
                </a:solidFill>
                <a:latin typeface="+mn-lt"/>
              </a:rPr>
              <a:t> questions:</a:t>
            </a:r>
          </a:p>
          <a:p>
            <a:pPr marL="107950" indent="0">
              <a:lnSpc>
                <a:spcPct val="120000"/>
              </a:lnSpc>
              <a:spcBef>
                <a:spcPts val="600"/>
              </a:spcBef>
              <a:spcAft>
                <a:spcPts val="1800"/>
              </a:spcAft>
              <a:buNone/>
            </a:pPr>
            <a:r>
              <a:rPr lang="fr-FR" dirty="0">
                <a:solidFill>
                  <a:schemeClr val="bg1">
                    <a:lumMod val="10000"/>
                  </a:schemeClr>
                </a:solidFill>
                <a:latin typeface="+mn-lt"/>
              </a:rPr>
              <a:t>« The Human – Tech Equation for </a:t>
            </a:r>
            <a:r>
              <a:rPr lang="fr-FR" dirty="0" err="1">
                <a:solidFill>
                  <a:schemeClr val="bg1">
                    <a:lumMod val="10000"/>
                  </a:schemeClr>
                </a:solidFill>
                <a:latin typeface="+mn-lt"/>
              </a:rPr>
              <a:t>Improving</a:t>
            </a:r>
            <a:r>
              <a:rPr lang="fr-FR" dirty="0">
                <a:solidFill>
                  <a:schemeClr val="bg1">
                    <a:lumMod val="10000"/>
                  </a:schemeClr>
                </a:solidFill>
                <a:latin typeface="+mn-lt"/>
              </a:rPr>
              <a:t> Marketing ROI » | BCG. </a:t>
            </a:r>
          </a:p>
          <a:p>
            <a:pPr marL="622300" indent="-514350">
              <a:lnSpc>
                <a:spcPct val="120000"/>
              </a:lnSpc>
              <a:spcBef>
                <a:spcPts val="600"/>
              </a:spcBef>
              <a:spcAft>
                <a:spcPts val="1800"/>
              </a:spcAft>
              <a:buFont typeface="+mj-lt"/>
              <a:buAutoNum type="arabicPeriod" startAt="2"/>
            </a:pPr>
            <a:r>
              <a:rPr lang="fr-FR" dirty="0">
                <a:solidFill>
                  <a:schemeClr val="bg1">
                    <a:lumMod val="10000"/>
                  </a:schemeClr>
                </a:solidFill>
                <a:latin typeface="+mn-lt"/>
              </a:rPr>
              <a:t>Explore clickz.com and </a:t>
            </a:r>
            <a:r>
              <a:rPr lang="fr-FR" dirty="0" err="1">
                <a:solidFill>
                  <a:schemeClr val="bg1">
                    <a:lumMod val="10000"/>
                  </a:schemeClr>
                </a:solidFill>
                <a:latin typeface="+mn-lt"/>
              </a:rPr>
              <a:t>identify</a:t>
            </a:r>
            <a:r>
              <a:rPr lang="fr-FR" dirty="0">
                <a:solidFill>
                  <a:schemeClr val="bg1">
                    <a:lumMod val="10000"/>
                  </a:schemeClr>
                </a:solidFill>
                <a:latin typeface="+mn-lt"/>
              </a:rPr>
              <a:t> an article </a:t>
            </a:r>
            <a:r>
              <a:rPr lang="fr-FR" dirty="0" err="1">
                <a:solidFill>
                  <a:schemeClr val="bg1">
                    <a:lumMod val="10000"/>
                  </a:schemeClr>
                </a:solidFill>
                <a:latin typeface="+mn-lt"/>
              </a:rPr>
              <a:t>that</a:t>
            </a:r>
            <a:r>
              <a:rPr lang="fr-FR" dirty="0">
                <a:solidFill>
                  <a:schemeClr val="bg1">
                    <a:lumMod val="10000"/>
                  </a:schemeClr>
                </a:solidFill>
                <a:latin typeface="+mn-lt"/>
              </a:rPr>
              <a:t> </a:t>
            </a:r>
            <a:r>
              <a:rPr lang="fr-FR" dirty="0" err="1">
                <a:solidFill>
                  <a:schemeClr val="bg1">
                    <a:lumMod val="10000"/>
                  </a:schemeClr>
                </a:solidFill>
                <a:latin typeface="+mn-lt"/>
              </a:rPr>
              <a:t>you</a:t>
            </a:r>
            <a:r>
              <a:rPr lang="fr-FR" dirty="0">
                <a:solidFill>
                  <a:schemeClr val="bg1">
                    <a:lumMod val="10000"/>
                  </a:schemeClr>
                </a:solidFill>
                <a:latin typeface="+mn-lt"/>
              </a:rPr>
              <a:t> </a:t>
            </a:r>
            <a:r>
              <a:rPr lang="fr-FR" dirty="0" err="1">
                <a:solidFill>
                  <a:schemeClr val="bg1">
                    <a:lumMod val="10000"/>
                  </a:schemeClr>
                </a:solidFill>
                <a:latin typeface="+mn-lt"/>
              </a:rPr>
              <a:t>find</a:t>
            </a:r>
            <a:r>
              <a:rPr lang="fr-FR" dirty="0">
                <a:solidFill>
                  <a:schemeClr val="bg1">
                    <a:lumMod val="10000"/>
                  </a:schemeClr>
                </a:solidFill>
                <a:latin typeface="+mn-lt"/>
              </a:rPr>
              <a:t> of </a:t>
            </a:r>
            <a:r>
              <a:rPr lang="fr-FR" dirty="0" err="1">
                <a:solidFill>
                  <a:schemeClr val="bg1">
                    <a:lumMod val="10000"/>
                  </a:schemeClr>
                </a:solidFill>
                <a:latin typeface="+mn-lt"/>
              </a:rPr>
              <a:t>interest</a:t>
            </a:r>
            <a:r>
              <a:rPr lang="fr-FR" dirty="0">
                <a:solidFill>
                  <a:schemeClr val="bg1">
                    <a:lumMod val="10000"/>
                  </a:schemeClr>
                </a:solidFill>
                <a:latin typeface="+mn-lt"/>
              </a:rPr>
              <a:t>. Be </a:t>
            </a:r>
            <a:r>
              <a:rPr lang="fr-FR" dirty="0" err="1">
                <a:solidFill>
                  <a:schemeClr val="bg1">
                    <a:lumMod val="10000"/>
                  </a:schemeClr>
                </a:solidFill>
                <a:latin typeface="+mn-lt"/>
              </a:rPr>
              <a:t>ready</a:t>
            </a:r>
            <a:r>
              <a:rPr lang="fr-FR" dirty="0">
                <a:solidFill>
                  <a:schemeClr val="bg1">
                    <a:lumMod val="10000"/>
                  </a:schemeClr>
                </a:solidFill>
                <a:latin typeface="+mn-lt"/>
              </a:rPr>
              <a:t> to </a:t>
            </a:r>
            <a:r>
              <a:rPr lang="fr-FR" dirty="0" err="1">
                <a:solidFill>
                  <a:schemeClr val="bg1">
                    <a:lumMod val="10000"/>
                  </a:schemeClr>
                </a:solidFill>
                <a:latin typeface="+mn-lt"/>
              </a:rPr>
              <a:t>share</a:t>
            </a:r>
            <a:r>
              <a:rPr lang="fr-FR" dirty="0">
                <a:solidFill>
                  <a:schemeClr val="bg1">
                    <a:lumMod val="10000"/>
                  </a:schemeClr>
                </a:solidFill>
                <a:latin typeface="+mn-lt"/>
              </a:rPr>
              <a:t> the ‘</a:t>
            </a:r>
            <a:r>
              <a:rPr lang="fr-FR" dirty="0" err="1">
                <a:solidFill>
                  <a:schemeClr val="bg1">
                    <a:lumMod val="10000"/>
                  </a:schemeClr>
                </a:solidFill>
                <a:latin typeface="+mn-lt"/>
              </a:rPr>
              <a:t>why</a:t>
            </a:r>
            <a:r>
              <a:rPr lang="fr-FR" dirty="0">
                <a:solidFill>
                  <a:schemeClr val="bg1">
                    <a:lumMod val="10000"/>
                  </a:schemeClr>
                </a:solidFill>
                <a:latin typeface="+mn-lt"/>
              </a:rPr>
              <a:t>’ and ‘</a:t>
            </a:r>
            <a:r>
              <a:rPr lang="fr-FR" dirty="0" err="1">
                <a:solidFill>
                  <a:schemeClr val="bg1">
                    <a:lumMod val="10000"/>
                  </a:schemeClr>
                </a:solidFill>
                <a:latin typeface="+mn-lt"/>
              </a:rPr>
              <a:t>what</a:t>
            </a:r>
            <a:r>
              <a:rPr lang="fr-FR" dirty="0">
                <a:solidFill>
                  <a:schemeClr val="bg1">
                    <a:lumMod val="10000"/>
                  </a:schemeClr>
                </a:solidFill>
                <a:latin typeface="+mn-lt"/>
              </a:rPr>
              <a:t>’ of </a:t>
            </a:r>
            <a:r>
              <a:rPr lang="fr-FR" dirty="0" err="1">
                <a:solidFill>
                  <a:schemeClr val="bg1">
                    <a:lumMod val="10000"/>
                  </a:schemeClr>
                </a:solidFill>
                <a:latin typeface="+mn-lt"/>
              </a:rPr>
              <a:t>your</a:t>
            </a:r>
            <a:r>
              <a:rPr lang="fr-FR" dirty="0">
                <a:solidFill>
                  <a:schemeClr val="bg1">
                    <a:lumMod val="10000"/>
                  </a:schemeClr>
                </a:solidFill>
                <a:latin typeface="+mn-lt"/>
              </a:rPr>
              <a:t> </a:t>
            </a:r>
            <a:r>
              <a:rPr lang="fr-FR" dirty="0" err="1">
                <a:solidFill>
                  <a:schemeClr val="bg1">
                    <a:lumMod val="10000"/>
                  </a:schemeClr>
                </a:solidFill>
                <a:latin typeface="+mn-lt"/>
              </a:rPr>
              <a:t>selection</a:t>
            </a:r>
            <a:r>
              <a:rPr lang="fr-FR" dirty="0">
                <a:solidFill>
                  <a:schemeClr val="bg1">
                    <a:lumMod val="10000"/>
                  </a:schemeClr>
                </a:solidFill>
                <a:latin typeface="+mn-lt"/>
              </a:rPr>
              <a:t> </a:t>
            </a:r>
            <a:r>
              <a:rPr lang="fr-FR" dirty="0" err="1">
                <a:solidFill>
                  <a:schemeClr val="bg1">
                    <a:lumMod val="10000"/>
                  </a:schemeClr>
                </a:solidFill>
                <a:latin typeface="+mn-lt"/>
              </a:rPr>
              <a:t>with</a:t>
            </a:r>
            <a:r>
              <a:rPr lang="fr-FR" dirty="0">
                <a:solidFill>
                  <a:schemeClr val="bg1">
                    <a:lumMod val="10000"/>
                  </a:schemeClr>
                </a:solidFill>
                <a:latin typeface="+mn-lt"/>
              </a:rPr>
              <a:t> </a:t>
            </a:r>
            <a:r>
              <a:rPr lang="fr-FR" dirty="0" err="1">
                <a:solidFill>
                  <a:schemeClr val="bg1">
                    <a:lumMod val="10000"/>
                  </a:schemeClr>
                </a:solidFill>
                <a:latin typeface="+mn-lt"/>
              </a:rPr>
              <a:t>your</a:t>
            </a:r>
            <a:r>
              <a:rPr lang="fr-FR" dirty="0">
                <a:solidFill>
                  <a:schemeClr val="bg1">
                    <a:lumMod val="10000"/>
                  </a:schemeClr>
                </a:solidFill>
                <a:latin typeface="+mn-lt"/>
              </a:rPr>
              <a:t> </a:t>
            </a:r>
            <a:r>
              <a:rPr lang="fr-FR" dirty="0" err="1">
                <a:solidFill>
                  <a:schemeClr val="bg1">
                    <a:lumMod val="10000"/>
                  </a:schemeClr>
                </a:solidFill>
                <a:latin typeface="+mn-lt"/>
              </a:rPr>
              <a:t>classmates</a:t>
            </a:r>
            <a:r>
              <a:rPr lang="fr-FR" dirty="0">
                <a:solidFill>
                  <a:schemeClr val="bg1">
                    <a:lumMod val="10000"/>
                  </a:schemeClr>
                </a:solidFill>
                <a:latin typeface="+mn-lt"/>
              </a:rPr>
              <a:t> </a:t>
            </a:r>
            <a:r>
              <a:rPr lang="fr-FR" dirty="0" err="1">
                <a:solidFill>
                  <a:schemeClr val="bg1">
                    <a:lumMod val="10000"/>
                  </a:schemeClr>
                </a:solidFill>
                <a:latin typeface="+mn-lt"/>
              </a:rPr>
              <a:t>next</a:t>
            </a:r>
            <a:r>
              <a:rPr lang="fr-FR" dirty="0">
                <a:solidFill>
                  <a:schemeClr val="bg1">
                    <a:lumMod val="10000"/>
                  </a:schemeClr>
                </a:solidFill>
                <a:latin typeface="+mn-lt"/>
              </a:rPr>
              <a:t> session. </a:t>
            </a:r>
          </a:p>
        </p:txBody>
      </p:sp>
      <p:sp>
        <p:nvSpPr>
          <p:cNvPr id="4" name="Footer Placeholder 3">
            <a:extLst>
              <a:ext uri="{FF2B5EF4-FFF2-40B4-BE49-F238E27FC236}">
                <a16:creationId xmlns:a16="http://schemas.microsoft.com/office/drawing/2014/main" id="{105204CA-F0A5-8E5B-A062-8E47EEAA9D02}"/>
              </a:ext>
            </a:extLst>
          </p:cNvPr>
          <p:cNvSpPr>
            <a:spLocks noGrp="1"/>
          </p:cNvSpPr>
          <p:nvPr>
            <p:ph type="ftr" sz="quarter" idx="10"/>
          </p:nvPr>
        </p:nvSpPr>
        <p:spPr/>
        <p:txBody>
          <a:bodyPr/>
          <a:lstStyle/>
          <a:p>
            <a:r>
              <a:rPr lang="fr-FR" dirty="0"/>
              <a:t>Indiquez votre nom dans le pied de page</a:t>
            </a:r>
          </a:p>
        </p:txBody>
      </p:sp>
      <p:pic>
        <p:nvPicPr>
          <p:cNvPr id="1026" name="Picture 2">
            <a:extLst>
              <a:ext uri="{FF2B5EF4-FFF2-40B4-BE49-F238E27FC236}">
                <a16:creationId xmlns:a16="http://schemas.microsoft.com/office/drawing/2014/main" id="{36CF9CF4-7A60-7595-BE1F-79AF25B0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677" y="3733798"/>
            <a:ext cx="3738857" cy="10096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62E2CF-0057-0AEA-175F-31535274F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0" y="1884837"/>
            <a:ext cx="451485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51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a:xfrm>
            <a:off x="0" y="0"/>
            <a:ext cx="12194165" cy="6858000"/>
          </a:xfrm>
          <a:prstGeom prst="rect">
            <a:avLst/>
          </a:prstGeom>
        </p:spPr>
      </p:pic>
      <p:sp>
        <p:nvSpPr>
          <p:cNvPr id="8" name="ZoneTexte 7"/>
          <p:cNvSpPr txBox="1"/>
          <p:nvPr>
            <p:custDataLst>
              <p:tags r:id="rId2"/>
            </p:custDataLst>
          </p:nvPr>
        </p:nvSpPr>
        <p:spPr>
          <a:xfrm>
            <a:off x="2052637" y="1202099"/>
            <a:ext cx="3029210" cy="769441"/>
          </a:xfrm>
          <a:prstGeom prst="rect">
            <a:avLst/>
          </a:prstGeom>
          <a:noFill/>
        </p:spPr>
        <p:txBody>
          <a:bodyPr wrap="square" rtlCol="0">
            <a:spAutoFit/>
          </a:bodyPr>
          <a:lstStyle/>
          <a:p>
            <a:pPr algn="ctr"/>
            <a:r>
              <a:rPr lang="fr-FR" sz="4400" dirty="0">
                <a:solidFill>
                  <a:schemeClr val="bg1"/>
                </a:solidFill>
                <a:latin typeface="+mj-lt"/>
                <a:ea typeface="Avenir LT Std 45 Book" charset="0"/>
                <a:cs typeface="Avenir LT Std 45 Book" charset="0"/>
              </a:rPr>
              <a:t>Feedback ?</a:t>
            </a:r>
            <a:endParaRPr lang="fr-FR" sz="4400" b="1" dirty="0">
              <a:solidFill>
                <a:schemeClr val="bg1"/>
              </a:solidFill>
              <a:latin typeface="+mj-lt"/>
              <a:ea typeface="Avenir LT Std 85 Heavy" charset="0"/>
              <a:cs typeface="Avenir LT Std 85 Heavy" charset="0"/>
            </a:endParaRPr>
          </a:p>
        </p:txBody>
      </p:sp>
      <p:cxnSp>
        <p:nvCxnSpPr>
          <p:cNvPr id="9" name="Connecteur droit 8"/>
          <p:cNvCxnSpPr/>
          <p:nvPr>
            <p:custDataLst>
              <p:tags r:id="rId3"/>
            </p:custDataLst>
          </p:nvPr>
        </p:nvCxnSpPr>
        <p:spPr>
          <a:xfrm>
            <a:off x="7597519" y="5423532"/>
            <a:ext cx="9521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custDataLst>
              <p:tags r:id="rId4"/>
            </p:custDataLst>
          </p:nvPr>
        </p:nvCxnSpPr>
        <p:spPr>
          <a:xfrm>
            <a:off x="3019285" y="2096575"/>
            <a:ext cx="933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DF8D46-4FE9-49E4-9F42-7844605C11B1}"/>
              </a:ext>
            </a:extLst>
          </p:cNvPr>
          <p:cNvSpPr txBox="1"/>
          <p:nvPr/>
        </p:nvSpPr>
        <p:spPr>
          <a:xfrm>
            <a:off x="5081847" y="3272596"/>
            <a:ext cx="6376728" cy="1538883"/>
          </a:xfrm>
          <a:prstGeom prst="rect">
            <a:avLst/>
          </a:prstGeom>
          <a:noFill/>
        </p:spPr>
        <p:txBody>
          <a:bodyPr wrap="square">
            <a:spAutoFit/>
          </a:bodyPr>
          <a:lstStyle/>
          <a:p>
            <a:pPr>
              <a:spcAft>
                <a:spcPts val="1200"/>
              </a:spcAft>
            </a:pPr>
            <a:r>
              <a:rPr lang="en-US" sz="2800" dirty="0">
                <a:solidFill>
                  <a:schemeClr val="bg1"/>
                </a:solidFill>
                <a:cs typeface="Arial" panose="020B0604020202020204" pitchFamily="34" charset="0"/>
              </a:rPr>
              <a:t>Your reaction after this second session</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“WWW” – What Worked Well</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“EBI” – Even Better If</a:t>
            </a:r>
          </a:p>
        </p:txBody>
      </p:sp>
    </p:spTree>
    <p:extLst>
      <p:ext uri="{BB962C8B-B14F-4D97-AF65-F5344CB8AC3E}">
        <p14:creationId xmlns:p14="http://schemas.microsoft.com/office/powerpoint/2010/main" val="135193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E603-50F5-92BC-6D29-F212880F193D}"/>
              </a:ext>
            </a:extLst>
          </p:cNvPr>
          <p:cNvSpPr>
            <a:spLocks noGrp="1"/>
          </p:cNvSpPr>
          <p:nvPr>
            <p:ph type="title"/>
          </p:nvPr>
        </p:nvSpPr>
        <p:spPr>
          <a:xfrm>
            <a:off x="527007" y="119234"/>
            <a:ext cx="10515600" cy="651825"/>
          </a:xfrm>
        </p:spPr>
        <p:txBody>
          <a:bodyPr/>
          <a:lstStyle/>
          <a:p>
            <a:r>
              <a:rPr lang="fr-FR" dirty="0"/>
              <a:t>A </a:t>
            </a:r>
            <a:r>
              <a:rPr lang="fr-FR" dirty="0" err="1"/>
              <a:t>work</a:t>
            </a:r>
            <a:r>
              <a:rPr lang="fr-FR" dirty="0"/>
              <a:t> </a:t>
            </a:r>
            <a:r>
              <a:rPr lang="fr-FR" dirty="0" err="1"/>
              <a:t>opportunity</a:t>
            </a:r>
            <a:endParaRPr lang="fr-FR" dirty="0"/>
          </a:p>
        </p:txBody>
      </p:sp>
      <p:sp>
        <p:nvSpPr>
          <p:cNvPr id="4" name="Footer Placeholder 3">
            <a:extLst>
              <a:ext uri="{FF2B5EF4-FFF2-40B4-BE49-F238E27FC236}">
                <a16:creationId xmlns:a16="http://schemas.microsoft.com/office/drawing/2014/main" id="{048B9D20-FD6E-10BA-926C-4289348525F7}"/>
              </a:ext>
            </a:extLst>
          </p:cNvPr>
          <p:cNvSpPr>
            <a:spLocks noGrp="1"/>
          </p:cNvSpPr>
          <p:nvPr>
            <p:ph type="ftr" sz="quarter" idx="10"/>
          </p:nvPr>
        </p:nvSpPr>
        <p:spPr/>
        <p:txBody>
          <a:bodyPr/>
          <a:lstStyle/>
          <a:p>
            <a:r>
              <a:rPr lang="fr-FR"/>
              <a:t>Indiquez votre nom dans le pied de page</a:t>
            </a:r>
            <a:endParaRPr lang="fr-FR" dirty="0"/>
          </a:p>
        </p:txBody>
      </p:sp>
      <p:sp>
        <p:nvSpPr>
          <p:cNvPr id="6" name="TextBox 5">
            <a:extLst>
              <a:ext uri="{FF2B5EF4-FFF2-40B4-BE49-F238E27FC236}">
                <a16:creationId xmlns:a16="http://schemas.microsoft.com/office/drawing/2014/main" id="{8E6DA74D-CC89-E57C-0056-29C214AAACC1}"/>
              </a:ext>
            </a:extLst>
          </p:cNvPr>
          <p:cNvSpPr txBox="1"/>
          <p:nvPr/>
        </p:nvSpPr>
        <p:spPr>
          <a:xfrm>
            <a:off x="401217" y="889956"/>
            <a:ext cx="10641389" cy="4555093"/>
          </a:xfrm>
          <a:prstGeom prst="rect">
            <a:avLst/>
          </a:prstGeom>
          <a:noFill/>
        </p:spPr>
        <p:txBody>
          <a:bodyPr wrap="square">
            <a:spAutoFit/>
          </a:bodyPr>
          <a:lstStyle/>
          <a:p>
            <a:pPr marL="285750" indent="-285750" algn="l">
              <a:spcAft>
                <a:spcPts val="1200"/>
              </a:spcAft>
              <a:buClr>
                <a:srgbClr val="FFC000"/>
              </a:buClr>
              <a:buFont typeface="Wingdings" panose="05000000000000000000" pitchFamily="2" charset="2"/>
              <a:buChar char="§"/>
            </a:pPr>
            <a:r>
              <a:rPr lang="fr-FR" sz="2000" b="0" i="0" dirty="0" err="1">
                <a:solidFill>
                  <a:srgbClr val="000000"/>
                </a:solidFill>
                <a:effectLst/>
              </a:rPr>
              <a:t>CleverValues</a:t>
            </a:r>
            <a:r>
              <a:rPr lang="fr-FR" sz="2000" b="0" i="0" dirty="0">
                <a:solidFill>
                  <a:srgbClr val="000000"/>
                </a:solidFill>
                <a:effectLst/>
              </a:rPr>
              <a:t> </a:t>
            </a:r>
            <a:r>
              <a:rPr lang="fr-FR" sz="2000" b="0" i="0" dirty="0" err="1">
                <a:solidFill>
                  <a:srgbClr val="000000"/>
                </a:solidFill>
                <a:effectLst/>
              </a:rPr>
              <a:t>is</a:t>
            </a:r>
            <a:r>
              <a:rPr lang="fr-FR" sz="2000" b="0" i="0" dirty="0">
                <a:solidFill>
                  <a:srgbClr val="000000"/>
                </a:solidFill>
                <a:effectLst/>
              </a:rPr>
              <a:t> a start-up, </a:t>
            </a:r>
            <a:r>
              <a:rPr lang="fr-FR" sz="2000" b="0" i="0" dirty="0" err="1">
                <a:solidFill>
                  <a:srgbClr val="000000"/>
                </a:solidFill>
                <a:effectLst/>
              </a:rPr>
              <a:t>focused</a:t>
            </a:r>
            <a:r>
              <a:rPr lang="fr-FR" sz="2000" b="0" i="0" dirty="0">
                <a:solidFill>
                  <a:srgbClr val="000000"/>
                </a:solidFill>
                <a:effectLst/>
              </a:rPr>
              <a:t> on value-</a:t>
            </a:r>
            <a:r>
              <a:rPr lang="fr-FR" sz="2000" b="0" i="0" dirty="0" err="1">
                <a:solidFill>
                  <a:srgbClr val="000000"/>
                </a:solidFill>
                <a:effectLst/>
              </a:rPr>
              <a:t>based</a:t>
            </a:r>
            <a:r>
              <a:rPr lang="fr-FR" sz="2000" b="0" i="0" dirty="0">
                <a:solidFill>
                  <a:srgbClr val="000000"/>
                </a:solidFill>
                <a:effectLst/>
              </a:rPr>
              <a:t> marketing, </a:t>
            </a:r>
            <a:r>
              <a:rPr lang="fr-FR" sz="2000" b="0" i="0" dirty="0" err="1">
                <a:solidFill>
                  <a:srgbClr val="000000"/>
                </a:solidFill>
                <a:effectLst/>
              </a:rPr>
              <a:t>based</a:t>
            </a:r>
            <a:r>
              <a:rPr lang="fr-FR" sz="2000" b="0" i="0" dirty="0">
                <a:solidFill>
                  <a:srgbClr val="000000"/>
                </a:solidFill>
                <a:effectLst/>
              </a:rPr>
              <a:t> on a platform </a:t>
            </a:r>
            <a:r>
              <a:rPr lang="fr-FR" sz="2000" b="0" i="0" dirty="0" err="1">
                <a:solidFill>
                  <a:srgbClr val="000000"/>
                </a:solidFill>
                <a:effectLst/>
              </a:rPr>
              <a:t>that</a:t>
            </a:r>
            <a:r>
              <a:rPr lang="fr-FR" sz="2000" b="0" i="0" dirty="0">
                <a:solidFill>
                  <a:srgbClr val="000000"/>
                </a:solidFill>
                <a:effectLst/>
              </a:rPr>
              <a:t> enables </a:t>
            </a:r>
            <a:r>
              <a:rPr lang="fr-FR" sz="2000" b="0" i="0" dirty="0" err="1">
                <a:solidFill>
                  <a:srgbClr val="000000"/>
                </a:solidFill>
                <a:effectLst/>
              </a:rPr>
              <a:t>companies</a:t>
            </a:r>
            <a:r>
              <a:rPr lang="fr-FR" sz="2000" b="0" i="0" dirty="0">
                <a:solidFill>
                  <a:srgbClr val="000000"/>
                </a:solidFill>
                <a:effectLst/>
              </a:rPr>
              <a:t> to position </a:t>
            </a:r>
            <a:r>
              <a:rPr lang="fr-FR" sz="2000" b="0" i="0" dirty="0" err="1">
                <a:solidFill>
                  <a:srgbClr val="000000"/>
                </a:solidFill>
                <a:effectLst/>
              </a:rPr>
              <a:t>their</a:t>
            </a:r>
            <a:r>
              <a:rPr lang="fr-FR" sz="2000" b="0" i="0" dirty="0">
                <a:solidFill>
                  <a:srgbClr val="000000"/>
                </a:solidFill>
                <a:effectLst/>
              </a:rPr>
              <a:t> </a:t>
            </a:r>
            <a:r>
              <a:rPr lang="fr-FR" sz="2000" b="0" i="0" dirty="0" err="1">
                <a:solidFill>
                  <a:srgbClr val="000000"/>
                </a:solidFill>
                <a:effectLst/>
              </a:rPr>
              <a:t>products</a:t>
            </a:r>
            <a:r>
              <a:rPr lang="fr-FR" sz="2000" b="0" i="0" dirty="0">
                <a:solidFill>
                  <a:srgbClr val="000000"/>
                </a:solidFill>
                <a:effectLst/>
              </a:rPr>
              <a:t> in </a:t>
            </a:r>
            <a:r>
              <a:rPr lang="fr-FR" sz="2000" b="0" i="0" dirty="0" err="1">
                <a:solidFill>
                  <a:srgbClr val="000000"/>
                </a:solidFill>
                <a:effectLst/>
              </a:rPr>
              <a:t>terms</a:t>
            </a:r>
            <a:r>
              <a:rPr lang="fr-FR" sz="2000" b="0" i="0" dirty="0">
                <a:solidFill>
                  <a:srgbClr val="000000"/>
                </a:solidFill>
                <a:effectLst/>
              </a:rPr>
              <a:t> of the value </a:t>
            </a:r>
            <a:r>
              <a:rPr lang="fr-FR" sz="2000" b="0" i="0" dirty="0" err="1">
                <a:solidFill>
                  <a:srgbClr val="000000"/>
                </a:solidFill>
                <a:effectLst/>
              </a:rPr>
              <a:t>they</a:t>
            </a:r>
            <a:r>
              <a:rPr lang="fr-FR" sz="2000" b="0" i="0" dirty="0">
                <a:solidFill>
                  <a:srgbClr val="000000"/>
                </a:solidFill>
                <a:effectLst/>
              </a:rPr>
              <a:t> </a:t>
            </a:r>
            <a:r>
              <a:rPr lang="fr-FR" sz="2000" b="0" i="0" dirty="0" err="1">
                <a:solidFill>
                  <a:srgbClr val="000000"/>
                </a:solidFill>
                <a:effectLst/>
              </a:rPr>
              <a:t>represent</a:t>
            </a:r>
            <a:r>
              <a:rPr lang="fr-FR" sz="2000" b="0" i="0" dirty="0">
                <a:solidFill>
                  <a:srgbClr val="000000"/>
                </a:solidFill>
                <a:effectLst/>
              </a:rPr>
              <a:t> for </a:t>
            </a:r>
            <a:r>
              <a:rPr lang="fr-FR" sz="2000" b="0" i="0" dirty="0" err="1">
                <a:solidFill>
                  <a:srgbClr val="000000"/>
                </a:solidFill>
                <a:effectLst/>
              </a:rPr>
              <a:t>their</a:t>
            </a:r>
            <a:r>
              <a:rPr lang="fr-FR" sz="2000" b="0" i="0" dirty="0">
                <a:solidFill>
                  <a:srgbClr val="000000"/>
                </a:solidFill>
                <a:effectLst/>
              </a:rPr>
              <a:t> clients. </a:t>
            </a:r>
            <a:r>
              <a:rPr lang="fr-FR" sz="2000" b="0" i="1" dirty="0" err="1">
                <a:solidFill>
                  <a:srgbClr val="000000"/>
                </a:solidFill>
                <a:effectLst/>
              </a:rPr>
              <a:t>It’s</a:t>
            </a:r>
            <a:r>
              <a:rPr lang="fr-FR" sz="2000" b="0" i="1" dirty="0">
                <a:solidFill>
                  <a:srgbClr val="000000"/>
                </a:solidFill>
                <a:effectLst/>
              </a:rPr>
              <a:t> sort of </a:t>
            </a:r>
            <a:r>
              <a:rPr lang="fr-FR" sz="2000" b="0" i="1" dirty="0" err="1">
                <a:solidFill>
                  <a:srgbClr val="000000"/>
                </a:solidFill>
                <a:effectLst/>
              </a:rPr>
              <a:t>automated</a:t>
            </a:r>
            <a:r>
              <a:rPr lang="fr-FR" sz="2000" b="0" i="1" dirty="0">
                <a:solidFill>
                  <a:srgbClr val="000000"/>
                </a:solidFill>
                <a:effectLst/>
              </a:rPr>
              <a:t> consulting</a:t>
            </a:r>
            <a:r>
              <a:rPr lang="fr-FR" sz="2000" b="0" i="0" dirty="0">
                <a:solidFill>
                  <a:srgbClr val="000000"/>
                </a:solidFill>
                <a:effectLst/>
              </a:rPr>
              <a:t>.</a:t>
            </a:r>
          </a:p>
          <a:p>
            <a:pPr marL="285750" indent="-285750" algn="l">
              <a:spcAft>
                <a:spcPts val="1200"/>
              </a:spcAft>
              <a:buClr>
                <a:srgbClr val="FFC000"/>
              </a:buClr>
              <a:buFont typeface="Wingdings" panose="05000000000000000000" pitchFamily="2" charset="2"/>
              <a:buChar char="§"/>
            </a:pPr>
            <a:r>
              <a:rPr lang="fr-FR" sz="2000" dirty="0">
                <a:solidFill>
                  <a:srgbClr val="000000"/>
                </a:solidFill>
              </a:rPr>
              <a:t>MVP has been </a:t>
            </a:r>
            <a:r>
              <a:rPr lang="fr-FR" sz="2000" dirty="0" err="1">
                <a:solidFill>
                  <a:srgbClr val="000000"/>
                </a:solidFill>
              </a:rPr>
              <a:t>developed</a:t>
            </a:r>
            <a:r>
              <a:rPr lang="fr-FR" sz="2000" dirty="0">
                <a:solidFill>
                  <a:srgbClr val="000000"/>
                </a:solidFill>
              </a:rPr>
              <a:t>. </a:t>
            </a:r>
            <a:r>
              <a:rPr lang="fr-FR" sz="2000" dirty="0" err="1">
                <a:solidFill>
                  <a:srgbClr val="000000"/>
                </a:solidFill>
              </a:rPr>
              <a:t>Now</a:t>
            </a:r>
            <a:r>
              <a:rPr lang="fr-FR" sz="2000" dirty="0">
                <a:solidFill>
                  <a:srgbClr val="000000"/>
                </a:solidFill>
              </a:rPr>
              <a:t> </a:t>
            </a:r>
            <a:r>
              <a:rPr lang="fr-FR" sz="2000" dirty="0" err="1">
                <a:solidFill>
                  <a:srgbClr val="000000"/>
                </a:solidFill>
              </a:rPr>
              <a:t>it’s</a:t>
            </a:r>
            <a:r>
              <a:rPr lang="fr-FR" sz="2000" dirty="0">
                <a:solidFill>
                  <a:srgbClr val="000000"/>
                </a:solidFill>
              </a:rPr>
              <a:t> time to go to stage 2, </a:t>
            </a:r>
            <a:r>
              <a:rPr lang="fr-FR" sz="2000" dirty="0" err="1">
                <a:solidFill>
                  <a:srgbClr val="000000"/>
                </a:solidFill>
              </a:rPr>
              <a:t>which</a:t>
            </a:r>
            <a:r>
              <a:rPr lang="fr-FR" sz="2000" dirty="0">
                <a:solidFill>
                  <a:srgbClr val="000000"/>
                </a:solidFill>
              </a:rPr>
              <a:t> </a:t>
            </a:r>
            <a:r>
              <a:rPr lang="fr-FR" sz="2000" dirty="0" err="1">
                <a:solidFill>
                  <a:srgbClr val="000000"/>
                </a:solidFill>
              </a:rPr>
              <a:t>will</a:t>
            </a:r>
            <a:r>
              <a:rPr lang="fr-FR" sz="2000" dirty="0">
                <a:solidFill>
                  <a:srgbClr val="000000"/>
                </a:solidFill>
              </a:rPr>
              <a:t> </a:t>
            </a:r>
            <a:r>
              <a:rPr lang="fr-FR" sz="2000" dirty="0" err="1">
                <a:solidFill>
                  <a:srgbClr val="000000"/>
                </a:solidFill>
              </a:rPr>
              <a:t>integrate</a:t>
            </a:r>
            <a:r>
              <a:rPr lang="fr-FR" sz="2000" dirty="0">
                <a:solidFill>
                  <a:srgbClr val="000000"/>
                </a:solidFill>
              </a:rPr>
              <a:t> a </a:t>
            </a:r>
            <a:r>
              <a:rPr lang="fr-FR" sz="2000" dirty="0" err="1">
                <a:solidFill>
                  <a:srgbClr val="000000"/>
                </a:solidFill>
              </a:rPr>
              <a:t>number</a:t>
            </a:r>
            <a:r>
              <a:rPr lang="fr-FR" sz="2000" dirty="0">
                <a:solidFill>
                  <a:srgbClr val="000000"/>
                </a:solidFill>
              </a:rPr>
              <a:t> of </a:t>
            </a:r>
            <a:r>
              <a:rPr lang="fr-FR" sz="2000" dirty="0" err="1">
                <a:solidFill>
                  <a:srgbClr val="000000"/>
                </a:solidFill>
              </a:rPr>
              <a:t>functionalities</a:t>
            </a:r>
            <a:r>
              <a:rPr lang="fr-FR" sz="2000" dirty="0">
                <a:solidFill>
                  <a:srgbClr val="000000"/>
                </a:solidFill>
              </a:rPr>
              <a:t> </a:t>
            </a:r>
            <a:r>
              <a:rPr lang="fr-FR" sz="2000" dirty="0" err="1">
                <a:solidFill>
                  <a:srgbClr val="000000"/>
                </a:solidFill>
              </a:rPr>
              <a:t>using</a:t>
            </a:r>
            <a:r>
              <a:rPr lang="fr-FR" sz="2000" dirty="0">
                <a:solidFill>
                  <a:srgbClr val="000000"/>
                </a:solidFill>
              </a:rPr>
              <a:t> big data and AI. </a:t>
            </a:r>
          </a:p>
          <a:p>
            <a:pPr marL="285750" indent="-285750" algn="l">
              <a:spcAft>
                <a:spcPts val="1200"/>
              </a:spcAft>
              <a:buClr>
                <a:srgbClr val="FFC000"/>
              </a:buClr>
              <a:buFont typeface="Wingdings" panose="05000000000000000000" pitchFamily="2" charset="2"/>
              <a:buChar char="§"/>
            </a:pPr>
            <a:r>
              <a:rPr lang="fr-FR" sz="2000" b="0" i="0" dirty="0">
                <a:solidFill>
                  <a:srgbClr val="000000"/>
                </a:solidFill>
                <a:effectLst/>
              </a:rPr>
              <a:t>The job </a:t>
            </a:r>
            <a:r>
              <a:rPr lang="fr-FR" sz="2000" b="0" i="0" dirty="0" err="1">
                <a:solidFill>
                  <a:srgbClr val="000000"/>
                </a:solidFill>
                <a:effectLst/>
              </a:rPr>
              <a:t>is</a:t>
            </a:r>
            <a:r>
              <a:rPr lang="fr-FR" sz="2000" b="0" i="0" dirty="0">
                <a:solidFill>
                  <a:srgbClr val="000000"/>
                </a:solidFill>
                <a:effectLst/>
              </a:rPr>
              <a:t> to support the </a:t>
            </a:r>
            <a:r>
              <a:rPr lang="fr-FR" sz="2000" b="0" i="0" dirty="0" err="1">
                <a:solidFill>
                  <a:srgbClr val="000000"/>
                </a:solidFill>
                <a:effectLst/>
              </a:rPr>
              <a:t>development</a:t>
            </a:r>
            <a:r>
              <a:rPr lang="fr-FR" sz="2000" b="0" i="0" dirty="0">
                <a:solidFill>
                  <a:srgbClr val="000000"/>
                </a:solidFill>
                <a:effectLst/>
              </a:rPr>
              <a:t> of a </a:t>
            </a:r>
            <a:r>
              <a:rPr lang="fr-FR" sz="2000" b="0" i="0" dirty="0" err="1">
                <a:solidFill>
                  <a:srgbClr val="000000"/>
                </a:solidFill>
                <a:effectLst/>
              </a:rPr>
              <a:t>technical</a:t>
            </a:r>
            <a:r>
              <a:rPr lang="fr-FR" sz="2000" b="0" i="0" dirty="0">
                <a:solidFill>
                  <a:srgbClr val="000000"/>
                </a:solidFill>
                <a:effectLst/>
              </a:rPr>
              <a:t> roadmap for the </a:t>
            </a:r>
            <a:r>
              <a:rPr lang="fr-FR" sz="2000" b="0" i="0" dirty="0" err="1">
                <a:solidFill>
                  <a:srgbClr val="000000"/>
                </a:solidFill>
                <a:effectLst/>
              </a:rPr>
              <a:t>next</a:t>
            </a:r>
            <a:r>
              <a:rPr lang="fr-FR" sz="2000" dirty="0" err="1">
                <a:solidFill>
                  <a:srgbClr val="000000"/>
                </a:solidFill>
              </a:rPr>
              <a:t>-level</a:t>
            </a:r>
            <a:r>
              <a:rPr lang="fr-FR" sz="2000" dirty="0">
                <a:solidFill>
                  <a:srgbClr val="000000"/>
                </a:solidFill>
              </a:rPr>
              <a:t> </a:t>
            </a:r>
            <a:r>
              <a:rPr lang="fr-FR" sz="2000" dirty="0" err="1">
                <a:solidFill>
                  <a:srgbClr val="000000"/>
                </a:solidFill>
              </a:rPr>
              <a:t>functionalities</a:t>
            </a:r>
            <a:r>
              <a:rPr lang="fr-FR" sz="2000" dirty="0">
                <a:solidFill>
                  <a:srgbClr val="000000"/>
                </a:solidFill>
              </a:rPr>
              <a:t>, </a:t>
            </a:r>
            <a:r>
              <a:rPr lang="fr-FR" sz="2000" dirty="0" err="1">
                <a:solidFill>
                  <a:srgbClr val="000000"/>
                </a:solidFill>
              </a:rPr>
              <a:t>including</a:t>
            </a:r>
            <a:r>
              <a:rPr lang="fr-FR" sz="2000" dirty="0">
                <a:solidFill>
                  <a:srgbClr val="000000"/>
                </a:solidFill>
              </a:rPr>
              <a:t>:</a:t>
            </a:r>
          </a:p>
          <a:p>
            <a:pPr marL="800100" lvl="1" indent="-342900">
              <a:spcAft>
                <a:spcPts val="1200"/>
              </a:spcAft>
              <a:buClr>
                <a:srgbClr val="FFC000"/>
              </a:buClr>
              <a:buFont typeface="Courier New" panose="02070309020205020404" pitchFamily="49" charset="0"/>
              <a:buChar char="o"/>
            </a:pPr>
            <a:r>
              <a:rPr lang="fr-FR" sz="2000" b="0" i="0" dirty="0">
                <a:solidFill>
                  <a:srgbClr val="000000"/>
                </a:solidFill>
                <a:effectLst/>
              </a:rPr>
              <a:t>Final </a:t>
            </a:r>
            <a:r>
              <a:rPr lang="fr-FR" sz="2000" b="0" i="0" dirty="0" err="1">
                <a:solidFill>
                  <a:srgbClr val="000000"/>
                </a:solidFill>
                <a:effectLst/>
              </a:rPr>
              <a:t>choice</a:t>
            </a:r>
            <a:r>
              <a:rPr lang="fr-FR" sz="2000" b="0" i="0" dirty="0">
                <a:solidFill>
                  <a:srgbClr val="000000"/>
                </a:solidFill>
                <a:effectLst/>
              </a:rPr>
              <a:t> and management of the </a:t>
            </a:r>
            <a:r>
              <a:rPr lang="fr-FR" sz="2000" b="0" i="0" dirty="0" err="1">
                <a:solidFill>
                  <a:srgbClr val="000000"/>
                </a:solidFill>
                <a:effectLst/>
              </a:rPr>
              <a:t>algorithms</a:t>
            </a:r>
            <a:r>
              <a:rPr lang="fr-FR" sz="2000" b="0" i="0" dirty="0">
                <a:solidFill>
                  <a:srgbClr val="000000"/>
                </a:solidFill>
                <a:effectLst/>
              </a:rPr>
              <a:t> (data </a:t>
            </a:r>
            <a:r>
              <a:rPr lang="fr-FR" sz="2000" b="0" i="0" dirty="0" err="1">
                <a:solidFill>
                  <a:srgbClr val="000000"/>
                </a:solidFill>
                <a:effectLst/>
              </a:rPr>
              <a:t>analysis</a:t>
            </a:r>
            <a:r>
              <a:rPr lang="fr-FR" sz="2000" b="0" i="0" dirty="0">
                <a:solidFill>
                  <a:srgbClr val="000000"/>
                </a:solidFill>
                <a:effectLst/>
              </a:rPr>
              <a:t> and AI) – </a:t>
            </a:r>
            <a:r>
              <a:rPr lang="fr-FR" sz="2000" b="0" i="0" dirty="0" err="1">
                <a:solidFill>
                  <a:srgbClr val="000000"/>
                </a:solidFill>
                <a:effectLst/>
              </a:rPr>
              <a:t>including</a:t>
            </a:r>
            <a:r>
              <a:rPr lang="fr-FR" sz="2000" b="0" i="0" dirty="0">
                <a:solidFill>
                  <a:srgbClr val="000000"/>
                </a:solidFill>
                <a:effectLst/>
              </a:rPr>
              <a:t> data </a:t>
            </a:r>
            <a:r>
              <a:rPr lang="fr-FR" sz="2000" b="0" i="0" dirty="0" err="1">
                <a:solidFill>
                  <a:srgbClr val="000000"/>
                </a:solidFill>
                <a:effectLst/>
              </a:rPr>
              <a:t>scraping</a:t>
            </a:r>
            <a:r>
              <a:rPr lang="fr-FR" sz="2000" b="0" i="0" dirty="0">
                <a:solidFill>
                  <a:srgbClr val="000000"/>
                </a:solidFill>
                <a:effectLst/>
              </a:rPr>
              <a:t>, </a:t>
            </a:r>
            <a:r>
              <a:rPr lang="fr-FR" sz="2000" b="0" i="0" dirty="0" err="1">
                <a:solidFill>
                  <a:srgbClr val="000000"/>
                </a:solidFill>
                <a:effectLst/>
              </a:rPr>
              <a:t>parsing</a:t>
            </a:r>
            <a:r>
              <a:rPr lang="fr-FR" sz="2000" b="0" i="0" dirty="0">
                <a:solidFill>
                  <a:srgbClr val="000000"/>
                </a:solidFill>
                <a:effectLst/>
              </a:rPr>
              <a:t>, NLP, </a:t>
            </a:r>
            <a:r>
              <a:rPr lang="fr-FR" sz="2000" b="0" i="0" dirty="0" err="1">
                <a:solidFill>
                  <a:srgbClr val="000000"/>
                </a:solidFill>
                <a:effectLst/>
              </a:rPr>
              <a:t>decision</a:t>
            </a:r>
            <a:r>
              <a:rPr lang="fr-FR" sz="2000" b="0" i="0" dirty="0">
                <a:solidFill>
                  <a:srgbClr val="000000"/>
                </a:solidFill>
                <a:effectLst/>
              </a:rPr>
              <a:t> </a:t>
            </a:r>
            <a:r>
              <a:rPr lang="fr-FR" sz="2000" b="0" i="0" dirty="0" err="1">
                <a:solidFill>
                  <a:srgbClr val="000000"/>
                </a:solidFill>
                <a:effectLst/>
              </a:rPr>
              <a:t>aids</a:t>
            </a:r>
            <a:r>
              <a:rPr lang="fr-FR" sz="2000" b="0" i="0" dirty="0">
                <a:solidFill>
                  <a:srgbClr val="000000"/>
                </a:solidFill>
                <a:effectLst/>
              </a:rPr>
              <a:t> …)</a:t>
            </a:r>
          </a:p>
          <a:p>
            <a:pPr marL="800100" lvl="1" indent="-342900">
              <a:spcAft>
                <a:spcPts val="1200"/>
              </a:spcAft>
              <a:buClr>
                <a:srgbClr val="FFC000"/>
              </a:buClr>
              <a:buFont typeface="Courier New" panose="02070309020205020404" pitchFamily="49" charset="0"/>
              <a:buChar char="o"/>
            </a:pPr>
            <a:r>
              <a:rPr lang="fr-FR" sz="2000" b="0" i="0" dirty="0" err="1">
                <a:solidFill>
                  <a:srgbClr val="000000"/>
                </a:solidFill>
                <a:effectLst/>
              </a:rPr>
              <a:t>Working</a:t>
            </a:r>
            <a:r>
              <a:rPr lang="fr-FR" sz="2000" b="0" i="0" dirty="0">
                <a:solidFill>
                  <a:srgbClr val="000000"/>
                </a:solidFill>
                <a:effectLst/>
              </a:rPr>
              <a:t> </a:t>
            </a:r>
            <a:r>
              <a:rPr lang="fr-FR" sz="2000" b="0" i="0" dirty="0" err="1">
                <a:solidFill>
                  <a:srgbClr val="000000"/>
                </a:solidFill>
                <a:effectLst/>
              </a:rPr>
              <a:t>with</a:t>
            </a:r>
            <a:r>
              <a:rPr lang="fr-FR" sz="2000" b="0" i="0" dirty="0">
                <a:solidFill>
                  <a:srgbClr val="000000"/>
                </a:solidFill>
                <a:effectLst/>
              </a:rPr>
              <a:t> the CTO and the lead </a:t>
            </a:r>
            <a:r>
              <a:rPr lang="fr-FR" sz="2000" b="0" i="0" dirty="0" err="1">
                <a:solidFill>
                  <a:srgbClr val="000000"/>
                </a:solidFill>
                <a:effectLst/>
              </a:rPr>
              <a:t>developer</a:t>
            </a:r>
            <a:r>
              <a:rPr lang="fr-FR" sz="2000" b="0" i="0" dirty="0">
                <a:solidFill>
                  <a:srgbClr val="000000"/>
                </a:solidFill>
                <a:effectLst/>
              </a:rPr>
              <a:t> to </a:t>
            </a:r>
            <a:r>
              <a:rPr lang="fr-FR" sz="2000" b="0" i="0" dirty="0" err="1">
                <a:solidFill>
                  <a:srgbClr val="000000"/>
                </a:solidFill>
                <a:effectLst/>
              </a:rPr>
              <a:t>incorporate</a:t>
            </a:r>
            <a:r>
              <a:rPr lang="fr-FR" sz="2000" b="0" i="0" dirty="0">
                <a:solidFill>
                  <a:srgbClr val="000000"/>
                </a:solidFill>
                <a:effectLst/>
              </a:rPr>
              <a:t> </a:t>
            </a:r>
            <a:r>
              <a:rPr lang="fr-FR" sz="2000" b="0" i="0" dirty="0" err="1">
                <a:solidFill>
                  <a:srgbClr val="000000"/>
                </a:solidFill>
                <a:effectLst/>
              </a:rPr>
              <a:t>these</a:t>
            </a:r>
            <a:r>
              <a:rPr lang="fr-FR" sz="2000" b="0" i="0" dirty="0">
                <a:solidFill>
                  <a:srgbClr val="000000"/>
                </a:solidFill>
                <a:effectLst/>
              </a:rPr>
              <a:t> </a:t>
            </a:r>
            <a:r>
              <a:rPr lang="fr-FR" sz="2000" b="0" i="0" dirty="0" err="1">
                <a:solidFill>
                  <a:srgbClr val="000000"/>
                </a:solidFill>
                <a:effectLst/>
              </a:rPr>
              <a:t>functionalitie</a:t>
            </a:r>
            <a:r>
              <a:rPr lang="fr-FR" sz="2000" dirty="0" err="1">
                <a:solidFill>
                  <a:srgbClr val="000000"/>
                </a:solidFill>
              </a:rPr>
              <a:t>s</a:t>
            </a:r>
            <a:r>
              <a:rPr lang="fr-FR" sz="2000" dirty="0">
                <a:solidFill>
                  <a:srgbClr val="000000"/>
                </a:solidFill>
              </a:rPr>
              <a:t> and </a:t>
            </a:r>
            <a:r>
              <a:rPr lang="fr-FR" sz="2000" dirty="0" err="1">
                <a:solidFill>
                  <a:srgbClr val="000000"/>
                </a:solidFill>
              </a:rPr>
              <a:t>making</a:t>
            </a:r>
            <a:r>
              <a:rPr lang="fr-FR" sz="2000" dirty="0">
                <a:solidFill>
                  <a:srgbClr val="000000"/>
                </a:solidFill>
              </a:rPr>
              <a:t> the </a:t>
            </a:r>
            <a:r>
              <a:rPr lang="fr-FR" sz="2000" dirty="0" err="1">
                <a:solidFill>
                  <a:srgbClr val="000000"/>
                </a:solidFill>
              </a:rPr>
              <a:t>appropriate</a:t>
            </a:r>
            <a:r>
              <a:rPr lang="fr-FR" sz="2000" dirty="0">
                <a:solidFill>
                  <a:srgbClr val="000000"/>
                </a:solidFill>
              </a:rPr>
              <a:t> architecture </a:t>
            </a:r>
            <a:r>
              <a:rPr lang="fr-FR" sz="2000" dirty="0" err="1">
                <a:solidFill>
                  <a:srgbClr val="000000"/>
                </a:solidFill>
              </a:rPr>
              <a:t>choices</a:t>
            </a:r>
            <a:r>
              <a:rPr lang="fr-FR" sz="2000" dirty="0">
                <a:solidFill>
                  <a:srgbClr val="000000"/>
                </a:solidFill>
              </a:rPr>
              <a:t>. </a:t>
            </a:r>
          </a:p>
          <a:p>
            <a:pPr lvl="1">
              <a:spcAft>
                <a:spcPts val="1200"/>
              </a:spcAft>
              <a:buClr>
                <a:srgbClr val="FFC000"/>
              </a:buClr>
            </a:pPr>
            <a:r>
              <a:rPr lang="fr-FR" sz="2000" b="0" i="0" dirty="0">
                <a:solidFill>
                  <a:srgbClr val="000000"/>
                </a:solidFill>
                <a:effectLst/>
              </a:rPr>
              <a:t>(</a:t>
            </a:r>
            <a:r>
              <a:rPr lang="fr-FR" sz="2000" b="0" i="0" dirty="0" err="1">
                <a:solidFill>
                  <a:srgbClr val="000000"/>
                </a:solidFill>
                <a:effectLst/>
              </a:rPr>
              <a:t>Being</a:t>
            </a:r>
            <a:r>
              <a:rPr lang="fr-FR" sz="2000" b="0" i="0" dirty="0">
                <a:solidFill>
                  <a:srgbClr val="000000"/>
                </a:solidFill>
                <a:effectLst/>
              </a:rPr>
              <a:t> a start-up, </a:t>
            </a:r>
            <a:r>
              <a:rPr lang="fr-FR" sz="2000" dirty="0" err="1">
                <a:solidFill>
                  <a:srgbClr val="000000"/>
                </a:solidFill>
              </a:rPr>
              <a:t>work</a:t>
            </a:r>
            <a:r>
              <a:rPr lang="fr-FR" sz="2000" dirty="0">
                <a:solidFill>
                  <a:srgbClr val="000000"/>
                </a:solidFill>
              </a:rPr>
              <a:t> </a:t>
            </a:r>
            <a:r>
              <a:rPr lang="fr-FR" sz="2000" dirty="0" err="1">
                <a:solidFill>
                  <a:srgbClr val="000000"/>
                </a:solidFill>
              </a:rPr>
              <a:t>will</a:t>
            </a:r>
            <a:r>
              <a:rPr lang="fr-FR" sz="2000" dirty="0">
                <a:solidFill>
                  <a:srgbClr val="000000"/>
                </a:solidFill>
              </a:rPr>
              <a:t> </a:t>
            </a:r>
            <a:r>
              <a:rPr lang="fr-FR" sz="2000" dirty="0" err="1">
                <a:solidFill>
                  <a:srgbClr val="000000"/>
                </a:solidFill>
              </a:rPr>
              <a:t>also</a:t>
            </a:r>
            <a:r>
              <a:rPr lang="fr-FR" sz="2000" dirty="0">
                <a:solidFill>
                  <a:srgbClr val="000000"/>
                </a:solidFill>
              </a:rPr>
              <a:t> </a:t>
            </a:r>
            <a:r>
              <a:rPr lang="fr-FR" sz="2000" dirty="0" err="1">
                <a:solidFill>
                  <a:srgbClr val="000000"/>
                </a:solidFill>
              </a:rPr>
              <a:t>involve</a:t>
            </a:r>
            <a:r>
              <a:rPr lang="fr-FR" sz="2000" dirty="0">
                <a:solidFill>
                  <a:srgbClr val="000000"/>
                </a:solidFill>
              </a:rPr>
              <a:t> a bit of </a:t>
            </a:r>
            <a:r>
              <a:rPr lang="fr-FR" sz="2000" dirty="0" err="1">
                <a:solidFill>
                  <a:srgbClr val="000000"/>
                </a:solidFill>
              </a:rPr>
              <a:t>webm</a:t>
            </a:r>
            <a:r>
              <a:rPr lang="fr-FR" sz="2000" b="0" i="0" dirty="0" err="1">
                <a:solidFill>
                  <a:srgbClr val="000000"/>
                </a:solidFill>
                <a:effectLst/>
              </a:rPr>
              <a:t>astering</a:t>
            </a:r>
            <a:r>
              <a:rPr lang="fr-FR" sz="2000" b="0" i="0" dirty="0">
                <a:solidFill>
                  <a:srgbClr val="000000"/>
                </a:solidFill>
                <a:effectLst/>
              </a:rPr>
              <a:t> of the platform).</a:t>
            </a:r>
          </a:p>
        </p:txBody>
      </p:sp>
      <p:pic>
        <p:nvPicPr>
          <p:cNvPr id="2050" name="Picture 2">
            <a:extLst>
              <a:ext uri="{FF2B5EF4-FFF2-40B4-BE49-F238E27FC236}">
                <a16:creationId xmlns:a16="http://schemas.microsoft.com/office/drawing/2014/main" id="{CACC1CD3-23F5-A0E6-3CB6-1439F805D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2607" y="22090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B445AD-5D19-056D-B6A1-355188462888}"/>
              </a:ext>
            </a:extLst>
          </p:cNvPr>
          <p:cNvSpPr txBox="1"/>
          <p:nvPr/>
        </p:nvSpPr>
        <p:spPr>
          <a:xfrm>
            <a:off x="3160949" y="5563946"/>
            <a:ext cx="8752628" cy="707886"/>
          </a:xfrm>
          <a:prstGeom prst="rect">
            <a:avLst/>
          </a:prstGeom>
          <a:noFill/>
        </p:spPr>
        <p:txBody>
          <a:bodyPr wrap="square" rtlCol="0">
            <a:spAutoFit/>
          </a:bodyPr>
          <a:lstStyle/>
          <a:p>
            <a:r>
              <a:rPr lang="fr-FR" sz="2000" dirty="0"/>
              <a:t>I know the </a:t>
            </a:r>
            <a:r>
              <a:rPr lang="fr-FR" sz="2000" dirty="0" err="1"/>
              <a:t>founders</a:t>
            </a:r>
            <a:r>
              <a:rPr lang="fr-FR" sz="2000" dirty="0"/>
              <a:t> / main people </a:t>
            </a:r>
            <a:r>
              <a:rPr lang="fr-FR" sz="2000" dirty="0" err="1"/>
              <a:t>involved</a:t>
            </a:r>
            <a:r>
              <a:rPr lang="fr-FR" sz="2000" dirty="0"/>
              <a:t> </a:t>
            </a:r>
            <a:r>
              <a:rPr lang="fr-FR" sz="2000" dirty="0" err="1"/>
              <a:t>well</a:t>
            </a:r>
            <a:r>
              <a:rPr lang="fr-FR" sz="2000" dirty="0"/>
              <a:t>. </a:t>
            </a:r>
            <a:r>
              <a:rPr lang="fr-FR" sz="2000" dirty="0" err="1"/>
              <a:t>They’re</a:t>
            </a:r>
            <a:r>
              <a:rPr lang="fr-FR" sz="2000" dirty="0"/>
              <a:t> </a:t>
            </a:r>
            <a:r>
              <a:rPr lang="fr-FR" sz="2000" dirty="0" err="1"/>
              <a:t>very</a:t>
            </a:r>
            <a:r>
              <a:rPr lang="fr-FR" sz="2000" dirty="0"/>
              <a:t> good people to </a:t>
            </a:r>
            <a:r>
              <a:rPr lang="fr-FR" sz="2000" dirty="0" err="1"/>
              <a:t>work</a:t>
            </a:r>
            <a:r>
              <a:rPr lang="fr-FR" sz="2000" dirty="0"/>
              <a:t> </a:t>
            </a:r>
            <a:r>
              <a:rPr lang="fr-FR" sz="2000" dirty="0" err="1"/>
              <a:t>with</a:t>
            </a:r>
            <a:r>
              <a:rPr lang="fr-FR" sz="2000" dirty="0"/>
              <a:t>. If </a:t>
            </a:r>
            <a:r>
              <a:rPr lang="fr-FR" sz="2000" dirty="0" err="1"/>
              <a:t>any</a:t>
            </a:r>
            <a:r>
              <a:rPr lang="fr-FR" sz="2000" dirty="0"/>
              <a:t> of </a:t>
            </a:r>
            <a:r>
              <a:rPr lang="fr-FR" sz="2000" dirty="0" err="1"/>
              <a:t>you</a:t>
            </a:r>
            <a:r>
              <a:rPr lang="fr-FR" sz="2000" dirty="0"/>
              <a:t> </a:t>
            </a:r>
            <a:r>
              <a:rPr lang="fr-FR" sz="2000" dirty="0" err="1"/>
              <a:t>is</a:t>
            </a:r>
            <a:r>
              <a:rPr lang="fr-FR" sz="2000" dirty="0"/>
              <a:t> </a:t>
            </a:r>
            <a:r>
              <a:rPr lang="fr-FR" sz="2000" dirty="0" err="1"/>
              <a:t>intersted</a:t>
            </a:r>
            <a:r>
              <a:rPr lang="fr-FR" sz="2000" dirty="0"/>
              <a:t>, </a:t>
            </a:r>
            <a:r>
              <a:rPr lang="fr-FR" sz="2000" dirty="0" err="1"/>
              <a:t>I’ll</a:t>
            </a:r>
            <a:r>
              <a:rPr lang="fr-FR" sz="2000" dirty="0"/>
              <a:t> arrange contact.</a:t>
            </a:r>
          </a:p>
        </p:txBody>
      </p:sp>
    </p:spTree>
    <p:extLst>
      <p:ext uri="{BB962C8B-B14F-4D97-AF65-F5344CB8AC3E}">
        <p14:creationId xmlns:p14="http://schemas.microsoft.com/office/powerpoint/2010/main" val="408261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S2</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3415179"/>
          </a:xfrm>
        </p:spPr>
        <p:txBody>
          <a:bodyPr>
            <a:noAutofit/>
          </a:bodyPr>
          <a:lstStyle/>
          <a:p>
            <a:pPr marL="622300" indent="-514350">
              <a:buFont typeface="+mj-lt"/>
              <a:buAutoNum type="arabicPeriod"/>
            </a:pPr>
            <a:r>
              <a:rPr lang="fr-FR" sz="3200" dirty="0" err="1"/>
              <a:t>What</a:t>
            </a:r>
            <a:r>
              <a:rPr lang="fr-FR" sz="3200" dirty="0"/>
              <a:t> do </a:t>
            </a:r>
            <a:r>
              <a:rPr lang="fr-FR" sz="3200" dirty="0" err="1"/>
              <a:t>you</a:t>
            </a:r>
            <a:r>
              <a:rPr lang="fr-FR" sz="3200" dirty="0"/>
              <a:t> </a:t>
            </a:r>
            <a:r>
              <a:rPr lang="fr-FR" sz="3200" dirty="0" err="1"/>
              <a:t>remember</a:t>
            </a:r>
            <a:r>
              <a:rPr lang="fr-FR" sz="3200" dirty="0"/>
              <a:t> of last time?</a:t>
            </a:r>
          </a:p>
          <a:p>
            <a:pPr marL="622300" indent="-514350">
              <a:buFont typeface="+mj-lt"/>
              <a:buAutoNum type="arabicPeriod"/>
            </a:pPr>
            <a:r>
              <a:rPr lang="fr-FR" sz="3200" dirty="0" err="1"/>
              <a:t>Preparation</a:t>
            </a:r>
            <a:r>
              <a:rPr lang="fr-FR" sz="3200" dirty="0"/>
              <a:t> </a:t>
            </a:r>
            <a:r>
              <a:rPr lang="fr-FR" sz="3200" dirty="0" err="1"/>
              <a:t>work</a:t>
            </a:r>
            <a:r>
              <a:rPr lang="fr-FR" sz="3200" dirty="0"/>
              <a:t> for </a:t>
            </a:r>
            <a:r>
              <a:rPr lang="fr-FR" sz="3200" dirty="0" err="1"/>
              <a:t>today</a:t>
            </a:r>
            <a:endParaRPr lang="fr-FR" sz="3200" dirty="0"/>
          </a:p>
          <a:p>
            <a:pPr marL="622300" indent="-514350">
              <a:buFont typeface="+mj-lt"/>
              <a:buAutoNum type="arabicPeriod"/>
            </a:pPr>
            <a:r>
              <a:rPr lang="fr-FR" sz="3200" dirty="0"/>
              <a:t>Business </a:t>
            </a:r>
            <a:r>
              <a:rPr lang="fr-FR" sz="3200" dirty="0" err="1"/>
              <a:t>strategy</a:t>
            </a:r>
            <a:r>
              <a:rPr lang="fr-FR" sz="3200" dirty="0"/>
              <a:t>: </a:t>
            </a:r>
            <a:r>
              <a:rPr lang="fr-FR" sz="3200" dirty="0" err="1"/>
              <a:t>exercises</a:t>
            </a:r>
            <a:endParaRPr lang="fr-FR" sz="3200" dirty="0"/>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34" y="2531121"/>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17477"/>
            <a:ext cx="10677525" cy="1268413"/>
          </a:xfrm>
        </p:spPr>
        <p:txBody>
          <a:bodyPr>
            <a:normAutofit/>
          </a:bodyPr>
          <a:lstStyle/>
          <a:p>
            <a:r>
              <a:rPr lang="fr-FR" sz="3600" b="0" dirty="0" err="1">
                <a:solidFill>
                  <a:schemeClr val="tx1"/>
                </a:solidFill>
              </a:rPr>
              <a:t>We</a:t>
            </a:r>
            <a:r>
              <a:rPr lang="fr-FR" sz="3600" b="0" dirty="0">
                <a:solidFill>
                  <a:schemeClr val="tx1"/>
                </a:solidFill>
              </a:rPr>
              <a:t> </a:t>
            </a:r>
            <a:r>
              <a:rPr lang="fr-FR" sz="3600" b="0" dirty="0" err="1">
                <a:solidFill>
                  <a:schemeClr val="tx1"/>
                </a:solidFill>
              </a:rPr>
              <a:t>talked</a:t>
            </a:r>
            <a:r>
              <a:rPr lang="fr-FR" sz="3600" b="0" dirty="0">
                <a:solidFill>
                  <a:schemeClr val="tx1"/>
                </a:solidFill>
              </a:rPr>
              <a:t> </a:t>
            </a:r>
            <a:r>
              <a:rPr lang="fr-FR" sz="3600" b="0" dirty="0" err="1">
                <a:solidFill>
                  <a:schemeClr val="tx1"/>
                </a:solidFill>
              </a:rPr>
              <a:t>context</a:t>
            </a:r>
            <a:r>
              <a:rPr lang="fr-FR" sz="3600" b="0" dirty="0">
                <a:solidFill>
                  <a:schemeClr val="tx1"/>
                </a:solidFill>
              </a:rPr>
              <a:t> : the 2020s are a </a:t>
            </a:r>
            <a:r>
              <a:rPr lang="fr-FR" sz="3600" b="0" dirty="0" err="1">
                <a:solidFill>
                  <a:schemeClr val="tx1"/>
                </a:solidFill>
              </a:rPr>
              <a:t>period</a:t>
            </a:r>
            <a:r>
              <a:rPr lang="fr-FR" sz="3600" b="0" dirty="0">
                <a:solidFill>
                  <a:schemeClr val="tx1"/>
                </a:solidFill>
              </a:rPr>
              <a:t> of transitions</a:t>
            </a:r>
          </a:p>
        </p:txBody>
      </p:sp>
      <p:sp>
        <p:nvSpPr>
          <p:cNvPr id="3" name="Content Placeholder 2"/>
          <p:cNvSpPr>
            <a:spLocks noGrp="1"/>
          </p:cNvSpPr>
          <p:nvPr>
            <p:ph idx="1"/>
          </p:nvPr>
        </p:nvSpPr>
        <p:spPr>
          <a:xfrm>
            <a:off x="1514475" y="1415080"/>
            <a:ext cx="8280920" cy="5114308"/>
          </a:xfrm>
          <a:noFill/>
        </p:spPr>
        <p:txBody>
          <a:bodyPr>
            <a:normAutofit fontScale="32500" lnSpcReduction="20000"/>
          </a:bodyPr>
          <a:lstStyle/>
          <a:p>
            <a:pPr marL="457200" indent="-457200">
              <a:lnSpc>
                <a:spcPct val="100000"/>
              </a:lnSpc>
              <a:spcAft>
                <a:spcPts val="1800"/>
              </a:spcAft>
              <a:buClr>
                <a:srgbClr val="C00000"/>
              </a:buClr>
              <a:buFont typeface="+mj-lt"/>
              <a:buAutoNum type="arabicPeriod"/>
            </a:pPr>
            <a:r>
              <a:rPr lang="fr-FR" sz="8600" dirty="0">
                <a:solidFill>
                  <a:schemeClr val="bg1">
                    <a:lumMod val="10000"/>
                  </a:schemeClr>
                </a:solidFill>
              </a:rPr>
              <a:t>In the business world </a:t>
            </a:r>
            <a:r>
              <a:rPr lang="fr-FR" sz="8600" dirty="0" err="1">
                <a:solidFill>
                  <a:schemeClr val="bg1">
                    <a:lumMod val="10000"/>
                  </a:schemeClr>
                </a:solidFill>
              </a:rPr>
              <a:t>generally</a:t>
            </a:r>
            <a:r>
              <a:rPr lang="fr-FR" sz="8600" dirty="0">
                <a:solidFill>
                  <a:schemeClr val="bg1">
                    <a:lumMod val="10000"/>
                  </a:schemeClr>
                </a:solidFill>
              </a:rPr>
              <a:t>.</a:t>
            </a:r>
          </a:p>
          <a:p>
            <a:pPr marL="457200" indent="-457200">
              <a:lnSpc>
                <a:spcPct val="100000"/>
              </a:lnSpc>
              <a:spcAft>
                <a:spcPts val="1800"/>
              </a:spcAft>
              <a:buClr>
                <a:srgbClr val="C00000"/>
              </a:buClr>
              <a:buFont typeface="+mj-lt"/>
              <a:buAutoNum type="arabicPeriod"/>
            </a:pPr>
            <a:r>
              <a:rPr lang="fr-FR" sz="8600" dirty="0">
                <a:solidFill>
                  <a:schemeClr val="bg1">
                    <a:lumMod val="10000"/>
                  </a:schemeClr>
                </a:solidFill>
              </a:rPr>
              <a:t>In </a:t>
            </a:r>
            <a:r>
              <a:rPr lang="fr-FR" sz="8600" dirty="0" err="1">
                <a:solidFill>
                  <a:schemeClr val="bg1">
                    <a:lumMod val="10000"/>
                  </a:schemeClr>
                </a:solidFill>
              </a:rPr>
              <a:t>terms</a:t>
            </a:r>
            <a:r>
              <a:rPr lang="fr-FR" sz="8600" dirty="0">
                <a:solidFill>
                  <a:schemeClr val="bg1">
                    <a:lumMod val="10000"/>
                  </a:schemeClr>
                </a:solidFill>
              </a:rPr>
              <a:t> of organisation </a:t>
            </a:r>
            <a:r>
              <a:rPr lang="fr-FR" sz="8600" dirty="0" err="1">
                <a:solidFill>
                  <a:schemeClr val="bg1">
                    <a:lumMod val="10000"/>
                  </a:schemeClr>
                </a:solidFill>
              </a:rPr>
              <a:t>models</a:t>
            </a:r>
            <a:r>
              <a:rPr lang="fr-FR" sz="8600" dirty="0">
                <a:solidFill>
                  <a:schemeClr val="bg1">
                    <a:lumMod val="10000"/>
                  </a:schemeClr>
                </a:solidFill>
              </a:rPr>
              <a:t>.</a:t>
            </a:r>
          </a:p>
          <a:p>
            <a:pPr marL="457200" indent="-457200">
              <a:lnSpc>
                <a:spcPct val="100000"/>
              </a:lnSpc>
              <a:spcAft>
                <a:spcPts val="1800"/>
              </a:spcAft>
              <a:buClr>
                <a:srgbClr val="C00000"/>
              </a:buClr>
              <a:buFont typeface="+mj-lt"/>
              <a:buAutoNum type="arabicPeriod"/>
            </a:pPr>
            <a:r>
              <a:rPr lang="fr-FR" sz="8600" dirty="0">
                <a:solidFill>
                  <a:schemeClr val="bg1">
                    <a:lumMod val="10000"/>
                  </a:schemeClr>
                </a:solidFill>
              </a:rPr>
              <a:t>In </a:t>
            </a:r>
            <a:r>
              <a:rPr lang="fr-FR" sz="8600" dirty="0" err="1">
                <a:solidFill>
                  <a:schemeClr val="bg1">
                    <a:lumMod val="10000"/>
                  </a:schemeClr>
                </a:solidFill>
              </a:rPr>
              <a:t>terms</a:t>
            </a:r>
            <a:r>
              <a:rPr lang="fr-FR" sz="8600" dirty="0">
                <a:solidFill>
                  <a:schemeClr val="bg1">
                    <a:lumMod val="10000"/>
                  </a:schemeClr>
                </a:solidFill>
              </a:rPr>
              <a:t> of </a:t>
            </a:r>
            <a:r>
              <a:rPr lang="fr-FR" sz="8600" dirty="0" err="1">
                <a:solidFill>
                  <a:schemeClr val="bg1">
                    <a:lumMod val="10000"/>
                  </a:schemeClr>
                </a:solidFill>
              </a:rPr>
              <a:t>managerial</a:t>
            </a:r>
            <a:r>
              <a:rPr lang="fr-FR" sz="8600" dirty="0">
                <a:solidFill>
                  <a:schemeClr val="bg1">
                    <a:lumMod val="10000"/>
                  </a:schemeClr>
                </a:solidFill>
              </a:rPr>
              <a:t> </a:t>
            </a:r>
            <a:r>
              <a:rPr lang="fr-FR" sz="8600" dirty="0" err="1">
                <a:solidFill>
                  <a:schemeClr val="bg1">
                    <a:lumMod val="10000"/>
                  </a:schemeClr>
                </a:solidFill>
              </a:rPr>
              <a:t>activities</a:t>
            </a:r>
            <a:r>
              <a:rPr lang="fr-FR" sz="8600" dirty="0">
                <a:solidFill>
                  <a:schemeClr val="bg1">
                    <a:lumMod val="10000"/>
                  </a:schemeClr>
                </a:solidFill>
              </a:rPr>
              <a:t>.</a:t>
            </a:r>
          </a:p>
          <a:p>
            <a:pPr marL="0" indent="0">
              <a:lnSpc>
                <a:spcPct val="100000"/>
              </a:lnSpc>
              <a:spcAft>
                <a:spcPts val="1800"/>
              </a:spcAft>
              <a:buClr>
                <a:srgbClr val="C00000"/>
              </a:buClr>
              <a:buNone/>
            </a:pPr>
            <a:r>
              <a:rPr lang="fr-FR" sz="8600" u="sng" dirty="0" err="1">
                <a:solidFill>
                  <a:schemeClr val="bg1">
                    <a:lumMod val="10000"/>
                  </a:schemeClr>
                </a:solidFill>
              </a:rPr>
              <a:t>We</a:t>
            </a:r>
            <a:r>
              <a:rPr lang="fr-FR" sz="8600" u="sng" dirty="0">
                <a:solidFill>
                  <a:schemeClr val="bg1">
                    <a:lumMod val="10000"/>
                  </a:schemeClr>
                </a:solidFill>
              </a:rPr>
              <a:t> </a:t>
            </a:r>
            <a:r>
              <a:rPr lang="fr-FR" sz="8600" u="sng" dirty="0" err="1">
                <a:solidFill>
                  <a:schemeClr val="bg1">
                    <a:lumMod val="10000"/>
                  </a:schemeClr>
                </a:solidFill>
              </a:rPr>
              <a:t>also</a:t>
            </a:r>
            <a:r>
              <a:rPr lang="fr-FR" sz="8600" u="sng" dirty="0">
                <a:solidFill>
                  <a:schemeClr val="bg1">
                    <a:lumMod val="10000"/>
                  </a:schemeClr>
                </a:solidFill>
              </a:rPr>
              <a:t> </a:t>
            </a:r>
            <a:r>
              <a:rPr lang="fr-FR" sz="8600" u="sng" dirty="0" err="1">
                <a:solidFill>
                  <a:schemeClr val="bg1">
                    <a:lumMod val="10000"/>
                  </a:schemeClr>
                </a:solidFill>
              </a:rPr>
              <a:t>discussed</a:t>
            </a:r>
            <a:r>
              <a:rPr lang="fr-FR" sz="8600" u="sng" dirty="0">
                <a:solidFill>
                  <a:schemeClr val="bg1">
                    <a:lumMod val="10000"/>
                  </a:schemeClr>
                </a:solidFill>
              </a:rPr>
              <a:t>:</a:t>
            </a:r>
          </a:p>
          <a:p>
            <a:pPr lvl="1">
              <a:lnSpc>
                <a:spcPct val="100000"/>
              </a:lnSpc>
              <a:spcAft>
                <a:spcPts val="1800"/>
              </a:spcAft>
              <a:buClr>
                <a:srgbClr val="C00000"/>
              </a:buClr>
              <a:buFont typeface="Wingdings" panose="05000000000000000000" pitchFamily="2" charset="2"/>
              <a:buChar char="§"/>
            </a:pPr>
            <a:r>
              <a:rPr lang="fr-FR" sz="8600" dirty="0" err="1">
                <a:solidFill>
                  <a:schemeClr val="bg1">
                    <a:lumMod val="10000"/>
                  </a:schemeClr>
                </a:solidFill>
              </a:rPr>
              <a:t>Some</a:t>
            </a:r>
            <a:r>
              <a:rPr lang="fr-FR" sz="8600" dirty="0">
                <a:solidFill>
                  <a:schemeClr val="bg1">
                    <a:lumMod val="10000"/>
                  </a:schemeClr>
                </a:solidFill>
              </a:rPr>
              <a:t> tech trends.</a:t>
            </a:r>
          </a:p>
          <a:p>
            <a:pPr lvl="1">
              <a:lnSpc>
                <a:spcPct val="100000"/>
              </a:lnSpc>
              <a:spcAft>
                <a:spcPts val="1800"/>
              </a:spcAft>
              <a:buClr>
                <a:srgbClr val="C00000"/>
              </a:buClr>
              <a:buFont typeface="Wingdings" panose="05000000000000000000" pitchFamily="2" charset="2"/>
              <a:buChar char="§"/>
            </a:pPr>
            <a:r>
              <a:rPr lang="fr-FR" sz="8600" dirty="0" err="1">
                <a:solidFill>
                  <a:schemeClr val="bg1">
                    <a:lumMod val="10000"/>
                  </a:schemeClr>
                </a:solidFill>
              </a:rPr>
              <a:t>What</a:t>
            </a:r>
            <a:r>
              <a:rPr lang="fr-FR" sz="8600" dirty="0">
                <a:solidFill>
                  <a:schemeClr val="bg1">
                    <a:lumMod val="10000"/>
                  </a:schemeClr>
                </a:solidFill>
              </a:rPr>
              <a:t> </a:t>
            </a:r>
            <a:r>
              <a:rPr lang="fr-FR" sz="8600" dirty="0" err="1">
                <a:solidFill>
                  <a:schemeClr val="bg1">
                    <a:lumMod val="10000"/>
                  </a:schemeClr>
                </a:solidFill>
              </a:rPr>
              <a:t>is</a:t>
            </a:r>
            <a:r>
              <a:rPr lang="fr-FR" sz="8600" dirty="0">
                <a:solidFill>
                  <a:schemeClr val="bg1">
                    <a:lumMod val="10000"/>
                  </a:schemeClr>
                </a:solidFill>
              </a:rPr>
              <a:t> </a:t>
            </a:r>
            <a:r>
              <a:rPr lang="fr-FR" sz="8600" dirty="0" err="1">
                <a:solidFill>
                  <a:schemeClr val="bg1">
                    <a:lumMod val="10000"/>
                  </a:schemeClr>
                </a:solidFill>
              </a:rPr>
              <a:t>currenty</a:t>
            </a:r>
            <a:r>
              <a:rPr lang="fr-FR" sz="8600" dirty="0">
                <a:solidFill>
                  <a:schemeClr val="bg1">
                    <a:lumMod val="10000"/>
                  </a:schemeClr>
                </a:solidFill>
              </a:rPr>
              <a:t> </a:t>
            </a:r>
            <a:r>
              <a:rPr lang="fr-FR" sz="8600" dirty="0" err="1">
                <a:solidFill>
                  <a:schemeClr val="bg1">
                    <a:lumMod val="10000"/>
                  </a:schemeClr>
                </a:solidFill>
              </a:rPr>
              <a:t>going</a:t>
            </a:r>
            <a:r>
              <a:rPr lang="fr-FR" sz="8600" dirty="0">
                <a:solidFill>
                  <a:schemeClr val="bg1">
                    <a:lumMod val="10000"/>
                  </a:schemeClr>
                </a:solidFill>
              </a:rPr>
              <a:t> on ? </a:t>
            </a:r>
          </a:p>
          <a:p>
            <a:pPr lvl="1">
              <a:lnSpc>
                <a:spcPct val="100000"/>
              </a:lnSpc>
              <a:spcAft>
                <a:spcPts val="1800"/>
              </a:spcAft>
              <a:buClr>
                <a:srgbClr val="C00000"/>
              </a:buClr>
              <a:buFont typeface="Wingdings" panose="05000000000000000000" pitchFamily="2" charset="2"/>
              <a:buChar char="§"/>
            </a:pPr>
            <a:r>
              <a:rPr lang="fr-FR" sz="8600" dirty="0">
                <a:solidFill>
                  <a:schemeClr val="bg1">
                    <a:lumMod val="10000"/>
                  </a:schemeClr>
                </a:solidFill>
              </a:rPr>
              <a:t>The « </a:t>
            </a:r>
            <a:r>
              <a:rPr lang="fr-FR" sz="8600" dirty="0" err="1">
                <a:solidFill>
                  <a:schemeClr val="bg1">
                    <a:lumMod val="10000"/>
                  </a:schemeClr>
                </a:solidFill>
              </a:rPr>
              <a:t>great</a:t>
            </a:r>
            <a:r>
              <a:rPr lang="fr-FR" sz="8600" dirty="0">
                <a:solidFill>
                  <a:schemeClr val="bg1">
                    <a:lumMod val="10000"/>
                  </a:schemeClr>
                </a:solidFill>
              </a:rPr>
              <a:t> </a:t>
            </a:r>
            <a:r>
              <a:rPr lang="fr-FR" sz="8600" dirty="0" err="1">
                <a:solidFill>
                  <a:schemeClr val="bg1">
                    <a:lumMod val="10000"/>
                  </a:schemeClr>
                </a:solidFill>
              </a:rPr>
              <a:t>Acceleration</a:t>
            </a:r>
            <a:r>
              <a:rPr lang="fr-FR" sz="8600" dirty="0">
                <a:solidFill>
                  <a:schemeClr val="bg1">
                    <a:lumMod val="10000"/>
                  </a:schemeClr>
                </a:solidFill>
              </a:rPr>
              <a:t> ».</a:t>
            </a:r>
          </a:p>
          <a:p>
            <a:pPr marL="457200" indent="-457200">
              <a:buClr>
                <a:srgbClr val="C00000"/>
              </a:buClr>
              <a:buFont typeface="+mj-lt"/>
              <a:buAutoNum type="arabicPeriod" startAt="4"/>
            </a:pPr>
            <a:endParaRPr lang="fr-FR" dirty="0"/>
          </a:p>
        </p:txBody>
      </p:sp>
    </p:spTree>
    <p:extLst>
      <p:ext uri="{BB962C8B-B14F-4D97-AF65-F5344CB8AC3E}">
        <p14:creationId xmlns:p14="http://schemas.microsoft.com/office/powerpoint/2010/main" val="321104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878EC-4A8E-E10E-105B-7276A4BAE7A0}"/>
              </a:ext>
            </a:extLst>
          </p:cNvPr>
          <p:cNvSpPr>
            <a:spLocks noGrp="1"/>
          </p:cNvSpPr>
          <p:nvPr>
            <p:ph type="title"/>
          </p:nvPr>
        </p:nvSpPr>
        <p:spPr>
          <a:xfrm>
            <a:off x="492528" y="131432"/>
            <a:ext cx="10515600" cy="651825"/>
          </a:xfrm>
        </p:spPr>
        <p:txBody>
          <a:bodyPr>
            <a:normAutofit/>
          </a:bodyPr>
          <a:lstStyle/>
          <a:p>
            <a:r>
              <a:rPr lang="fr-FR" sz="3600" dirty="0" err="1">
                <a:latin typeface="+mj-lt"/>
              </a:rPr>
              <a:t>We</a:t>
            </a:r>
            <a:r>
              <a:rPr lang="fr-FR" sz="3600" dirty="0">
                <a:latin typeface="+mj-lt"/>
              </a:rPr>
              <a:t> </a:t>
            </a:r>
            <a:r>
              <a:rPr lang="fr-FR" sz="3600" dirty="0" err="1">
                <a:latin typeface="+mj-lt"/>
              </a:rPr>
              <a:t>also</a:t>
            </a:r>
            <a:r>
              <a:rPr lang="fr-FR" sz="3600" dirty="0">
                <a:latin typeface="+mj-lt"/>
              </a:rPr>
              <a:t> </a:t>
            </a:r>
            <a:r>
              <a:rPr lang="fr-FR" sz="3600" dirty="0" err="1">
                <a:latin typeface="+mj-lt"/>
              </a:rPr>
              <a:t>discussed</a:t>
            </a:r>
            <a:r>
              <a:rPr lang="fr-FR" sz="3600" dirty="0">
                <a:latin typeface="+mj-lt"/>
              </a:rPr>
              <a:t> 3 </a:t>
            </a:r>
            <a:r>
              <a:rPr lang="fr-FR" sz="3600" dirty="0" err="1">
                <a:latin typeface="+mj-lt"/>
              </a:rPr>
              <a:t>levels</a:t>
            </a:r>
            <a:r>
              <a:rPr lang="fr-FR" sz="3600" dirty="0">
                <a:latin typeface="+mj-lt"/>
              </a:rPr>
              <a:t> of </a:t>
            </a:r>
            <a:r>
              <a:rPr lang="fr-FR" sz="3600" dirty="0" err="1">
                <a:latin typeface="+mj-lt"/>
              </a:rPr>
              <a:t>looking</a:t>
            </a:r>
            <a:r>
              <a:rPr lang="fr-FR" sz="3600" dirty="0">
                <a:latin typeface="+mj-lt"/>
              </a:rPr>
              <a:t> at </a:t>
            </a:r>
            <a:r>
              <a:rPr lang="fr-FR" sz="3600" dirty="0" err="1">
                <a:latin typeface="+mj-lt"/>
              </a:rPr>
              <a:t>things</a:t>
            </a:r>
            <a:endParaRPr lang="fr-FR" sz="3600" dirty="0">
              <a:latin typeface="+mj-lt"/>
            </a:endParaRPr>
          </a:p>
        </p:txBody>
      </p:sp>
      <p:sp>
        <p:nvSpPr>
          <p:cNvPr id="4" name="Espace réservé du pied de page 3">
            <a:extLst>
              <a:ext uri="{FF2B5EF4-FFF2-40B4-BE49-F238E27FC236}">
                <a16:creationId xmlns:a16="http://schemas.microsoft.com/office/drawing/2014/main" id="{A190951F-CF98-3C3A-C166-3E08E6D11720}"/>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7AE4D4DC-1BC4-F31A-D89E-65680194DD6A}"/>
              </a:ext>
            </a:extLst>
          </p:cNvPr>
          <p:cNvSpPr/>
          <p:nvPr/>
        </p:nvSpPr>
        <p:spPr>
          <a:xfrm>
            <a:off x="4849090" y="1016950"/>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CC35D19-6520-DCED-9C03-56E7244D7AC5}"/>
              </a:ext>
            </a:extLst>
          </p:cNvPr>
          <p:cNvSpPr/>
          <p:nvPr/>
        </p:nvSpPr>
        <p:spPr>
          <a:xfrm>
            <a:off x="4849090" y="2572802"/>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9CDB9F7B-38D9-CA63-169A-23CD9FA7B5F9}"/>
              </a:ext>
            </a:extLst>
          </p:cNvPr>
          <p:cNvSpPr/>
          <p:nvPr/>
        </p:nvSpPr>
        <p:spPr>
          <a:xfrm>
            <a:off x="4849090" y="4128654"/>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B75ECAB-8F45-EB7A-7411-5C877C0428F8}"/>
              </a:ext>
            </a:extLst>
          </p:cNvPr>
          <p:cNvSpPr txBox="1"/>
          <p:nvPr/>
        </p:nvSpPr>
        <p:spPr>
          <a:xfrm>
            <a:off x="630581" y="1365660"/>
            <a:ext cx="3945054" cy="830997"/>
          </a:xfrm>
          <a:prstGeom prst="rect">
            <a:avLst/>
          </a:prstGeom>
          <a:noFill/>
        </p:spPr>
        <p:txBody>
          <a:bodyPr wrap="none" rtlCol="0">
            <a:spAutoFit/>
          </a:bodyPr>
          <a:lstStyle/>
          <a:p>
            <a:r>
              <a:rPr lang="fr-FR" sz="2400" u="sng" dirty="0"/>
              <a:t>Macro, the Super-system </a:t>
            </a:r>
            <a:r>
              <a:rPr lang="fr-FR" sz="2400" dirty="0"/>
              <a:t>:</a:t>
            </a:r>
          </a:p>
          <a:p>
            <a:pPr algn="ctr"/>
            <a:r>
              <a:rPr lang="fr-FR" sz="2400" i="1" dirty="0"/>
              <a:t>The </a:t>
            </a:r>
            <a:r>
              <a:rPr lang="fr-FR" sz="2400" i="1" dirty="0" err="1"/>
              <a:t>context</a:t>
            </a:r>
            <a:endParaRPr lang="en-US" sz="2400" i="1" dirty="0"/>
          </a:p>
        </p:txBody>
      </p:sp>
      <p:sp>
        <p:nvSpPr>
          <p:cNvPr id="9" name="ZoneTexte 8">
            <a:extLst>
              <a:ext uri="{FF2B5EF4-FFF2-40B4-BE49-F238E27FC236}">
                <a16:creationId xmlns:a16="http://schemas.microsoft.com/office/drawing/2014/main" id="{0E839582-415F-C555-B863-A8142ECE7C3D}"/>
              </a:ext>
            </a:extLst>
          </p:cNvPr>
          <p:cNvSpPr txBox="1"/>
          <p:nvPr/>
        </p:nvSpPr>
        <p:spPr>
          <a:xfrm>
            <a:off x="463748" y="2763849"/>
            <a:ext cx="3626249" cy="830997"/>
          </a:xfrm>
          <a:prstGeom prst="rect">
            <a:avLst/>
          </a:prstGeom>
          <a:noFill/>
        </p:spPr>
        <p:txBody>
          <a:bodyPr wrap="none" rtlCol="0">
            <a:spAutoFit/>
          </a:bodyPr>
          <a:lstStyle/>
          <a:p>
            <a:pPr algn="ctr"/>
            <a:r>
              <a:rPr lang="fr-FR" sz="2400" u="sng" dirty="0" err="1"/>
              <a:t>Meso</a:t>
            </a:r>
            <a:r>
              <a:rPr lang="fr-FR" sz="2400" u="sng" dirty="0"/>
              <a:t>, the System</a:t>
            </a:r>
            <a:r>
              <a:rPr lang="fr-FR" sz="2400" dirty="0"/>
              <a:t> :</a:t>
            </a:r>
          </a:p>
          <a:p>
            <a:pPr algn="ctr"/>
            <a:r>
              <a:rPr lang="fr-FR" sz="2400" dirty="0"/>
              <a:t>The « </a:t>
            </a:r>
            <a:r>
              <a:rPr lang="fr-FR" sz="2400" dirty="0" err="1"/>
              <a:t>object</a:t>
            </a:r>
            <a:r>
              <a:rPr lang="fr-FR" sz="2400" dirty="0"/>
              <a:t> of </a:t>
            </a:r>
            <a:r>
              <a:rPr lang="fr-FR" sz="2400" dirty="0" err="1"/>
              <a:t>analysis</a:t>
            </a:r>
            <a:r>
              <a:rPr lang="fr-FR" sz="2400" dirty="0"/>
              <a:t> »</a:t>
            </a:r>
            <a:endParaRPr lang="en-US" sz="2400" i="1" dirty="0"/>
          </a:p>
        </p:txBody>
      </p:sp>
      <p:sp>
        <p:nvSpPr>
          <p:cNvPr id="10" name="ZoneTexte 9">
            <a:extLst>
              <a:ext uri="{FF2B5EF4-FFF2-40B4-BE49-F238E27FC236}">
                <a16:creationId xmlns:a16="http://schemas.microsoft.com/office/drawing/2014/main" id="{B4F9DCAA-1008-ABF6-70E9-0BA218C06DDA}"/>
              </a:ext>
            </a:extLst>
          </p:cNvPr>
          <p:cNvSpPr txBox="1"/>
          <p:nvPr/>
        </p:nvSpPr>
        <p:spPr>
          <a:xfrm>
            <a:off x="492528" y="4286070"/>
            <a:ext cx="3842685" cy="1200329"/>
          </a:xfrm>
          <a:prstGeom prst="rect">
            <a:avLst/>
          </a:prstGeom>
          <a:noFill/>
        </p:spPr>
        <p:txBody>
          <a:bodyPr wrap="square" rtlCol="0">
            <a:spAutoFit/>
          </a:bodyPr>
          <a:lstStyle/>
          <a:p>
            <a:pPr algn="ctr"/>
            <a:r>
              <a:rPr lang="fr-FR" sz="2400" u="sng" dirty="0"/>
              <a:t>Micro – the </a:t>
            </a:r>
            <a:r>
              <a:rPr lang="fr-FR" sz="2400" u="sng" dirty="0" err="1"/>
              <a:t>Sub-systems</a:t>
            </a:r>
            <a:r>
              <a:rPr lang="fr-FR" sz="2400" dirty="0"/>
              <a:t> : a </a:t>
            </a:r>
            <a:r>
              <a:rPr lang="fr-FR" sz="2400" dirty="0" err="1"/>
              <a:t>structured</a:t>
            </a:r>
            <a:r>
              <a:rPr lang="fr-FR" sz="2400" dirty="0"/>
              <a:t> </a:t>
            </a:r>
            <a:r>
              <a:rPr lang="fr-FR" sz="2400" dirty="0" err="1"/>
              <a:t>examination</a:t>
            </a:r>
            <a:r>
              <a:rPr lang="fr-FR" sz="2400" dirty="0"/>
              <a:t> of the </a:t>
            </a:r>
            <a:r>
              <a:rPr lang="fr-FR" sz="2400" dirty="0" err="1"/>
              <a:t>details</a:t>
            </a:r>
            <a:r>
              <a:rPr lang="fr-FR" sz="2400" dirty="0"/>
              <a:t> of the </a:t>
            </a:r>
            <a:r>
              <a:rPr lang="fr-FR" sz="2400" dirty="0" err="1"/>
              <a:t>object</a:t>
            </a:r>
            <a:endParaRPr lang="en-US" sz="2400" i="1" dirty="0"/>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D68C8031-D879-4A85-91FF-9102B025E623}"/>
                  </a:ext>
                </a:extLst>
              </p14:cNvPr>
              <p14:cNvContentPartPr/>
              <p14:nvPr/>
            </p14:nvContentPartPr>
            <p14:xfrm>
              <a:off x="1397331" y="246088"/>
              <a:ext cx="360" cy="360"/>
            </p14:xfrm>
          </p:contentPart>
        </mc:Choice>
        <mc:Fallback xmlns="">
          <p:pic>
            <p:nvPicPr>
              <p:cNvPr id="3" name="Encre 2">
                <a:extLst>
                  <a:ext uri="{FF2B5EF4-FFF2-40B4-BE49-F238E27FC236}">
                    <a16:creationId xmlns:a16="http://schemas.microsoft.com/office/drawing/2014/main" id="{D68C8031-D879-4A85-91FF-9102B025E623}"/>
                  </a:ext>
                </a:extLst>
              </p:cNvPr>
              <p:cNvPicPr/>
              <p:nvPr/>
            </p:nvPicPr>
            <p:blipFill>
              <a:blip r:embed="rId3"/>
              <a:stretch>
                <a:fillRect/>
              </a:stretch>
            </p:blipFill>
            <p:spPr>
              <a:xfrm>
                <a:off x="1388331" y="2374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2" name="Encre 81">
                <a:extLst>
                  <a:ext uri="{FF2B5EF4-FFF2-40B4-BE49-F238E27FC236}">
                    <a16:creationId xmlns:a16="http://schemas.microsoft.com/office/drawing/2014/main" id="{FBF0C1D4-2551-4EB6-A328-9334D569DFAE}"/>
                  </a:ext>
                </a:extLst>
              </p14:cNvPr>
              <p14:cNvContentPartPr/>
              <p14:nvPr/>
            </p14:nvContentPartPr>
            <p14:xfrm>
              <a:off x="-1459629" y="30448"/>
              <a:ext cx="153720" cy="1761120"/>
            </p14:xfrm>
          </p:contentPart>
        </mc:Choice>
        <mc:Fallback xmlns="">
          <p:pic>
            <p:nvPicPr>
              <p:cNvPr id="82" name="Encre 81">
                <a:extLst>
                  <a:ext uri="{FF2B5EF4-FFF2-40B4-BE49-F238E27FC236}">
                    <a16:creationId xmlns:a16="http://schemas.microsoft.com/office/drawing/2014/main" id="{FBF0C1D4-2551-4EB6-A328-9334D569DFAE}"/>
                  </a:ext>
                </a:extLst>
              </p:cNvPr>
              <p:cNvPicPr/>
              <p:nvPr/>
            </p:nvPicPr>
            <p:blipFill>
              <a:blip r:embed="rId15"/>
              <a:stretch>
                <a:fillRect/>
              </a:stretch>
            </p:blipFill>
            <p:spPr>
              <a:xfrm>
                <a:off x="-1468629" y="21808"/>
                <a:ext cx="171360" cy="1778760"/>
              </a:xfrm>
              <a:prstGeom prst="rect">
                <a:avLst/>
              </a:prstGeom>
            </p:spPr>
          </p:pic>
        </mc:Fallback>
      </mc:AlternateContent>
      <p:sp>
        <p:nvSpPr>
          <p:cNvPr id="12" name="ZoneTexte 4">
            <a:extLst>
              <a:ext uri="{FF2B5EF4-FFF2-40B4-BE49-F238E27FC236}">
                <a16:creationId xmlns:a16="http://schemas.microsoft.com/office/drawing/2014/main" id="{E2AF5576-3B2F-3133-8DE7-67F31D682F38}"/>
              </a:ext>
            </a:extLst>
          </p:cNvPr>
          <p:cNvSpPr txBox="1"/>
          <p:nvPr/>
        </p:nvSpPr>
        <p:spPr>
          <a:xfrm>
            <a:off x="7640912" y="2022332"/>
            <a:ext cx="4087340" cy="3231654"/>
          </a:xfrm>
          <a:prstGeom prst="rect">
            <a:avLst/>
          </a:prstGeom>
          <a:noFill/>
        </p:spPr>
        <p:txBody>
          <a:bodyPr wrap="square" rtlCol="0">
            <a:spAutoFit/>
          </a:bodyPr>
          <a:lstStyle/>
          <a:p>
            <a:pPr>
              <a:spcAft>
                <a:spcPts val="1200"/>
              </a:spcAft>
            </a:pPr>
            <a:r>
              <a:rPr lang="fr-FR" sz="2800" b="0" dirty="0">
                <a:solidFill>
                  <a:schemeClr val="bg1">
                    <a:lumMod val="10000"/>
                  </a:schemeClr>
                </a:solidFill>
              </a:rPr>
              <a:t>Do a « zoom in » and a « zoom out » </a:t>
            </a:r>
            <a:r>
              <a:rPr lang="fr-FR" sz="2800" b="0" dirty="0" err="1">
                <a:solidFill>
                  <a:schemeClr val="bg1">
                    <a:lumMod val="10000"/>
                  </a:schemeClr>
                </a:solidFill>
              </a:rPr>
              <a:t>analysis</a:t>
            </a:r>
            <a:r>
              <a:rPr lang="fr-FR" sz="2800" b="0" dirty="0">
                <a:solidFill>
                  <a:schemeClr val="bg1">
                    <a:lumMod val="10000"/>
                  </a:schemeClr>
                </a:solidFill>
              </a:rPr>
              <a:t> for « </a:t>
            </a:r>
            <a:r>
              <a:rPr lang="fr-FR" sz="2800" dirty="0">
                <a:solidFill>
                  <a:schemeClr val="bg1">
                    <a:lumMod val="10000"/>
                  </a:schemeClr>
                </a:solidFill>
              </a:rPr>
              <a:t>CRM »</a:t>
            </a:r>
            <a:endParaRPr lang="fr-FR" sz="2800" b="0" dirty="0">
              <a:solidFill>
                <a:schemeClr val="bg1">
                  <a:lumMod val="10000"/>
                </a:schemeClr>
              </a:solidFill>
            </a:endParaRPr>
          </a:p>
          <a:p>
            <a:pPr marL="457200" indent="-457200">
              <a:spcAft>
                <a:spcPts val="1800"/>
              </a:spcAft>
              <a:buAutoNum type="arabicPeriod"/>
            </a:pPr>
            <a:endParaRPr lang="fr-FR" sz="2800" dirty="0">
              <a:solidFill>
                <a:schemeClr val="bg1">
                  <a:lumMod val="10000"/>
                </a:schemeClr>
              </a:solidFill>
            </a:endParaRPr>
          </a:p>
          <a:p>
            <a:pPr>
              <a:spcAft>
                <a:spcPts val="1800"/>
              </a:spcAft>
            </a:pPr>
            <a:r>
              <a:rPr lang="fr-FR" sz="2800" b="1" dirty="0">
                <a:solidFill>
                  <a:schemeClr val="bg1">
                    <a:lumMod val="10000"/>
                  </a:schemeClr>
                </a:solidFill>
              </a:rPr>
              <a:t>15’</a:t>
            </a:r>
          </a:p>
          <a:p>
            <a:pPr marL="457200" indent="-457200">
              <a:buAutoNum type="arabicPeriod"/>
            </a:pPr>
            <a:endParaRPr lang="fr-FR" sz="2400" b="0" dirty="0"/>
          </a:p>
        </p:txBody>
      </p:sp>
      <p:sp>
        <p:nvSpPr>
          <p:cNvPr id="13" name="TextBox 12">
            <a:extLst>
              <a:ext uri="{FF2B5EF4-FFF2-40B4-BE49-F238E27FC236}">
                <a16:creationId xmlns:a16="http://schemas.microsoft.com/office/drawing/2014/main" id="{9BBB9A1C-6D29-AF47-F124-61C7C7D69BFF}"/>
              </a:ext>
            </a:extLst>
          </p:cNvPr>
          <p:cNvSpPr txBox="1"/>
          <p:nvPr/>
        </p:nvSpPr>
        <p:spPr>
          <a:xfrm>
            <a:off x="7765030" y="5486399"/>
            <a:ext cx="4262705" cy="523220"/>
          </a:xfrm>
          <a:prstGeom prst="rect">
            <a:avLst/>
          </a:prstGeom>
          <a:solidFill>
            <a:schemeClr val="accent6">
              <a:lumMod val="60000"/>
              <a:lumOff val="40000"/>
            </a:schemeClr>
          </a:solidFill>
        </p:spPr>
        <p:txBody>
          <a:bodyPr wrap="none" rtlCol="0">
            <a:spAutoFit/>
          </a:bodyPr>
          <a:lstStyle/>
          <a:p>
            <a:r>
              <a:rPr lang="fr-FR" sz="2800" dirty="0" err="1"/>
              <a:t>Did</a:t>
            </a:r>
            <a:r>
              <a:rPr lang="fr-FR" sz="2800" dirty="0"/>
              <a:t> </a:t>
            </a:r>
            <a:r>
              <a:rPr lang="fr-FR" sz="2800" dirty="0" err="1"/>
              <a:t>we</a:t>
            </a:r>
            <a:r>
              <a:rPr lang="fr-FR" sz="2800" dirty="0"/>
              <a:t> do </a:t>
            </a:r>
            <a:r>
              <a:rPr lang="fr-FR" sz="2800" dirty="0" err="1"/>
              <a:t>this</a:t>
            </a:r>
            <a:r>
              <a:rPr lang="fr-FR" sz="2800" dirty="0"/>
              <a:t> last time ?</a:t>
            </a:r>
          </a:p>
        </p:txBody>
      </p:sp>
      <p:sp>
        <p:nvSpPr>
          <p:cNvPr id="14" name="TextBox 13">
            <a:extLst>
              <a:ext uri="{FF2B5EF4-FFF2-40B4-BE49-F238E27FC236}">
                <a16:creationId xmlns:a16="http://schemas.microsoft.com/office/drawing/2014/main" id="{230CE4AC-9657-717B-47FB-0140AB461BEB}"/>
              </a:ext>
            </a:extLst>
          </p:cNvPr>
          <p:cNvSpPr txBox="1"/>
          <p:nvPr/>
        </p:nvSpPr>
        <p:spPr>
          <a:xfrm>
            <a:off x="7661076" y="1381611"/>
            <a:ext cx="3069558" cy="523220"/>
          </a:xfrm>
          <a:prstGeom prst="rect">
            <a:avLst/>
          </a:prstGeom>
          <a:noFill/>
        </p:spPr>
        <p:txBody>
          <a:bodyPr wrap="none" rtlCol="0">
            <a:spAutoFit/>
          </a:bodyPr>
          <a:lstStyle/>
          <a:p>
            <a:r>
              <a:rPr lang="fr-FR" sz="2800" dirty="0">
                <a:solidFill>
                  <a:schemeClr val="tx1">
                    <a:lumMod val="75000"/>
                  </a:schemeClr>
                </a:solidFill>
              </a:rPr>
              <a:t>Activity – in teams</a:t>
            </a:r>
          </a:p>
        </p:txBody>
      </p:sp>
    </p:spTree>
    <p:extLst>
      <p:ext uri="{BB962C8B-B14F-4D97-AF65-F5344CB8AC3E}">
        <p14:creationId xmlns:p14="http://schemas.microsoft.com/office/powerpoint/2010/main" val="65275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66DD01-C246-ADE5-6996-2B65EC9301D1}"/>
              </a:ext>
            </a:extLst>
          </p:cNvPr>
          <p:cNvSpPr>
            <a:spLocks noGrp="1"/>
          </p:cNvSpPr>
          <p:nvPr>
            <p:ph idx="1"/>
          </p:nvPr>
        </p:nvSpPr>
        <p:spPr>
          <a:xfrm>
            <a:off x="1454478" y="1212458"/>
            <a:ext cx="10549952" cy="3917950"/>
          </a:xfrm>
        </p:spPr>
        <p:txBody>
          <a:bodyPr>
            <a:normAutofit fontScale="92500" lnSpcReduction="10000"/>
          </a:bodyPr>
          <a:lstStyle/>
          <a:p>
            <a:pPr>
              <a:lnSpc>
                <a:spcPct val="110000"/>
              </a:lnSpc>
              <a:spcAft>
                <a:spcPts val="1200"/>
              </a:spcAft>
              <a:buClr>
                <a:srgbClr val="C00000"/>
              </a:buClr>
              <a:buFont typeface="Wingdings" panose="05000000000000000000" pitchFamily="2" charset="2"/>
              <a:buChar char="§"/>
            </a:pPr>
            <a:r>
              <a:rPr lang="fr-FR" dirty="0">
                <a:solidFill>
                  <a:schemeClr val="tx1">
                    <a:lumMod val="50000"/>
                  </a:schemeClr>
                </a:solidFill>
              </a:rPr>
              <a:t>Apply CRM in marketing</a:t>
            </a:r>
          </a:p>
          <a:p>
            <a:pPr>
              <a:lnSpc>
                <a:spcPct val="110000"/>
              </a:lnSpc>
              <a:spcAft>
                <a:spcPts val="1200"/>
              </a:spcAft>
              <a:buClr>
                <a:srgbClr val="C00000"/>
              </a:buClr>
              <a:buFont typeface="Wingdings" panose="05000000000000000000" pitchFamily="2" charset="2"/>
              <a:buChar char="§"/>
            </a:pPr>
            <a:r>
              <a:rPr lang="fr-FR" dirty="0">
                <a:solidFill>
                  <a:schemeClr val="tx1">
                    <a:lumMod val="50000"/>
                  </a:schemeClr>
                </a:solidFill>
              </a:rPr>
              <a:t>CRM in </a:t>
            </a:r>
            <a:r>
              <a:rPr lang="fr-FR" dirty="0" err="1">
                <a:solidFill>
                  <a:schemeClr val="tx1">
                    <a:lumMod val="50000"/>
                  </a:schemeClr>
                </a:solidFill>
              </a:rPr>
              <a:t>different</a:t>
            </a:r>
            <a:r>
              <a:rPr lang="fr-FR" dirty="0">
                <a:solidFill>
                  <a:schemeClr val="tx1">
                    <a:lumMod val="50000"/>
                  </a:schemeClr>
                </a:solidFill>
              </a:rPr>
              <a:t> businesses</a:t>
            </a:r>
          </a:p>
          <a:p>
            <a:pPr>
              <a:lnSpc>
                <a:spcPct val="110000"/>
              </a:lnSpc>
              <a:spcAft>
                <a:spcPts val="1200"/>
              </a:spcAft>
              <a:buClr>
                <a:srgbClr val="C00000"/>
              </a:buClr>
              <a:buFont typeface="Wingdings" panose="05000000000000000000" pitchFamily="2" charset="2"/>
              <a:buChar char="§"/>
            </a:pPr>
            <a:r>
              <a:rPr lang="fr-FR" dirty="0">
                <a:solidFill>
                  <a:schemeClr val="tx1">
                    <a:lumMod val="50000"/>
                  </a:schemeClr>
                </a:solidFill>
              </a:rPr>
              <a:t>New </a:t>
            </a:r>
            <a:r>
              <a:rPr lang="fr-FR" dirty="0" err="1">
                <a:solidFill>
                  <a:schemeClr val="tx1">
                    <a:lumMod val="50000"/>
                  </a:schemeClr>
                </a:solidFill>
              </a:rPr>
              <a:t>methods</a:t>
            </a:r>
            <a:r>
              <a:rPr lang="fr-FR" dirty="0">
                <a:solidFill>
                  <a:schemeClr val="tx1">
                    <a:lumMod val="50000"/>
                  </a:schemeClr>
                </a:solidFill>
              </a:rPr>
              <a:t> in CRM – future &amp; trends</a:t>
            </a:r>
          </a:p>
          <a:p>
            <a:pPr>
              <a:lnSpc>
                <a:spcPct val="110000"/>
              </a:lnSpc>
              <a:spcAft>
                <a:spcPts val="1200"/>
              </a:spcAft>
              <a:buClr>
                <a:srgbClr val="C00000"/>
              </a:buClr>
              <a:buFont typeface="Wingdings" panose="05000000000000000000" pitchFamily="2" charset="2"/>
              <a:buChar char="§"/>
            </a:pPr>
            <a:r>
              <a:rPr lang="fr-FR" dirty="0" err="1">
                <a:solidFill>
                  <a:schemeClr val="tx1">
                    <a:lumMod val="50000"/>
                  </a:schemeClr>
                </a:solidFill>
              </a:rPr>
              <a:t>Steps</a:t>
            </a:r>
            <a:r>
              <a:rPr lang="fr-FR" dirty="0">
                <a:solidFill>
                  <a:schemeClr val="tx1">
                    <a:lumMod val="50000"/>
                  </a:schemeClr>
                </a:solidFill>
              </a:rPr>
              <a:t> in </a:t>
            </a:r>
            <a:r>
              <a:rPr lang="fr-FR" dirty="0" err="1">
                <a:solidFill>
                  <a:schemeClr val="tx1">
                    <a:lumMod val="50000"/>
                  </a:schemeClr>
                </a:solidFill>
              </a:rPr>
              <a:t>development</a:t>
            </a:r>
            <a:endParaRPr lang="fr-FR" dirty="0">
              <a:solidFill>
                <a:schemeClr val="tx1">
                  <a:lumMod val="50000"/>
                </a:schemeClr>
              </a:solidFill>
            </a:endParaRPr>
          </a:p>
          <a:p>
            <a:pPr>
              <a:lnSpc>
                <a:spcPct val="110000"/>
              </a:lnSpc>
              <a:spcAft>
                <a:spcPts val="1200"/>
              </a:spcAft>
              <a:buClr>
                <a:srgbClr val="C00000"/>
              </a:buClr>
              <a:buFont typeface="Wingdings" panose="05000000000000000000" pitchFamily="2" charset="2"/>
              <a:buChar char="§"/>
            </a:pPr>
            <a:r>
              <a:rPr lang="fr-FR" strike="sngStrike" dirty="0">
                <a:solidFill>
                  <a:schemeClr val="tx1">
                    <a:lumMod val="50000"/>
                  </a:schemeClr>
                </a:solidFill>
              </a:rPr>
              <a:t>21stC challenges to managers</a:t>
            </a:r>
          </a:p>
          <a:p>
            <a:pPr>
              <a:lnSpc>
                <a:spcPct val="110000"/>
              </a:lnSpc>
              <a:spcAft>
                <a:spcPts val="1200"/>
              </a:spcAft>
              <a:buClr>
                <a:srgbClr val="C00000"/>
              </a:buClr>
              <a:buFont typeface="Wingdings" panose="05000000000000000000" pitchFamily="2" charset="2"/>
              <a:buChar char="§"/>
            </a:pPr>
            <a:r>
              <a:rPr lang="fr-FR" dirty="0">
                <a:solidFill>
                  <a:schemeClr val="tx1">
                    <a:lumMod val="50000"/>
                  </a:schemeClr>
                </a:solidFill>
              </a:rPr>
              <a:t>x</a:t>
            </a:r>
            <a:endParaRPr lang="fr-FR" dirty="0">
              <a:solidFill>
                <a:schemeClr val="bg1">
                  <a:lumMod val="10000"/>
                </a:schemeClr>
              </a:solidFill>
            </a:endParaRPr>
          </a:p>
        </p:txBody>
      </p:sp>
      <p:sp>
        <p:nvSpPr>
          <p:cNvPr id="3" name="Footer Placeholder 2">
            <a:extLst>
              <a:ext uri="{FF2B5EF4-FFF2-40B4-BE49-F238E27FC236}">
                <a16:creationId xmlns:a16="http://schemas.microsoft.com/office/drawing/2014/main" id="{366D8350-255A-C8CA-F72C-FDA65B95CB30}"/>
              </a:ext>
            </a:extLst>
          </p:cNvPr>
          <p:cNvSpPr>
            <a:spLocks noGrp="1"/>
          </p:cNvSpPr>
          <p:nvPr>
            <p:ph type="ftr" sz="quarter" idx="11"/>
          </p:nvPr>
        </p:nvSpPr>
        <p:spPr/>
        <p:txBody>
          <a:bodyPr/>
          <a:lstStyle/>
          <a:p>
            <a:endParaRPr lang="en-VN"/>
          </a:p>
        </p:txBody>
      </p:sp>
      <p:sp>
        <p:nvSpPr>
          <p:cNvPr id="4" name="Title 3">
            <a:extLst>
              <a:ext uri="{FF2B5EF4-FFF2-40B4-BE49-F238E27FC236}">
                <a16:creationId xmlns:a16="http://schemas.microsoft.com/office/drawing/2014/main" id="{C3E3AFB9-0192-402A-EB4B-8E8BB61A0896}"/>
              </a:ext>
            </a:extLst>
          </p:cNvPr>
          <p:cNvSpPr>
            <a:spLocks noGrp="1"/>
          </p:cNvSpPr>
          <p:nvPr>
            <p:ph type="title"/>
          </p:nvPr>
        </p:nvSpPr>
        <p:spPr>
          <a:xfrm>
            <a:off x="1466490" y="-166297"/>
            <a:ext cx="10195930" cy="1378755"/>
          </a:xfrm>
        </p:spPr>
        <p:txBody>
          <a:bodyPr/>
          <a:lstStyle/>
          <a:p>
            <a:pPr algn="r"/>
            <a:r>
              <a:rPr lang="fr-FR" b="0" dirty="0" err="1"/>
              <a:t>What</a:t>
            </a:r>
            <a:r>
              <a:rPr lang="fr-FR" b="0" dirty="0"/>
              <a:t> </a:t>
            </a:r>
            <a:r>
              <a:rPr lang="fr-FR" b="0" dirty="0" err="1"/>
              <a:t>you</a:t>
            </a:r>
            <a:r>
              <a:rPr lang="fr-FR" b="0" dirty="0"/>
              <a:t> </a:t>
            </a:r>
            <a:r>
              <a:rPr lang="fr-FR" b="0" dirty="0" err="1"/>
              <a:t>said</a:t>
            </a:r>
            <a:r>
              <a:rPr lang="fr-FR" b="0" dirty="0"/>
              <a:t> </a:t>
            </a:r>
            <a:r>
              <a:rPr lang="fr-FR" b="0" dirty="0" err="1"/>
              <a:t>you</a:t>
            </a:r>
            <a:r>
              <a:rPr lang="fr-FR" b="0" dirty="0"/>
              <a:t> </a:t>
            </a:r>
            <a:r>
              <a:rPr lang="fr-FR" b="0" dirty="0" err="1"/>
              <a:t>wanted</a:t>
            </a:r>
            <a:r>
              <a:rPr lang="fr-FR" b="0" dirty="0"/>
              <a:t> to </a:t>
            </a:r>
            <a:r>
              <a:rPr lang="fr-FR" b="0" dirty="0" err="1"/>
              <a:t>learn</a:t>
            </a:r>
            <a:r>
              <a:rPr lang="fr-FR" b="0" dirty="0"/>
              <a:t> </a:t>
            </a:r>
            <a:r>
              <a:rPr lang="fr-FR" b="0" dirty="0" err="1"/>
              <a:t>here</a:t>
            </a:r>
            <a:endParaRPr lang="fr-FR" b="0" dirty="0"/>
          </a:p>
        </p:txBody>
      </p:sp>
      <p:sp>
        <p:nvSpPr>
          <p:cNvPr id="6" name="TextBox 5">
            <a:extLst>
              <a:ext uri="{FF2B5EF4-FFF2-40B4-BE49-F238E27FC236}">
                <a16:creationId xmlns:a16="http://schemas.microsoft.com/office/drawing/2014/main" id="{834C1DAA-0909-70E6-B2F5-61E559495B7A}"/>
              </a:ext>
            </a:extLst>
          </p:cNvPr>
          <p:cNvSpPr txBox="1"/>
          <p:nvPr/>
        </p:nvSpPr>
        <p:spPr>
          <a:xfrm>
            <a:off x="7228051" y="5270997"/>
            <a:ext cx="2795958" cy="523220"/>
          </a:xfrm>
          <a:prstGeom prst="rect">
            <a:avLst/>
          </a:prstGeom>
          <a:solidFill>
            <a:schemeClr val="accent6">
              <a:lumMod val="60000"/>
              <a:lumOff val="40000"/>
            </a:schemeClr>
          </a:solidFill>
        </p:spPr>
        <p:txBody>
          <a:bodyPr wrap="none" rtlCol="0">
            <a:spAutoFit/>
          </a:bodyPr>
          <a:lstStyle/>
          <a:p>
            <a:r>
              <a:rPr lang="fr-FR" sz="2800" dirty="0" err="1">
                <a:solidFill>
                  <a:schemeClr val="bg1">
                    <a:lumMod val="10000"/>
                  </a:schemeClr>
                </a:solidFill>
              </a:rPr>
              <a:t>Anyting</a:t>
            </a:r>
            <a:r>
              <a:rPr lang="fr-FR" sz="2800" dirty="0">
                <a:solidFill>
                  <a:schemeClr val="bg1">
                    <a:lumMod val="10000"/>
                  </a:schemeClr>
                </a:solidFill>
              </a:rPr>
              <a:t> to </a:t>
            </a:r>
            <a:r>
              <a:rPr lang="fr-FR" sz="2800" dirty="0" err="1">
                <a:solidFill>
                  <a:schemeClr val="bg1">
                    <a:lumMod val="10000"/>
                  </a:schemeClr>
                </a:solidFill>
              </a:rPr>
              <a:t>add</a:t>
            </a:r>
            <a:r>
              <a:rPr lang="fr-FR" sz="2800" dirty="0">
                <a:solidFill>
                  <a:schemeClr val="bg1">
                    <a:lumMod val="10000"/>
                  </a:schemeClr>
                </a:solidFill>
              </a:rPr>
              <a:t>?</a:t>
            </a:r>
          </a:p>
        </p:txBody>
      </p:sp>
    </p:spTree>
    <p:extLst>
      <p:ext uri="{BB962C8B-B14F-4D97-AF65-F5344CB8AC3E}">
        <p14:creationId xmlns:p14="http://schemas.microsoft.com/office/powerpoint/2010/main" val="152722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E03C-42FE-BEF1-39F2-3805A48F8665}"/>
              </a:ext>
            </a:extLst>
          </p:cNvPr>
          <p:cNvSpPr>
            <a:spLocks noGrp="1"/>
          </p:cNvSpPr>
          <p:nvPr>
            <p:ph type="title"/>
          </p:nvPr>
        </p:nvSpPr>
        <p:spPr/>
        <p:txBody>
          <a:bodyPr>
            <a:normAutofit/>
          </a:bodyPr>
          <a:lstStyle/>
          <a:p>
            <a:r>
              <a:rPr lang="fr-FR" sz="4000" dirty="0">
                <a:latin typeface="+mj-lt"/>
              </a:rPr>
              <a:t>A </a:t>
            </a:r>
            <a:r>
              <a:rPr lang="fr-FR" sz="4000" dirty="0" err="1">
                <a:latin typeface="+mj-lt"/>
              </a:rPr>
              <a:t>funnel</a:t>
            </a:r>
            <a:endParaRPr lang="fr-FR" sz="4000" dirty="0">
              <a:latin typeface="+mj-lt"/>
            </a:endParaRPr>
          </a:p>
        </p:txBody>
      </p:sp>
      <p:sp>
        <p:nvSpPr>
          <p:cNvPr id="3" name="Content Placeholder 2">
            <a:extLst>
              <a:ext uri="{FF2B5EF4-FFF2-40B4-BE49-F238E27FC236}">
                <a16:creationId xmlns:a16="http://schemas.microsoft.com/office/drawing/2014/main" id="{47B7A55F-911C-1154-D0C6-52FACA3839C9}"/>
              </a:ext>
            </a:extLst>
          </p:cNvPr>
          <p:cNvSpPr>
            <a:spLocks noGrp="1"/>
          </p:cNvSpPr>
          <p:nvPr>
            <p:ph idx="1"/>
          </p:nvPr>
        </p:nvSpPr>
        <p:spPr>
          <a:xfrm>
            <a:off x="784714" y="1016950"/>
            <a:ext cx="10515600" cy="2805797"/>
          </a:xfrm>
        </p:spPr>
        <p:txBody>
          <a:bodyPr/>
          <a:lstStyle/>
          <a:p>
            <a:pPr marL="107950" indent="0">
              <a:lnSpc>
                <a:spcPct val="100000"/>
              </a:lnSpc>
              <a:buNone/>
            </a:pPr>
            <a:r>
              <a:rPr lang="en-US" dirty="0">
                <a:solidFill>
                  <a:schemeClr val="bg1">
                    <a:lumMod val="10000"/>
                  </a:schemeClr>
                </a:solidFill>
              </a:rPr>
              <a:t>In this course, we go from Macro to Micro : a funnel that moves from General Context, to Business Strategy, Marketing Plans and then specifically focus onto Customer Relationship Management.</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A59476D5-F352-9C02-5F91-775D223F5EFF}"/>
              </a:ext>
            </a:extLst>
          </p:cNvPr>
          <p:cNvSpPr>
            <a:spLocks noGrp="1"/>
          </p:cNvSpPr>
          <p:nvPr>
            <p:ph type="ftr" sz="quarter" idx="10"/>
          </p:nvPr>
        </p:nvSpPr>
        <p:spPr/>
        <p:txBody>
          <a:bodyPr/>
          <a:lstStyle/>
          <a:p>
            <a:r>
              <a:rPr lang="fr-FR"/>
              <a:t>Indiquez votre nom dans le pied de page</a:t>
            </a:r>
            <a:endParaRPr lang="fr-FR" dirty="0"/>
          </a:p>
        </p:txBody>
      </p:sp>
      <p:sp>
        <p:nvSpPr>
          <p:cNvPr id="5" name="Isosceles Triangle 4">
            <a:extLst>
              <a:ext uri="{FF2B5EF4-FFF2-40B4-BE49-F238E27FC236}">
                <a16:creationId xmlns:a16="http://schemas.microsoft.com/office/drawing/2014/main" id="{410EDAC1-AA6D-F6A0-267E-D2D503B29D71}"/>
              </a:ext>
            </a:extLst>
          </p:cNvPr>
          <p:cNvSpPr/>
          <p:nvPr/>
        </p:nvSpPr>
        <p:spPr>
          <a:xfrm rot="10800000">
            <a:off x="6350793" y="2843213"/>
            <a:ext cx="4336257" cy="3545517"/>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5">
            <a:extLst>
              <a:ext uri="{FF2B5EF4-FFF2-40B4-BE49-F238E27FC236}">
                <a16:creationId xmlns:a16="http://schemas.microsoft.com/office/drawing/2014/main" id="{CB0337AF-CBAC-3F28-748A-E7A280277D4D}"/>
              </a:ext>
            </a:extLst>
          </p:cNvPr>
          <p:cNvSpPr txBox="1"/>
          <p:nvPr/>
        </p:nvSpPr>
        <p:spPr>
          <a:xfrm>
            <a:off x="7218917" y="3184862"/>
            <a:ext cx="2600007" cy="2031325"/>
          </a:xfrm>
          <a:prstGeom prst="rect">
            <a:avLst/>
          </a:prstGeom>
          <a:noFill/>
        </p:spPr>
        <p:txBody>
          <a:bodyPr wrap="none" rtlCol="0">
            <a:spAutoFit/>
          </a:bodyPr>
          <a:lstStyle/>
          <a:p>
            <a:pPr algn="ctr">
              <a:spcAft>
                <a:spcPts val="1200"/>
              </a:spcAft>
            </a:pPr>
            <a:r>
              <a:rPr lang="fr-FR" sz="2400" dirty="0">
                <a:solidFill>
                  <a:schemeClr val="bg1">
                    <a:lumMod val="10000"/>
                  </a:schemeClr>
                </a:solidFill>
              </a:rPr>
              <a:t>General </a:t>
            </a:r>
            <a:r>
              <a:rPr lang="fr-FR" sz="2400" dirty="0" err="1">
                <a:solidFill>
                  <a:schemeClr val="bg1">
                    <a:lumMod val="10000"/>
                  </a:schemeClr>
                </a:solidFill>
              </a:rPr>
              <a:t>context</a:t>
            </a:r>
            <a:endParaRPr lang="fr-FR" sz="2400" dirty="0">
              <a:solidFill>
                <a:schemeClr val="bg1">
                  <a:lumMod val="10000"/>
                </a:schemeClr>
              </a:solidFill>
            </a:endParaRPr>
          </a:p>
          <a:p>
            <a:pPr algn="ctr">
              <a:spcAft>
                <a:spcPts val="1200"/>
              </a:spcAft>
            </a:pPr>
            <a:r>
              <a:rPr lang="fr-FR" sz="2400" dirty="0">
                <a:solidFill>
                  <a:schemeClr val="bg1">
                    <a:lumMod val="10000"/>
                  </a:schemeClr>
                </a:solidFill>
              </a:rPr>
              <a:t>Business </a:t>
            </a:r>
            <a:r>
              <a:rPr lang="fr-FR" sz="2400" dirty="0" err="1">
                <a:solidFill>
                  <a:schemeClr val="bg1">
                    <a:lumMod val="10000"/>
                  </a:schemeClr>
                </a:solidFill>
              </a:rPr>
              <a:t>strategy</a:t>
            </a:r>
            <a:endParaRPr lang="fr-FR" sz="2400" dirty="0">
              <a:solidFill>
                <a:schemeClr val="bg1">
                  <a:lumMod val="10000"/>
                </a:schemeClr>
              </a:solidFill>
            </a:endParaRPr>
          </a:p>
          <a:p>
            <a:pPr algn="ctr">
              <a:spcAft>
                <a:spcPts val="1200"/>
              </a:spcAft>
            </a:pPr>
            <a:r>
              <a:rPr lang="fr-FR" sz="2400" dirty="0">
                <a:solidFill>
                  <a:schemeClr val="bg1">
                    <a:lumMod val="10000"/>
                  </a:schemeClr>
                </a:solidFill>
              </a:rPr>
              <a:t>Marketing</a:t>
            </a:r>
          </a:p>
          <a:p>
            <a:pPr algn="ctr">
              <a:spcAft>
                <a:spcPts val="1200"/>
              </a:spcAft>
            </a:pPr>
            <a:r>
              <a:rPr lang="fr-FR" sz="2400" dirty="0">
                <a:solidFill>
                  <a:schemeClr val="bg1">
                    <a:lumMod val="10000"/>
                  </a:schemeClr>
                </a:solidFill>
              </a:rPr>
              <a:t>CRM</a:t>
            </a:r>
          </a:p>
        </p:txBody>
      </p:sp>
    </p:spTree>
    <p:extLst>
      <p:ext uri="{BB962C8B-B14F-4D97-AF65-F5344CB8AC3E}">
        <p14:creationId xmlns:p14="http://schemas.microsoft.com/office/powerpoint/2010/main" val="1198869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masque1">
  <a:themeElements>
    <a:clrScheme name="Personnalisé 1">
      <a:dk1>
        <a:srgbClr val="002266"/>
      </a:dk1>
      <a:lt1>
        <a:srgbClr val="F8F8F8"/>
      </a:lt1>
      <a:dk2>
        <a:srgbClr val="000099"/>
      </a:dk2>
      <a:lt2>
        <a:srgbClr val="ABCFE5"/>
      </a:lt2>
      <a:accent1>
        <a:srgbClr val="E00016"/>
      </a:accent1>
      <a:accent2>
        <a:srgbClr val="EE754D"/>
      </a:accent2>
      <a:accent3>
        <a:srgbClr val="BFC3CC"/>
      </a:accent3>
      <a:accent4>
        <a:srgbClr val="FFC000"/>
      </a:accent4>
      <a:accent5>
        <a:srgbClr val="006699"/>
      </a:accent5>
      <a:accent6>
        <a:srgbClr val="A1C854"/>
      </a:accent6>
      <a:hlink>
        <a:srgbClr val="0563C1"/>
      </a:hlink>
      <a:folHlink>
        <a:srgbClr val="EA5153"/>
      </a:folHlink>
    </a:clrScheme>
    <a:fontScheme name="Personnalisé 1">
      <a:majorFont>
        <a:latin typeface="AvenirNext LT Pro 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BD1D096861347A9D02859E2ED7DBC" ma:contentTypeVersion="16" ma:contentTypeDescription="Crée un document." ma:contentTypeScope="" ma:versionID="c019aae5bbe348cd104c4880d0c16bee">
  <xsd:schema xmlns:xsd="http://www.w3.org/2001/XMLSchema" xmlns:xs="http://www.w3.org/2001/XMLSchema" xmlns:p="http://schemas.microsoft.com/office/2006/metadata/properties" xmlns:ns2="43f562d2-7457-4404-91ca-c6b53a7ab3aa" xmlns:ns3="b2d4d463-55fe-4936-bf1e-05967041f521" targetNamespace="http://schemas.microsoft.com/office/2006/metadata/properties" ma:root="true" ma:fieldsID="ec73bae91e653de09bc4e96c7737b1e0" ns2:_="" ns3:_="">
    <xsd:import namespace="43f562d2-7457-4404-91ca-c6b53a7ab3aa"/>
    <xsd:import namespace="b2d4d463-55fe-4936-bf1e-05967041f5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562d2-7457-4404-91ca-c6b53a7ab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a7bd99a9-2a28-42c7-8490-6b314b9225c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2d4d463-55fe-4936-bf1e-05967041f52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63fa9732-cda1-4afc-b0ee-42708d3184d5}" ma:internalName="TaxCatchAll" ma:showField="CatchAllData" ma:web="b2d4d463-55fe-4936-bf1e-05967041f5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f562d2-7457-4404-91ca-c6b53a7ab3aa">
      <Terms xmlns="http://schemas.microsoft.com/office/infopath/2007/PartnerControls"/>
    </lcf76f155ced4ddcb4097134ff3c332f>
    <TaxCatchAll xmlns="b2d4d463-55fe-4936-bf1e-05967041f52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F5D12E-5604-430A-9F5C-65DC0D55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562d2-7457-4404-91ca-c6b53a7ab3aa"/>
    <ds:schemaRef ds:uri="b2d4d463-55fe-4936-bf1e-05967041f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BE77A-A6A4-4257-9CEA-47ECFC6C4921}">
  <ds:schemaRefs>
    <ds:schemaRef ds:uri="http://purl.org/dc/elements/1.1/"/>
    <ds:schemaRef ds:uri="http://schemas.microsoft.com/office/2006/documentManagement/types"/>
    <ds:schemaRef ds:uri="43f562d2-7457-4404-91ca-c6b53a7ab3aa"/>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b2d4d463-55fe-4936-bf1e-05967041f521"/>
    <ds:schemaRef ds:uri="http://schemas.microsoft.com/office/2006/metadata/properties"/>
  </ds:schemaRefs>
</ds:datastoreItem>
</file>

<file path=customXml/itemProps3.xml><?xml version="1.0" encoding="utf-8"?>
<ds:datastoreItem xmlns:ds="http://schemas.openxmlformats.org/officeDocument/2006/customXml" ds:itemID="{211D748E-8AB9-47FA-9F0F-AF7FBF1F89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5121</TotalTime>
  <Words>1575</Words>
  <Application>Microsoft Office PowerPoint</Application>
  <PresentationFormat>Widescreen</PresentationFormat>
  <Paragraphs>291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AvenirNext LT Pro Bold</vt:lpstr>
      <vt:lpstr>Calibri</vt:lpstr>
      <vt:lpstr>Courier New</vt:lpstr>
      <vt:lpstr>MADE Outer Sans</vt:lpstr>
      <vt:lpstr>Wingdings</vt:lpstr>
      <vt:lpstr>masque1</vt:lpstr>
      <vt:lpstr>PowerPoint Presentation</vt:lpstr>
      <vt:lpstr>PowerPoint Presentation</vt:lpstr>
      <vt:lpstr>Breaking news</vt:lpstr>
      <vt:lpstr>A work opportunity</vt:lpstr>
      <vt:lpstr>Agenda for this S2</vt:lpstr>
      <vt:lpstr>We talked context : the 2020s are a period of transitions</vt:lpstr>
      <vt:lpstr>We also discussed 3 levels of looking at things</vt:lpstr>
      <vt:lpstr>What you said you wanted to learn here</vt:lpstr>
      <vt:lpstr>A funnel</vt:lpstr>
      <vt:lpstr>Overview of sessions 1 - 5</vt:lpstr>
      <vt:lpstr>Work for today</vt:lpstr>
      <vt:lpstr>« Care of one » : a few questions</vt:lpstr>
      <vt:lpstr>The journey</vt:lpstr>
      <vt:lpstr>Today : a few exercises around company strategy</vt:lpstr>
      <vt:lpstr>PowerPoint Presentation</vt:lpstr>
      <vt:lpstr>Activity #1 – in teams</vt:lpstr>
      <vt:lpstr>Reminder: the 7 boxes and 2 breakdowns</vt:lpstr>
      <vt:lpstr>Activity #2 – in teams</vt:lpstr>
      <vt:lpstr>KSFs : areas to consider include:</vt:lpstr>
      <vt:lpstr>PowerPoint Presentation</vt:lpstr>
      <vt:lpstr>This is where VRIO analysis comes in</vt:lpstr>
      <vt:lpstr>Activity #3 – in teams</vt:lpstr>
      <vt:lpstr>PowerPoint Presentation</vt:lpstr>
      <vt:lpstr>PowerPoint Presentation</vt:lpstr>
      <vt:lpstr>Three time horizons in business strategy</vt:lpstr>
      <vt:lpstr>Activity #4 – in teams</vt:lpstr>
      <vt:lpstr>Three time horizons</vt:lpstr>
      <vt:lpstr>Activity #5 – in teams</vt:lpstr>
      <vt:lpstr>Drivers of internationalisation</vt:lpstr>
      <vt:lpstr>Next time, 1st March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MAHIEU Adeline</dc:creator>
  <cp:lastModifiedBy>robert fonteijn</cp:lastModifiedBy>
  <cp:revision>161</cp:revision>
  <dcterms:created xsi:type="dcterms:W3CDTF">2022-01-04T13:18:55Z</dcterms:created>
  <dcterms:modified xsi:type="dcterms:W3CDTF">2023-02-16T08:03:59Z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0x010100DFDBD1D096861347A9D02859E2ED7DBC</vt:lpwstr>
  </property>
</Properties>
</file>