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6"/>
  </p:notesMasterIdLst>
  <p:handoutMasterIdLst>
    <p:handoutMasterId r:id="rId37"/>
  </p:handoutMasterIdLst>
  <p:sldIdLst>
    <p:sldId id="4652" r:id="rId5"/>
    <p:sldId id="4593" r:id="rId6"/>
    <p:sldId id="4836" r:id="rId7"/>
    <p:sldId id="4850" r:id="rId8"/>
    <p:sldId id="4842" r:id="rId9"/>
    <p:sldId id="4837" r:id="rId10"/>
    <p:sldId id="4841" r:id="rId11"/>
    <p:sldId id="4838" r:id="rId12"/>
    <p:sldId id="4839" r:id="rId13"/>
    <p:sldId id="4840" r:id="rId14"/>
    <p:sldId id="4843" r:id="rId15"/>
    <p:sldId id="4806" r:id="rId16"/>
    <p:sldId id="4809" r:id="rId17"/>
    <p:sldId id="4825" r:id="rId18"/>
    <p:sldId id="4817" r:id="rId19"/>
    <p:sldId id="4834" r:id="rId20"/>
    <p:sldId id="4844" r:id="rId21"/>
    <p:sldId id="4821" r:id="rId22"/>
    <p:sldId id="4823" r:id="rId23"/>
    <p:sldId id="4822" r:id="rId24"/>
    <p:sldId id="4845" r:id="rId25"/>
    <p:sldId id="4761" r:id="rId26"/>
    <p:sldId id="4846" r:id="rId27"/>
    <p:sldId id="4847" r:id="rId28"/>
    <p:sldId id="4848" r:id="rId29"/>
    <p:sldId id="4849" r:id="rId30"/>
    <p:sldId id="4831" r:id="rId31"/>
    <p:sldId id="4797" r:id="rId32"/>
    <p:sldId id="4854" r:id="rId33"/>
    <p:sldId id="4833" r:id="rId34"/>
    <p:sldId id="273"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4BCF9AA-F1FE-4050-956A-745FDD124901}">
          <p14:sldIdLst>
            <p14:sldId id="4652"/>
            <p14:sldId id="4593"/>
            <p14:sldId id="4836"/>
            <p14:sldId id="4850"/>
            <p14:sldId id="4842"/>
            <p14:sldId id="4837"/>
            <p14:sldId id="4841"/>
            <p14:sldId id="4838"/>
            <p14:sldId id="4839"/>
            <p14:sldId id="4840"/>
            <p14:sldId id="4843"/>
            <p14:sldId id="4806"/>
            <p14:sldId id="4809"/>
            <p14:sldId id="4825"/>
            <p14:sldId id="4817"/>
            <p14:sldId id="4834"/>
            <p14:sldId id="4844"/>
            <p14:sldId id="4821"/>
            <p14:sldId id="4823"/>
            <p14:sldId id="4822"/>
            <p14:sldId id="4845"/>
            <p14:sldId id="4761"/>
            <p14:sldId id="4846"/>
            <p14:sldId id="4847"/>
            <p14:sldId id="4848"/>
            <p14:sldId id="4849"/>
            <p14:sldId id="4831"/>
            <p14:sldId id="4797"/>
            <p14:sldId id="4854"/>
            <p14:sldId id="4833"/>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344"/>
    <a:srgbClr val="FF0000"/>
    <a:srgbClr val="1A2B68"/>
    <a:srgbClr val="E00016"/>
    <a:srgbClr val="051B55"/>
    <a:srgbClr val="DF0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sorterViewPr>
    <p:cViewPr varScale="1">
      <p:scale>
        <a:sx n="100" d="100"/>
        <a:sy n="100" d="100"/>
      </p:scale>
      <p:origin x="0" y="-12564"/>
    </p:cViewPr>
  </p:sorter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E64823-7194-47F8-B80B-1079FB2F78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7BCA3-35B1-4066-98BA-3F7E05975D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CBA24-8570-45A5-A699-B11C1EF709EA}" type="datetimeFigureOut">
              <a:rPr lang="fr-FR" smtClean="0"/>
              <a:t>15/03/2023</a:t>
            </a:fld>
            <a:endParaRPr lang="fr-FR"/>
          </a:p>
        </p:txBody>
      </p:sp>
      <p:sp>
        <p:nvSpPr>
          <p:cNvPr id="4" name="Espace réservé du pied de page 3">
            <a:extLst>
              <a:ext uri="{FF2B5EF4-FFF2-40B4-BE49-F238E27FC236}">
                <a16:creationId xmlns:a16="http://schemas.microsoft.com/office/drawing/2014/main" id="{9C654435-D976-4BE0-BA1E-73D1ED7B6E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D7397EB-E2EA-405F-8E13-05BA0F243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FA9E2-F898-48C5-A5ED-3971F346A9D0}" type="slidenum">
              <a:rPr lang="fr-FR" smtClean="0"/>
              <a:t>‹N°›</a:t>
            </a:fld>
            <a:endParaRPr lang="fr-FR"/>
          </a:p>
        </p:txBody>
      </p:sp>
    </p:spTree>
    <p:extLst>
      <p:ext uri="{BB962C8B-B14F-4D97-AF65-F5344CB8AC3E}">
        <p14:creationId xmlns:p14="http://schemas.microsoft.com/office/powerpoint/2010/main" val="126317068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DB51-8576-4E65-84FF-6E3AB951ECEF}" type="datetimeFigureOut">
              <a:rPr lang="fr-FR" smtClean="0"/>
              <a:t>15/03/2023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F50C1-C784-444A-A592-A82C407FA0F8}" type="slidenum">
              <a:rPr lang="fr-FR" smtClean="0"/>
              <a:t>‹N°›</a:t>
            </a:fld>
            <a:endParaRPr lang="fr-FR"/>
          </a:p>
        </p:txBody>
      </p:sp>
    </p:spTree>
    <p:extLst>
      <p:ext uri="{BB962C8B-B14F-4D97-AF65-F5344CB8AC3E}">
        <p14:creationId xmlns:p14="http://schemas.microsoft.com/office/powerpoint/2010/main" val="2342404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bg>
      <p:bgRef idx="1001">
        <a:schemeClr val="bg1"/>
      </p:bgRef>
    </p:bg>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966860AA-A521-4502-A997-D90F29D70560}"/>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Image 3">
            <a:extLst>
              <a:ext uri="{FF2B5EF4-FFF2-40B4-BE49-F238E27FC236}">
                <a16:creationId xmlns:a16="http://schemas.microsoft.com/office/drawing/2014/main" id="{2783CCF4-4E38-4186-8379-F80BEA450D29}"/>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802552" y="5468579"/>
            <a:ext cx="1087396" cy="1087394"/>
          </a:xfrm>
          <a:prstGeom prst="rect">
            <a:avLst/>
          </a:prstGeom>
        </p:spPr>
      </p:pic>
      <p:sp>
        <p:nvSpPr>
          <p:cNvPr id="2" name="ZoneTexte 1">
            <a:extLst>
              <a:ext uri="{FF2B5EF4-FFF2-40B4-BE49-F238E27FC236}">
                <a16:creationId xmlns:a16="http://schemas.microsoft.com/office/drawing/2014/main" id="{C61D7481-0A36-45D6-B339-81FEAC96F013}"/>
              </a:ext>
            </a:extLst>
          </p:cNvPr>
          <p:cNvSpPr txBox="1"/>
          <p:nvPr userDrawn="1"/>
        </p:nvSpPr>
        <p:spPr>
          <a:xfrm>
            <a:off x="6427264" y="5994281"/>
            <a:ext cx="4073236" cy="561692"/>
          </a:xfrm>
          <a:prstGeom prst="rect">
            <a:avLst/>
          </a:prstGeom>
          <a:noFill/>
        </p:spPr>
        <p:txBody>
          <a:bodyPr wrap="square" rtlCol="0">
            <a:spAutoFit/>
          </a:bodyPr>
          <a:lstStyle/>
          <a:p>
            <a:r>
              <a:rPr lang="fr-FR" sz="1000" dirty="0">
                <a:solidFill>
                  <a:schemeClr val="bg1"/>
                </a:solidFill>
              </a:rPr>
              <a:t>« Toute représentation ou reproduction intégrale, ou partielle, faite sans le consentement de l’auteur (…) est illicite »  (</a:t>
            </a:r>
            <a:r>
              <a:rPr lang="fr-FR" sz="900" dirty="0">
                <a:solidFill>
                  <a:schemeClr val="bg1"/>
                </a:solidFill>
              </a:rPr>
              <a:t>alinéa 1</a:t>
            </a:r>
            <a:r>
              <a:rPr lang="fr-FR" sz="900" baseline="30000" dirty="0">
                <a:solidFill>
                  <a:schemeClr val="bg1"/>
                </a:solidFill>
              </a:rPr>
              <a:t>er</a:t>
            </a:r>
            <a:r>
              <a:rPr lang="fr-FR" sz="900" dirty="0">
                <a:solidFill>
                  <a:schemeClr val="bg1"/>
                </a:solidFill>
              </a:rPr>
              <a:t> de l’article 40 de la loi du 11 mars 1957</a:t>
            </a:r>
            <a:r>
              <a:rPr lang="fr-FR" sz="1000" dirty="0">
                <a:solidFill>
                  <a:schemeClr val="bg1"/>
                </a:solidFill>
              </a:rPr>
              <a:t> )</a:t>
            </a:r>
          </a:p>
        </p:txBody>
      </p:sp>
      <p:sp>
        <p:nvSpPr>
          <p:cNvPr id="5" name="ZoneTexte 4">
            <a:extLst>
              <a:ext uri="{FF2B5EF4-FFF2-40B4-BE49-F238E27FC236}">
                <a16:creationId xmlns:a16="http://schemas.microsoft.com/office/drawing/2014/main" id="{BCDA826A-9FF7-4C9B-87B8-A27DF8C5F5B0}"/>
              </a:ext>
            </a:extLst>
          </p:cNvPr>
          <p:cNvSpPr txBox="1"/>
          <p:nvPr userDrawn="1"/>
        </p:nvSpPr>
        <p:spPr>
          <a:xfrm>
            <a:off x="6605750" y="6387894"/>
            <a:ext cx="4073236" cy="246221"/>
          </a:xfrm>
          <a:prstGeom prst="rect">
            <a:avLst/>
          </a:prstGeom>
          <a:noFill/>
        </p:spPr>
        <p:txBody>
          <a:bodyPr wrap="square" rtlCol="0">
            <a:spAutoFit/>
          </a:bodyPr>
          <a:lstStyle/>
          <a:p>
            <a:pPr algn="r"/>
            <a:r>
              <a:rPr lang="fr-FR" sz="1000" dirty="0">
                <a:solidFill>
                  <a:schemeClr val="tx1"/>
                </a:solidFill>
              </a:rPr>
              <a:t> © Tous droits réservés - All rights reserved - 2022</a:t>
            </a:r>
          </a:p>
        </p:txBody>
      </p:sp>
    </p:spTree>
    <p:extLst>
      <p:ext uri="{BB962C8B-B14F-4D97-AF65-F5344CB8AC3E}">
        <p14:creationId xmlns:p14="http://schemas.microsoft.com/office/powerpoint/2010/main" val="2279009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rnière diap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EB34492-C01D-4ECB-B71B-E35B17ADFE3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7064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148C26D-0C88-48CB-A3DE-12E20FA00239}"/>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1D13727-5D29-40AF-BC40-E5633A8C67D7}"/>
              </a:ext>
            </a:extLst>
          </p:cNvPr>
          <p:cNvSpPr>
            <a:spLocks noGrp="1"/>
          </p:cNvSpPr>
          <p:nvPr>
            <p:ph type="ctrTitle" hasCustomPrompt="1"/>
          </p:nvPr>
        </p:nvSpPr>
        <p:spPr>
          <a:xfrm>
            <a:off x="1438275" y="2466109"/>
            <a:ext cx="9315450" cy="1182256"/>
          </a:xfrm>
        </p:spPr>
        <p:txBody>
          <a:bodyPr anchor="t">
            <a:noAutofit/>
          </a:bodyPr>
          <a:lstStyle>
            <a:lvl1pPr algn="ctr">
              <a:defRPr sz="6000">
                <a:solidFill>
                  <a:schemeClr val="bg1"/>
                </a:solidFill>
                <a:latin typeface="MADE Outer Sans" panose="02000505000000020004" pitchFamily="50" charset="0"/>
              </a:defRPr>
            </a:lvl1pPr>
          </a:lstStyle>
          <a:p>
            <a:r>
              <a:rPr lang="fr-FR" dirty="0"/>
              <a:t>MODIFIEZ LE STYLE DU TITRE</a:t>
            </a:r>
          </a:p>
        </p:txBody>
      </p:sp>
      <p:sp>
        <p:nvSpPr>
          <p:cNvPr id="3" name="Sous-titre 2">
            <a:extLst>
              <a:ext uri="{FF2B5EF4-FFF2-40B4-BE49-F238E27FC236}">
                <a16:creationId xmlns:a16="http://schemas.microsoft.com/office/drawing/2014/main" id="{D952D2B2-9742-4412-A04B-76AD5508C52F}"/>
              </a:ext>
            </a:extLst>
          </p:cNvPr>
          <p:cNvSpPr>
            <a:spLocks noGrp="1"/>
          </p:cNvSpPr>
          <p:nvPr>
            <p:ph type="subTitle" idx="1"/>
          </p:nvPr>
        </p:nvSpPr>
        <p:spPr>
          <a:xfrm>
            <a:off x="1685925" y="3980827"/>
            <a:ext cx="8820150" cy="867398"/>
          </a:xfrm>
        </p:spPr>
        <p:txBody>
          <a:bodyPr>
            <a:normAutofit/>
          </a:bodyPr>
          <a:lstStyle>
            <a:lvl1pPr marL="0" indent="0" algn="ctr">
              <a:buNone/>
              <a:defRPr sz="2400">
                <a:solidFill>
                  <a:schemeClr val="bg1"/>
                </a:solidFill>
                <a:latin typeface="MADE Outer Sans" panose="0200050500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cxnSp>
        <p:nvCxnSpPr>
          <p:cNvPr id="15" name="Connecteur droit 14">
            <a:extLst>
              <a:ext uri="{FF2B5EF4-FFF2-40B4-BE49-F238E27FC236}">
                <a16:creationId xmlns:a16="http://schemas.microsoft.com/office/drawing/2014/main" id="{A7CB479D-8161-48A6-B90D-3FAD794DB5B4}"/>
              </a:ext>
            </a:extLst>
          </p:cNvPr>
          <p:cNvCxnSpPr>
            <a:cxnSpLocks/>
          </p:cNvCxnSpPr>
          <p:nvPr userDrawn="1">
            <p:custDataLst>
              <p:tags r:id="rId1"/>
            </p:custDataLst>
          </p:nvPr>
        </p:nvCxnSpPr>
        <p:spPr>
          <a:xfrm flipH="1">
            <a:off x="5303854" y="2057402"/>
            <a:ext cx="15842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50C88B69-F0F6-4EBC-954A-A80048EACF42}"/>
              </a:ext>
            </a:extLst>
          </p:cNvPr>
          <p:cNvSpPr>
            <a:spLocks noGrp="1"/>
          </p:cNvSpPr>
          <p:nvPr>
            <p:ph type="ftr" sz="quarter" idx="10"/>
          </p:nvPr>
        </p:nvSpPr>
        <p:spPr>
          <a:xfrm>
            <a:off x="11934892" y="445147"/>
            <a:ext cx="216877" cy="5943583"/>
          </a:xfrm>
        </p:spPr>
        <p:txBody>
          <a:bodyPr/>
          <a:lstStyle>
            <a:lvl1pPr>
              <a:defRPr sz="900">
                <a:solidFill>
                  <a:schemeClr val="bg1"/>
                </a:solidFill>
              </a:defRPr>
            </a:lvl1pPr>
          </a:lstStyle>
          <a:p>
            <a:r>
              <a:rPr lang="fr-FR"/>
              <a:t>Indiquez votre nom dans le pied de page</a:t>
            </a:r>
            <a:endParaRPr lang="fr-FR" dirty="0"/>
          </a:p>
        </p:txBody>
      </p:sp>
      <p:sp>
        <p:nvSpPr>
          <p:cNvPr id="4" name="ZoneTexte 3">
            <a:extLst>
              <a:ext uri="{FF2B5EF4-FFF2-40B4-BE49-F238E27FC236}">
                <a16:creationId xmlns:a16="http://schemas.microsoft.com/office/drawing/2014/main" id="{A8508DC9-AF2F-47DA-9B08-5390BB3C7A44}"/>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8" name="ZoneTexte 7">
            <a:extLst>
              <a:ext uri="{FF2B5EF4-FFF2-40B4-BE49-F238E27FC236}">
                <a16:creationId xmlns:a16="http://schemas.microsoft.com/office/drawing/2014/main" id="{8A1872C0-24BF-420C-90F4-933BFEF34F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4893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F03445-94E0-43C9-9789-AB5EE7E90C41}"/>
              </a:ext>
            </a:extLst>
          </p:cNvPr>
          <p:cNvSpPr/>
          <p:nvPr userDrawn="1"/>
        </p:nvSpPr>
        <p:spPr>
          <a:xfrm>
            <a:off x="0" y="0"/>
            <a:ext cx="12192000" cy="685800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E4F7B39-CE83-4EA7-9549-3DF027A724F7}"/>
              </a:ext>
            </a:extLst>
          </p:cNvPr>
          <p:cNvSpPr>
            <a:spLocks noGrp="1"/>
          </p:cNvSpPr>
          <p:nvPr>
            <p:ph type="title" hasCustomPrompt="1"/>
          </p:nvPr>
        </p:nvSpPr>
        <p:spPr>
          <a:xfrm>
            <a:off x="2130425" y="2496632"/>
            <a:ext cx="7918450" cy="1864735"/>
          </a:xfrm>
        </p:spPr>
        <p:txBody>
          <a:bodyPr anchor="ctr">
            <a:normAutofit/>
          </a:bodyPr>
          <a:lstStyle>
            <a:lvl1pPr algn="ctr">
              <a:defRPr sz="4000">
                <a:solidFill>
                  <a:schemeClr val="bg1"/>
                </a:solidFill>
                <a:latin typeface="MADE Outer Sans" panose="02000505000000020004" pitchFamily="50" charset="0"/>
              </a:defRPr>
            </a:lvl1pPr>
          </a:lstStyle>
          <a:p>
            <a:r>
              <a:rPr lang="fr-FR" dirty="0"/>
              <a:t>MODIFIEZ LE STYLE DU TITRE</a:t>
            </a:r>
          </a:p>
        </p:txBody>
      </p:sp>
      <p:sp>
        <p:nvSpPr>
          <p:cNvPr id="6" name="ZoneTexte 5">
            <a:extLst>
              <a:ext uri="{FF2B5EF4-FFF2-40B4-BE49-F238E27FC236}">
                <a16:creationId xmlns:a16="http://schemas.microsoft.com/office/drawing/2014/main" id="{CF1681A1-B054-4BA2-B383-BF56CA45E3E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Espace réservé du pied de page 5">
            <a:extLst>
              <a:ext uri="{FF2B5EF4-FFF2-40B4-BE49-F238E27FC236}">
                <a16:creationId xmlns:a16="http://schemas.microsoft.com/office/drawing/2014/main" id="{3DFFA513-C53F-4B11-AF38-CB03B7FA72D3}"/>
              </a:ext>
            </a:extLst>
          </p:cNvPr>
          <p:cNvSpPr>
            <a:spLocks noGrp="1"/>
          </p:cNvSpPr>
          <p:nvPr>
            <p:ph type="ftr" sz="quarter" idx="10"/>
          </p:nvPr>
        </p:nvSpPr>
        <p:spPr>
          <a:xfrm>
            <a:off x="11895992" y="445147"/>
            <a:ext cx="226470" cy="5943583"/>
          </a:xfrm>
        </p:spPr>
        <p:txBody>
          <a:bodyPr/>
          <a:lstStyle>
            <a:lvl1pPr>
              <a:defRPr sz="900">
                <a:solidFill>
                  <a:schemeClr val="bg1"/>
                </a:solidFill>
              </a:defRPr>
            </a:lvl1pPr>
          </a:lstStyle>
          <a:p>
            <a:r>
              <a:rPr lang="fr-FR"/>
              <a:t>Indiquez votre nom dans le pied de page</a:t>
            </a:r>
            <a:endParaRPr lang="fr-FR" dirty="0"/>
          </a:p>
        </p:txBody>
      </p:sp>
      <p:sp>
        <p:nvSpPr>
          <p:cNvPr id="13" name="Rectangle 12">
            <a:extLst>
              <a:ext uri="{FF2B5EF4-FFF2-40B4-BE49-F238E27FC236}">
                <a16:creationId xmlns:a16="http://schemas.microsoft.com/office/drawing/2014/main" id="{682B1898-EFC7-4F39-B248-B40F466BC87B}"/>
              </a:ext>
            </a:extLst>
          </p:cNvPr>
          <p:cNvSpPr/>
          <p:nvPr userDrawn="1"/>
        </p:nvSpPr>
        <p:spPr>
          <a:xfrm rot="5400000" flipH="1">
            <a:off x="8042872" y="806127"/>
            <a:ext cx="185417" cy="6410739"/>
          </a:xfrm>
          <a:prstGeom prst="rect">
            <a:avLst/>
          </a:prstGeom>
          <a:gradFill>
            <a:gsLst>
              <a:gs pos="0">
                <a:srgbClr val="FF000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BB3660D5-F2D7-46CE-AE70-5E48CB20EF10}"/>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375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24F83-1CAE-4580-860D-BB7D3ABDDF4C}"/>
              </a:ext>
            </a:extLst>
          </p:cNvPr>
          <p:cNvSpPr>
            <a:spLocks noGrp="1"/>
          </p:cNvSpPr>
          <p:nvPr>
            <p:ph type="title"/>
          </p:nvPr>
        </p:nvSpPr>
        <p:spPr>
          <a:xfrm>
            <a:off x="838200" y="365125"/>
            <a:ext cx="10515600" cy="651825"/>
          </a:xfrm>
        </p:spPr>
        <p:txBody>
          <a:bodyPr>
            <a:normAutofit/>
          </a:bodyPr>
          <a:lstStyle>
            <a:lvl1pPr>
              <a:defRPr sz="3200">
                <a:latin typeface="MADE Outer Sans" panose="02000505000000020004" pitchFamily="50" charset="0"/>
              </a:defRPr>
            </a:lvl1pPr>
          </a:lstStyle>
          <a:p>
            <a:endParaRPr lang="fr-FR" dirty="0"/>
          </a:p>
        </p:txBody>
      </p:sp>
      <p:sp>
        <p:nvSpPr>
          <p:cNvPr id="3" name="Espace réservé du contenu 2">
            <a:extLst>
              <a:ext uri="{FF2B5EF4-FFF2-40B4-BE49-F238E27FC236}">
                <a16:creationId xmlns:a16="http://schemas.microsoft.com/office/drawing/2014/main" id="{0AF476EF-493F-4EFA-9A56-F0902D6888C1}"/>
              </a:ext>
            </a:extLst>
          </p:cNvPr>
          <p:cNvSpPr>
            <a:spLocks noGrp="1"/>
          </p:cNvSpPr>
          <p:nvPr>
            <p:ph idx="1"/>
          </p:nvPr>
        </p:nvSpPr>
        <p:spPr>
          <a:xfrm>
            <a:off x="838200" y="1223278"/>
            <a:ext cx="10515600" cy="5165452"/>
          </a:xfrm>
        </p:spPr>
        <p:txBody>
          <a:bodyPr lIns="54000"/>
          <a:lstStyle>
            <a:lvl1pPr marL="358775" indent="-250825">
              <a:lnSpc>
                <a:spcPct val="150000"/>
              </a:lnSpc>
              <a:buClr>
                <a:srgbClr val="D31019"/>
              </a:buClr>
              <a:buFont typeface="Wingdings" panose="05000000000000000000" pitchFamily="2" charset="2"/>
              <a:buChar char="§"/>
              <a:defRPr>
                <a:latin typeface="Avenir Next LT Pro" panose="020B0504020202020204" pitchFamily="34" charset="0"/>
              </a:defRPr>
            </a:lvl1pPr>
            <a:lvl2pPr marL="536575" indent="-250825">
              <a:lnSpc>
                <a:spcPct val="150000"/>
              </a:lnSpc>
              <a:buClr>
                <a:srgbClr val="D31019"/>
              </a:buClr>
              <a:buFont typeface="Wingdings" panose="05000000000000000000" pitchFamily="2" charset="2"/>
              <a:buChar char="§"/>
              <a:defRPr>
                <a:latin typeface="Avenir Next LT Pro" panose="020B0504020202020204" pitchFamily="34" charset="0"/>
              </a:defRPr>
            </a:lvl2pPr>
            <a:lvl3pPr marL="715963" indent="-250825">
              <a:lnSpc>
                <a:spcPct val="150000"/>
              </a:lnSpc>
              <a:buClr>
                <a:srgbClr val="D31019"/>
              </a:buClr>
              <a:buFont typeface="Wingdings" panose="05000000000000000000" pitchFamily="2" charset="2"/>
              <a:buChar char="§"/>
              <a:defRPr>
                <a:latin typeface="Avenir Next LT Pro" panose="020B0504020202020204" pitchFamily="34" charset="0"/>
              </a:defRPr>
            </a:lvl3pPr>
            <a:lvl4pPr marL="895350" indent="-250825">
              <a:lnSpc>
                <a:spcPct val="150000"/>
              </a:lnSpc>
              <a:buClr>
                <a:srgbClr val="D31019"/>
              </a:buClr>
              <a:buFont typeface="Wingdings" panose="05000000000000000000" pitchFamily="2" charset="2"/>
              <a:buChar char="§"/>
              <a:defRPr>
                <a:latin typeface="Avenir Next LT Pro" panose="020B0504020202020204" pitchFamily="34" charset="0"/>
              </a:defRPr>
            </a:lvl4pPr>
            <a:lvl5pPr marL="1074738" indent="-250825">
              <a:lnSpc>
                <a:spcPct val="150000"/>
              </a:lnSpc>
              <a:buClr>
                <a:srgbClr val="D31019"/>
              </a:buClr>
              <a:buFont typeface="Wingdings" panose="05000000000000000000" pitchFamily="2" charset="2"/>
              <a:buChar char="§"/>
              <a:defRPr>
                <a:latin typeface="Avenir Next LT Pro" panose="020B05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5">
            <a:extLst>
              <a:ext uri="{FF2B5EF4-FFF2-40B4-BE49-F238E27FC236}">
                <a16:creationId xmlns:a16="http://schemas.microsoft.com/office/drawing/2014/main" id="{39DAABF0-C738-44A2-9C95-B855B578F19F}"/>
              </a:ext>
            </a:extLst>
          </p:cNvPr>
          <p:cNvSpPr>
            <a:spLocks noGrp="1"/>
          </p:cNvSpPr>
          <p:nvPr>
            <p:ph type="ftr" sz="quarter" idx="10"/>
          </p:nvPr>
        </p:nvSpPr>
        <p:spPr>
          <a:xfrm>
            <a:off x="11913577" y="445147"/>
            <a:ext cx="208885"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6CF62721-922C-480A-8B3C-798F478992BF}"/>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79E0953-1E99-4CC3-AC11-197F979993AF}"/>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67AEA9FA-2358-4668-9B4E-5513EB0BE54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150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1B87B-7F19-4F5E-80E9-06AEA49DA6AF}"/>
              </a:ext>
            </a:extLst>
          </p:cNvPr>
          <p:cNvSpPr>
            <a:spLocks noGrp="1"/>
          </p:cNvSpPr>
          <p:nvPr>
            <p:ph type="title"/>
          </p:nvPr>
        </p:nvSpPr>
        <p:spPr>
          <a:xfrm>
            <a:off x="838200" y="365126"/>
            <a:ext cx="10515600" cy="637210"/>
          </a:xfrm>
        </p:spPr>
        <p:txBody>
          <a:bodyPr>
            <a:norm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630662A-B739-40F8-A97E-571D7C89857E}"/>
              </a:ext>
            </a:extLst>
          </p:cNvPr>
          <p:cNvSpPr>
            <a:spLocks noGrp="1"/>
          </p:cNvSpPr>
          <p:nvPr>
            <p:ph sz="half" idx="1"/>
          </p:nvPr>
        </p:nvSpPr>
        <p:spPr>
          <a:xfrm>
            <a:off x="838200" y="1137272"/>
            <a:ext cx="5181600" cy="5251457"/>
          </a:xfrm>
        </p:spPr>
        <p:txBody>
          <a:bodyPr>
            <a:no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53D131D-F8B8-4FC4-98CF-8896DC6636D9}"/>
              </a:ext>
            </a:extLst>
          </p:cNvPr>
          <p:cNvSpPr>
            <a:spLocks noGrp="1"/>
          </p:cNvSpPr>
          <p:nvPr>
            <p:ph sz="half" idx="2"/>
          </p:nvPr>
        </p:nvSpPr>
        <p:spPr>
          <a:xfrm>
            <a:off x="6172200" y="1137273"/>
            <a:ext cx="5181600" cy="5251456"/>
          </a:xfrm>
        </p:spPr>
        <p:txBody>
          <a:bodyPr>
            <a:norm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pied de page 5">
            <a:extLst>
              <a:ext uri="{FF2B5EF4-FFF2-40B4-BE49-F238E27FC236}">
                <a16:creationId xmlns:a16="http://schemas.microsoft.com/office/drawing/2014/main" id="{927DFDA7-9A2F-440B-9CD3-7537BF3943A4}"/>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BC1FE99F-54DD-457B-9653-6D4D14D88D88}"/>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D2BEF23-2A5B-4388-9B2C-11189FCB2926}"/>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D16C934E-C174-49B7-BCD5-187D88387602}"/>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3627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A4F45-1930-4756-B34C-4417F8F9A177}"/>
              </a:ext>
            </a:extLst>
          </p:cNvPr>
          <p:cNvSpPr>
            <a:spLocks noGrp="1"/>
          </p:cNvSpPr>
          <p:nvPr>
            <p:ph type="title"/>
          </p:nvPr>
        </p:nvSpPr>
        <p:spPr>
          <a:xfrm>
            <a:off x="839788" y="365125"/>
            <a:ext cx="10515600" cy="708601"/>
          </a:xfrm>
        </p:spPr>
        <p:txBody>
          <a:bodyPr>
            <a:normAutofit/>
          </a:bodyPr>
          <a:lstStyle>
            <a:lvl1pPr>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texte 2">
            <a:extLst>
              <a:ext uri="{FF2B5EF4-FFF2-40B4-BE49-F238E27FC236}">
                <a16:creationId xmlns:a16="http://schemas.microsoft.com/office/drawing/2014/main" id="{D9DD9890-CBB3-4929-A070-BA754567CD53}"/>
              </a:ext>
            </a:extLst>
          </p:cNvPr>
          <p:cNvSpPr>
            <a:spLocks noGrp="1"/>
          </p:cNvSpPr>
          <p:nvPr>
            <p:ph type="body" idx="1"/>
          </p:nvPr>
        </p:nvSpPr>
        <p:spPr>
          <a:xfrm>
            <a:off x="839788" y="1280054"/>
            <a:ext cx="5157787" cy="708601"/>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87D5BAA2-751C-46B6-BEDE-6A74FE0AF960}"/>
              </a:ext>
            </a:extLst>
          </p:cNvPr>
          <p:cNvSpPr>
            <a:spLocks noGrp="1"/>
          </p:cNvSpPr>
          <p:nvPr>
            <p:ph sz="half" idx="2"/>
          </p:nvPr>
        </p:nvSpPr>
        <p:spPr>
          <a:xfrm>
            <a:off x="839788" y="1988655"/>
            <a:ext cx="5157787" cy="4400075"/>
          </a:xfrm>
        </p:spPr>
        <p:txBody>
          <a:bodyPr>
            <a:normAutofit/>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62595E2C-4405-4D2F-ADE0-077945714858}"/>
              </a:ext>
            </a:extLst>
          </p:cNvPr>
          <p:cNvSpPr>
            <a:spLocks noGrp="1"/>
          </p:cNvSpPr>
          <p:nvPr>
            <p:ph type="body" sz="quarter" idx="3"/>
          </p:nvPr>
        </p:nvSpPr>
        <p:spPr>
          <a:xfrm>
            <a:off x="6172200" y="1280054"/>
            <a:ext cx="5183188" cy="7086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468CBD5D-1880-4646-8E20-A6196CE9134B}"/>
              </a:ext>
            </a:extLst>
          </p:cNvPr>
          <p:cNvSpPr>
            <a:spLocks noGrp="1"/>
          </p:cNvSpPr>
          <p:nvPr>
            <p:ph sz="quarter" idx="4"/>
          </p:nvPr>
        </p:nvSpPr>
        <p:spPr>
          <a:xfrm>
            <a:off x="6194427" y="1988655"/>
            <a:ext cx="5183188" cy="4400075"/>
          </a:xfrm>
        </p:spPr>
        <p:txBody>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pied de page 5">
            <a:extLst>
              <a:ext uri="{FF2B5EF4-FFF2-40B4-BE49-F238E27FC236}">
                <a16:creationId xmlns:a16="http://schemas.microsoft.com/office/drawing/2014/main" id="{E13464AA-59D4-48E1-8C71-41F23CB4CB6E}"/>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21303350-3B46-43F2-9D2A-79D03CCCC9C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9D71694-6DA5-42F2-8A1E-C370FCE7619C}"/>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1" name="ZoneTexte 10">
            <a:extLst>
              <a:ext uri="{FF2B5EF4-FFF2-40B4-BE49-F238E27FC236}">
                <a16:creationId xmlns:a16="http://schemas.microsoft.com/office/drawing/2014/main" id="{47BD5098-084A-409B-ADEE-F43534824DF7}"/>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93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771236"/>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3188" y="441903"/>
            <a:ext cx="6172200" cy="5943582"/>
          </a:xfrm>
        </p:spPr>
        <p:txBody>
          <a:bodyPr>
            <a:normAutofit/>
          </a:bodyPr>
          <a:lstStyle>
            <a:lvl1pPr marL="3587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15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15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15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293091"/>
            <a:ext cx="3932237" cy="509563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FB5F23BF-6D18-4506-8A96-F32F580A5349}"/>
              </a:ext>
            </a:extLst>
          </p:cNvPr>
          <p:cNvSpPr>
            <a:spLocks noGrp="1"/>
          </p:cNvSpPr>
          <p:nvPr>
            <p:ph type="ftr" sz="quarter" idx="10"/>
          </p:nvPr>
        </p:nvSpPr>
        <p:spPr>
          <a:xfrm>
            <a:off x="11939954" y="445147"/>
            <a:ext cx="182508"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58506E46-3287-4B1B-B5CC-49612CCC773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5705EE86-67E3-40AF-ADE6-FBEB54971D3B}"/>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5E2A0076-511F-446B-96C1-CA4750F9046E}"/>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82279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F4989-205F-494E-9482-A2328A293BE2}"/>
              </a:ext>
            </a:extLst>
          </p:cNvPr>
          <p:cNvSpPr>
            <a:spLocks noGrp="1"/>
          </p:cNvSpPr>
          <p:nvPr>
            <p:ph type="title"/>
          </p:nvPr>
        </p:nvSpPr>
        <p:spPr>
          <a:xfrm>
            <a:off x="839788" y="457200"/>
            <a:ext cx="3932237" cy="762000"/>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8770B2CA-A695-4C5D-B1C1-D4335BD47443}"/>
              </a:ext>
            </a:extLst>
          </p:cNvPr>
          <p:cNvSpPr>
            <a:spLocks noGrp="1"/>
          </p:cNvSpPr>
          <p:nvPr>
            <p:ph type="pic" idx="1"/>
          </p:nvPr>
        </p:nvSpPr>
        <p:spPr>
          <a:xfrm>
            <a:off x="5183188" y="441902"/>
            <a:ext cx="6172200" cy="59435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a:extLst>
              <a:ext uri="{FF2B5EF4-FFF2-40B4-BE49-F238E27FC236}">
                <a16:creationId xmlns:a16="http://schemas.microsoft.com/office/drawing/2014/main" id="{4D934540-7467-430B-A215-E79FEB4D1D16}"/>
              </a:ext>
            </a:extLst>
          </p:cNvPr>
          <p:cNvSpPr>
            <a:spLocks noGrp="1"/>
          </p:cNvSpPr>
          <p:nvPr>
            <p:ph type="body" sz="half" idx="2"/>
          </p:nvPr>
        </p:nvSpPr>
        <p:spPr>
          <a:xfrm>
            <a:off x="839788" y="1283855"/>
            <a:ext cx="3932237" cy="5104875"/>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80EAA261-3357-424C-9424-ABDB9513F51D}"/>
              </a:ext>
            </a:extLst>
          </p:cNvPr>
          <p:cNvSpPr>
            <a:spLocks noGrp="1"/>
          </p:cNvSpPr>
          <p:nvPr>
            <p:ph type="ftr" sz="quarter" idx="10"/>
          </p:nvPr>
        </p:nvSpPr>
        <p:spPr>
          <a:xfrm>
            <a:off x="11913577" y="445147"/>
            <a:ext cx="208886"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88684D30-9ECA-4D0B-9664-07616B9CA3B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E4080E9-2E08-4515-AED2-D62FB75ED457}"/>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B0F0BCEF-8ACC-4170-9E2A-C8CFC691033B}"/>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0310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937491"/>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4000" y="457200"/>
            <a:ext cx="6172200" cy="5931529"/>
          </a:xfrm>
          <a:ln>
            <a:noFill/>
          </a:ln>
        </p:spPr>
        <p:txBody>
          <a:bodyPr>
            <a:normAutofit/>
          </a:bodyPr>
          <a:lstStyle>
            <a:lvl1pPr marL="3587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524243"/>
            <a:ext cx="3932237" cy="48644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337BDF7A-B78B-49B3-9BB9-73272BB0AA27}"/>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E83321AD-A29C-4F83-A56F-A01DADD1A68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136F15D-C884-46ED-9774-2ADDBD4D4D4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AAC33E2B-E95D-4E35-B1DD-0509BBFFEB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2406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F6CC5A-5B4F-45B3-8A0E-DD3C49FF6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6A293E-6747-405B-A4E7-F16B27CF2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4D892BE9-37DC-42CE-AAA8-CC2FEADF306F}"/>
              </a:ext>
            </a:extLst>
          </p:cNvPr>
          <p:cNvSpPr>
            <a:spLocks noGrp="1"/>
          </p:cNvSpPr>
          <p:nvPr>
            <p:ph type="ftr" sz="quarter" idx="3"/>
          </p:nvPr>
        </p:nvSpPr>
        <p:spPr>
          <a:xfrm>
            <a:off x="11887199" y="523081"/>
            <a:ext cx="234462" cy="5811837"/>
          </a:xfrm>
          <a:prstGeom prst="rect">
            <a:avLst/>
          </a:prstGeom>
        </p:spPr>
        <p:txBody>
          <a:bodyPr vert="vert270" lIns="91440" tIns="45720" rIns="91440" bIns="45720" rtlCol="0" anchor="ctr"/>
          <a:lstStyle>
            <a:lvl1pPr algn="l">
              <a:defRPr sz="900">
                <a:solidFill>
                  <a:schemeClr val="tx1">
                    <a:tint val="75000"/>
                  </a:schemeClr>
                </a:solidFill>
              </a:defRPr>
            </a:lvl1pPr>
          </a:lstStyle>
          <a:p>
            <a:r>
              <a:rPr lang="fr-FR"/>
              <a:t>Indiquez votre nom dans le pied de page</a:t>
            </a:r>
            <a:endParaRPr lang="fr-FR" dirty="0"/>
          </a:p>
        </p:txBody>
      </p:sp>
    </p:spTree>
    <p:extLst>
      <p:ext uri="{BB962C8B-B14F-4D97-AF65-F5344CB8AC3E}">
        <p14:creationId xmlns:p14="http://schemas.microsoft.com/office/powerpoint/2010/main" val="245501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73" r:id="rId8"/>
    <p:sldLayoutId id="2147483668" r:id="rId9"/>
    <p:sldLayoutId id="2147483674"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jpeg"/><Relationship Id="rId5" Type="http://schemas.openxmlformats.org/officeDocument/2006/relationships/slideLayout" Target="../slideLayouts/slideLayout4.xml"/><Relationship Id="rId4"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5953896-08BA-43CF-BD03-9A71748C4B85}"/>
              </a:ext>
            </a:extLst>
          </p:cNvPr>
          <p:cNvSpPr>
            <a:spLocks noGrp="1"/>
          </p:cNvSpPr>
          <p:nvPr>
            <p:ph type="subTitle" idx="1"/>
          </p:nvPr>
        </p:nvSpPr>
        <p:spPr>
          <a:xfrm>
            <a:off x="1885949" y="5521332"/>
            <a:ext cx="8820150" cy="867398"/>
          </a:xfrm>
        </p:spPr>
        <p:txBody>
          <a:bodyPr>
            <a:normAutofit/>
          </a:bodyPr>
          <a:lstStyle/>
          <a:p>
            <a:r>
              <a:rPr lang="fr-FR" sz="3600" dirty="0">
                <a:latin typeface="+mj-lt"/>
              </a:rPr>
              <a:t>Robert Fonteijn</a:t>
            </a:r>
          </a:p>
        </p:txBody>
      </p:sp>
      <p:sp>
        <p:nvSpPr>
          <p:cNvPr id="4" name="Espace réservé du pied de page 3">
            <a:extLst>
              <a:ext uri="{FF2B5EF4-FFF2-40B4-BE49-F238E27FC236}">
                <a16:creationId xmlns:a16="http://schemas.microsoft.com/office/drawing/2014/main" id="{3093D9F0-9257-48BC-9CCF-E04892DB67E9}"/>
              </a:ext>
            </a:extLst>
          </p:cNvPr>
          <p:cNvSpPr>
            <a:spLocks noGrp="1"/>
          </p:cNvSpPr>
          <p:nvPr>
            <p:ph type="ftr" sz="quarter" idx="10"/>
          </p:nvPr>
        </p:nvSpPr>
        <p:spPr/>
        <p:txBody>
          <a:bodyPr/>
          <a:lstStyle/>
          <a:p>
            <a:r>
              <a:rPr lang="fr-FR"/>
              <a:t>Indiquez votre nom dans le pied de page</a:t>
            </a:r>
            <a:endParaRPr lang="fr-FR" dirty="0"/>
          </a:p>
        </p:txBody>
      </p:sp>
      <p:sp>
        <p:nvSpPr>
          <p:cNvPr id="5" name="Titre 1">
            <a:extLst>
              <a:ext uri="{FF2B5EF4-FFF2-40B4-BE49-F238E27FC236}">
                <a16:creationId xmlns:a16="http://schemas.microsoft.com/office/drawing/2014/main" id="{787C3AEA-A554-C3AE-BA73-8DFF80BB92DC}"/>
              </a:ext>
            </a:extLst>
          </p:cNvPr>
          <p:cNvSpPr txBox="1">
            <a:spLocks/>
          </p:cNvSpPr>
          <p:nvPr/>
        </p:nvSpPr>
        <p:spPr>
          <a:xfrm>
            <a:off x="651163" y="1413848"/>
            <a:ext cx="10889673" cy="20151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bg1"/>
                </a:solidFill>
                <a:latin typeface="MADE Outer Sans" panose="02000505000000020004" pitchFamily="50" charset="0"/>
                <a:ea typeface="+mj-ea"/>
                <a:cs typeface="+mj-cs"/>
              </a:defRPr>
            </a:lvl1pPr>
          </a:lstStyle>
          <a:p>
            <a:pPr>
              <a:lnSpc>
                <a:spcPct val="100000"/>
              </a:lnSpc>
              <a:spcAft>
                <a:spcPts val="3600"/>
              </a:spcAft>
            </a:pPr>
            <a:r>
              <a:rPr lang="fr-FR" sz="4800" dirty="0">
                <a:latin typeface="+mj-lt"/>
              </a:rPr>
              <a:t>MSc AI for marketing </a:t>
            </a:r>
            <a:r>
              <a:rPr lang="fr-FR" sz="4800" dirty="0" err="1">
                <a:latin typeface="+mj-lt"/>
              </a:rPr>
              <a:t>strategy</a:t>
            </a:r>
            <a:endParaRPr lang="fr-FR" sz="4800" dirty="0">
              <a:latin typeface="+mj-lt"/>
            </a:endParaRPr>
          </a:p>
          <a:p>
            <a:pPr>
              <a:lnSpc>
                <a:spcPct val="100000"/>
              </a:lnSpc>
              <a:spcAft>
                <a:spcPts val="3600"/>
              </a:spcAft>
            </a:pPr>
            <a:r>
              <a:rPr lang="fr-FR" sz="4400" dirty="0">
                <a:latin typeface="+mj-lt"/>
              </a:rPr>
              <a:t>Customer Relationship Management</a:t>
            </a:r>
          </a:p>
          <a:p>
            <a:pPr>
              <a:lnSpc>
                <a:spcPct val="100000"/>
              </a:lnSpc>
              <a:spcAft>
                <a:spcPts val="1200"/>
              </a:spcAft>
            </a:pPr>
            <a:r>
              <a:rPr lang="fr-FR" sz="4400" dirty="0">
                <a:latin typeface="+mj-lt"/>
              </a:rPr>
              <a:t>Session #4 : Marketing &amp; CRM</a:t>
            </a:r>
            <a:endParaRPr lang="fr-FR" sz="4000" dirty="0"/>
          </a:p>
        </p:txBody>
      </p:sp>
    </p:spTree>
    <p:extLst>
      <p:ext uri="{BB962C8B-B14F-4D97-AF65-F5344CB8AC3E}">
        <p14:creationId xmlns:p14="http://schemas.microsoft.com/office/powerpoint/2010/main" val="395119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34EBB-2634-5692-CE77-9BF00EC4AE3E}"/>
              </a:ext>
            </a:extLst>
          </p:cNvPr>
          <p:cNvSpPr>
            <a:spLocks noGrp="1"/>
          </p:cNvSpPr>
          <p:nvPr>
            <p:ph type="title"/>
          </p:nvPr>
        </p:nvSpPr>
        <p:spPr>
          <a:xfrm>
            <a:off x="838200" y="571453"/>
            <a:ext cx="10515600" cy="651825"/>
          </a:xfrm>
        </p:spPr>
        <p:txBody>
          <a:bodyPr>
            <a:noAutofit/>
          </a:bodyPr>
          <a:lstStyle/>
          <a:p>
            <a:r>
              <a:rPr lang="fr-FR" sz="4000" dirty="0" err="1">
                <a:latin typeface="+mj-lt"/>
              </a:rPr>
              <a:t>Organization</a:t>
            </a:r>
            <a:r>
              <a:rPr lang="fr-FR" sz="4000" dirty="0">
                <a:latin typeface="+mj-lt"/>
              </a:rPr>
              <a:t> and support </a:t>
            </a:r>
            <a:r>
              <a:rPr lang="fr-FR" sz="4000" dirty="0" err="1">
                <a:latin typeface="+mj-lt"/>
              </a:rPr>
              <a:t>functions</a:t>
            </a:r>
            <a:br>
              <a:rPr lang="fr-FR" sz="4000" dirty="0">
                <a:latin typeface="+mj-lt"/>
              </a:rPr>
            </a:br>
            <a:endParaRPr lang="fr-FR" sz="4000" dirty="0">
              <a:latin typeface="+mj-lt"/>
            </a:endParaRPr>
          </a:p>
        </p:txBody>
      </p:sp>
      <p:sp>
        <p:nvSpPr>
          <p:cNvPr id="3" name="Espace réservé du contenu 2">
            <a:extLst>
              <a:ext uri="{FF2B5EF4-FFF2-40B4-BE49-F238E27FC236}">
                <a16:creationId xmlns:a16="http://schemas.microsoft.com/office/drawing/2014/main" id="{614452E0-58FD-396C-4E8D-54AA88EE5606}"/>
              </a:ext>
            </a:extLst>
          </p:cNvPr>
          <p:cNvSpPr>
            <a:spLocks noGrp="1"/>
          </p:cNvSpPr>
          <p:nvPr>
            <p:ph idx="1"/>
          </p:nvPr>
        </p:nvSpPr>
        <p:spPr/>
        <p:txBody>
          <a:bodyPr>
            <a:normAutofit/>
          </a:bodyPr>
          <a:lstStyle/>
          <a:p>
            <a:pPr>
              <a:lnSpc>
                <a:spcPct val="100000"/>
              </a:lnSpc>
              <a:spcAft>
                <a:spcPts val="1800"/>
              </a:spcAft>
            </a:pPr>
            <a:r>
              <a:rPr lang="en-US" dirty="0"/>
              <a:t>Coach sales associates to sustain successful “</a:t>
            </a:r>
            <a:r>
              <a:rPr lang="en-US" dirty="0" err="1"/>
              <a:t>clienteling</a:t>
            </a:r>
            <a:r>
              <a:rPr lang="en-US" dirty="0"/>
              <a:t>” relationships via real-time recommendations, feedback reports, and high-value consumer profiles.</a:t>
            </a:r>
          </a:p>
          <a:p>
            <a:pPr>
              <a:lnSpc>
                <a:spcPct val="100000"/>
              </a:lnSpc>
              <a:spcAft>
                <a:spcPts val="1800"/>
              </a:spcAft>
            </a:pPr>
            <a:r>
              <a:rPr lang="en-US" dirty="0"/>
              <a:t>Develop individualized training content for employees based on role and performance.</a:t>
            </a:r>
          </a:p>
          <a:p>
            <a:pPr>
              <a:lnSpc>
                <a:spcPct val="100000"/>
              </a:lnSpc>
              <a:spcAft>
                <a:spcPts val="1800"/>
              </a:spcAft>
            </a:pPr>
            <a:r>
              <a:rPr lang="en-US" dirty="0"/>
              <a:t>Enable self-serve and automate support tasks (for example, HR tickets, accounting for large documents, review of legal documents).</a:t>
            </a:r>
            <a:endParaRPr lang="fr-FR" dirty="0"/>
          </a:p>
        </p:txBody>
      </p:sp>
      <p:sp>
        <p:nvSpPr>
          <p:cNvPr id="4" name="Espace réservé du pied de page 3">
            <a:extLst>
              <a:ext uri="{FF2B5EF4-FFF2-40B4-BE49-F238E27FC236}">
                <a16:creationId xmlns:a16="http://schemas.microsoft.com/office/drawing/2014/main" id="{28C41173-5031-3B04-533C-21FEE8061A4E}"/>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50078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S4</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818051"/>
            <a:ext cx="10515600" cy="5221898"/>
          </a:xfrm>
        </p:spPr>
        <p:txBody>
          <a:bodyPr>
            <a:noAutofit/>
          </a:bodyPr>
          <a:lstStyle/>
          <a:p>
            <a:pPr marL="622300" indent="-514350">
              <a:buFont typeface="+mj-lt"/>
              <a:buAutoNum type="arabicPeriod"/>
            </a:pPr>
            <a:r>
              <a:rPr lang="fr-FR" sz="3200" dirty="0"/>
              <a:t>An </a:t>
            </a:r>
            <a:r>
              <a:rPr lang="fr-FR" sz="3200" dirty="0" err="1"/>
              <a:t>interesting</a:t>
            </a:r>
            <a:r>
              <a:rPr lang="fr-FR" sz="3200" dirty="0"/>
              <a:t> question</a:t>
            </a:r>
          </a:p>
          <a:p>
            <a:pPr marL="622300" indent="-514350">
              <a:buFont typeface="+mj-lt"/>
              <a:buAutoNum type="arabicPeriod"/>
            </a:pPr>
            <a:r>
              <a:rPr lang="fr-FR" sz="3200" b="1" dirty="0" err="1"/>
              <a:t>What</a:t>
            </a:r>
            <a:r>
              <a:rPr lang="fr-FR" sz="3200" b="1" dirty="0"/>
              <a:t> do </a:t>
            </a:r>
            <a:r>
              <a:rPr lang="fr-FR" sz="3200" b="1" dirty="0" err="1"/>
              <a:t>you</a:t>
            </a:r>
            <a:r>
              <a:rPr lang="fr-FR" sz="3200" b="1" dirty="0"/>
              <a:t> </a:t>
            </a:r>
            <a:r>
              <a:rPr lang="fr-FR" sz="3200" b="1" dirty="0" err="1"/>
              <a:t>remember</a:t>
            </a:r>
            <a:r>
              <a:rPr lang="fr-FR" sz="3200" b="1" dirty="0"/>
              <a:t> of last time?</a:t>
            </a:r>
          </a:p>
          <a:p>
            <a:pPr marL="622300" indent="-514350">
              <a:buFont typeface="+mj-lt"/>
              <a:buAutoNum type="arabicPeriod"/>
            </a:pPr>
            <a:r>
              <a:rPr lang="fr-FR" sz="3200" dirty="0" err="1"/>
              <a:t>Positioning</a:t>
            </a:r>
            <a:r>
              <a:rPr lang="fr-FR" sz="3200" dirty="0"/>
              <a:t> </a:t>
            </a:r>
            <a:r>
              <a:rPr lang="fr-FR" sz="3200" dirty="0" err="1"/>
              <a:t>exercise</a:t>
            </a:r>
            <a:endParaRPr lang="fr-FR" sz="3200" dirty="0"/>
          </a:p>
          <a:p>
            <a:pPr marL="622300" indent="-514350">
              <a:buFont typeface="+mj-lt"/>
              <a:buAutoNum type="arabicPeriod"/>
            </a:pPr>
            <a:r>
              <a:rPr lang="fr-FR" sz="3200" dirty="0" err="1"/>
              <a:t>Preparation</a:t>
            </a:r>
            <a:r>
              <a:rPr lang="fr-FR" sz="3200" dirty="0"/>
              <a:t> </a:t>
            </a:r>
            <a:r>
              <a:rPr lang="fr-FR" sz="3200" dirty="0" err="1"/>
              <a:t>work</a:t>
            </a:r>
            <a:r>
              <a:rPr lang="fr-FR" sz="3200" dirty="0"/>
              <a:t> for </a:t>
            </a:r>
            <a:r>
              <a:rPr lang="fr-FR" sz="3200" dirty="0" err="1"/>
              <a:t>today</a:t>
            </a:r>
            <a:endParaRPr lang="fr-FR" sz="3200" dirty="0"/>
          </a:p>
          <a:p>
            <a:pPr marL="622300" indent="-514350">
              <a:buFont typeface="+mj-lt"/>
              <a:buAutoNum type="arabicPeriod"/>
            </a:pPr>
            <a:r>
              <a:rPr lang="fr-FR" sz="3200" dirty="0"/>
              <a:t>Input</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34" y="2531121"/>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39E3-43A4-0B0D-C452-1E39936655F8}"/>
              </a:ext>
            </a:extLst>
          </p:cNvPr>
          <p:cNvSpPr>
            <a:spLocks noGrp="1"/>
          </p:cNvSpPr>
          <p:nvPr>
            <p:ph type="title"/>
          </p:nvPr>
        </p:nvSpPr>
        <p:spPr/>
        <p:txBody>
          <a:bodyPr>
            <a:normAutofit/>
          </a:bodyPr>
          <a:lstStyle/>
          <a:p>
            <a:r>
              <a:rPr lang="fr-FR" sz="4000" dirty="0" err="1">
                <a:latin typeface="+mj-lt"/>
              </a:rPr>
              <a:t>Reminder</a:t>
            </a:r>
            <a:r>
              <a:rPr lang="fr-FR" sz="4000" dirty="0">
                <a:latin typeface="+mj-lt"/>
              </a:rPr>
              <a:t> - the </a:t>
            </a:r>
            <a:r>
              <a:rPr lang="fr-FR" sz="4000" dirty="0" err="1">
                <a:latin typeface="+mj-lt"/>
              </a:rPr>
              <a:t>journey</a:t>
            </a:r>
            <a:endParaRPr lang="fr-FR" sz="4000" dirty="0">
              <a:latin typeface="+mj-lt"/>
            </a:endParaRPr>
          </a:p>
        </p:txBody>
      </p:sp>
      <p:sp>
        <p:nvSpPr>
          <p:cNvPr id="3" name="Content Placeholder 2">
            <a:extLst>
              <a:ext uri="{FF2B5EF4-FFF2-40B4-BE49-F238E27FC236}">
                <a16:creationId xmlns:a16="http://schemas.microsoft.com/office/drawing/2014/main" id="{E8D30002-66C4-7BD2-C3B8-D9A17B221D29}"/>
              </a:ext>
            </a:extLst>
          </p:cNvPr>
          <p:cNvSpPr>
            <a:spLocks noGrp="1"/>
          </p:cNvSpPr>
          <p:nvPr>
            <p:ph idx="1"/>
          </p:nvPr>
        </p:nvSpPr>
        <p:spPr/>
        <p:txBody>
          <a:bodyPr/>
          <a:lstStyle/>
          <a:p>
            <a:r>
              <a:rPr lang="fr-FR" dirty="0" err="1">
                <a:solidFill>
                  <a:schemeClr val="bg1">
                    <a:lumMod val="10000"/>
                  </a:schemeClr>
                </a:solidFill>
              </a:rPr>
              <a:t>Awareness</a:t>
            </a:r>
            <a:r>
              <a:rPr lang="fr-FR" dirty="0">
                <a:solidFill>
                  <a:schemeClr val="bg1">
                    <a:lumMod val="10000"/>
                  </a:schemeClr>
                </a:solidFill>
              </a:rPr>
              <a:t> - </a:t>
            </a:r>
            <a:r>
              <a:rPr lang="fr-FR" dirty="0" err="1">
                <a:solidFill>
                  <a:schemeClr val="bg1">
                    <a:lumMod val="10000"/>
                  </a:schemeClr>
                </a:solidFill>
              </a:rPr>
              <a:t>discover</a:t>
            </a:r>
            <a:endParaRPr lang="fr-FR" dirty="0">
              <a:solidFill>
                <a:schemeClr val="bg1">
                  <a:lumMod val="10000"/>
                </a:schemeClr>
              </a:solidFill>
            </a:endParaRPr>
          </a:p>
          <a:p>
            <a:r>
              <a:rPr lang="fr-FR" dirty="0" err="1">
                <a:solidFill>
                  <a:schemeClr val="bg1">
                    <a:lumMod val="10000"/>
                  </a:schemeClr>
                </a:solidFill>
              </a:rPr>
              <a:t>Consideration</a:t>
            </a:r>
            <a:r>
              <a:rPr lang="fr-FR" dirty="0">
                <a:solidFill>
                  <a:schemeClr val="bg1">
                    <a:lumMod val="10000"/>
                  </a:schemeClr>
                </a:solidFill>
              </a:rPr>
              <a:t> - </a:t>
            </a:r>
            <a:r>
              <a:rPr lang="fr-FR" dirty="0" err="1">
                <a:solidFill>
                  <a:schemeClr val="bg1">
                    <a:lumMod val="10000"/>
                  </a:schemeClr>
                </a:solidFill>
              </a:rPr>
              <a:t>evaluate</a:t>
            </a:r>
            <a:endParaRPr lang="fr-FR" dirty="0">
              <a:solidFill>
                <a:schemeClr val="bg1">
                  <a:lumMod val="10000"/>
                </a:schemeClr>
              </a:solidFill>
            </a:endParaRPr>
          </a:p>
          <a:p>
            <a:r>
              <a:rPr lang="fr-FR" dirty="0" err="1">
                <a:solidFill>
                  <a:schemeClr val="bg1">
                    <a:lumMod val="10000"/>
                  </a:schemeClr>
                </a:solidFill>
              </a:rPr>
              <a:t>Decision</a:t>
            </a:r>
            <a:r>
              <a:rPr lang="fr-FR" dirty="0">
                <a:solidFill>
                  <a:schemeClr val="bg1">
                    <a:lumMod val="10000"/>
                  </a:schemeClr>
                </a:solidFill>
              </a:rPr>
              <a:t> - </a:t>
            </a:r>
            <a:r>
              <a:rPr lang="fr-FR" dirty="0" err="1">
                <a:solidFill>
                  <a:schemeClr val="bg1">
                    <a:lumMod val="10000"/>
                  </a:schemeClr>
                </a:solidFill>
              </a:rPr>
              <a:t>buy</a:t>
            </a:r>
            <a:endParaRPr lang="fr-FR" dirty="0">
              <a:solidFill>
                <a:schemeClr val="bg1">
                  <a:lumMod val="10000"/>
                </a:schemeClr>
              </a:solidFill>
            </a:endParaRPr>
          </a:p>
          <a:p>
            <a:r>
              <a:rPr lang="fr-FR" dirty="0" err="1">
                <a:solidFill>
                  <a:schemeClr val="bg1">
                    <a:lumMod val="10000"/>
                  </a:schemeClr>
                </a:solidFill>
              </a:rPr>
              <a:t>Experience</a:t>
            </a:r>
            <a:r>
              <a:rPr lang="fr-FR" dirty="0">
                <a:solidFill>
                  <a:schemeClr val="bg1">
                    <a:lumMod val="10000"/>
                  </a:schemeClr>
                </a:solidFill>
              </a:rPr>
              <a:t> - use</a:t>
            </a:r>
          </a:p>
          <a:p>
            <a:r>
              <a:rPr lang="fr-FR" dirty="0" err="1">
                <a:solidFill>
                  <a:schemeClr val="bg1">
                    <a:lumMod val="10000"/>
                  </a:schemeClr>
                </a:solidFill>
              </a:rPr>
              <a:t>Loyalty</a:t>
            </a:r>
            <a:r>
              <a:rPr lang="fr-FR" dirty="0">
                <a:solidFill>
                  <a:schemeClr val="bg1">
                    <a:lumMod val="10000"/>
                  </a:schemeClr>
                </a:solidFill>
              </a:rPr>
              <a:t> – </a:t>
            </a:r>
            <a:r>
              <a:rPr lang="fr-FR" dirty="0" err="1">
                <a:solidFill>
                  <a:schemeClr val="bg1">
                    <a:lumMod val="10000"/>
                  </a:schemeClr>
                </a:solidFill>
              </a:rPr>
              <a:t>buy</a:t>
            </a:r>
            <a:r>
              <a:rPr lang="fr-FR" dirty="0">
                <a:solidFill>
                  <a:schemeClr val="bg1">
                    <a:lumMod val="10000"/>
                  </a:schemeClr>
                </a:solidFill>
              </a:rPr>
              <a:t> more &amp; </a:t>
            </a:r>
            <a:r>
              <a:rPr lang="fr-FR" dirty="0" err="1">
                <a:solidFill>
                  <a:schemeClr val="bg1">
                    <a:lumMod val="10000"/>
                  </a:schemeClr>
                </a:solidFill>
              </a:rPr>
              <a:t>often</a:t>
            </a:r>
            <a:endParaRPr lang="fr-FR" dirty="0">
              <a:solidFill>
                <a:schemeClr val="bg1">
                  <a:lumMod val="10000"/>
                </a:schemeClr>
              </a:solidFill>
            </a:endParaRPr>
          </a:p>
          <a:p>
            <a:r>
              <a:rPr lang="fr-FR" dirty="0" err="1">
                <a:solidFill>
                  <a:schemeClr val="bg1">
                    <a:lumMod val="10000"/>
                  </a:schemeClr>
                </a:solidFill>
              </a:rPr>
              <a:t>Advocacy</a:t>
            </a:r>
            <a:r>
              <a:rPr lang="fr-FR" dirty="0">
                <a:solidFill>
                  <a:schemeClr val="bg1">
                    <a:lumMod val="10000"/>
                  </a:schemeClr>
                </a:solidFill>
              </a:rPr>
              <a:t> – « bond »</a:t>
            </a:r>
          </a:p>
        </p:txBody>
      </p:sp>
      <p:sp>
        <p:nvSpPr>
          <p:cNvPr id="4" name="Footer Placeholder 3">
            <a:extLst>
              <a:ext uri="{FF2B5EF4-FFF2-40B4-BE49-F238E27FC236}">
                <a16:creationId xmlns:a16="http://schemas.microsoft.com/office/drawing/2014/main" id="{306D9C8A-E3A7-ABB8-7EB0-585349A676A5}"/>
              </a:ext>
            </a:extLst>
          </p:cNvPr>
          <p:cNvSpPr>
            <a:spLocks noGrp="1"/>
          </p:cNvSpPr>
          <p:nvPr>
            <p:ph type="ftr" sz="quarter" idx="10"/>
          </p:nvPr>
        </p:nvSpPr>
        <p:spPr/>
        <p:txBody>
          <a:bodyPr/>
          <a:lstStyle/>
          <a:p>
            <a:r>
              <a:rPr lang="fr-FR"/>
              <a:t>Indiquez votre nom dans le pied de page</a:t>
            </a:r>
            <a:endParaRPr lang="fr-FR" dirty="0"/>
          </a:p>
        </p:txBody>
      </p:sp>
      <p:sp>
        <p:nvSpPr>
          <p:cNvPr id="5" name="Arrow: Curved Left 4">
            <a:extLst>
              <a:ext uri="{FF2B5EF4-FFF2-40B4-BE49-F238E27FC236}">
                <a16:creationId xmlns:a16="http://schemas.microsoft.com/office/drawing/2014/main" id="{A3D19293-9D5C-1934-4547-52EA4A7242EE}"/>
              </a:ext>
            </a:extLst>
          </p:cNvPr>
          <p:cNvSpPr/>
          <p:nvPr/>
        </p:nvSpPr>
        <p:spPr>
          <a:xfrm>
            <a:off x="5638799" y="1505635"/>
            <a:ext cx="1685925" cy="41290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TextBox 5">
            <a:extLst>
              <a:ext uri="{FF2B5EF4-FFF2-40B4-BE49-F238E27FC236}">
                <a16:creationId xmlns:a16="http://schemas.microsoft.com/office/drawing/2014/main" id="{1B6199AF-C987-CA65-4B73-A6E5EEBACE33}"/>
              </a:ext>
            </a:extLst>
          </p:cNvPr>
          <p:cNvSpPr txBox="1"/>
          <p:nvPr/>
        </p:nvSpPr>
        <p:spPr>
          <a:xfrm>
            <a:off x="8483293" y="822325"/>
            <a:ext cx="3318181" cy="2308324"/>
          </a:xfrm>
          <a:prstGeom prst="rect">
            <a:avLst/>
          </a:prstGeom>
          <a:noFill/>
        </p:spPr>
        <p:txBody>
          <a:bodyPr wrap="square" rtlCol="0">
            <a:spAutoFit/>
          </a:bodyPr>
          <a:lstStyle/>
          <a:p>
            <a:r>
              <a:rPr lang="fr-FR" sz="2400" u="sng" dirty="0" err="1"/>
              <a:t>We</a:t>
            </a:r>
            <a:r>
              <a:rPr lang="fr-FR" sz="2400" u="sng" dirty="0"/>
              <a:t> </a:t>
            </a:r>
            <a:r>
              <a:rPr lang="fr-FR" sz="2400" u="sng" dirty="0" err="1"/>
              <a:t>asked</a:t>
            </a:r>
            <a:r>
              <a:rPr lang="fr-FR" sz="2400" u="sng" dirty="0"/>
              <a:t>:</a:t>
            </a:r>
          </a:p>
          <a:p>
            <a:endParaRPr lang="fr-FR" sz="2400" dirty="0"/>
          </a:p>
          <a:p>
            <a:r>
              <a:rPr lang="fr-FR" sz="2400" dirty="0" err="1"/>
              <a:t>What</a:t>
            </a:r>
            <a:r>
              <a:rPr lang="fr-FR" sz="2400" dirty="0"/>
              <a:t> are the data points </a:t>
            </a:r>
            <a:r>
              <a:rPr lang="fr-FR" sz="2400" dirty="0" err="1"/>
              <a:t>connected</a:t>
            </a:r>
            <a:r>
              <a:rPr lang="fr-FR" sz="2400" dirty="0"/>
              <a:t> to </a:t>
            </a:r>
            <a:r>
              <a:rPr lang="fr-FR" sz="2400" dirty="0" err="1"/>
              <a:t>each</a:t>
            </a:r>
            <a:r>
              <a:rPr lang="fr-FR" sz="2400" dirty="0"/>
              <a:t> </a:t>
            </a:r>
            <a:r>
              <a:rPr lang="fr-FR" sz="2400" dirty="0" err="1"/>
              <a:t>step</a:t>
            </a:r>
            <a:r>
              <a:rPr lang="fr-FR" sz="2400" dirty="0"/>
              <a:t> of the </a:t>
            </a:r>
            <a:r>
              <a:rPr lang="fr-FR" sz="2400" dirty="0" err="1"/>
              <a:t>journey</a:t>
            </a:r>
            <a:r>
              <a:rPr lang="fr-FR" sz="2400" dirty="0"/>
              <a:t>?</a:t>
            </a:r>
          </a:p>
        </p:txBody>
      </p:sp>
    </p:spTree>
    <p:extLst>
      <p:ext uri="{BB962C8B-B14F-4D97-AF65-F5344CB8AC3E}">
        <p14:creationId xmlns:p14="http://schemas.microsoft.com/office/powerpoint/2010/main" val="172261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8631-6216-262B-621D-F21EBCB47D90}"/>
              </a:ext>
            </a:extLst>
          </p:cNvPr>
          <p:cNvSpPr>
            <a:spLocks noGrp="1"/>
          </p:cNvSpPr>
          <p:nvPr>
            <p:ph type="title"/>
          </p:nvPr>
        </p:nvSpPr>
        <p:spPr>
          <a:xfrm>
            <a:off x="271463" y="158797"/>
            <a:ext cx="10515600" cy="651825"/>
          </a:xfrm>
        </p:spPr>
        <p:txBody>
          <a:bodyPr>
            <a:normAutofit/>
          </a:bodyPr>
          <a:lstStyle/>
          <a:p>
            <a:r>
              <a:rPr lang="fr-FR" sz="4000" dirty="0">
                <a:latin typeface="+mj-lt"/>
              </a:rPr>
              <a:t>The </a:t>
            </a:r>
            <a:r>
              <a:rPr lang="fr-FR" sz="4000" dirty="0" err="1">
                <a:latin typeface="+mj-lt"/>
              </a:rPr>
              <a:t>human</a:t>
            </a:r>
            <a:r>
              <a:rPr lang="fr-FR" sz="4000" dirty="0">
                <a:latin typeface="+mj-lt"/>
              </a:rPr>
              <a:t> / tech </a:t>
            </a:r>
            <a:r>
              <a:rPr lang="fr-FR" sz="4000" dirty="0" err="1">
                <a:latin typeface="+mj-lt"/>
              </a:rPr>
              <a:t>equation</a:t>
            </a:r>
            <a:r>
              <a:rPr lang="fr-FR" sz="4000" dirty="0">
                <a:latin typeface="+mj-lt"/>
              </a:rPr>
              <a:t> : a few questions </a:t>
            </a:r>
          </a:p>
        </p:txBody>
      </p:sp>
      <p:sp>
        <p:nvSpPr>
          <p:cNvPr id="3" name="Content Placeholder 2">
            <a:extLst>
              <a:ext uri="{FF2B5EF4-FFF2-40B4-BE49-F238E27FC236}">
                <a16:creationId xmlns:a16="http://schemas.microsoft.com/office/drawing/2014/main" id="{338E5904-30D0-ABEC-F20C-6CF9FDFE49D8}"/>
              </a:ext>
            </a:extLst>
          </p:cNvPr>
          <p:cNvSpPr>
            <a:spLocks noGrp="1"/>
          </p:cNvSpPr>
          <p:nvPr>
            <p:ph idx="1"/>
          </p:nvPr>
        </p:nvSpPr>
        <p:spPr>
          <a:xfrm>
            <a:off x="271463" y="1016950"/>
            <a:ext cx="11642113" cy="5165452"/>
          </a:xfrm>
        </p:spPr>
        <p:txBody>
          <a:bodyPr>
            <a:normAutofit lnSpcReduction="10000"/>
          </a:bodyPr>
          <a:lstStyle/>
          <a:p>
            <a:pPr marL="622300" indent="-514350">
              <a:lnSpc>
                <a:spcPct val="100000"/>
              </a:lnSpc>
              <a:buFont typeface="+mj-lt"/>
              <a:buAutoNum type="arabicPeriod"/>
            </a:pPr>
            <a:r>
              <a:rPr lang="en-US" sz="2400" dirty="0">
                <a:solidFill>
                  <a:schemeClr val="bg1">
                    <a:lumMod val="10000"/>
                  </a:schemeClr>
                </a:solidFill>
                <a:latin typeface="+mn-lt"/>
              </a:rPr>
              <a:t>Why, in your view, have few companies successfully measured the ROI of their marketing spending initiatives?</a:t>
            </a:r>
          </a:p>
          <a:p>
            <a:pPr marL="622300" indent="-514350">
              <a:lnSpc>
                <a:spcPct val="100000"/>
              </a:lnSpc>
              <a:buFont typeface="+mj-lt"/>
              <a:buAutoNum type="arabicPeriod"/>
            </a:pPr>
            <a:r>
              <a:rPr lang="en-US" sz="2400" dirty="0">
                <a:solidFill>
                  <a:schemeClr val="bg1">
                    <a:lumMod val="10000"/>
                  </a:schemeClr>
                </a:solidFill>
                <a:latin typeface="+mn-lt"/>
              </a:rPr>
              <a:t>What are the “pandemic-onset shifts in consumer behavior” that have pushed e-commerce sales to new heights ?</a:t>
            </a:r>
          </a:p>
          <a:p>
            <a:pPr marL="622300" indent="-514350">
              <a:lnSpc>
                <a:spcPct val="100000"/>
              </a:lnSpc>
              <a:buFont typeface="+mj-lt"/>
              <a:buAutoNum type="arabicPeriod"/>
            </a:pPr>
            <a:r>
              <a:rPr lang="fr-FR" sz="2400" dirty="0" err="1">
                <a:solidFill>
                  <a:schemeClr val="bg1">
                    <a:lumMod val="10000"/>
                  </a:schemeClr>
                </a:solidFill>
                <a:latin typeface="+mn-lt"/>
              </a:rPr>
              <a:t>What</a:t>
            </a:r>
            <a:r>
              <a:rPr lang="fr-FR" sz="2400" dirty="0">
                <a:solidFill>
                  <a:schemeClr val="bg1">
                    <a:lumMod val="10000"/>
                  </a:schemeClr>
                </a:solidFill>
                <a:latin typeface="+mn-lt"/>
              </a:rPr>
              <a:t> are « the right </a:t>
            </a:r>
            <a:r>
              <a:rPr lang="fr-FR" sz="2400" dirty="0" err="1">
                <a:solidFill>
                  <a:schemeClr val="bg1">
                    <a:lumMod val="10000"/>
                  </a:schemeClr>
                </a:solidFill>
                <a:latin typeface="+mn-lt"/>
              </a:rPr>
              <a:t>analytical</a:t>
            </a:r>
            <a:r>
              <a:rPr lang="fr-FR" sz="2400" dirty="0">
                <a:solidFill>
                  <a:schemeClr val="bg1">
                    <a:lumMod val="10000"/>
                  </a:schemeClr>
                </a:solidFill>
                <a:latin typeface="+mn-lt"/>
              </a:rPr>
              <a:t> </a:t>
            </a:r>
            <a:r>
              <a:rPr lang="fr-FR" sz="2400" dirty="0" err="1">
                <a:solidFill>
                  <a:schemeClr val="bg1">
                    <a:lumMod val="10000"/>
                  </a:schemeClr>
                </a:solidFill>
                <a:latin typeface="+mn-lt"/>
              </a:rPr>
              <a:t>capabitities</a:t>
            </a:r>
            <a:r>
              <a:rPr lang="fr-FR" sz="2400" dirty="0">
                <a:solidFill>
                  <a:schemeClr val="bg1">
                    <a:lumMod val="10000"/>
                  </a:schemeClr>
                </a:solidFill>
                <a:latin typeface="+mn-lt"/>
              </a:rPr>
              <a:t> » a </a:t>
            </a:r>
            <a:r>
              <a:rPr lang="fr-FR" sz="2400" dirty="0" err="1">
                <a:solidFill>
                  <a:schemeClr val="bg1">
                    <a:lumMod val="10000"/>
                  </a:schemeClr>
                </a:solidFill>
                <a:latin typeface="+mn-lt"/>
              </a:rPr>
              <a:t>company</a:t>
            </a:r>
            <a:r>
              <a:rPr lang="fr-FR" sz="2400" dirty="0">
                <a:solidFill>
                  <a:schemeClr val="bg1">
                    <a:lumMod val="10000"/>
                  </a:schemeClr>
                </a:solidFill>
                <a:latin typeface="+mn-lt"/>
              </a:rPr>
              <a:t> </a:t>
            </a:r>
            <a:r>
              <a:rPr lang="fr-FR" sz="2400" dirty="0" err="1">
                <a:solidFill>
                  <a:schemeClr val="bg1">
                    <a:lumMod val="10000"/>
                  </a:schemeClr>
                </a:solidFill>
                <a:latin typeface="+mn-lt"/>
              </a:rPr>
              <a:t>should</a:t>
            </a:r>
            <a:r>
              <a:rPr lang="fr-FR" sz="2400" dirty="0">
                <a:solidFill>
                  <a:schemeClr val="bg1">
                    <a:lumMod val="10000"/>
                  </a:schemeClr>
                </a:solidFill>
                <a:latin typeface="+mn-lt"/>
              </a:rPr>
              <a:t> have? </a:t>
            </a:r>
            <a:r>
              <a:rPr lang="fr-FR" sz="2400" dirty="0" err="1">
                <a:solidFill>
                  <a:schemeClr val="bg1">
                    <a:lumMod val="10000"/>
                  </a:schemeClr>
                </a:solidFill>
                <a:latin typeface="+mn-lt"/>
              </a:rPr>
              <a:t>Explain</a:t>
            </a:r>
            <a:r>
              <a:rPr lang="fr-FR" sz="2400" dirty="0">
                <a:solidFill>
                  <a:schemeClr val="bg1">
                    <a:lumMod val="10000"/>
                  </a:schemeClr>
                </a:solidFill>
                <a:latin typeface="+mn-lt"/>
              </a:rPr>
              <a:t>.</a:t>
            </a:r>
          </a:p>
          <a:p>
            <a:pPr marL="622300" indent="-514350">
              <a:lnSpc>
                <a:spcPct val="100000"/>
              </a:lnSpc>
              <a:buFont typeface="+mj-lt"/>
              <a:buAutoNum type="arabicPeriod"/>
            </a:pPr>
            <a:r>
              <a:rPr lang="fr-FR" sz="2400" dirty="0" err="1">
                <a:solidFill>
                  <a:schemeClr val="bg1">
                    <a:lumMod val="10000"/>
                  </a:schemeClr>
                </a:solidFill>
                <a:latin typeface="+mn-lt"/>
              </a:rPr>
              <a:t>What</a:t>
            </a:r>
            <a:r>
              <a:rPr lang="fr-FR" sz="2400" dirty="0">
                <a:solidFill>
                  <a:schemeClr val="bg1">
                    <a:lumMod val="10000"/>
                  </a:schemeClr>
                </a:solidFill>
                <a:latin typeface="+mn-lt"/>
              </a:rPr>
              <a:t> are the key obstacles </a:t>
            </a:r>
            <a:r>
              <a:rPr lang="fr-FR" sz="2400" dirty="0" err="1">
                <a:solidFill>
                  <a:schemeClr val="bg1">
                    <a:lumMod val="10000"/>
                  </a:schemeClr>
                </a:solidFill>
                <a:latin typeface="+mn-lt"/>
              </a:rPr>
              <a:t>companies</a:t>
            </a:r>
            <a:r>
              <a:rPr lang="fr-FR" sz="2400" dirty="0">
                <a:solidFill>
                  <a:schemeClr val="bg1">
                    <a:lumMod val="10000"/>
                  </a:schemeClr>
                </a:solidFill>
                <a:latin typeface="+mn-lt"/>
              </a:rPr>
              <a:t> mention in </a:t>
            </a:r>
            <a:r>
              <a:rPr lang="fr-FR" sz="2400" b="0" i="0" dirty="0" err="1">
                <a:solidFill>
                  <a:schemeClr val="bg1">
                    <a:lumMod val="10000"/>
                  </a:schemeClr>
                </a:solidFill>
                <a:effectLst/>
                <a:latin typeface="+mn-lt"/>
              </a:rPr>
              <a:t>adopting</a:t>
            </a:r>
            <a:r>
              <a:rPr lang="fr-FR" sz="2400" b="0" i="0" dirty="0">
                <a:solidFill>
                  <a:schemeClr val="bg1">
                    <a:lumMod val="10000"/>
                  </a:schemeClr>
                </a:solidFill>
                <a:effectLst/>
                <a:latin typeface="+mn-lt"/>
              </a:rPr>
              <a:t> up-to-date </a:t>
            </a:r>
            <a:r>
              <a:rPr lang="fr-FR" sz="2400" b="0" i="0" dirty="0" err="1">
                <a:solidFill>
                  <a:schemeClr val="bg1">
                    <a:lumMod val="10000"/>
                  </a:schemeClr>
                </a:solidFill>
                <a:effectLst/>
                <a:latin typeface="+mn-lt"/>
              </a:rPr>
              <a:t>measurement</a:t>
            </a:r>
            <a:r>
              <a:rPr lang="fr-FR" sz="2400" b="0" i="0" dirty="0">
                <a:solidFill>
                  <a:schemeClr val="bg1">
                    <a:lumMod val="10000"/>
                  </a:schemeClr>
                </a:solidFill>
                <a:effectLst/>
                <a:latin typeface="+mn-lt"/>
              </a:rPr>
              <a:t> </a:t>
            </a:r>
            <a:r>
              <a:rPr lang="fr-FR" sz="2400" b="0" i="0" dirty="0" err="1">
                <a:solidFill>
                  <a:schemeClr val="bg1">
                    <a:lumMod val="10000"/>
                  </a:schemeClr>
                </a:solidFill>
                <a:effectLst/>
                <a:latin typeface="+mn-lt"/>
              </a:rPr>
              <a:t>processes</a:t>
            </a:r>
            <a:r>
              <a:rPr lang="fr-FR" sz="2400" b="0" i="0" dirty="0">
                <a:solidFill>
                  <a:schemeClr val="bg1">
                    <a:lumMod val="10000"/>
                  </a:schemeClr>
                </a:solidFill>
                <a:effectLst/>
                <a:latin typeface="+mn-lt"/>
              </a:rPr>
              <a:t> ?</a:t>
            </a:r>
          </a:p>
          <a:p>
            <a:pPr marL="622300" indent="-514350">
              <a:lnSpc>
                <a:spcPct val="100000"/>
              </a:lnSpc>
              <a:buFont typeface="+mj-lt"/>
              <a:buAutoNum type="arabicPeriod"/>
            </a:pPr>
            <a:r>
              <a:rPr lang="en-US" sz="2400" b="0" i="0" dirty="0">
                <a:solidFill>
                  <a:schemeClr val="bg1">
                    <a:lumMod val="10000"/>
                  </a:schemeClr>
                </a:solidFill>
                <a:effectLst/>
                <a:latin typeface="+mn-lt"/>
              </a:rPr>
              <a:t>What is meant by “the rise of omnichannel experiences has increased the need for holistic modeling and measurement capabilities that account for each marketing-funnel stage—from brand awareness to customer loyalty—and the entire customer journey”.</a:t>
            </a:r>
          </a:p>
          <a:p>
            <a:pPr marL="622300" indent="-514350">
              <a:lnSpc>
                <a:spcPct val="100000"/>
              </a:lnSpc>
              <a:buFont typeface="+mj-lt"/>
              <a:buAutoNum type="arabicPeriod"/>
            </a:pPr>
            <a:r>
              <a:rPr lang="en-US" sz="2400" dirty="0">
                <a:solidFill>
                  <a:schemeClr val="bg1">
                    <a:lumMod val="10000"/>
                  </a:schemeClr>
                </a:solidFill>
                <a:latin typeface="+mn-lt"/>
              </a:rPr>
              <a:t>What do companies need to do in order to stay competitive today and tomorrow?</a:t>
            </a:r>
            <a:endParaRPr lang="fr-FR" sz="2400" b="0" i="0" dirty="0">
              <a:solidFill>
                <a:schemeClr val="bg1">
                  <a:lumMod val="10000"/>
                </a:schemeClr>
              </a:solidFill>
              <a:effectLst/>
              <a:latin typeface="+mn-lt"/>
            </a:endParaRPr>
          </a:p>
          <a:p>
            <a:pPr>
              <a:lnSpc>
                <a:spcPct val="100000"/>
              </a:lnSpc>
            </a:pPr>
            <a:endParaRPr lang="fr-FR" dirty="0"/>
          </a:p>
        </p:txBody>
      </p:sp>
      <p:sp>
        <p:nvSpPr>
          <p:cNvPr id="4" name="Footer Placeholder 3">
            <a:extLst>
              <a:ext uri="{FF2B5EF4-FFF2-40B4-BE49-F238E27FC236}">
                <a16:creationId xmlns:a16="http://schemas.microsoft.com/office/drawing/2014/main" id="{8548FC26-EA8F-8C21-B176-DBC84FC9B9D3}"/>
              </a:ext>
            </a:extLst>
          </p:cNvPr>
          <p:cNvSpPr>
            <a:spLocks noGrp="1"/>
          </p:cNvSpPr>
          <p:nvPr>
            <p:ph type="ftr" sz="quarter" idx="10"/>
          </p:nvPr>
        </p:nvSpPr>
        <p:spPr/>
        <p:txBody>
          <a:bodyPr/>
          <a:lstStyle/>
          <a:p>
            <a:r>
              <a:rPr lang="fr-FR"/>
              <a:t>Indiquez votre nom dans le pied de page</a:t>
            </a:r>
            <a:endParaRPr lang="fr-FR" dirty="0"/>
          </a:p>
        </p:txBody>
      </p:sp>
      <p:pic>
        <p:nvPicPr>
          <p:cNvPr id="5" name="Picture 4">
            <a:extLst>
              <a:ext uri="{FF2B5EF4-FFF2-40B4-BE49-F238E27FC236}">
                <a16:creationId xmlns:a16="http://schemas.microsoft.com/office/drawing/2014/main" id="{E0494925-0728-3DC5-3AAE-42E9E11CAD4F}"/>
              </a:ext>
            </a:extLst>
          </p:cNvPr>
          <p:cNvPicPr>
            <a:picLocks noChangeAspect="1"/>
          </p:cNvPicPr>
          <p:nvPr/>
        </p:nvPicPr>
        <p:blipFill>
          <a:blip r:embed="rId2"/>
          <a:stretch>
            <a:fillRect/>
          </a:stretch>
        </p:blipFill>
        <p:spPr>
          <a:xfrm>
            <a:off x="9453563" y="5779554"/>
            <a:ext cx="2258764" cy="506012"/>
          </a:xfrm>
          <a:prstGeom prst="rect">
            <a:avLst/>
          </a:prstGeom>
        </p:spPr>
      </p:pic>
    </p:spTree>
    <p:extLst>
      <p:ext uri="{BB962C8B-B14F-4D97-AF65-F5344CB8AC3E}">
        <p14:creationId xmlns:p14="http://schemas.microsoft.com/office/powerpoint/2010/main" val="135953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7A87-D741-328F-37E6-D5F2CF2F5D4E}"/>
              </a:ext>
            </a:extLst>
          </p:cNvPr>
          <p:cNvSpPr>
            <a:spLocks noGrp="1"/>
          </p:cNvSpPr>
          <p:nvPr>
            <p:ph type="title"/>
          </p:nvPr>
        </p:nvSpPr>
        <p:spPr/>
        <p:txBody>
          <a:bodyPr>
            <a:normAutofit/>
          </a:bodyPr>
          <a:lstStyle/>
          <a:p>
            <a:r>
              <a:rPr lang="fr-FR" sz="4000" dirty="0" err="1">
                <a:latin typeface="+mj-lt"/>
              </a:rPr>
              <a:t>Reminder</a:t>
            </a:r>
            <a:r>
              <a:rPr lang="fr-FR" sz="4000" dirty="0">
                <a:latin typeface="+mj-lt"/>
              </a:rPr>
              <a:t> - a few </a:t>
            </a:r>
            <a:r>
              <a:rPr lang="fr-FR" sz="4000" dirty="0" err="1">
                <a:latin typeface="+mj-lt"/>
              </a:rPr>
              <a:t>elements</a:t>
            </a:r>
            <a:r>
              <a:rPr lang="fr-FR" sz="4000" dirty="0">
                <a:latin typeface="+mj-lt"/>
              </a:rPr>
              <a:t> of marketing planning</a:t>
            </a:r>
          </a:p>
        </p:txBody>
      </p:sp>
      <p:sp>
        <p:nvSpPr>
          <p:cNvPr id="3" name="Content Placeholder 2">
            <a:extLst>
              <a:ext uri="{FF2B5EF4-FFF2-40B4-BE49-F238E27FC236}">
                <a16:creationId xmlns:a16="http://schemas.microsoft.com/office/drawing/2014/main" id="{73899025-1EF8-64FA-E2F3-570407B382C7}"/>
              </a:ext>
            </a:extLst>
          </p:cNvPr>
          <p:cNvSpPr>
            <a:spLocks noGrp="1"/>
          </p:cNvSpPr>
          <p:nvPr>
            <p:ph idx="1"/>
          </p:nvPr>
        </p:nvSpPr>
        <p:spPr>
          <a:xfrm>
            <a:off x="838200" y="1016950"/>
            <a:ext cx="10515600" cy="5165452"/>
          </a:xfrm>
        </p:spPr>
        <p:txBody>
          <a:bodyPr/>
          <a:lstStyle/>
          <a:p>
            <a:r>
              <a:rPr lang="fr-FR" dirty="0">
                <a:solidFill>
                  <a:schemeClr val="bg1">
                    <a:lumMod val="10000"/>
                  </a:schemeClr>
                </a:solidFill>
              </a:rPr>
              <a:t>Services vs </a:t>
            </a:r>
            <a:r>
              <a:rPr lang="fr-FR" dirty="0" err="1">
                <a:solidFill>
                  <a:schemeClr val="bg1">
                    <a:lumMod val="10000"/>
                  </a:schemeClr>
                </a:solidFill>
              </a:rPr>
              <a:t>products</a:t>
            </a:r>
            <a:endParaRPr lang="fr-FR" dirty="0">
              <a:solidFill>
                <a:schemeClr val="bg1">
                  <a:lumMod val="10000"/>
                </a:schemeClr>
              </a:solidFill>
            </a:endParaRPr>
          </a:p>
          <a:p>
            <a:r>
              <a:rPr lang="fr-FR" dirty="0">
                <a:solidFill>
                  <a:schemeClr val="bg1">
                    <a:lumMod val="10000"/>
                  </a:schemeClr>
                </a:solidFill>
              </a:rPr>
              <a:t>4Ps + 3</a:t>
            </a:r>
          </a:p>
          <a:p>
            <a:r>
              <a:rPr lang="fr-FR" dirty="0">
                <a:solidFill>
                  <a:schemeClr val="bg1">
                    <a:lumMod val="10000"/>
                  </a:schemeClr>
                </a:solidFill>
              </a:rPr>
              <a:t>4Cs</a:t>
            </a:r>
          </a:p>
          <a:p>
            <a:r>
              <a:rPr lang="fr-FR" dirty="0" err="1">
                <a:solidFill>
                  <a:schemeClr val="bg1">
                    <a:lumMod val="10000"/>
                  </a:schemeClr>
                </a:solidFill>
              </a:rPr>
              <a:t>Positioning</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6AE86BC3-7116-1FD4-8686-F198D52B4A7E}"/>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92163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28F9-1B21-33A2-0AB9-B730664EBC54}"/>
              </a:ext>
            </a:extLst>
          </p:cNvPr>
          <p:cNvSpPr>
            <a:spLocks noGrp="1"/>
          </p:cNvSpPr>
          <p:nvPr>
            <p:ph type="title"/>
          </p:nvPr>
        </p:nvSpPr>
        <p:spPr>
          <a:xfrm>
            <a:off x="214313" y="265113"/>
            <a:ext cx="10515600" cy="651825"/>
          </a:xfrm>
        </p:spPr>
        <p:txBody>
          <a:bodyPr>
            <a:normAutofit/>
          </a:bodyPr>
          <a:lstStyle/>
          <a:p>
            <a:r>
              <a:rPr lang="fr-FR" sz="4000" dirty="0">
                <a:latin typeface="+mj-lt"/>
              </a:rPr>
              <a:t>The </a:t>
            </a:r>
            <a:r>
              <a:rPr lang="fr-FR" sz="4000" dirty="0" err="1">
                <a:latin typeface="+mj-lt"/>
              </a:rPr>
              <a:t>flower</a:t>
            </a:r>
            <a:endParaRPr lang="fr-FR" sz="4000" dirty="0">
              <a:latin typeface="+mj-lt"/>
            </a:endParaRPr>
          </a:p>
        </p:txBody>
      </p:sp>
      <p:sp>
        <p:nvSpPr>
          <p:cNvPr id="4" name="Footer Placeholder 3">
            <a:extLst>
              <a:ext uri="{FF2B5EF4-FFF2-40B4-BE49-F238E27FC236}">
                <a16:creationId xmlns:a16="http://schemas.microsoft.com/office/drawing/2014/main" id="{BC189C76-CA1D-BFF9-0394-4762AA418E04}"/>
              </a:ext>
            </a:extLst>
          </p:cNvPr>
          <p:cNvSpPr>
            <a:spLocks noGrp="1"/>
          </p:cNvSpPr>
          <p:nvPr>
            <p:ph type="ftr" sz="quarter" idx="10"/>
          </p:nvPr>
        </p:nvSpPr>
        <p:spPr/>
        <p:txBody>
          <a:bodyPr/>
          <a:lstStyle/>
          <a:p>
            <a:r>
              <a:rPr lang="fr-FR"/>
              <a:t>Indiquez votre nom dans le pied de page</a:t>
            </a:r>
            <a:endParaRPr lang="fr-FR" dirty="0"/>
          </a:p>
        </p:txBody>
      </p:sp>
      <p:pic>
        <p:nvPicPr>
          <p:cNvPr id="6" name="Picture 5">
            <a:extLst>
              <a:ext uri="{FF2B5EF4-FFF2-40B4-BE49-F238E27FC236}">
                <a16:creationId xmlns:a16="http://schemas.microsoft.com/office/drawing/2014/main" id="{B06A8153-B9C0-7108-2A3A-89ECE4C3D3EA}"/>
              </a:ext>
            </a:extLst>
          </p:cNvPr>
          <p:cNvPicPr>
            <a:picLocks noChangeAspect="1"/>
          </p:cNvPicPr>
          <p:nvPr/>
        </p:nvPicPr>
        <p:blipFill>
          <a:blip r:embed="rId2"/>
          <a:stretch>
            <a:fillRect/>
          </a:stretch>
        </p:blipFill>
        <p:spPr>
          <a:xfrm>
            <a:off x="3400424" y="153988"/>
            <a:ext cx="6315075" cy="6245787"/>
          </a:xfrm>
          <a:prstGeom prst="rect">
            <a:avLst/>
          </a:prstGeom>
        </p:spPr>
      </p:pic>
      <p:sp>
        <p:nvSpPr>
          <p:cNvPr id="3" name="TextBox 2">
            <a:extLst>
              <a:ext uri="{FF2B5EF4-FFF2-40B4-BE49-F238E27FC236}">
                <a16:creationId xmlns:a16="http://schemas.microsoft.com/office/drawing/2014/main" id="{6B149340-E02B-29A9-1910-DAA79A9B9520}"/>
              </a:ext>
            </a:extLst>
          </p:cNvPr>
          <p:cNvSpPr txBox="1"/>
          <p:nvPr/>
        </p:nvSpPr>
        <p:spPr>
          <a:xfrm>
            <a:off x="214313" y="1243013"/>
            <a:ext cx="2957511" cy="2677656"/>
          </a:xfrm>
          <a:prstGeom prst="rect">
            <a:avLst/>
          </a:prstGeom>
          <a:noFill/>
        </p:spPr>
        <p:txBody>
          <a:bodyPr wrap="square" rtlCol="0">
            <a:spAutoFit/>
          </a:bodyPr>
          <a:lstStyle/>
          <a:p>
            <a:r>
              <a:rPr lang="fr-FR" sz="2400" dirty="0"/>
              <a:t>The 4Ps are </a:t>
            </a:r>
            <a:r>
              <a:rPr lang="fr-FR" sz="2400" dirty="0" err="1"/>
              <a:t>classic</a:t>
            </a:r>
            <a:r>
              <a:rPr lang="fr-FR" sz="2400" dirty="0"/>
              <a:t> </a:t>
            </a:r>
            <a:r>
              <a:rPr lang="fr-FR" sz="2400" dirty="0" err="1"/>
              <a:t>elements</a:t>
            </a:r>
            <a:r>
              <a:rPr lang="fr-FR" sz="2400" dirty="0"/>
              <a:t> of </a:t>
            </a:r>
            <a:r>
              <a:rPr lang="fr-FR" sz="2400" dirty="0" err="1"/>
              <a:t>product</a:t>
            </a:r>
            <a:r>
              <a:rPr lang="fr-FR" sz="2400" dirty="0"/>
              <a:t> marketing.</a:t>
            </a:r>
          </a:p>
          <a:p>
            <a:endParaRPr lang="fr-FR" sz="2400" dirty="0"/>
          </a:p>
          <a:p>
            <a:r>
              <a:rPr lang="fr-FR" sz="2400" dirty="0"/>
              <a:t>The 3 </a:t>
            </a:r>
            <a:r>
              <a:rPr lang="fr-FR" sz="2400" dirty="0" err="1"/>
              <a:t>additional</a:t>
            </a:r>
            <a:r>
              <a:rPr lang="fr-FR" sz="2400" dirty="0"/>
              <a:t> Ps are </a:t>
            </a:r>
            <a:r>
              <a:rPr lang="fr-FR" sz="2400" dirty="0" err="1"/>
              <a:t>focused</a:t>
            </a:r>
            <a:r>
              <a:rPr lang="fr-FR" sz="2400" dirty="0"/>
              <a:t> on services marketing.</a:t>
            </a:r>
          </a:p>
        </p:txBody>
      </p:sp>
    </p:spTree>
    <p:extLst>
      <p:ext uri="{BB962C8B-B14F-4D97-AF65-F5344CB8AC3E}">
        <p14:creationId xmlns:p14="http://schemas.microsoft.com/office/powerpoint/2010/main" val="160662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D560-59F9-A37D-8C75-D579030C41F7}"/>
              </a:ext>
            </a:extLst>
          </p:cNvPr>
          <p:cNvSpPr>
            <a:spLocks noGrp="1"/>
          </p:cNvSpPr>
          <p:nvPr>
            <p:ph type="title"/>
          </p:nvPr>
        </p:nvSpPr>
        <p:spPr/>
        <p:txBody>
          <a:bodyPr>
            <a:normAutofit/>
          </a:bodyPr>
          <a:lstStyle/>
          <a:p>
            <a:r>
              <a:rPr lang="fr-FR" sz="4000" dirty="0">
                <a:latin typeface="+mj-lt"/>
              </a:rPr>
              <a:t>An observation</a:t>
            </a:r>
          </a:p>
        </p:txBody>
      </p:sp>
      <p:sp>
        <p:nvSpPr>
          <p:cNvPr id="3" name="Content Placeholder 2">
            <a:extLst>
              <a:ext uri="{FF2B5EF4-FFF2-40B4-BE49-F238E27FC236}">
                <a16:creationId xmlns:a16="http://schemas.microsoft.com/office/drawing/2014/main" id="{25A48C33-69B0-D431-2453-322791813F7C}"/>
              </a:ext>
            </a:extLst>
          </p:cNvPr>
          <p:cNvSpPr>
            <a:spLocks noGrp="1"/>
          </p:cNvSpPr>
          <p:nvPr>
            <p:ph idx="1"/>
          </p:nvPr>
        </p:nvSpPr>
        <p:spPr>
          <a:xfrm>
            <a:off x="838200" y="1042091"/>
            <a:ext cx="10515600" cy="5165452"/>
          </a:xfrm>
        </p:spPr>
        <p:txBody>
          <a:bodyPr>
            <a:normAutofit/>
          </a:bodyPr>
          <a:lstStyle/>
          <a:p>
            <a:pPr>
              <a:lnSpc>
                <a:spcPct val="100000"/>
              </a:lnSpc>
            </a:pPr>
            <a:r>
              <a:rPr lang="en-US" sz="2000" dirty="0">
                <a:solidFill>
                  <a:schemeClr val="bg1">
                    <a:lumMod val="10000"/>
                  </a:schemeClr>
                </a:solidFill>
              </a:rPr>
              <a:t>The vast opportunity in tech reflects not only the far-reaching nature of the industry but also its sheer size: the market cap of the five biggest technology firms exceeds the combined GDP of several major economies. The tech industry is doing critical work, too, addressing climate change, improving health and education, advancing AI, and more. The impact of this work comes in part from the insights, skills, and leadership of women in tech.</a:t>
            </a:r>
          </a:p>
          <a:p>
            <a:pPr>
              <a:lnSpc>
                <a:spcPct val="100000"/>
              </a:lnSpc>
            </a:pPr>
            <a:r>
              <a:rPr lang="en-US" sz="2000" dirty="0">
                <a:solidFill>
                  <a:schemeClr val="bg1">
                    <a:lumMod val="10000"/>
                  </a:schemeClr>
                </a:solidFill>
              </a:rPr>
              <a:t>When it comes to advancing women’s role in technology, however, there’s work to be done:</a:t>
            </a:r>
            <a:endParaRPr lang="fr-FR" sz="2000" dirty="0">
              <a:solidFill>
                <a:schemeClr val="bg1">
                  <a:lumMod val="10000"/>
                </a:schemeClr>
              </a:solidFill>
            </a:endParaRPr>
          </a:p>
        </p:txBody>
      </p:sp>
      <p:sp>
        <p:nvSpPr>
          <p:cNvPr id="4" name="Footer Placeholder 3">
            <a:extLst>
              <a:ext uri="{FF2B5EF4-FFF2-40B4-BE49-F238E27FC236}">
                <a16:creationId xmlns:a16="http://schemas.microsoft.com/office/drawing/2014/main" id="{E874675B-2C87-B140-06B2-BAC2B524EF0D}"/>
              </a:ext>
            </a:extLst>
          </p:cNvPr>
          <p:cNvSpPr>
            <a:spLocks noGrp="1"/>
          </p:cNvSpPr>
          <p:nvPr>
            <p:ph type="ftr" sz="quarter" idx="10"/>
          </p:nvPr>
        </p:nvSpPr>
        <p:spPr/>
        <p:txBody>
          <a:bodyPr/>
          <a:lstStyle/>
          <a:p>
            <a:r>
              <a:rPr lang="fr-FR"/>
              <a:t>Indiquez votre nom dans le pied de page</a:t>
            </a:r>
            <a:endParaRPr lang="fr-FR" dirty="0"/>
          </a:p>
        </p:txBody>
      </p:sp>
      <p:pic>
        <p:nvPicPr>
          <p:cNvPr id="1026" name="Picture 2">
            <a:extLst>
              <a:ext uri="{FF2B5EF4-FFF2-40B4-BE49-F238E27FC236}">
                <a16:creationId xmlns:a16="http://schemas.microsoft.com/office/drawing/2014/main" id="{C2E2068E-BE1C-7BC0-9CB4-6C51392E2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541" y="3624817"/>
            <a:ext cx="6209259" cy="16881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2C42B9-16C6-1546-C7E2-1AA7C08492C0}"/>
              </a:ext>
            </a:extLst>
          </p:cNvPr>
          <p:cNvSpPr txBox="1"/>
          <p:nvPr/>
        </p:nvSpPr>
        <p:spPr>
          <a:xfrm>
            <a:off x="6526839" y="5527679"/>
            <a:ext cx="4976903" cy="646331"/>
          </a:xfrm>
          <a:prstGeom prst="rect">
            <a:avLst/>
          </a:prstGeom>
          <a:noFill/>
        </p:spPr>
        <p:txBody>
          <a:bodyPr wrap="square" rtlCol="0">
            <a:spAutoFit/>
          </a:bodyPr>
          <a:lstStyle/>
          <a:p>
            <a:r>
              <a:rPr lang="fr-FR" i="1" dirty="0"/>
              <a:t>Read « </a:t>
            </a:r>
            <a:r>
              <a:rPr lang="fr-FR" i="1" dirty="0" err="1"/>
              <a:t>Women</a:t>
            </a:r>
            <a:r>
              <a:rPr lang="fr-FR" i="1" dirty="0"/>
              <a:t> in Tech » on bcg.com, part of « </a:t>
            </a:r>
            <a:r>
              <a:rPr lang="fr-FR" i="1" dirty="0" err="1"/>
              <a:t>Proving</a:t>
            </a:r>
            <a:r>
              <a:rPr lang="fr-FR" i="1" dirty="0"/>
              <a:t> the business value of inclusion « </a:t>
            </a:r>
          </a:p>
        </p:txBody>
      </p:sp>
    </p:spTree>
    <p:extLst>
      <p:ext uri="{BB962C8B-B14F-4D97-AF65-F5344CB8AC3E}">
        <p14:creationId xmlns:p14="http://schemas.microsoft.com/office/powerpoint/2010/main" val="406849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S4</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818051"/>
            <a:ext cx="10515600" cy="5221898"/>
          </a:xfrm>
        </p:spPr>
        <p:txBody>
          <a:bodyPr>
            <a:noAutofit/>
          </a:bodyPr>
          <a:lstStyle/>
          <a:p>
            <a:pPr marL="622300" indent="-514350">
              <a:buFont typeface="+mj-lt"/>
              <a:buAutoNum type="arabicPeriod"/>
            </a:pPr>
            <a:r>
              <a:rPr lang="fr-FR" sz="3200" dirty="0"/>
              <a:t>An </a:t>
            </a:r>
            <a:r>
              <a:rPr lang="fr-FR" sz="3200" dirty="0" err="1"/>
              <a:t>interesting</a:t>
            </a:r>
            <a:r>
              <a:rPr lang="fr-FR" sz="3200" dirty="0"/>
              <a:t> question</a:t>
            </a:r>
          </a:p>
          <a:p>
            <a:pPr marL="622300" indent="-514350">
              <a:buFont typeface="+mj-lt"/>
              <a:buAutoNum type="arabicPeriod"/>
            </a:pPr>
            <a:r>
              <a:rPr lang="fr-FR" sz="3200" dirty="0" err="1"/>
              <a:t>What</a:t>
            </a:r>
            <a:r>
              <a:rPr lang="fr-FR" sz="3200" dirty="0"/>
              <a:t> do </a:t>
            </a:r>
            <a:r>
              <a:rPr lang="fr-FR" sz="3200" dirty="0" err="1"/>
              <a:t>you</a:t>
            </a:r>
            <a:r>
              <a:rPr lang="fr-FR" sz="3200" dirty="0"/>
              <a:t> </a:t>
            </a:r>
            <a:r>
              <a:rPr lang="fr-FR" sz="3200" dirty="0" err="1"/>
              <a:t>remember</a:t>
            </a:r>
            <a:r>
              <a:rPr lang="fr-FR" sz="3200" dirty="0"/>
              <a:t> of last time?</a:t>
            </a:r>
          </a:p>
          <a:p>
            <a:pPr marL="622300" indent="-514350">
              <a:buFont typeface="+mj-lt"/>
              <a:buAutoNum type="arabicPeriod"/>
            </a:pPr>
            <a:r>
              <a:rPr lang="fr-FR" sz="3200" b="1" dirty="0" err="1"/>
              <a:t>Positioning</a:t>
            </a:r>
            <a:r>
              <a:rPr lang="fr-FR" sz="3200" b="1" dirty="0"/>
              <a:t> </a:t>
            </a:r>
            <a:r>
              <a:rPr lang="fr-FR" sz="3200" b="1" dirty="0" err="1"/>
              <a:t>exercise</a:t>
            </a:r>
            <a:endParaRPr lang="fr-FR" sz="3200" b="1" dirty="0"/>
          </a:p>
          <a:p>
            <a:pPr marL="622300" indent="-514350">
              <a:buFont typeface="+mj-lt"/>
              <a:buAutoNum type="arabicPeriod"/>
            </a:pPr>
            <a:r>
              <a:rPr lang="fr-FR" sz="3200" dirty="0" err="1"/>
              <a:t>Preparation</a:t>
            </a:r>
            <a:r>
              <a:rPr lang="fr-FR" sz="3200" dirty="0"/>
              <a:t> </a:t>
            </a:r>
            <a:r>
              <a:rPr lang="fr-FR" sz="3200" dirty="0" err="1"/>
              <a:t>work</a:t>
            </a:r>
            <a:r>
              <a:rPr lang="fr-FR" sz="3200" dirty="0"/>
              <a:t> for </a:t>
            </a:r>
            <a:r>
              <a:rPr lang="fr-FR" sz="3200" dirty="0" err="1"/>
              <a:t>today</a:t>
            </a:r>
            <a:endParaRPr lang="fr-FR" sz="3200" dirty="0"/>
          </a:p>
          <a:p>
            <a:pPr marL="622300" indent="-514350">
              <a:buFont typeface="+mj-lt"/>
              <a:buAutoNum type="arabicPeriod"/>
            </a:pPr>
            <a:r>
              <a:rPr lang="fr-FR" sz="3200" dirty="0"/>
              <a:t>Input</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34" y="2531121"/>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40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28F9-1B21-33A2-0AB9-B730664EBC54}"/>
              </a:ext>
            </a:extLst>
          </p:cNvPr>
          <p:cNvSpPr>
            <a:spLocks noGrp="1"/>
          </p:cNvSpPr>
          <p:nvPr>
            <p:ph type="title"/>
          </p:nvPr>
        </p:nvSpPr>
        <p:spPr>
          <a:xfrm>
            <a:off x="595313" y="307975"/>
            <a:ext cx="10515600" cy="651825"/>
          </a:xfrm>
        </p:spPr>
        <p:txBody>
          <a:bodyPr>
            <a:normAutofit/>
          </a:bodyPr>
          <a:lstStyle/>
          <a:p>
            <a:r>
              <a:rPr lang="fr-FR" sz="4000" dirty="0" err="1">
                <a:latin typeface="+mj-lt"/>
              </a:rPr>
              <a:t>Positioning</a:t>
            </a:r>
            <a:endParaRPr lang="fr-FR" sz="4000" dirty="0">
              <a:latin typeface="+mj-lt"/>
            </a:endParaRPr>
          </a:p>
        </p:txBody>
      </p:sp>
      <p:sp>
        <p:nvSpPr>
          <p:cNvPr id="3" name="Content Placeholder 2">
            <a:extLst>
              <a:ext uri="{FF2B5EF4-FFF2-40B4-BE49-F238E27FC236}">
                <a16:creationId xmlns:a16="http://schemas.microsoft.com/office/drawing/2014/main" id="{BE561DCB-1751-F5EF-FF24-E2CFD48E8B3D}"/>
              </a:ext>
            </a:extLst>
          </p:cNvPr>
          <p:cNvSpPr>
            <a:spLocks noGrp="1"/>
          </p:cNvSpPr>
          <p:nvPr>
            <p:ph idx="1"/>
          </p:nvPr>
        </p:nvSpPr>
        <p:spPr>
          <a:xfrm>
            <a:off x="595313" y="1080403"/>
            <a:ext cx="10515600" cy="5165452"/>
          </a:xfrm>
        </p:spPr>
        <p:txBody>
          <a:bodyPr>
            <a:noAutofit/>
          </a:bodyPr>
          <a:lstStyle/>
          <a:p>
            <a:pPr>
              <a:lnSpc>
                <a:spcPct val="100000"/>
              </a:lnSpc>
            </a:pPr>
            <a:r>
              <a:rPr lang="en-US" dirty="0">
                <a:solidFill>
                  <a:schemeClr val="bg1">
                    <a:lumMod val="10000"/>
                  </a:schemeClr>
                </a:solidFill>
              </a:rPr>
              <a:t>Positioning refers to the place that a brand occupies in the minds of the customers and how it is distinguished from the products of the competitors. </a:t>
            </a:r>
          </a:p>
          <a:p>
            <a:pPr>
              <a:lnSpc>
                <a:spcPct val="100000"/>
              </a:lnSpc>
            </a:pPr>
            <a:r>
              <a:rPr lang="en-US" dirty="0">
                <a:solidFill>
                  <a:schemeClr val="bg1">
                    <a:lumMod val="10000"/>
                  </a:schemeClr>
                </a:solidFill>
              </a:rPr>
              <a:t>In order to position products or brands, companies may </a:t>
            </a:r>
            <a:r>
              <a:rPr lang="en-US" dirty="0" err="1">
                <a:solidFill>
                  <a:schemeClr val="bg1">
                    <a:lumMod val="10000"/>
                  </a:schemeClr>
                </a:solidFill>
              </a:rPr>
              <a:t>emphasise</a:t>
            </a:r>
            <a:r>
              <a:rPr lang="en-US" dirty="0">
                <a:solidFill>
                  <a:schemeClr val="bg1">
                    <a:lumMod val="10000"/>
                  </a:schemeClr>
                </a:solidFill>
              </a:rPr>
              <a:t> the distinguishing features of their brand (what it is, what it does and how, etc.) or they may try to create a suitable image (inexpensive or premium, utilitarian or luxurious, entry-level or high-end, etc.) through the marketing mix. </a:t>
            </a:r>
          </a:p>
          <a:p>
            <a:pPr>
              <a:lnSpc>
                <a:spcPct val="100000"/>
              </a:lnSpc>
            </a:pPr>
            <a:r>
              <a:rPr lang="en-US" dirty="0">
                <a:solidFill>
                  <a:schemeClr val="bg1">
                    <a:lumMod val="10000"/>
                  </a:schemeClr>
                </a:solidFill>
              </a:rPr>
              <a:t>Once a brand has achieved a strong position, it can become difficult to reposition it.</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BC189C76-CA1D-BFF9-0394-4762AA418E04}"/>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155757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D9E6-51F6-56DE-8ED3-2DA9D09E43FC}"/>
              </a:ext>
            </a:extLst>
          </p:cNvPr>
          <p:cNvSpPr>
            <a:spLocks noGrp="1"/>
          </p:cNvSpPr>
          <p:nvPr>
            <p:ph type="title"/>
          </p:nvPr>
        </p:nvSpPr>
        <p:spPr>
          <a:xfrm>
            <a:off x="566738" y="265112"/>
            <a:ext cx="10515600" cy="651825"/>
          </a:xfrm>
        </p:spPr>
        <p:txBody>
          <a:bodyPr>
            <a:normAutofit/>
          </a:bodyPr>
          <a:lstStyle/>
          <a:p>
            <a:r>
              <a:rPr lang="fr-FR" sz="4000" dirty="0" err="1">
                <a:latin typeface="+mj-lt"/>
              </a:rPr>
              <a:t>Positioning</a:t>
            </a:r>
            <a:r>
              <a:rPr lang="fr-FR" sz="4000" dirty="0">
                <a:latin typeface="+mj-lt"/>
              </a:rPr>
              <a:t> : a </a:t>
            </a:r>
            <a:r>
              <a:rPr lang="fr-FR" sz="4000" dirty="0" err="1">
                <a:latin typeface="+mj-lt"/>
              </a:rPr>
              <a:t>method</a:t>
            </a:r>
            <a:endParaRPr lang="fr-FR" sz="4000" dirty="0">
              <a:latin typeface="+mj-lt"/>
            </a:endParaRPr>
          </a:p>
        </p:txBody>
      </p:sp>
      <p:sp>
        <p:nvSpPr>
          <p:cNvPr id="3" name="Content Placeholder 2">
            <a:extLst>
              <a:ext uri="{FF2B5EF4-FFF2-40B4-BE49-F238E27FC236}">
                <a16:creationId xmlns:a16="http://schemas.microsoft.com/office/drawing/2014/main" id="{6CA9DAF6-B648-2B93-C4E6-7185891A0628}"/>
              </a:ext>
            </a:extLst>
          </p:cNvPr>
          <p:cNvSpPr>
            <a:spLocks noGrp="1"/>
          </p:cNvSpPr>
          <p:nvPr>
            <p:ph idx="1"/>
          </p:nvPr>
        </p:nvSpPr>
        <p:spPr>
          <a:xfrm>
            <a:off x="566738" y="1075982"/>
            <a:ext cx="11149012" cy="4706035"/>
          </a:xfrm>
        </p:spPr>
        <p:txBody>
          <a:bodyPr/>
          <a:lstStyle/>
          <a:p>
            <a:pPr marL="622300" indent="-514350">
              <a:lnSpc>
                <a:spcPct val="100000"/>
              </a:lnSpc>
              <a:spcAft>
                <a:spcPts val="1200"/>
              </a:spcAft>
              <a:buFont typeface="+mj-lt"/>
              <a:buAutoNum type="arabicPeriod"/>
            </a:pPr>
            <a:r>
              <a:rPr lang="fr-FR" dirty="0" err="1">
                <a:solidFill>
                  <a:schemeClr val="bg1">
                    <a:lumMod val="10000"/>
                  </a:schemeClr>
                </a:solidFill>
              </a:rPr>
              <a:t>Define</a:t>
            </a:r>
            <a:r>
              <a:rPr lang="fr-FR" dirty="0">
                <a:solidFill>
                  <a:schemeClr val="bg1">
                    <a:lumMod val="10000"/>
                  </a:schemeClr>
                </a:solidFill>
              </a:rPr>
              <a:t> a focus: </a:t>
            </a: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products</a:t>
            </a:r>
            <a:r>
              <a:rPr lang="fr-FR" dirty="0">
                <a:solidFill>
                  <a:schemeClr val="bg1">
                    <a:lumMod val="10000"/>
                  </a:schemeClr>
                </a:solidFill>
              </a:rPr>
              <a:t> / services do </a:t>
            </a:r>
            <a:r>
              <a:rPr lang="fr-FR" dirty="0" err="1">
                <a:solidFill>
                  <a:schemeClr val="bg1">
                    <a:lumMod val="10000"/>
                  </a:schemeClr>
                </a:solidFill>
              </a:rPr>
              <a:t>you</a:t>
            </a:r>
            <a:r>
              <a:rPr lang="fr-FR" dirty="0">
                <a:solidFill>
                  <a:schemeClr val="bg1">
                    <a:lumMod val="10000"/>
                  </a:schemeClr>
                </a:solidFill>
              </a:rPr>
              <a:t> </a:t>
            </a:r>
            <a:r>
              <a:rPr lang="fr-FR" dirty="0" err="1">
                <a:solidFill>
                  <a:schemeClr val="bg1">
                    <a:lumMod val="10000"/>
                  </a:schemeClr>
                </a:solidFill>
              </a:rPr>
              <a:t>want</a:t>
            </a:r>
            <a:r>
              <a:rPr lang="fr-FR" dirty="0">
                <a:solidFill>
                  <a:schemeClr val="bg1">
                    <a:lumMod val="10000"/>
                  </a:schemeClr>
                </a:solidFill>
              </a:rPr>
              <a:t> to position?</a:t>
            </a:r>
          </a:p>
          <a:p>
            <a:pPr marL="622300" indent="-514350">
              <a:lnSpc>
                <a:spcPct val="100000"/>
              </a:lnSpc>
              <a:spcAft>
                <a:spcPts val="1200"/>
              </a:spcAft>
              <a:buFont typeface="+mj-lt"/>
              <a:buAutoNum type="arabicPeriod"/>
            </a:pPr>
            <a:r>
              <a:rPr lang="fr-FR" dirty="0" err="1">
                <a:solidFill>
                  <a:schemeClr val="bg1">
                    <a:lumMod val="10000"/>
                  </a:schemeClr>
                </a:solidFill>
              </a:rPr>
              <a:t>Define</a:t>
            </a:r>
            <a:r>
              <a:rPr lang="fr-FR" dirty="0">
                <a:solidFill>
                  <a:schemeClr val="bg1">
                    <a:lumMod val="10000"/>
                  </a:schemeClr>
                </a:solidFill>
              </a:rPr>
              <a:t> </a:t>
            </a:r>
            <a:r>
              <a:rPr lang="fr-FR" dirty="0" err="1">
                <a:solidFill>
                  <a:schemeClr val="bg1">
                    <a:lumMod val="10000"/>
                  </a:schemeClr>
                </a:solidFill>
              </a:rPr>
              <a:t>competitors</a:t>
            </a:r>
            <a:r>
              <a:rPr lang="fr-FR" dirty="0">
                <a:solidFill>
                  <a:schemeClr val="bg1">
                    <a:lumMod val="10000"/>
                  </a:schemeClr>
                </a:solidFill>
              </a:rPr>
              <a:t>’ </a:t>
            </a:r>
            <a:r>
              <a:rPr lang="fr-FR" dirty="0" err="1">
                <a:solidFill>
                  <a:schemeClr val="bg1">
                    <a:lumMod val="10000"/>
                  </a:schemeClr>
                </a:solidFill>
              </a:rPr>
              <a:t>products</a:t>
            </a:r>
            <a:r>
              <a:rPr lang="fr-FR" dirty="0">
                <a:solidFill>
                  <a:schemeClr val="bg1">
                    <a:lumMod val="10000"/>
                  </a:schemeClr>
                </a:solidFill>
              </a:rPr>
              <a:t> / services </a:t>
            </a:r>
            <a:r>
              <a:rPr lang="fr-FR" dirty="0" err="1">
                <a:solidFill>
                  <a:schemeClr val="bg1">
                    <a:lumMod val="10000"/>
                  </a:schemeClr>
                </a:solidFill>
              </a:rPr>
              <a:t>that</a:t>
            </a:r>
            <a:r>
              <a:rPr lang="fr-FR" dirty="0">
                <a:solidFill>
                  <a:schemeClr val="bg1">
                    <a:lumMod val="10000"/>
                  </a:schemeClr>
                </a:solidFill>
              </a:rPr>
              <a:t> can </a:t>
            </a:r>
            <a:r>
              <a:rPr lang="fr-FR" dirty="0" err="1">
                <a:solidFill>
                  <a:schemeClr val="bg1">
                    <a:lumMod val="10000"/>
                  </a:schemeClr>
                </a:solidFill>
              </a:rPr>
              <a:t>be</a:t>
            </a:r>
            <a:r>
              <a:rPr lang="fr-FR" dirty="0">
                <a:solidFill>
                  <a:schemeClr val="bg1">
                    <a:lumMod val="10000"/>
                  </a:schemeClr>
                </a:solidFill>
              </a:rPr>
              <a:t> </a:t>
            </a:r>
            <a:r>
              <a:rPr lang="fr-FR" dirty="0" err="1">
                <a:solidFill>
                  <a:schemeClr val="bg1">
                    <a:lumMod val="10000"/>
                  </a:schemeClr>
                </a:solidFill>
              </a:rPr>
              <a:t>compared</a:t>
            </a:r>
            <a:r>
              <a:rPr lang="fr-FR" dirty="0">
                <a:solidFill>
                  <a:schemeClr val="bg1">
                    <a:lumMod val="10000"/>
                  </a:schemeClr>
                </a:solidFill>
              </a:rPr>
              <a:t>.</a:t>
            </a:r>
          </a:p>
          <a:p>
            <a:pPr marL="622300" indent="-514350">
              <a:lnSpc>
                <a:spcPct val="100000"/>
              </a:lnSpc>
              <a:spcAft>
                <a:spcPts val="1200"/>
              </a:spcAft>
              <a:buFont typeface="+mj-lt"/>
              <a:buAutoNum type="arabicPeriod"/>
            </a:pPr>
            <a:r>
              <a:rPr lang="fr-FR" dirty="0" err="1">
                <a:solidFill>
                  <a:schemeClr val="bg1">
                    <a:lumMod val="10000"/>
                  </a:schemeClr>
                </a:solidFill>
              </a:rPr>
              <a:t>Define</a:t>
            </a:r>
            <a:r>
              <a:rPr lang="fr-FR" dirty="0">
                <a:solidFill>
                  <a:schemeClr val="bg1">
                    <a:lumMod val="10000"/>
                  </a:schemeClr>
                </a:solidFill>
              </a:rPr>
              <a:t> </a:t>
            </a:r>
            <a:r>
              <a:rPr lang="fr-FR" dirty="0" err="1">
                <a:solidFill>
                  <a:schemeClr val="bg1">
                    <a:lumMod val="10000"/>
                  </a:schemeClr>
                </a:solidFill>
              </a:rPr>
              <a:t>product</a:t>
            </a:r>
            <a:r>
              <a:rPr lang="fr-FR" dirty="0">
                <a:solidFill>
                  <a:schemeClr val="bg1">
                    <a:lumMod val="10000"/>
                  </a:schemeClr>
                </a:solidFill>
              </a:rPr>
              <a:t> </a:t>
            </a:r>
            <a:r>
              <a:rPr lang="fr-FR" dirty="0" err="1">
                <a:solidFill>
                  <a:schemeClr val="bg1">
                    <a:lumMod val="10000"/>
                  </a:schemeClr>
                </a:solidFill>
              </a:rPr>
              <a:t>features</a:t>
            </a:r>
            <a:r>
              <a:rPr lang="fr-FR" dirty="0">
                <a:solidFill>
                  <a:schemeClr val="bg1">
                    <a:lumMod val="10000"/>
                  </a:schemeClr>
                </a:solidFill>
              </a:rPr>
              <a:t> and </a:t>
            </a:r>
            <a:r>
              <a:rPr lang="fr-FR" dirty="0" err="1">
                <a:solidFill>
                  <a:schemeClr val="bg1">
                    <a:lumMod val="10000"/>
                  </a:schemeClr>
                </a:solidFill>
              </a:rPr>
              <a:t>choose</a:t>
            </a:r>
            <a:r>
              <a:rPr lang="fr-FR" dirty="0">
                <a:solidFill>
                  <a:schemeClr val="bg1">
                    <a:lumMod val="10000"/>
                  </a:schemeClr>
                </a:solidFill>
              </a:rPr>
              <a:t> </a:t>
            </a:r>
            <a:r>
              <a:rPr lang="fr-FR" dirty="0" err="1">
                <a:solidFill>
                  <a:schemeClr val="bg1">
                    <a:lumMod val="10000"/>
                  </a:schemeClr>
                </a:solidFill>
              </a:rPr>
              <a:t>two</a:t>
            </a:r>
            <a:r>
              <a:rPr lang="fr-FR" dirty="0">
                <a:solidFill>
                  <a:schemeClr val="bg1">
                    <a:lumMod val="10000"/>
                  </a:schemeClr>
                </a:solidFill>
              </a:rPr>
              <a:t> </a:t>
            </a:r>
            <a:r>
              <a:rPr lang="fr-FR" dirty="0" err="1">
                <a:solidFill>
                  <a:schemeClr val="bg1">
                    <a:lumMod val="10000"/>
                  </a:schemeClr>
                </a:solidFill>
              </a:rPr>
              <a:t>that</a:t>
            </a:r>
            <a:r>
              <a:rPr lang="fr-FR" dirty="0">
                <a:solidFill>
                  <a:schemeClr val="bg1">
                    <a:lumMod val="10000"/>
                  </a:schemeClr>
                </a:solidFill>
              </a:rPr>
              <a:t> </a:t>
            </a:r>
            <a:r>
              <a:rPr lang="fr-FR" dirty="0" err="1">
                <a:solidFill>
                  <a:schemeClr val="bg1">
                    <a:lumMod val="10000"/>
                  </a:schemeClr>
                </a:solidFill>
              </a:rPr>
              <a:t>seem</a:t>
            </a:r>
            <a:r>
              <a:rPr lang="fr-FR" dirty="0">
                <a:solidFill>
                  <a:schemeClr val="bg1">
                    <a:lumMod val="10000"/>
                  </a:schemeClr>
                </a:solidFill>
              </a:rPr>
              <a:t> the </a:t>
            </a:r>
            <a:r>
              <a:rPr lang="fr-FR" dirty="0" err="1">
                <a:solidFill>
                  <a:schemeClr val="bg1">
                    <a:lumMod val="10000"/>
                  </a:schemeClr>
                </a:solidFill>
              </a:rPr>
              <a:t>most</a:t>
            </a:r>
            <a:r>
              <a:rPr lang="fr-FR" dirty="0">
                <a:solidFill>
                  <a:schemeClr val="bg1">
                    <a:lumMod val="10000"/>
                  </a:schemeClr>
                </a:solidFill>
              </a:rPr>
              <a:t> central </a:t>
            </a:r>
            <a:r>
              <a:rPr lang="fr-FR" dirty="0" err="1">
                <a:solidFill>
                  <a:schemeClr val="bg1">
                    <a:lumMod val="10000"/>
                  </a:schemeClr>
                </a:solidFill>
              </a:rPr>
              <a:t>ones</a:t>
            </a:r>
            <a:r>
              <a:rPr lang="fr-FR" dirty="0">
                <a:solidFill>
                  <a:schemeClr val="bg1">
                    <a:lumMod val="10000"/>
                  </a:schemeClr>
                </a:solidFill>
              </a:rPr>
              <a:t> of the </a:t>
            </a:r>
            <a:r>
              <a:rPr lang="fr-FR" dirty="0" err="1">
                <a:solidFill>
                  <a:schemeClr val="bg1">
                    <a:lumMod val="10000"/>
                  </a:schemeClr>
                </a:solidFill>
              </a:rPr>
              <a:t>offering</a:t>
            </a:r>
            <a:r>
              <a:rPr lang="fr-FR" dirty="0">
                <a:solidFill>
                  <a:schemeClr val="bg1">
                    <a:lumMod val="10000"/>
                  </a:schemeClr>
                </a:solidFill>
              </a:rPr>
              <a:t>.</a:t>
            </a:r>
          </a:p>
          <a:p>
            <a:pPr marL="622300" indent="-514350">
              <a:lnSpc>
                <a:spcPct val="100000"/>
              </a:lnSpc>
              <a:spcAft>
                <a:spcPts val="1200"/>
              </a:spcAft>
              <a:buFont typeface="+mj-lt"/>
              <a:buAutoNum type="arabicPeriod"/>
            </a:pPr>
            <a:r>
              <a:rPr lang="fr-FR" dirty="0" err="1">
                <a:solidFill>
                  <a:schemeClr val="bg1">
                    <a:lumMod val="10000"/>
                  </a:schemeClr>
                </a:solidFill>
              </a:rPr>
              <a:t>Draw</a:t>
            </a:r>
            <a:r>
              <a:rPr lang="fr-FR" dirty="0">
                <a:solidFill>
                  <a:schemeClr val="bg1">
                    <a:lumMod val="10000"/>
                  </a:schemeClr>
                </a:solidFill>
              </a:rPr>
              <a:t> up the </a:t>
            </a:r>
            <a:r>
              <a:rPr lang="fr-FR" dirty="0" err="1">
                <a:solidFill>
                  <a:schemeClr val="bg1">
                    <a:lumMod val="10000"/>
                  </a:schemeClr>
                </a:solidFill>
              </a:rPr>
              <a:t>picture</a:t>
            </a:r>
            <a:r>
              <a:rPr lang="fr-FR" dirty="0">
                <a:solidFill>
                  <a:schemeClr val="bg1">
                    <a:lumMod val="10000"/>
                  </a:schemeClr>
                </a:solidFill>
              </a:rPr>
              <a:t>.</a:t>
            </a:r>
          </a:p>
          <a:p>
            <a:pPr marL="622300" indent="-514350">
              <a:lnSpc>
                <a:spcPct val="100000"/>
              </a:lnSpc>
              <a:spcAft>
                <a:spcPts val="1200"/>
              </a:spcAft>
              <a:buFont typeface="+mj-lt"/>
              <a:buAutoNum type="arabicPeriod"/>
            </a:pPr>
            <a:r>
              <a:rPr lang="fr-FR" dirty="0">
                <a:solidFill>
                  <a:schemeClr val="bg1">
                    <a:lumMod val="10000"/>
                  </a:schemeClr>
                </a:solidFill>
              </a:rPr>
              <a:t>Do the </a:t>
            </a:r>
            <a:r>
              <a:rPr lang="fr-FR" dirty="0" err="1">
                <a:solidFill>
                  <a:schemeClr val="bg1">
                    <a:lumMod val="10000"/>
                  </a:schemeClr>
                </a:solidFill>
              </a:rPr>
              <a:t>same</a:t>
            </a:r>
            <a:r>
              <a:rPr lang="fr-FR" dirty="0">
                <a:solidFill>
                  <a:schemeClr val="bg1">
                    <a:lumMod val="10000"/>
                  </a:schemeClr>
                </a:solidFill>
              </a:rPr>
              <a:t> </a:t>
            </a:r>
            <a:r>
              <a:rPr lang="fr-FR" dirty="0" err="1">
                <a:solidFill>
                  <a:schemeClr val="bg1">
                    <a:lumMod val="10000"/>
                  </a:schemeClr>
                </a:solidFill>
              </a:rPr>
              <a:t>steps</a:t>
            </a:r>
            <a:r>
              <a:rPr lang="fr-FR" dirty="0">
                <a:solidFill>
                  <a:schemeClr val="bg1">
                    <a:lumMod val="10000"/>
                  </a:schemeClr>
                </a:solidFill>
              </a:rPr>
              <a:t> 2 – 4 for the brand.</a:t>
            </a:r>
          </a:p>
          <a:p>
            <a:pPr marL="622300" indent="-514350">
              <a:lnSpc>
                <a:spcPct val="100000"/>
              </a:lnSpc>
              <a:spcAft>
                <a:spcPts val="1200"/>
              </a:spcAft>
              <a:buFont typeface="+mj-lt"/>
              <a:buAutoNum type="arabicPeriod"/>
            </a:pPr>
            <a:endParaRPr lang="fr-FR" dirty="0">
              <a:solidFill>
                <a:schemeClr val="bg1">
                  <a:lumMod val="10000"/>
                </a:schemeClr>
              </a:solidFill>
            </a:endParaRPr>
          </a:p>
          <a:p>
            <a:pPr marL="622300" indent="-514350">
              <a:lnSpc>
                <a:spcPct val="100000"/>
              </a:lnSpc>
              <a:spcAft>
                <a:spcPts val="1200"/>
              </a:spcAft>
              <a:buFont typeface="+mj-lt"/>
              <a:buAutoNum type="arabicPeriod"/>
            </a:pPr>
            <a:endParaRPr lang="fr-FR" dirty="0">
              <a:solidFill>
                <a:schemeClr val="bg1">
                  <a:lumMod val="10000"/>
                </a:schemeClr>
              </a:solidFill>
            </a:endParaRPr>
          </a:p>
          <a:p>
            <a:pPr marL="622300" indent="-514350">
              <a:lnSpc>
                <a:spcPct val="100000"/>
              </a:lnSpc>
              <a:spcAft>
                <a:spcPts val="1200"/>
              </a:spcAft>
              <a:buFont typeface="+mj-lt"/>
              <a:buAutoNum type="arabicPeriod"/>
            </a:pPr>
            <a:endParaRPr lang="fr-FR" dirty="0">
              <a:solidFill>
                <a:schemeClr val="bg1">
                  <a:lumMod val="10000"/>
                </a:schemeClr>
              </a:solidFill>
            </a:endParaRPr>
          </a:p>
          <a:p>
            <a:pPr marL="622300" indent="-514350">
              <a:buFont typeface="+mj-lt"/>
              <a:buAutoNum type="arabicPeriod"/>
            </a:pPr>
            <a:endParaRPr lang="fr-FR" dirty="0"/>
          </a:p>
        </p:txBody>
      </p:sp>
      <p:sp>
        <p:nvSpPr>
          <p:cNvPr id="4" name="Footer Placeholder 3">
            <a:extLst>
              <a:ext uri="{FF2B5EF4-FFF2-40B4-BE49-F238E27FC236}">
                <a16:creationId xmlns:a16="http://schemas.microsoft.com/office/drawing/2014/main" id="{68D35234-C4B4-F603-5955-CE3C65B7EDB5}"/>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59565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S4</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818051"/>
            <a:ext cx="10515600" cy="5221898"/>
          </a:xfrm>
        </p:spPr>
        <p:txBody>
          <a:bodyPr>
            <a:noAutofit/>
          </a:bodyPr>
          <a:lstStyle/>
          <a:p>
            <a:pPr marL="622300" indent="-514350">
              <a:buFont typeface="+mj-lt"/>
              <a:buAutoNum type="arabicPeriod"/>
            </a:pPr>
            <a:r>
              <a:rPr lang="fr-FR" sz="3200" b="1" dirty="0"/>
              <a:t>An </a:t>
            </a:r>
            <a:r>
              <a:rPr lang="fr-FR" sz="3200" b="1" dirty="0" err="1"/>
              <a:t>interesting</a:t>
            </a:r>
            <a:r>
              <a:rPr lang="fr-FR" sz="3200" b="1" dirty="0"/>
              <a:t> question</a:t>
            </a:r>
          </a:p>
          <a:p>
            <a:pPr marL="622300" indent="-514350">
              <a:buFont typeface="+mj-lt"/>
              <a:buAutoNum type="arabicPeriod"/>
            </a:pPr>
            <a:r>
              <a:rPr lang="fr-FR" sz="3200" dirty="0" err="1"/>
              <a:t>What</a:t>
            </a:r>
            <a:r>
              <a:rPr lang="fr-FR" sz="3200" dirty="0"/>
              <a:t> do </a:t>
            </a:r>
            <a:r>
              <a:rPr lang="fr-FR" sz="3200" dirty="0" err="1"/>
              <a:t>you</a:t>
            </a:r>
            <a:r>
              <a:rPr lang="fr-FR" sz="3200" dirty="0"/>
              <a:t> </a:t>
            </a:r>
            <a:r>
              <a:rPr lang="fr-FR" sz="3200" dirty="0" err="1"/>
              <a:t>remember</a:t>
            </a:r>
            <a:r>
              <a:rPr lang="fr-FR" sz="3200" dirty="0"/>
              <a:t> of last time?</a:t>
            </a:r>
          </a:p>
          <a:p>
            <a:pPr marL="622300" indent="-514350">
              <a:buFont typeface="+mj-lt"/>
              <a:buAutoNum type="arabicPeriod"/>
            </a:pPr>
            <a:r>
              <a:rPr lang="fr-FR" sz="3200" dirty="0" err="1"/>
              <a:t>Positioning</a:t>
            </a:r>
            <a:r>
              <a:rPr lang="fr-FR" sz="3200" dirty="0"/>
              <a:t> </a:t>
            </a:r>
            <a:r>
              <a:rPr lang="fr-FR" sz="3200" dirty="0" err="1"/>
              <a:t>exercise</a:t>
            </a:r>
            <a:endParaRPr lang="fr-FR" sz="3200" dirty="0"/>
          </a:p>
          <a:p>
            <a:pPr marL="622300" indent="-514350">
              <a:buFont typeface="+mj-lt"/>
              <a:buAutoNum type="arabicPeriod"/>
            </a:pPr>
            <a:r>
              <a:rPr lang="fr-FR" sz="3200" dirty="0" err="1"/>
              <a:t>Preparation</a:t>
            </a:r>
            <a:r>
              <a:rPr lang="fr-FR" sz="3200" dirty="0"/>
              <a:t> </a:t>
            </a:r>
            <a:r>
              <a:rPr lang="fr-FR" sz="3200" dirty="0" err="1"/>
              <a:t>work</a:t>
            </a:r>
            <a:r>
              <a:rPr lang="fr-FR" sz="3200" dirty="0"/>
              <a:t> for </a:t>
            </a:r>
            <a:r>
              <a:rPr lang="fr-FR" sz="3200" dirty="0" err="1"/>
              <a:t>today</a:t>
            </a:r>
            <a:endParaRPr lang="fr-FR" sz="3200" dirty="0"/>
          </a:p>
          <a:p>
            <a:pPr marL="622300" indent="-514350">
              <a:buFont typeface="+mj-lt"/>
              <a:buAutoNum type="arabicPeriod"/>
            </a:pPr>
            <a:r>
              <a:rPr lang="fr-FR" sz="3200" dirty="0"/>
              <a:t>Input</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34" y="2531121"/>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0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840-182B-B48E-D4BC-6DDC2C87B22A}"/>
              </a:ext>
            </a:extLst>
          </p:cNvPr>
          <p:cNvSpPr>
            <a:spLocks noGrp="1"/>
          </p:cNvSpPr>
          <p:nvPr>
            <p:ph type="title"/>
          </p:nvPr>
        </p:nvSpPr>
        <p:spPr/>
        <p:txBody>
          <a:bodyPr>
            <a:normAutofit/>
          </a:bodyPr>
          <a:lstStyle/>
          <a:p>
            <a:pPr algn="r"/>
            <a:r>
              <a:rPr lang="fr-FR" sz="4000" dirty="0">
                <a:latin typeface="+mj-lt"/>
              </a:rPr>
              <a:t>Activity – in teams</a:t>
            </a:r>
          </a:p>
        </p:txBody>
      </p:sp>
      <p:sp>
        <p:nvSpPr>
          <p:cNvPr id="3" name="Content Placeholder 2">
            <a:extLst>
              <a:ext uri="{FF2B5EF4-FFF2-40B4-BE49-F238E27FC236}">
                <a16:creationId xmlns:a16="http://schemas.microsoft.com/office/drawing/2014/main" id="{131982E6-13DB-3717-C5D4-EEEB399BBDF3}"/>
              </a:ext>
            </a:extLst>
          </p:cNvPr>
          <p:cNvSpPr>
            <a:spLocks noGrp="1"/>
          </p:cNvSpPr>
          <p:nvPr>
            <p:ph idx="1"/>
          </p:nvPr>
        </p:nvSpPr>
        <p:spPr>
          <a:xfrm>
            <a:off x="838200" y="1299504"/>
            <a:ext cx="10515600" cy="3742103"/>
          </a:xfrm>
        </p:spPr>
        <p:txBody>
          <a:bodyPr>
            <a:normAutofit/>
          </a:bodyPr>
          <a:lstStyle/>
          <a:p>
            <a:pPr marL="107950" indent="0">
              <a:lnSpc>
                <a:spcPct val="100000"/>
              </a:lnSpc>
              <a:buNone/>
            </a:pPr>
            <a:r>
              <a:rPr lang="fr-FR" dirty="0" err="1">
                <a:solidFill>
                  <a:schemeClr val="bg1">
                    <a:lumMod val="10000"/>
                  </a:schemeClr>
                </a:solidFill>
              </a:rPr>
              <a:t>Please</a:t>
            </a:r>
            <a:r>
              <a:rPr lang="fr-FR" dirty="0">
                <a:solidFill>
                  <a:schemeClr val="bg1">
                    <a:lumMod val="10000"/>
                  </a:schemeClr>
                </a:solidFill>
              </a:rPr>
              <a:t> </a:t>
            </a:r>
            <a:r>
              <a:rPr lang="fr-FR" dirty="0" err="1">
                <a:solidFill>
                  <a:schemeClr val="bg1">
                    <a:lumMod val="10000"/>
                  </a:schemeClr>
                </a:solidFill>
              </a:rPr>
              <a:t>develop</a:t>
            </a:r>
            <a:r>
              <a:rPr lang="fr-FR" dirty="0">
                <a:solidFill>
                  <a:schemeClr val="bg1">
                    <a:lumMod val="10000"/>
                  </a:schemeClr>
                </a:solidFill>
              </a:rPr>
              <a:t> </a:t>
            </a:r>
            <a:r>
              <a:rPr lang="fr-FR" dirty="0" err="1">
                <a:solidFill>
                  <a:schemeClr val="bg1">
                    <a:lumMod val="10000"/>
                  </a:schemeClr>
                </a:solidFill>
              </a:rPr>
              <a:t>two</a:t>
            </a:r>
            <a:r>
              <a:rPr lang="fr-FR" dirty="0">
                <a:solidFill>
                  <a:schemeClr val="bg1">
                    <a:lumMod val="10000"/>
                  </a:schemeClr>
                </a:solidFill>
              </a:rPr>
              <a:t> </a:t>
            </a:r>
            <a:r>
              <a:rPr lang="fr-FR" dirty="0" err="1">
                <a:solidFill>
                  <a:schemeClr val="bg1">
                    <a:lumMod val="10000"/>
                  </a:schemeClr>
                </a:solidFill>
              </a:rPr>
              <a:t>diferent</a:t>
            </a:r>
            <a:r>
              <a:rPr lang="fr-FR" dirty="0">
                <a:solidFill>
                  <a:schemeClr val="bg1">
                    <a:lumMod val="10000"/>
                  </a:schemeClr>
                </a:solidFill>
              </a:rPr>
              <a:t> marketing </a:t>
            </a:r>
            <a:r>
              <a:rPr lang="fr-FR" dirty="0" err="1">
                <a:solidFill>
                  <a:schemeClr val="bg1">
                    <a:lumMod val="10000"/>
                  </a:schemeClr>
                </a:solidFill>
              </a:rPr>
              <a:t>positionings</a:t>
            </a:r>
            <a:r>
              <a:rPr lang="fr-FR" dirty="0">
                <a:solidFill>
                  <a:schemeClr val="bg1">
                    <a:lumMod val="10000"/>
                  </a:schemeClr>
                </a:solidFill>
              </a:rPr>
              <a:t> for a </a:t>
            </a:r>
            <a:r>
              <a:rPr lang="fr-FR" dirty="0" err="1">
                <a:solidFill>
                  <a:schemeClr val="bg1">
                    <a:lumMod val="10000"/>
                  </a:schemeClr>
                </a:solidFill>
              </a:rPr>
              <a:t>hotel</a:t>
            </a:r>
            <a:r>
              <a:rPr lang="fr-FR" dirty="0">
                <a:solidFill>
                  <a:schemeClr val="bg1">
                    <a:lumMod val="10000"/>
                  </a:schemeClr>
                </a:solidFill>
              </a:rPr>
              <a:t> </a:t>
            </a:r>
            <a:r>
              <a:rPr lang="fr-FR" dirty="0" err="1">
                <a:solidFill>
                  <a:schemeClr val="bg1">
                    <a:lumMod val="10000"/>
                  </a:schemeClr>
                </a:solidFill>
              </a:rPr>
              <a:t>chain</a:t>
            </a:r>
            <a:r>
              <a:rPr lang="fr-FR" dirty="0">
                <a:solidFill>
                  <a:schemeClr val="bg1">
                    <a:lumMod val="10000"/>
                  </a:schemeClr>
                </a:solidFill>
              </a:rPr>
              <a:t> </a:t>
            </a:r>
            <a:r>
              <a:rPr lang="fr-FR" dirty="0" err="1">
                <a:solidFill>
                  <a:schemeClr val="bg1">
                    <a:lumMod val="10000"/>
                  </a:schemeClr>
                </a:solidFill>
              </a:rPr>
              <a:t>such</a:t>
            </a:r>
            <a:r>
              <a:rPr lang="fr-FR" dirty="0">
                <a:solidFill>
                  <a:schemeClr val="bg1">
                    <a:lumMod val="10000"/>
                  </a:schemeClr>
                </a:solidFill>
              </a:rPr>
              <a:t> as motel-one : one </a:t>
            </a:r>
            <a:r>
              <a:rPr lang="fr-FR" dirty="0" err="1">
                <a:solidFill>
                  <a:schemeClr val="bg1">
                    <a:lumMod val="10000"/>
                  </a:schemeClr>
                </a:solidFill>
              </a:rPr>
              <a:t>based</a:t>
            </a:r>
            <a:r>
              <a:rPr lang="fr-FR" dirty="0">
                <a:solidFill>
                  <a:schemeClr val="bg1">
                    <a:lumMod val="10000"/>
                  </a:schemeClr>
                </a:solidFill>
              </a:rPr>
              <a:t> on </a:t>
            </a:r>
            <a:r>
              <a:rPr lang="fr-FR" dirty="0" err="1">
                <a:solidFill>
                  <a:schemeClr val="bg1">
                    <a:lumMod val="10000"/>
                  </a:schemeClr>
                </a:solidFill>
              </a:rPr>
              <a:t>product</a:t>
            </a:r>
            <a:r>
              <a:rPr lang="fr-FR" dirty="0">
                <a:solidFill>
                  <a:schemeClr val="bg1">
                    <a:lumMod val="10000"/>
                  </a:schemeClr>
                </a:solidFill>
              </a:rPr>
              <a:t> </a:t>
            </a:r>
            <a:r>
              <a:rPr lang="fr-FR" dirty="0" err="1">
                <a:solidFill>
                  <a:schemeClr val="bg1">
                    <a:lumMod val="10000"/>
                  </a:schemeClr>
                </a:solidFill>
              </a:rPr>
              <a:t>features</a:t>
            </a:r>
            <a:r>
              <a:rPr lang="fr-FR" dirty="0">
                <a:solidFill>
                  <a:schemeClr val="bg1">
                    <a:lumMod val="10000"/>
                  </a:schemeClr>
                </a:solidFill>
              </a:rPr>
              <a:t> and the </a:t>
            </a:r>
            <a:r>
              <a:rPr lang="fr-FR" dirty="0" err="1">
                <a:solidFill>
                  <a:schemeClr val="bg1">
                    <a:lumMod val="10000"/>
                  </a:schemeClr>
                </a:solidFill>
              </a:rPr>
              <a:t>other</a:t>
            </a:r>
            <a:r>
              <a:rPr lang="fr-FR" dirty="0">
                <a:solidFill>
                  <a:schemeClr val="bg1">
                    <a:lumMod val="10000"/>
                  </a:schemeClr>
                </a:solidFill>
              </a:rPr>
              <a:t> </a:t>
            </a:r>
            <a:r>
              <a:rPr lang="fr-FR" dirty="0" err="1">
                <a:solidFill>
                  <a:schemeClr val="bg1">
                    <a:lumMod val="10000"/>
                  </a:schemeClr>
                </a:solidFill>
              </a:rPr>
              <a:t>based</a:t>
            </a:r>
            <a:r>
              <a:rPr lang="fr-FR" dirty="0">
                <a:solidFill>
                  <a:schemeClr val="bg1">
                    <a:lumMod val="10000"/>
                  </a:schemeClr>
                </a:solidFill>
              </a:rPr>
              <a:t> on image.</a:t>
            </a:r>
          </a:p>
          <a:p>
            <a:endParaRPr lang="fr-FR" dirty="0">
              <a:solidFill>
                <a:schemeClr val="bg1">
                  <a:lumMod val="10000"/>
                </a:schemeClr>
              </a:solidFill>
            </a:endParaRPr>
          </a:p>
          <a:p>
            <a:r>
              <a:rPr lang="fr-FR" dirty="0">
                <a:solidFill>
                  <a:schemeClr val="bg1">
                    <a:lumMod val="10000"/>
                  </a:schemeClr>
                </a:solidFill>
              </a:rPr>
              <a:t>10’</a:t>
            </a:r>
          </a:p>
        </p:txBody>
      </p:sp>
      <p:sp>
        <p:nvSpPr>
          <p:cNvPr id="4" name="Footer Placeholder 3">
            <a:extLst>
              <a:ext uri="{FF2B5EF4-FFF2-40B4-BE49-F238E27FC236}">
                <a16:creationId xmlns:a16="http://schemas.microsoft.com/office/drawing/2014/main" id="{88C38CD1-6230-6A56-1278-7299192E7749}"/>
              </a:ext>
            </a:extLst>
          </p:cNvPr>
          <p:cNvSpPr>
            <a:spLocks noGrp="1"/>
          </p:cNvSpPr>
          <p:nvPr>
            <p:ph type="ftr" sz="quarter" idx="10"/>
          </p:nvPr>
        </p:nvSpPr>
        <p:spPr/>
        <p:txBody>
          <a:bodyPr/>
          <a:lstStyle/>
          <a:p>
            <a:r>
              <a:rPr lang="fr-FR"/>
              <a:t>Indiquez votre nom dans le pied de page</a:t>
            </a:r>
            <a:endParaRPr lang="fr-FR" dirty="0"/>
          </a:p>
        </p:txBody>
      </p:sp>
      <p:pic>
        <p:nvPicPr>
          <p:cNvPr id="6" name="Picture 2">
            <a:extLst>
              <a:ext uri="{FF2B5EF4-FFF2-40B4-BE49-F238E27FC236}">
                <a16:creationId xmlns:a16="http://schemas.microsoft.com/office/drawing/2014/main" id="{1F8463E0-2EF9-DA28-4BFD-880EBBB8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709" y="3687444"/>
            <a:ext cx="3775679" cy="131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63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S4</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818051"/>
            <a:ext cx="10515600" cy="5221898"/>
          </a:xfrm>
        </p:spPr>
        <p:txBody>
          <a:bodyPr>
            <a:noAutofit/>
          </a:bodyPr>
          <a:lstStyle/>
          <a:p>
            <a:pPr marL="622300" indent="-514350">
              <a:buFont typeface="+mj-lt"/>
              <a:buAutoNum type="arabicPeriod"/>
            </a:pPr>
            <a:r>
              <a:rPr lang="fr-FR" sz="3200" dirty="0"/>
              <a:t>An </a:t>
            </a:r>
            <a:r>
              <a:rPr lang="fr-FR" sz="3200" dirty="0" err="1"/>
              <a:t>interesting</a:t>
            </a:r>
            <a:r>
              <a:rPr lang="fr-FR" sz="3200" dirty="0"/>
              <a:t> question</a:t>
            </a:r>
          </a:p>
          <a:p>
            <a:pPr marL="622300" indent="-514350">
              <a:buFont typeface="+mj-lt"/>
              <a:buAutoNum type="arabicPeriod"/>
            </a:pPr>
            <a:r>
              <a:rPr lang="fr-FR" sz="3200" dirty="0" err="1"/>
              <a:t>What</a:t>
            </a:r>
            <a:r>
              <a:rPr lang="fr-FR" sz="3200" dirty="0"/>
              <a:t> do </a:t>
            </a:r>
            <a:r>
              <a:rPr lang="fr-FR" sz="3200" dirty="0" err="1"/>
              <a:t>you</a:t>
            </a:r>
            <a:r>
              <a:rPr lang="fr-FR" sz="3200" dirty="0"/>
              <a:t> </a:t>
            </a:r>
            <a:r>
              <a:rPr lang="fr-FR" sz="3200" dirty="0" err="1"/>
              <a:t>remember</a:t>
            </a:r>
            <a:r>
              <a:rPr lang="fr-FR" sz="3200" dirty="0"/>
              <a:t> of last time?</a:t>
            </a:r>
          </a:p>
          <a:p>
            <a:pPr marL="622300" indent="-514350">
              <a:buFont typeface="+mj-lt"/>
              <a:buAutoNum type="arabicPeriod"/>
            </a:pPr>
            <a:r>
              <a:rPr lang="fr-FR" sz="3200" dirty="0" err="1"/>
              <a:t>Positioning</a:t>
            </a:r>
            <a:r>
              <a:rPr lang="fr-FR" sz="3200" dirty="0"/>
              <a:t> </a:t>
            </a:r>
            <a:r>
              <a:rPr lang="fr-FR" sz="3200" dirty="0" err="1"/>
              <a:t>exercise</a:t>
            </a:r>
            <a:endParaRPr lang="fr-FR" sz="3200" dirty="0"/>
          </a:p>
          <a:p>
            <a:pPr marL="622300" indent="-514350">
              <a:buFont typeface="+mj-lt"/>
              <a:buAutoNum type="arabicPeriod"/>
            </a:pPr>
            <a:r>
              <a:rPr lang="fr-FR" sz="3200" b="1" dirty="0" err="1"/>
              <a:t>Preparation</a:t>
            </a:r>
            <a:r>
              <a:rPr lang="fr-FR" sz="3200" b="1" dirty="0"/>
              <a:t> </a:t>
            </a:r>
            <a:r>
              <a:rPr lang="fr-FR" sz="3200" b="1" dirty="0" err="1"/>
              <a:t>work</a:t>
            </a:r>
            <a:r>
              <a:rPr lang="fr-FR" sz="3200" b="1" dirty="0"/>
              <a:t> for </a:t>
            </a:r>
            <a:r>
              <a:rPr lang="fr-FR" sz="3200" b="1" dirty="0" err="1"/>
              <a:t>today</a:t>
            </a:r>
            <a:endParaRPr lang="fr-FR" sz="3200" b="1" dirty="0"/>
          </a:p>
          <a:p>
            <a:pPr marL="622300" indent="-514350">
              <a:buFont typeface="+mj-lt"/>
              <a:buAutoNum type="arabicPeriod"/>
            </a:pPr>
            <a:r>
              <a:rPr lang="fr-FR" sz="3200" dirty="0"/>
              <a:t>Input</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34" y="2531121"/>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4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904A-C1A3-D518-CCBB-1E37B31FDBDD}"/>
              </a:ext>
            </a:extLst>
          </p:cNvPr>
          <p:cNvSpPr>
            <a:spLocks noGrp="1"/>
          </p:cNvSpPr>
          <p:nvPr>
            <p:ph type="title"/>
          </p:nvPr>
        </p:nvSpPr>
        <p:spPr/>
        <p:txBody>
          <a:bodyPr>
            <a:normAutofit/>
          </a:bodyPr>
          <a:lstStyle/>
          <a:p>
            <a:r>
              <a:rPr lang="fr-FR" sz="4000" dirty="0">
                <a:latin typeface="+mj-lt"/>
              </a:rPr>
              <a:t>Work for </a:t>
            </a:r>
            <a:r>
              <a:rPr lang="fr-FR" sz="4000" dirty="0" err="1">
                <a:latin typeface="+mj-lt"/>
              </a:rPr>
              <a:t>today</a:t>
            </a:r>
            <a:endParaRPr lang="fr-FR" sz="4000" dirty="0">
              <a:latin typeface="+mj-lt"/>
            </a:endParaRPr>
          </a:p>
        </p:txBody>
      </p:sp>
      <p:sp>
        <p:nvSpPr>
          <p:cNvPr id="3" name="Content Placeholder 2">
            <a:extLst>
              <a:ext uri="{FF2B5EF4-FFF2-40B4-BE49-F238E27FC236}">
                <a16:creationId xmlns:a16="http://schemas.microsoft.com/office/drawing/2014/main" id="{A3A3C191-A3F8-93E3-945F-577CDB8E0598}"/>
              </a:ext>
            </a:extLst>
          </p:cNvPr>
          <p:cNvSpPr>
            <a:spLocks noGrp="1"/>
          </p:cNvSpPr>
          <p:nvPr>
            <p:ph idx="1"/>
          </p:nvPr>
        </p:nvSpPr>
        <p:spPr>
          <a:xfrm>
            <a:off x="888618" y="1142502"/>
            <a:ext cx="10863263" cy="5029698"/>
          </a:xfrm>
          <a:noFill/>
        </p:spPr>
        <p:txBody>
          <a:bodyPr>
            <a:normAutofit/>
          </a:bodyPr>
          <a:lstStyle/>
          <a:p>
            <a:pPr marL="622300" indent="-514350">
              <a:lnSpc>
                <a:spcPct val="100000"/>
              </a:lnSpc>
              <a:spcBef>
                <a:spcPts val="600"/>
              </a:spcBef>
              <a:spcAft>
                <a:spcPts val="1800"/>
              </a:spcAft>
              <a:buFont typeface="+mj-lt"/>
              <a:buAutoNum type="arabicPeriod"/>
            </a:pPr>
            <a:r>
              <a:rPr lang="fr-FR" u="sng" dirty="0" err="1">
                <a:solidFill>
                  <a:schemeClr val="bg1">
                    <a:lumMod val="10000"/>
                  </a:schemeClr>
                </a:solidFill>
                <a:latin typeface="+mn-lt"/>
              </a:rPr>
              <a:t>Individual</a:t>
            </a:r>
            <a:r>
              <a:rPr lang="fr-FR" u="sng" dirty="0">
                <a:solidFill>
                  <a:schemeClr val="bg1">
                    <a:lumMod val="10000"/>
                  </a:schemeClr>
                </a:solidFill>
                <a:latin typeface="+mn-lt"/>
              </a:rPr>
              <a:t> </a:t>
            </a:r>
            <a:r>
              <a:rPr lang="fr-FR" u="sng" dirty="0" err="1">
                <a:solidFill>
                  <a:schemeClr val="bg1">
                    <a:lumMod val="10000"/>
                  </a:schemeClr>
                </a:solidFill>
                <a:latin typeface="+mn-lt"/>
              </a:rPr>
              <a:t>work</a:t>
            </a:r>
            <a:r>
              <a:rPr lang="fr-FR" u="sng" dirty="0">
                <a:solidFill>
                  <a:schemeClr val="bg1">
                    <a:lumMod val="10000"/>
                  </a:schemeClr>
                </a:solidFill>
                <a:latin typeface="+mn-lt"/>
              </a:rPr>
              <a:t>:</a:t>
            </a:r>
          </a:p>
          <a:p>
            <a:pPr marL="107950" indent="0">
              <a:lnSpc>
                <a:spcPct val="100000"/>
              </a:lnSpc>
              <a:spcBef>
                <a:spcPts val="600"/>
              </a:spcBef>
              <a:spcAft>
                <a:spcPts val="1800"/>
              </a:spcAft>
              <a:buNone/>
            </a:pPr>
            <a:r>
              <a:rPr lang="fr-FR" dirty="0">
                <a:solidFill>
                  <a:schemeClr val="bg1">
                    <a:lumMod val="10000"/>
                  </a:schemeClr>
                </a:solidFill>
                <a:latin typeface="+mn-lt"/>
              </a:rPr>
              <a:t>Read « Customer Relationship Management, 50minutes.com. (VLC, type in « </a:t>
            </a:r>
            <a:r>
              <a:rPr lang="fr-FR" dirty="0" err="1">
                <a:solidFill>
                  <a:schemeClr val="bg1">
                    <a:lumMod val="10000"/>
                  </a:schemeClr>
                </a:solidFill>
                <a:latin typeface="+mn-lt"/>
              </a:rPr>
              <a:t>customer</a:t>
            </a:r>
            <a:r>
              <a:rPr lang="fr-FR" dirty="0">
                <a:solidFill>
                  <a:schemeClr val="bg1">
                    <a:lumMod val="10000"/>
                  </a:schemeClr>
                </a:solidFill>
                <a:latin typeface="+mn-lt"/>
              </a:rPr>
              <a:t> </a:t>
            </a:r>
            <a:r>
              <a:rPr lang="fr-FR" dirty="0" err="1">
                <a:solidFill>
                  <a:schemeClr val="bg1">
                    <a:lumMod val="10000"/>
                  </a:schemeClr>
                </a:solidFill>
                <a:latin typeface="+mn-lt"/>
              </a:rPr>
              <a:t>relationship</a:t>
            </a:r>
            <a:r>
              <a:rPr lang="fr-FR" dirty="0">
                <a:solidFill>
                  <a:schemeClr val="bg1">
                    <a:lumMod val="10000"/>
                  </a:schemeClr>
                </a:solidFill>
                <a:latin typeface="+mn-lt"/>
              </a:rPr>
              <a:t> management », scroll to « </a:t>
            </a:r>
            <a:r>
              <a:rPr lang="fr-FR" dirty="0" err="1">
                <a:solidFill>
                  <a:schemeClr val="bg1">
                    <a:lumMod val="10000"/>
                  </a:schemeClr>
                </a:solidFill>
                <a:latin typeface="+mn-lt"/>
              </a:rPr>
              <a:t>scholarvox</a:t>
            </a:r>
            <a:r>
              <a:rPr lang="fr-FR" dirty="0">
                <a:solidFill>
                  <a:schemeClr val="bg1">
                    <a:lumMod val="10000"/>
                  </a:schemeClr>
                </a:solidFill>
                <a:latin typeface="+mn-lt"/>
              </a:rPr>
              <a:t> » and click on the </a:t>
            </a:r>
            <a:r>
              <a:rPr lang="fr-FR" dirty="0" err="1">
                <a:solidFill>
                  <a:schemeClr val="bg1">
                    <a:lumMod val="10000"/>
                  </a:schemeClr>
                </a:solidFill>
                <a:latin typeface="+mn-lt"/>
              </a:rPr>
              <a:t>title</a:t>
            </a:r>
            <a:r>
              <a:rPr lang="fr-FR" dirty="0">
                <a:solidFill>
                  <a:schemeClr val="bg1">
                    <a:lumMod val="10000"/>
                  </a:schemeClr>
                </a:solidFill>
                <a:latin typeface="+mn-lt"/>
              </a:rPr>
              <a:t>). </a:t>
            </a:r>
            <a:r>
              <a:rPr lang="fr-FR" i="1" dirty="0">
                <a:solidFill>
                  <a:schemeClr val="bg1">
                    <a:lumMod val="10000"/>
                  </a:schemeClr>
                </a:solidFill>
                <a:latin typeface="+mn-lt"/>
              </a:rPr>
              <a:t>44 pages</a:t>
            </a:r>
            <a:r>
              <a:rPr lang="fr-FR" dirty="0">
                <a:solidFill>
                  <a:schemeClr val="bg1">
                    <a:lumMod val="10000"/>
                  </a:schemeClr>
                </a:solidFill>
                <a:latin typeface="+mn-lt"/>
              </a:rPr>
              <a:t>.</a:t>
            </a:r>
          </a:p>
          <a:p>
            <a:pPr marL="622300" indent="-514350">
              <a:lnSpc>
                <a:spcPct val="120000"/>
              </a:lnSpc>
              <a:spcBef>
                <a:spcPts val="600"/>
              </a:spcBef>
              <a:spcAft>
                <a:spcPts val="1800"/>
              </a:spcAft>
              <a:buFont typeface="+mj-lt"/>
              <a:buAutoNum type="arabicPeriod" startAt="2"/>
            </a:pPr>
            <a:r>
              <a:rPr lang="fr-FR" u="sng" dirty="0" err="1">
                <a:solidFill>
                  <a:schemeClr val="bg1">
                    <a:lumMod val="10000"/>
                  </a:schemeClr>
                </a:solidFill>
                <a:latin typeface="+mn-lt"/>
              </a:rPr>
              <a:t>Teamwork</a:t>
            </a:r>
            <a:endParaRPr lang="fr-FR" u="sng" dirty="0">
              <a:solidFill>
                <a:schemeClr val="bg1">
                  <a:lumMod val="10000"/>
                </a:schemeClr>
              </a:solidFill>
              <a:latin typeface="+mn-lt"/>
            </a:endParaRPr>
          </a:p>
          <a:p>
            <a:pPr marL="285750" lvl="1" indent="0">
              <a:lnSpc>
                <a:spcPct val="120000"/>
              </a:lnSpc>
              <a:spcBef>
                <a:spcPts val="600"/>
              </a:spcBef>
              <a:spcAft>
                <a:spcPts val="1800"/>
              </a:spcAft>
              <a:buNone/>
            </a:pPr>
            <a:r>
              <a:rPr lang="fr-FR" sz="2800" dirty="0" err="1">
                <a:solidFill>
                  <a:schemeClr val="bg1">
                    <a:lumMod val="10000"/>
                  </a:schemeClr>
                </a:solidFill>
                <a:latin typeface="+mn-lt"/>
              </a:rPr>
              <a:t>Formulate</a:t>
            </a:r>
            <a:r>
              <a:rPr lang="fr-FR" sz="2800" dirty="0">
                <a:solidFill>
                  <a:schemeClr val="bg1">
                    <a:lumMod val="10000"/>
                  </a:schemeClr>
                </a:solidFill>
                <a:latin typeface="+mn-lt"/>
              </a:rPr>
              <a:t> </a:t>
            </a:r>
            <a:r>
              <a:rPr lang="fr-FR" sz="2800" dirty="0" err="1">
                <a:solidFill>
                  <a:schemeClr val="bg1">
                    <a:lumMod val="10000"/>
                  </a:schemeClr>
                </a:solidFill>
                <a:latin typeface="+mn-lt"/>
              </a:rPr>
              <a:t>comments</a:t>
            </a:r>
            <a:r>
              <a:rPr lang="fr-FR" sz="2800" dirty="0">
                <a:solidFill>
                  <a:schemeClr val="bg1">
                    <a:lumMod val="10000"/>
                  </a:schemeClr>
                </a:solidFill>
                <a:latin typeface="+mn-lt"/>
              </a:rPr>
              <a:t> and questions. </a:t>
            </a:r>
            <a:r>
              <a:rPr lang="fr-FR" sz="2800" dirty="0" err="1">
                <a:solidFill>
                  <a:schemeClr val="bg1">
                    <a:lumMod val="10000"/>
                  </a:schemeClr>
                </a:solidFill>
                <a:latin typeface="+mn-lt"/>
              </a:rPr>
              <a:t>Each</a:t>
            </a:r>
            <a:r>
              <a:rPr lang="fr-FR" sz="2800" dirty="0">
                <a:solidFill>
                  <a:schemeClr val="bg1">
                    <a:lumMod val="10000"/>
                  </a:schemeClr>
                </a:solidFill>
                <a:latin typeface="+mn-lt"/>
              </a:rPr>
              <a:t> team mails me </a:t>
            </a:r>
            <a:r>
              <a:rPr lang="fr-FR" sz="2800" dirty="0" err="1">
                <a:solidFill>
                  <a:schemeClr val="bg1">
                    <a:lumMod val="10000"/>
                  </a:schemeClr>
                </a:solidFill>
                <a:latin typeface="+mn-lt"/>
              </a:rPr>
              <a:t>their</a:t>
            </a:r>
            <a:r>
              <a:rPr lang="fr-FR" sz="2800" dirty="0">
                <a:solidFill>
                  <a:schemeClr val="bg1">
                    <a:lumMod val="10000"/>
                  </a:schemeClr>
                </a:solidFill>
                <a:latin typeface="+mn-lt"/>
              </a:rPr>
              <a:t> </a:t>
            </a:r>
            <a:r>
              <a:rPr lang="fr-FR" sz="2800" dirty="0" err="1">
                <a:solidFill>
                  <a:schemeClr val="bg1">
                    <a:lumMod val="10000"/>
                  </a:schemeClr>
                </a:solidFill>
                <a:latin typeface="+mn-lt"/>
              </a:rPr>
              <a:t>list</a:t>
            </a:r>
            <a:r>
              <a:rPr lang="fr-FR" sz="2800" dirty="0">
                <a:solidFill>
                  <a:schemeClr val="bg1">
                    <a:lumMod val="10000"/>
                  </a:schemeClr>
                </a:solidFill>
                <a:latin typeface="+mn-lt"/>
              </a:rPr>
              <a:t> of </a:t>
            </a:r>
            <a:r>
              <a:rPr lang="fr-FR" sz="2800" dirty="0" err="1">
                <a:solidFill>
                  <a:schemeClr val="bg1">
                    <a:lumMod val="10000"/>
                  </a:schemeClr>
                </a:solidFill>
                <a:latin typeface="+mn-lt"/>
              </a:rPr>
              <a:t>comments</a:t>
            </a:r>
            <a:r>
              <a:rPr lang="fr-FR" sz="2800" dirty="0">
                <a:solidFill>
                  <a:schemeClr val="bg1">
                    <a:lumMod val="10000"/>
                  </a:schemeClr>
                </a:solidFill>
                <a:latin typeface="+mn-lt"/>
              </a:rPr>
              <a:t> &amp; questions by </a:t>
            </a:r>
            <a:r>
              <a:rPr lang="fr-FR" sz="2800" dirty="0" err="1">
                <a:solidFill>
                  <a:schemeClr val="bg1">
                    <a:lumMod val="10000"/>
                  </a:schemeClr>
                </a:solidFill>
                <a:latin typeface="+mn-lt"/>
              </a:rPr>
              <a:t>Monday</a:t>
            </a:r>
            <a:r>
              <a:rPr lang="fr-FR" sz="2800" dirty="0">
                <a:solidFill>
                  <a:schemeClr val="bg1">
                    <a:lumMod val="10000"/>
                  </a:schemeClr>
                </a:solidFill>
                <a:latin typeface="+mn-lt"/>
              </a:rPr>
              <a:t> 6th March 6pm </a:t>
            </a:r>
            <a:r>
              <a:rPr lang="fr-FR" sz="2800" dirty="0" err="1">
                <a:solidFill>
                  <a:schemeClr val="bg1">
                    <a:lumMod val="10000"/>
                  </a:schemeClr>
                </a:solidFill>
                <a:latin typeface="+mn-lt"/>
              </a:rPr>
              <a:t>latest</a:t>
            </a:r>
            <a:r>
              <a:rPr lang="fr-FR" sz="2800" dirty="0">
                <a:solidFill>
                  <a:schemeClr val="bg1">
                    <a:lumMod val="10000"/>
                  </a:schemeClr>
                </a:solidFill>
                <a:latin typeface="+mn-lt"/>
              </a:rPr>
              <a:t>.</a:t>
            </a:r>
          </a:p>
        </p:txBody>
      </p:sp>
      <p:sp>
        <p:nvSpPr>
          <p:cNvPr id="4" name="Footer Placeholder 3">
            <a:extLst>
              <a:ext uri="{FF2B5EF4-FFF2-40B4-BE49-F238E27FC236}">
                <a16:creationId xmlns:a16="http://schemas.microsoft.com/office/drawing/2014/main" id="{105204CA-F0A5-8E5B-A062-8E47EEAA9D02}"/>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4253543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52A-C949-5121-FFDF-92FC84D2249C}"/>
              </a:ext>
            </a:extLst>
          </p:cNvPr>
          <p:cNvSpPr>
            <a:spLocks noGrp="1"/>
          </p:cNvSpPr>
          <p:nvPr>
            <p:ph type="title"/>
          </p:nvPr>
        </p:nvSpPr>
        <p:spPr/>
        <p:txBody>
          <a:bodyPr>
            <a:normAutofit/>
          </a:bodyPr>
          <a:lstStyle/>
          <a:p>
            <a:r>
              <a:rPr lang="fr-FR" sz="3600" dirty="0">
                <a:latin typeface="+mj-lt"/>
              </a:rPr>
              <a:t>A few questions</a:t>
            </a:r>
          </a:p>
        </p:txBody>
      </p:sp>
      <p:sp>
        <p:nvSpPr>
          <p:cNvPr id="3" name="Content Placeholder 2">
            <a:extLst>
              <a:ext uri="{FF2B5EF4-FFF2-40B4-BE49-F238E27FC236}">
                <a16:creationId xmlns:a16="http://schemas.microsoft.com/office/drawing/2014/main" id="{6F9F0E0B-DFE4-0816-333B-7553B7DA3EEE}"/>
              </a:ext>
            </a:extLst>
          </p:cNvPr>
          <p:cNvSpPr>
            <a:spLocks noGrp="1"/>
          </p:cNvSpPr>
          <p:nvPr>
            <p:ph idx="1"/>
          </p:nvPr>
        </p:nvSpPr>
        <p:spPr>
          <a:xfrm>
            <a:off x="713509" y="1209424"/>
            <a:ext cx="10841182" cy="4651049"/>
          </a:xfrm>
        </p:spPr>
        <p:txBody>
          <a:bodyPr>
            <a:normAutofit lnSpcReduction="10000"/>
          </a:bodyPr>
          <a:lstStyle/>
          <a:p>
            <a:pPr marL="565150" indent="-457200">
              <a:lnSpc>
                <a:spcPct val="100000"/>
              </a:lnSpc>
              <a:buFont typeface="+mj-lt"/>
              <a:buAutoNum type="arabicPeriod"/>
            </a:pPr>
            <a:r>
              <a:rPr lang="en-US" sz="2400" dirty="0">
                <a:solidFill>
                  <a:schemeClr val="bg1">
                    <a:lumMod val="10000"/>
                  </a:schemeClr>
                </a:solidFill>
              </a:rPr>
              <a:t>What’s the use of CRM ?</a:t>
            </a:r>
          </a:p>
          <a:p>
            <a:pPr marL="565150" indent="-457200">
              <a:lnSpc>
                <a:spcPct val="100000"/>
              </a:lnSpc>
              <a:buFont typeface="+mj-lt"/>
              <a:buAutoNum type="arabicPeriod"/>
            </a:pPr>
            <a:r>
              <a:rPr lang="en-US" sz="2400" dirty="0">
                <a:solidFill>
                  <a:schemeClr val="bg1">
                    <a:lumMod val="10000"/>
                  </a:schemeClr>
                </a:solidFill>
              </a:rPr>
              <a:t>What is attrition and why is it important to counter ?</a:t>
            </a:r>
          </a:p>
          <a:p>
            <a:pPr marL="565150" indent="-457200">
              <a:lnSpc>
                <a:spcPct val="100000"/>
              </a:lnSpc>
              <a:buFont typeface="+mj-lt"/>
              <a:buAutoNum type="arabicPeriod"/>
            </a:pPr>
            <a:r>
              <a:rPr lang="en-US" sz="2400" dirty="0">
                <a:solidFill>
                  <a:schemeClr val="bg1">
                    <a:lumMod val="10000"/>
                  </a:schemeClr>
                </a:solidFill>
              </a:rPr>
              <a:t>What is front office vs back office ? Is CRM part of back- or front office? What is multichannel marketing ? One-on-one marketing ?</a:t>
            </a:r>
          </a:p>
          <a:p>
            <a:pPr marL="565150" indent="-457200">
              <a:lnSpc>
                <a:spcPct val="100000"/>
              </a:lnSpc>
              <a:buFont typeface="+mj-lt"/>
              <a:buAutoNum type="arabicPeriod"/>
            </a:pPr>
            <a:r>
              <a:rPr lang="en-US" sz="2400" dirty="0">
                <a:solidFill>
                  <a:schemeClr val="bg1">
                    <a:lumMod val="10000"/>
                  </a:schemeClr>
                </a:solidFill>
              </a:rPr>
              <a:t>What are some customer key data the book mentions ?</a:t>
            </a:r>
          </a:p>
          <a:p>
            <a:pPr marL="565150" indent="-457200">
              <a:lnSpc>
                <a:spcPct val="100000"/>
              </a:lnSpc>
              <a:buFont typeface="+mj-lt"/>
              <a:buAutoNum type="arabicPeriod"/>
            </a:pPr>
            <a:r>
              <a:rPr lang="en-US" sz="2400" dirty="0">
                <a:solidFill>
                  <a:schemeClr val="bg1">
                    <a:lumMod val="10000"/>
                  </a:schemeClr>
                </a:solidFill>
              </a:rPr>
              <a:t>What are the four stages of implementing a CRM ?</a:t>
            </a:r>
          </a:p>
          <a:p>
            <a:pPr marL="565150" indent="-457200">
              <a:lnSpc>
                <a:spcPct val="100000"/>
              </a:lnSpc>
              <a:buFont typeface="+mj-lt"/>
              <a:buAutoNum type="arabicPeriod"/>
            </a:pPr>
            <a:r>
              <a:rPr lang="en-US" sz="2400" dirty="0">
                <a:solidFill>
                  <a:schemeClr val="bg1">
                    <a:lumMod val="10000"/>
                  </a:schemeClr>
                </a:solidFill>
              </a:rPr>
              <a:t>Who are the main suppliers of CRM software ?</a:t>
            </a:r>
          </a:p>
          <a:p>
            <a:pPr marL="565150" indent="-457200">
              <a:lnSpc>
                <a:spcPct val="100000"/>
              </a:lnSpc>
              <a:buFont typeface="+mj-lt"/>
              <a:buAutoNum type="arabicPeriod"/>
            </a:pPr>
            <a:r>
              <a:rPr lang="en-US" sz="2400" dirty="0">
                <a:solidFill>
                  <a:schemeClr val="bg1">
                    <a:lumMod val="10000"/>
                  </a:schemeClr>
                </a:solidFill>
              </a:rPr>
              <a:t>How does CRM relate to ERP ?</a:t>
            </a:r>
          </a:p>
          <a:p>
            <a:pPr marL="565150" indent="-457200">
              <a:lnSpc>
                <a:spcPct val="100000"/>
              </a:lnSpc>
              <a:buFont typeface="+mj-lt"/>
              <a:buAutoNum type="arabicPeriod"/>
            </a:pPr>
            <a:r>
              <a:rPr lang="en-US" sz="2400" dirty="0">
                <a:solidFill>
                  <a:schemeClr val="bg1">
                    <a:lumMod val="10000"/>
                  </a:schemeClr>
                </a:solidFill>
              </a:rPr>
              <a:t>What are some examples of B2B segmentation criteria ?</a:t>
            </a:r>
          </a:p>
          <a:p>
            <a:pPr marL="565150" indent="-457200">
              <a:lnSpc>
                <a:spcPct val="100000"/>
              </a:lnSpc>
              <a:buFont typeface="+mj-lt"/>
              <a:buAutoNum type="arabicPeriod"/>
            </a:pPr>
            <a:r>
              <a:rPr lang="en-US" sz="2400" dirty="0">
                <a:solidFill>
                  <a:schemeClr val="bg1">
                    <a:lumMod val="10000"/>
                  </a:schemeClr>
                </a:solidFill>
              </a:rPr>
              <a:t>Cite some advantages of using CRM software.</a:t>
            </a:r>
          </a:p>
          <a:p>
            <a:pPr marL="565150" indent="-457200">
              <a:lnSpc>
                <a:spcPct val="100000"/>
              </a:lnSpc>
              <a:buFont typeface="+mj-lt"/>
              <a:buAutoNum type="arabicPeriod"/>
            </a:pPr>
            <a:endParaRPr lang="en-US" sz="2400" dirty="0"/>
          </a:p>
          <a:p>
            <a:pPr marL="565150" indent="-457200">
              <a:lnSpc>
                <a:spcPct val="100000"/>
              </a:lnSpc>
              <a:buFont typeface="+mj-lt"/>
              <a:buAutoNum type="arabicPeriod"/>
            </a:pPr>
            <a:endParaRPr lang="en-US" sz="2400" dirty="0"/>
          </a:p>
          <a:p>
            <a:pPr marL="565150" indent="-457200">
              <a:lnSpc>
                <a:spcPct val="100000"/>
              </a:lnSpc>
              <a:buFont typeface="+mj-lt"/>
              <a:buAutoNum type="arabicPeriod"/>
            </a:pPr>
            <a:endParaRPr lang="en-US" sz="2400" dirty="0"/>
          </a:p>
          <a:p>
            <a:pPr marL="565150" indent="-457200">
              <a:lnSpc>
                <a:spcPct val="100000"/>
              </a:lnSpc>
              <a:buFont typeface="+mj-lt"/>
              <a:buAutoNum type="arabicPeriod"/>
            </a:pPr>
            <a:endParaRPr lang="en-US" sz="2400" dirty="0"/>
          </a:p>
          <a:p>
            <a:pPr marL="565150" indent="-457200">
              <a:lnSpc>
                <a:spcPct val="100000"/>
              </a:lnSpc>
              <a:buFont typeface="+mj-lt"/>
              <a:buAutoNum type="arabicPeriod"/>
            </a:pPr>
            <a:endParaRPr lang="fr-FR" sz="2400" dirty="0"/>
          </a:p>
        </p:txBody>
      </p:sp>
      <p:sp>
        <p:nvSpPr>
          <p:cNvPr id="4" name="Footer Placeholder 3">
            <a:extLst>
              <a:ext uri="{FF2B5EF4-FFF2-40B4-BE49-F238E27FC236}">
                <a16:creationId xmlns:a16="http://schemas.microsoft.com/office/drawing/2014/main" id="{31FB24B5-B2CD-833C-B784-7CA55360B4A4}"/>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05350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52A-C949-5121-FFDF-92FC84D2249C}"/>
              </a:ext>
            </a:extLst>
          </p:cNvPr>
          <p:cNvSpPr>
            <a:spLocks noGrp="1"/>
          </p:cNvSpPr>
          <p:nvPr>
            <p:ph type="title"/>
          </p:nvPr>
        </p:nvSpPr>
        <p:spPr>
          <a:xfrm>
            <a:off x="838200" y="349685"/>
            <a:ext cx="10515600" cy="651825"/>
          </a:xfrm>
        </p:spPr>
        <p:txBody>
          <a:bodyPr>
            <a:normAutofit/>
          </a:bodyPr>
          <a:lstStyle/>
          <a:p>
            <a:r>
              <a:rPr lang="fr-FR" sz="3600" dirty="0" err="1">
                <a:latin typeface="+mj-lt"/>
              </a:rPr>
              <a:t>Elements</a:t>
            </a:r>
            <a:r>
              <a:rPr lang="fr-FR" sz="3600" dirty="0">
                <a:latin typeface="+mj-lt"/>
              </a:rPr>
              <a:t> of </a:t>
            </a:r>
            <a:r>
              <a:rPr lang="fr-FR" sz="3600" dirty="0" err="1">
                <a:latin typeface="+mj-lt"/>
              </a:rPr>
              <a:t>answers</a:t>
            </a:r>
            <a:endParaRPr lang="fr-FR" sz="3600" dirty="0">
              <a:latin typeface="+mj-lt"/>
            </a:endParaRPr>
          </a:p>
        </p:txBody>
      </p:sp>
      <p:sp>
        <p:nvSpPr>
          <p:cNvPr id="3" name="Content Placeholder 2">
            <a:extLst>
              <a:ext uri="{FF2B5EF4-FFF2-40B4-BE49-F238E27FC236}">
                <a16:creationId xmlns:a16="http://schemas.microsoft.com/office/drawing/2014/main" id="{6F9F0E0B-DFE4-0816-333B-7553B7DA3EEE}"/>
              </a:ext>
            </a:extLst>
          </p:cNvPr>
          <p:cNvSpPr>
            <a:spLocks noGrp="1"/>
          </p:cNvSpPr>
          <p:nvPr>
            <p:ph idx="1"/>
          </p:nvPr>
        </p:nvSpPr>
        <p:spPr>
          <a:xfrm>
            <a:off x="838200" y="1016950"/>
            <a:ext cx="10515600" cy="5165452"/>
          </a:xfrm>
        </p:spPr>
        <p:txBody>
          <a:bodyPr>
            <a:normAutofit lnSpcReduction="10000"/>
          </a:bodyPr>
          <a:lstStyle/>
          <a:p>
            <a:pPr marL="565150" indent="-457200">
              <a:lnSpc>
                <a:spcPct val="100000"/>
              </a:lnSpc>
              <a:spcAft>
                <a:spcPts val="1200"/>
              </a:spcAft>
              <a:buFont typeface="+mj-lt"/>
              <a:buAutoNum type="arabicPeriod"/>
            </a:pPr>
            <a:r>
              <a:rPr lang="en-US" sz="2400" dirty="0">
                <a:solidFill>
                  <a:schemeClr val="bg1">
                    <a:lumMod val="10000"/>
                  </a:schemeClr>
                </a:solidFill>
              </a:rPr>
              <a:t>CRM is used in businesses and aims to </a:t>
            </a:r>
            <a:r>
              <a:rPr lang="en-US" sz="2400" dirty="0" err="1">
                <a:solidFill>
                  <a:schemeClr val="bg1">
                    <a:lumMod val="10000"/>
                  </a:schemeClr>
                </a:solidFill>
              </a:rPr>
              <a:t>optimise</a:t>
            </a:r>
            <a:r>
              <a:rPr lang="en-US" sz="2400" dirty="0">
                <a:solidFill>
                  <a:schemeClr val="bg1">
                    <a:lumMod val="10000"/>
                  </a:schemeClr>
                </a:solidFill>
              </a:rPr>
              <a:t> customer service, develop the sales force and provide statistical and customer monitoring tools for the </a:t>
            </a:r>
            <a:r>
              <a:rPr lang="en-US" sz="2400" dirty="0" err="1">
                <a:solidFill>
                  <a:schemeClr val="bg1">
                    <a:lumMod val="10000"/>
                  </a:schemeClr>
                </a:solidFill>
              </a:rPr>
              <a:t>pur</a:t>
            </a:r>
            <a:r>
              <a:rPr lang="en-US" sz="2400" dirty="0">
                <a:solidFill>
                  <a:schemeClr val="bg1">
                    <a:lumMod val="10000"/>
                  </a:schemeClr>
                </a:solidFill>
              </a:rPr>
              <a:t>-pose of marketing and data management. CRM drives the segmentation process, prospecting, creating customer loyalty, </a:t>
            </a:r>
            <a:r>
              <a:rPr lang="en-US" sz="2400" dirty="0" err="1">
                <a:solidFill>
                  <a:schemeClr val="bg1">
                    <a:lumMod val="10000"/>
                  </a:schemeClr>
                </a:solidFill>
              </a:rPr>
              <a:t>analysing</a:t>
            </a:r>
            <a:r>
              <a:rPr lang="en-US" sz="2400" dirty="0">
                <a:solidFill>
                  <a:schemeClr val="bg1">
                    <a:lumMod val="10000"/>
                  </a:schemeClr>
                </a:solidFill>
              </a:rPr>
              <a:t> customers, and so on.</a:t>
            </a:r>
          </a:p>
          <a:p>
            <a:pPr marL="565150" indent="-457200">
              <a:lnSpc>
                <a:spcPct val="100000"/>
              </a:lnSpc>
              <a:spcAft>
                <a:spcPts val="1200"/>
              </a:spcAft>
              <a:buFont typeface="+mj-lt"/>
              <a:buAutoNum type="arabicPeriod"/>
            </a:pPr>
            <a:r>
              <a:rPr lang="en-US" sz="2400" dirty="0">
                <a:solidFill>
                  <a:schemeClr val="bg1">
                    <a:lumMod val="10000"/>
                  </a:schemeClr>
                </a:solidFill>
              </a:rPr>
              <a:t>The loss of customers over a given period. Also called churn. The opposite of retention. Context is the “customer lifetime value”.</a:t>
            </a:r>
          </a:p>
          <a:p>
            <a:pPr marL="565150" indent="-457200">
              <a:lnSpc>
                <a:spcPct val="100000"/>
              </a:lnSpc>
              <a:spcAft>
                <a:spcPts val="1200"/>
              </a:spcAft>
              <a:buFont typeface="+mj-lt"/>
              <a:buAutoNum type="arabicPeriod"/>
            </a:pPr>
            <a:r>
              <a:rPr lang="en-US" sz="2400" dirty="0">
                <a:solidFill>
                  <a:schemeClr val="bg1">
                    <a:lumMod val="10000"/>
                  </a:schemeClr>
                </a:solidFill>
              </a:rPr>
              <a:t>The use of several means of communication between the company and the client, such as direct sales, phone, internet (social media, email, chat </a:t>
            </a:r>
            <a:r>
              <a:rPr lang="en-US" sz="2400" dirty="0" err="1">
                <a:solidFill>
                  <a:schemeClr val="bg1">
                    <a:lumMod val="10000"/>
                  </a:schemeClr>
                </a:solidFill>
              </a:rPr>
              <a:t>programmes</a:t>
            </a:r>
            <a:r>
              <a:rPr lang="en-US" sz="2400" dirty="0">
                <a:solidFill>
                  <a:schemeClr val="bg1">
                    <a:lumMod val="10000"/>
                  </a:schemeClr>
                </a:solidFill>
              </a:rPr>
              <a:t>, the company website, contact forms </a:t>
            </a:r>
            <a:r>
              <a:rPr lang="en-US" sz="2400" dirty="0" err="1">
                <a:solidFill>
                  <a:schemeClr val="bg1">
                    <a:lumMod val="10000"/>
                  </a:schemeClr>
                </a:solidFill>
              </a:rPr>
              <a:t>etc</a:t>
            </a:r>
            <a:r>
              <a:rPr lang="en-US" sz="2400" dirty="0">
                <a:solidFill>
                  <a:schemeClr val="bg1">
                    <a:lumMod val="10000"/>
                  </a:schemeClr>
                </a:solidFill>
              </a:rPr>
              <a:t>). </a:t>
            </a:r>
          </a:p>
          <a:p>
            <a:pPr marL="644525" lvl="3" indent="0">
              <a:lnSpc>
                <a:spcPct val="100000"/>
              </a:lnSpc>
              <a:spcAft>
                <a:spcPts val="1200"/>
              </a:spcAft>
              <a:buNone/>
            </a:pPr>
            <a:r>
              <a:rPr lang="en-US" sz="2400" dirty="0">
                <a:solidFill>
                  <a:schemeClr val="bg1">
                    <a:lumMod val="10000"/>
                  </a:schemeClr>
                </a:solidFill>
              </a:rPr>
              <a:t>A type of marketing which contrasts with mass marketing in that it tries to communicate with each client separately to offer them a </a:t>
            </a:r>
            <a:r>
              <a:rPr lang="en-US" sz="2400" dirty="0" err="1">
                <a:solidFill>
                  <a:schemeClr val="bg1">
                    <a:lumMod val="10000"/>
                  </a:schemeClr>
                </a:solidFill>
              </a:rPr>
              <a:t>personalised</a:t>
            </a:r>
            <a:r>
              <a:rPr lang="en-US" sz="2400" dirty="0">
                <a:solidFill>
                  <a:schemeClr val="bg1">
                    <a:lumMod val="10000"/>
                  </a:schemeClr>
                </a:solidFill>
              </a:rPr>
              <a:t> service.</a:t>
            </a:r>
            <a:endParaRPr lang="fr-FR" sz="2400" dirty="0">
              <a:solidFill>
                <a:schemeClr val="bg1">
                  <a:lumMod val="10000"/>
                </a:schemeClr>
              </a:solidFill>
            </a:endParaRPr>
          </a:p>
        </p:txBody>
      </p:sp>
      <p:sp>
        <p:nvSpPr>
          <p:cNvPr id="4" name="Footer Placeholder 3">
            <a:extLst>
              <a:ext uri="{FF2B5EF4-FFF2-40B4-BE49-F238E27FC236}">
                <a16:creationId xmlns:a16="http://schemas.microsoft.com/office/drawing/2014/main" id="{31FB24B5-B2CD-833C-B784-7CA55360B4A4}"/>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067474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52A-C949-5121-FFDF-92FC84D2249C}"/>
              </a:ext>
            </a:extLst>
          </p:cNvPr>
          <p:cNvSpPr>
            <a:spLocks noGrp="1"/>
          </p:cNvSpPr>
          <p:nvPr>
            <p:ph type="title"/>
          </p:nvPr>
        </p:nvSpPr>
        <p:spPr>
          <a:xfrm>
            <a:off x="838200" y="349685"/>
            <a:ext cx="10515600" cy="651825"/>
          </a:xfrm>
        </p:spPr>
        <p:txBody>
          <a:bodyPr>
            <a:normAutofit/>
          </a:bodyPr>
          <a:lstStyle/>
          <a:p>
            <a:r>
              <a:rPr lang="fr-FR" sz="3600" dirty="0" err="1">
                <a:latin typeface="+mj-lt"/>
              </a:rPr>
              <a:t>Elements</a:t>
            </a:r>
            <a:r>
              <a:rPr lang="fr-FR" sz="3600" dirty="0">
                <a:latin typeface="+mj-lt"/>
              </a:rPr>
              <a:t> of </a:t>
            </a:r>
            <a:r>
              <a:rPr lang="fr-FR" sz="3600" dirty="0" err="1">
                <a:latin typeface="+mj-lt"/>
              </a:rPr>
              <a:t>answers</a:t>
            </a:r>
            <a:endParaRPr lang="fr-FR" sz="3600" dirty="0">
              <a:latin typeface="+mj-lt"/>
            </a:endParaRPr>
          </a:p>
        </p:txBody>
      </p:sp>
      <p:sp>
        <p:nvSpPr>
          <p:cNvPr id="3" name="Content Placeholder 2">
            <a:extLst>
              <a:ext uri="{FF2B5EF4-FFF2-40B4-BE49-F238E27FC236}">
                <a16:creationId xmlns:a16="http://schemas.microsoft.com/office/drawing/2014/main" id="{6F9F0E0B-DFE4-0816-333B-7553B7DA3EEE}"/>
              </a:ext>
            </a:extLst>
          </p:cNvPr>
          <p:cNvSpPr>
            <a:spLocks noGrp="1"/>
          </p:cNvSpPr>
          <p:nvPr>
            <p:ph idx="1"/>
          </p:nvPr>
        </p:nvSpPr>
        <p:spPr>
          <a:xfrm>
            <a:off x="838200" y="1016950"/>
            <a:ext cx="10938164" cy="5165452"/>
          </a:xfrm>
        </p:spPr>
        <p:txBody>
          <a:bodyPr>
            <a:normAutofit fontScale="92500"/>
          </a:bodyPr>
          <a:lstStyle/>
          <a:p>
            <a:pPr marL="565150" indent="-457200">
              <a:lnSpc>
                <a:spcPct val="100000"/>
              </a:lnSpc>
              <a:spcBef>
                <a:spcPts val="600"/>
              </a:spcBef>
              <a:spcAft>
                <a:spcPts val="1200"/>
              </a:spcAft>
              <a:buFont typeface="+mj-lt"/>
              <a:buAutoNum type="arabicPeriod" startAt="4"/>
            </a:pPr>
            <a:r>
              <a:rPr lang="en-US" sz="2400" dirty="0">
                <a:solidFill>
                  <a:schemeClr val="bg1">
                    <a:lumMod val="10000"/>
                  </a:schemeClr>
                </a:solidFill>
              </a:rPr>
              <a:t>Response rate + conversion + retention + satisfaction + complaints + ROI + acquisition cost + NPV.</a:t>
            </a:r>
          </a:p>
          <a:p>
            <a:pPr marL="565150" indent="-457200">
              <a:lnSpc>
                <a:spcPct val="100000"/>
              </a:lnSpc>
              <a:spcBef>
                <a:spcPts val="600"/>
              </a:spcBef>
              <a:spcAft>
                <a:spcPts val="1200"/>
              </a:spcAft>
              <a:buFont typeface="+mj-lt"/>
              <a:buAutoNum type="arabicPeriod" startAt="4"/>
            </a:pPr>
            <a:r>
              <a:rPr lang="en-US" sz="2400" dirty="0">
                <a:solidFill>
                  <a:schemeClr val="bg1">
                    <a:lumMod val="10000"/>
                  </a:schemeClr>
                </a:solidFill>
              </a:rPr>
              <a:t>A. </a:t>
            </a:r>
            <a:r>
              <a:rPr lang="en-US" sz="2400" dirty="0" err="1">
                <a:solidFill>
                  <a:schemeClr val="bg1">
                    <a:lumMod val="10000"/>
                  </a:schemeClr>
                </a:solidFill>
              </a:rPr>
              <a:t>Optimisation</a:t>
            </a:r>
            <a:r>
              <a:rPr lang="en-US" sz="2400" dirty="0">
                <a:solidFill>
                  <a:schemeClr val="bg1">
                    <a:lumMod val="10000"/>
                  </a:schemeClr>
                </a:solidFill>
              </a:rPr>
              <a:t> of data (cleaning) B. Choice of technology (function of size and staff) C. Process design and D. Training and coaching of people.</a:t>
            </a:r>
          </a:p>
          <a:p>
            <a:pPr marL="565150" indent="-457200">
              <a:lnSpc>
                <a:spcPct val="100000"/>
              </a:lnSpc>
              <a:spcBef>
                <a:spcPts val="600"/>
              </a:spcBef>
              <a:spcAft>
                <a:spcPts val="1200"/>
              </a:spcAft>
              <a:buFont typeface="+mj-lt"/>
              <a:buAutoNum type="arabicPeriod" startAt="4"/>
            </a:pPr>
            <a:r>
              <a:rPr lang="en-US" sz="2400" dirty="0">
                <a:solidFill>
                  <a:schemeClr val="bg1">
                    <a:lumMod val="10000"/>
                  </a:schemeClr>
                </a:solidFill>
              </a:rPr>
              <a:t>Last year Salesforce led with a 31.3% market share riding on a 12.6% jump in CRM revenues. Adobe was #2, followed by Oracle, SAP and Microsoft.</a:t>
            </a:r>
          </a:p>
          <a:p>
            <a:pPr marL="565150" indent="-457200">
              <a:lnSpc>
                <a:spcPct val="100000"/>
              </a:lnSpc>
              <a:spcBef>
                <a:spcPts val="600"/>
              </a:spcBef>
              <a:spcAft>
                <a:spcPts val="1200"/>
              </a:spcAft>
              <a:buFont typeface="+mj-lt"/>
              <a:buAutoNum type="arabicPeriod" startAt="8"/>
            </a:pPr>
            <a:r>
              <a:rPr lang="en-US" sz="2400" dirty="0">
                <a:solidFill>
                  <a:schemeClr val="bg1">
                    <a:lumMod val="10000"/>
                  </a:schemeClr>
                </a:solidFill>
              </a:rPr>
              <a:t>Firmographics + By tier (of potential value to your business) + By need + By sophistication level + By key accounts + By </a:t>
            </a:r>
            <a:r>
              <a:rPr lang="en-US" sz="2400" dirty="0" err="1">
                <a:solidFill>
                  <a:schemeClr val="bg1">
                    <a:lumMod val="10000"/>
                  </a:schemeClr>
                </a:solidFill>
              </a:rPr>
              <a:t>organisation</a:t>
            </a:r>
            <a:r>
              <a:rPr lang="en-US" sz="2400" dirty="0">
                <a:solidFill>
                  <a:schemeClr val="bg1">
                    <a:lumMod val="10000"/>
                  </a:schemeClr>
                </a:solidFill>
              </a:rPr>
              <a:t> type + By decision-makers and so forth. PS “</a:t>
            </a:r>
            <a:r>
              <a:rPr lang="en-US" sz="2400" i="1" dirty="0">
                <a:solidFill>
                  <a:schemeClr val="bg1">
                    <a:lumMod val="10000"/>
                  </a:schemeClr>
                </a:solidFill>
              </a:rPr>
              <a:t>If you’re not thinking segments, you’re not thinking</a:t>
            </a:r>
            <a:r>
              <a:rPr lang="en-US" sz="2400" dirty="0">
                <a:solidFill>
                  <a:schemeClr val="bg1">
                    <a:lumMod val="10000"/>
                  </a:schemeClr>
                </a:solidFill>
              </a:rPr>
              <a:t>” (Levitt).</a:t>
            </a:r>
          </a:p>
          <a:p>
            <a:pPr marL="565150" indent="-457200">
              <a:lnSpc>
                <a:spcPct val="100000"/>
              </a:lnSpc>
              <a:spcBef>
                <a:spcPts val="600"/>
              </a:spcBef>
              <a:spcAft>
                <a:spcPts val="1200"/>
              </a:spcAft>
              <a:buFont typeface="+mj-lt"/>
              <a:buAutoNum type="arabicPeriod" startAt="8"/>
            </a:pPr>
            <a:r>
              <a:rPr lang="en-US" sz="2400" dirty="0" err="1">
                <a:solidFill>
                  <a:schemeClr val="bg1">
                    <a:lumMod val="10000"/>
                  </a:schemeClr>
                </a:solidFill>
              </a:rPr>
              <a:t>Centralisation</a:t>
            </a:r>
            <a:r>
              <a:rPr lang="en-US" sz="2400" dirty="0">
                <a:solidFill>
                  <a:schemeClr val="bg1">
                    <a:lumMod val="10000"/>
                  </a:schemeClr>
                </a:solidFill>
              </a:rPr>
              <a:t> of client data + </a:t>
            </a:r>
            <a:r>
              <a:rPr lang="en-US" sz="2400" dirty="0" err="1">
                <a:solidFill>
                  <a:schemeClr val="bg1">
                    <a:lumMod val="10000"/>
                  </a:schemeClr>
                </a:solidFill>
              </a:rPr>
              <a:t>Optimisation</a:t>
            </a:r>
            <a:r>
              <a:rPr lang="en-US" sz="2400" dirty="0">
                <a:solidFill>
                  <a:schemeClr val="bg1">
                    <a:lumMod val="10000"/>
                  </a:schemeClr>
                </a:solidFill>
              </a:rPr>
              <a:t> of customer lifecycle + Enabling </a:t>
            </a:r>
            <a:r>
              <a:rPr lang="en-US" sz="2400" dirty="0" err="1">
                <a:solidFill>
                  <a:schemeClr val="bg1">
                    <a:lumMod val="10000"/>
                  </a:schemeClr>
                </a:solidFill>
              </a:rPr>
              <a:t>personalised</a:t>
            </a:r>
            <a:r>
              <a:rPr lang="en-US" sz="2400" dirty="0">
                <a:solidFill>
                  <a:schemeClr val="bg1">
                    <a:lumMod val="10000"/>
                  </a:schemeClr>
                </a:solidFill>
              </a:rPr>
              <a:t> offering.</a:t>
            </a:r>
            <a:endParaRPr lang="fr-FR" sz="2400" dirty="0">
              <a:solidFill>
                <a:schemeClr val="bg1">
                  <a:lumMod val="10000"/>
                </a:schemeClr>
              </a:solidFill>
            </a:endParaRPr>
          </a:p>
        </p:txBody>
      </p:sp>
      <p:sp>
        <p:nvSpPr>
          <p:cNvPr id="4" name="Footer Placeholder 3">
            <a:extLst>
              <a:ext uri="{FF2B5EF4-FFF2-40B4-BE49-F238E27FC236}">
                <a16:creationId xmlns:a16="http://schemas.microsoft.com/office/drawing/2014/main" id="{31FB24B5-B2CD-833C-B784-7CA55360B4A4}"/>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46715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4B6F5FD-9CC5-A620-A000-7FEED062BBD9}"/>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45C97CF7-3249-5A65-BC42-8FCC3FCBD09B}"/>
              </a:ext>
            </a:extLst>
          </p:cNvPr>
          <p:cNvPicPr>
            <a:picLocks noChangeAspect="1"/>
          </p:cNvPicPr>
          <p:nvPr/>
        </p:nvPicPr>
        <p:blipFill>
          <a:blip r:embed="rId2"/>
          <a:stretch>
            <a:fillRect/>
          </a:stretch>
        </p:blipFill>
        <p:spPr>
          <a:xfrm>
            <a:off x="2494885" y="0"/>
            <a:ext cx="6247333" cy="6434465"/>
          </a:xfrm>
          <a:prstGeom prst="rect">
            <a:avLst/>
          </a:prstGeom>
        </p:spPr>
      </p:pic>
      <p:sp>
        <p:nvSpPr>
          <p:cNvPr id="6" name="ZoneTexte 5">
            <a:extLst>
              <a:ext uri="{FF2B5EF4-FFF2-40B4-BE49-F238E27FC236}">
                <a16:creationId xmlns:a16="http://schemas.microsoft.com/office/drawing/2014/main" id="{6E920248-9682-6C9A-6307-BFD9435CA7FF}"/>
              </a:ext>
            </a:extLst>
          </p:cNvPr>
          <p:cNvSpPr txBox="1"/>
          <p:nvPr/>
        </p:nvSpPr>
        <p:spPr>
          <a:xfrm>
            <a:off x="1482436" y="445147"/>
            <a:ext cx="788999" cy="707886"/>
          </a:xfrm>
          <a:prstGeom prst="rect">
            <a:avLst/>
          </a:prstGeom>
          <a:noFill/>
        </p:spPr>
        <p:txBody>
          <a:bodyPr wrap="none" rtlCol="0">
            <a:spAutoFit/>
          </a:bodyPr>
          <a:lstStyle/>
          <a:p>
            <a:r>
              <a:rPr lang="fr-FR" sz="4000" dirty="0">
                <a:latin typeface="+mj-lt"/>
              </a:rPr>
              <a:t>Q7</a:t>
            </a:r>
          </a:p>
        </p:txBody>
      </p:sp>
    </p:spTree>
    <p:extLst>
      <p:ext uri="{BB962C8B-B14F-4D97-AF65-F5344CB8AC3E}">
        <p14:creationId xmlns:p14="http://schemas.microsoft.com/office/powerpoint/2010/main" val="1149501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48B3-E234-2460-BD49-B1168FACEDB9}"/>
              </a:ext>
            </a:extLst>
          </p:cNvPr>
          <p:cNvSpPr>
            <a:spLocks noGrp="1"/>
          </p:cNvSpPr>
          <p:nvPr>
            <p:ph type="title"/>
          </p:nvPr>
        </p:nvSpPr>
        <p:spPr>
          <a:xfrm>
            <a:off x="426092" y="194449"/>
            <a:ext cx="10515600" cy="651825"/>
          </a:xfrm>
        </p:spPr>
        <p:txBody>
          <a:bodyPr>
            <a:normAutofit/>
          </a:bodyPr>
          <a:lstStyle/>
          <a:p>
            <a:r>
              <a:rPr lang="fr-FR" sz="4000" dirty="0">
                <a:latin typeface="+mj-lt"/>
              </a:rPr>
              <a:t>A few good </a:t>
            </a:r>
            <a:r>
              <a:rPr lang="fr-FR" sz="4000" dirty="0" err="1">
                <a:latin typeface="+mj-lt"/>
              </a:rPr>
              <a:t>reading</a:t>
            </a:r>
            <a:r>
              <a:rPr lang="fr-FR" sz="4000" dirty="0">
                <a:latin typeface="+mj-lt"/>
              </a:rPr>
              <a:t> </a:t>
            </a:r>
            <a:r>
              <a:rPr lang="fr-FR" sz="4000" dirty="0" err="1">
                <a:latin typeface="+mj-lt"/>
              </a:rPr>
              <a:t>materials</a:t>
            </a:r>
            <a:endParaRPr lang="fr-FR" sz="4000" dirty="0">
              <a:latin typeface="+mj-lt"/>
            </a:endParaRPr>
          </a:p>
        </p:txBody>
      </p:sp>
      <p:sp>
        <p:nvSpPr>
          <p:cNvPr id="3" name="Content Placeholder 2">
            <a:extLst>
              <a:ext uri="{FF2B5EF4-FFF2-40B4-BE49-F238E27FC236}">
                <a16:creationId xmlns:a16="http://schemas.microsoft.com/office/drawing/2014/main" id="{96C90629-5ADA-7978-A9B3-600A0E15E039}"/>
              </a:ext>
            </a:extLst>
          </p:cNvPr>
          <p:cNvSpPr>
            <a:spLocks noGrp="1"/>
          </p:cNvSpPr>
          <p:nvPr>
            <p:ph idx="1"/>
          </p:nvPr>
        </p:nvSpPr>
        <p:spPr>
          <a:xfrm>
            <a:off x="402249" y="1046299"/>
            <a:ext cx="11615770" cy="5165452"/>
          </a:xfrm>
        </p:spPr>
        <p:txBody>
          <a:bodyPr>
            <a:normAutofit fontScale="25000" lnSpcReduction="20000"/>
          </a:bodyPr>
          <a:lstStyle/>
          <a:p>
            <a:pPr marL="622300" indent="-514350">
              <a:lnSpc>
                <a:spcPct val="120000"/>
              </a:lnSpc>
              <a:spcAft>
                <a:spcPts val="1200"/>
              </a:spcAft>
              <a:buFont typeface="+mj-lt"/>
              <a:buAutoNum type="arabicPeriod"/>
            </a:pPr>
            <a:r>
              <a:rPr lang="en-US" sz="8800" dirty="0">
                <a:solidFill>
                  <a:schemeClr val="bg1">
                    <a:lumMod val="10000"/>
                  </a:schemeClr>
                </a:solidFill>
                <a:latin typeface="+mn-lt"/>
              </a:rPr>
              <a:t>20 CRM Use Cases for Business Growth in 2023 | </a:t>
            </a:r>
            <a:r>
              <a:rPr lang="en-US" sz="8800" dirty="0" err="1">
                <a:solidFill>
                  <a:schemeClr val="bg1">
                    <a:lumMod val="10000"/>
                  </a:schemeClr>
                </a:solidFill>
                <a:latin typeface="+mn-lt"/>
              </a:rPr>
              <a:t>Netsuite</a:t>
            </a:r>
            <a:endParaRPr lang="fr-FR" sz="8800" dirty="0">
              <a:solidFill>
                <a:schemeClr val="bg1">
                  <a:lumMod val="10000"/>
                </a:schemeClr>
              </a:solidFill>
              <a:latin typeface="+mn-lt"/>
            </a:endParaRPr>
          </a:p>
          <a:p>
            <a:pPr marL="622300" indent="-514350">
              <a:lnSpc>
                <a:spcPct val="120000"/>
              </a:lnSpc>
              <a:spcAft>
                <a:spcPts val="1200"/>
              </a:spcAft>
              <a:buFont typeface="+mj-lt"/>
              <a:buAutoNum type="arabicPeriod"/>
            </a:pPr>
            <a:r>
              <a:rPr lang="en-US" sz="8800" dirty="0">
                <a:solidFill>
                  <a:schemeClr val="bg1">
                    <a:lumMod val="10000"/>
                  </a:schemeClr>
                </a:solidFill>
                <a:latin typeface="+mn-lt"/>
              </a:rPr>
              <a:t>Customer Experience Explained - Strategy, Tips &amp; Metrics | </a:t>
            </a:r>
            <a:r>
              <a:rPr lang="en-US" sz="8800" dirty="0" err="1">
                <a:solidFill>
                  <a:schemeClr val="bg1">
                    <a:lumMod val="10000"/>
                  </a:schemeClr>
                </a:solidFill>
                <a:latin typeface="+mn-lt"/>
              </a:rPr>
              <a:t>Netsuite</a:t>
            </a:r>
            <a:endParaRPr lang="en-US" sz="8800" dirty="0">
              <a:solidFill>
                <a:schemeClr val="bg1">
                  <a:lumMod val="10000"/>
                </a:schemeClr>
              </a:solidFill>
              <a:latin typeface="+mn-lt"/>
            </a:endParaRPr>
          </a:p>
          <a:p>
            <a:pPr marL="622300" indent="-514350">
              <a:lnSpc>
                <a:spcPct val="120000"/>
              </a:lnSpc>
              <a:spcAft>
                <a:spcPts val="1200"/>
              </a:spcAft>
              <a:buFont typeface="+mj-lt"/>
              <a:buAutoNum type="arabicPeriod"/>
            </a:pPr>
            <a:r>
              <a:rPr lang="en-US" sz="8800" b="0" i="0" dirty="0">
                <a:solidFill>
                  <a:schemeClr val="bg1">
                    <a:lumMod val="10000"/>
                  </a:schemeClr>
                </a:solidFill>
                <a:effectLst/>
                <a:latin typeface="+mn-lt"/>
              </a:rPr>
              <a:t>What Is Customer Retention - Importance, Metrics &amp; Strategies | NetSuite</a:t>
            </a:r>
          </a:p>
          <a:p>
            <a:pPr marL="622300" indent="-514350">
              <a:lnSpc>
                <a:spcPct val="120000"/>
              </a:lnSpc>
              <a:spcAft>
                <a:spcPts val="1200"/>
              </a:spcAft>
              <a:buFont typeface="+mj-lt"/>
              <a:buAutoNum type="arabicPeriod"/>
            </a:pPr>
            <a:r>
              <a:rPr lang="en-US" sz="8800" b="0" i="0" dirty="0">
                <a:solidFill>
                  <a:schemeClr val="bg1">
                    <a:lumMod val="10000"/>
                  </a:schemeClr>
                </a:solidFill>
                <a:effectLst/>
                <a:latin typeface="+mn-lt"/>
              </a:rPr>
              <a:t>Don’t be deluded by the exaggerated claims made for AI | Financial Times</a:t>
            </a:r>
          </a:p>
          <a:p>
            <a:pPr marL="622300" indent="-514350">
              <a:lnSpc>
                <a:spcPct val="120000"/>
              </a:lnSpc>
              <a:spcAft>
                <a:spcPts val="1200"/>
              </a:spcAft>
              <a:buFont typeface="+mj-lt"/>
              <a:buAutoNum type="arabicPeriod"/>
            </a:pPr>
            <a:r>
              <a:rPr lang="fr-FR" sz="8800" b="0" i="0" dirty="0" err="1">
                <a:solidFill>
                  <a:schemeClr val="bg1">
                    <a:lumMod val="10000"/>
                  </a:schemeClr>
                </a:solidFill>
                <a:effectLst/>
                <a:latin typeface="+mn-lt"/>
              </a:rPr>
              <a:t>What</a:t>
            </a:r>
            <a:r>
              <a:rPr lang="fr-FR" sz="8800" b="0" i="0" dirty="0">
                <a:solidFill>
                  <a:schemeClr val="bg1">
                    <a:lumMod val="10000"/>
                  </a:schemeClr>
                </a:solidFill>
                <a:effectLst/>
                <a:latin typeface="+mn-lt"/>
              </a:rPr>
              <a:t> </a:t>
            </a:r>
            <a:r>
              <a:rPr lang="fr-FR" sz="8800" b="0" i="0" dirty="0" err="1">
                <a:solidFill>
                  <a:schemeClr val="bg1">
                    <a:lumMod val="10000"/>
                  </a:schemeClr>
                </a:solidFill>
                <a:effectLst/>
                <a:latin typeface="+mn-lt"/>
              </a:rPr>
              <a:t>is</a:t>
            </a:r>
            <a:r>
              <a:rPr lang="fr-FR" sz="8800" b="0" i="0" dirty="0">
                <a:solidFill>
                  <a:schemeClr val="bg1">
                    <a:lumMod val="10000"/>
                  </a:schemeClr>
                </a:solidFill>
                <a:effectLst/>
                <a:latin typeface="+mn-lt"/>
              </a:rPr>
              <a:t> CRM | </a:t>
            </a:r>
            <a:r>
              <a:rPr lang="fr-FR" sz="8800" b="0" i="0" dirty="0" err="1">
                <a:solidFill>
                  <a:schemeClr val="bg1">
                    <a:lumMod val="10000"/>
                  </a:schemeClr>
                </a:solidFill>
                <a:effectLst/>
                <a:latin typeface="+mn-lt"/>
              </a:rPr>
              <a:t>NetSuite</a:t>
            </a:r>
            <a:endParaRPr lang="fr-FR" sz="8800" b="0" i="0" dirty="0">
              <a:solidFill>
                <a:schemeClr val="bg1">
                  <a:lumMod val="10000"/>
                </a:schemeClr>
              </a:solidFill>
              <a:effectLst/>
              <a:latin typeface="+mn-lt"/>
            </a:endParaRPr>
          </a:p>
          <a:p>
            <a:pPr marL="622300" indent="-514350">
              <a:lnSpc>
                <a:spcPct val="120000"/>
              </a:lnSpc>
              <a:spcAft>
                <a:spcPts val="1200"/>
              </a:spcAft>
              <a:buFont typeface="+mj-lt"/>
              <a:buAutoNum type="arabicPeriod"/>
            </a:pPr>
            <a:r>
              <a:rPr lang="en-US" sz="8800" b="0" i="0" dirty="0">
                <a:solidFill>
                  <a:schemeClr val="bg1">
                    <a:lumMod val="10000"/>
                  </a:schemeClr>
                </a:solidFill>
                <a:effectLst/>
                <a:latin typeface="+mn-lt"/>
              </a:rPr>
              <a:t>Why CRM and automation platforms go hand in hand  | </a:t>
            </a:r>
            <a:r>
              <a:rPr lang="en-US" sz="8800" b="0" i="0" dirty="0" err="1">
                <a:solidFill>
                  <a:schemeClr val="bg1">
                    <a:lumMod val="10000"/>
                  </a:schemeClr>
                </a:solidFill>
                <a:effectLst/>
                <a:latin typeface="+mn-lt"/>
              </a:rPr>
              <a:t>ClickZ</a:t>
            </a:r>
            <a:endParaRPr lang="en-US" sz="8800" b="0" i="0" dirty="0">
              <a:solidFill>
                <a:schemeClr val="bg1">
                  <a:lumMod val="10000"/>
                </a:schemeClr>
              </a:solidFill>
              <a:effectLst/>
              <a:latin typeface="+mn-lt"/>
            </a:endParaRPr>
          </a:p>
          <a:p>
            <a:pPr marL="622300" indent="-514350">
              <a:lnSpc>
                <a:spcPct val="120000"/>
              </a:lnSpc>
              <a:spcAft>
                <a:spcPts val="1200"/>
              </a:spcAft>
              <a:buFont typeface="+mj-lt"/>
              <a:buAutoNum type="arabicPeriod"/>
            </a:pPr>
            <a:r>
              <a:rPr lang="fr-FR" sz="8800" b="0" i="0" dirty="0">
                <a:solidFill>
                  <a:schemeClr val="bg1">
                    <a:lumMod val="10000"/>
                  </a:schemeClr>
                </a:solidFill>
                <a:effectLst/>
                <a:latin typeface="+mn-lt"/>
              </a:rPr>
              <a:t>E-commerce Accelerator | Nielsen</a:t>
            </a:r>
          </a:p>
          <a:p>
            <a:pPr marL="622300" indent="-514350">
              <a:lnSpc>
                <a:spcPct val="120000"/>
              </a:lnSpc>
              <a:spcAft>
                <a:spcPts val="1200"/>
              </a:spcAft>
              <a:buFont typeface="+mj-lt"/>
              <a:buAutoNum type="arabicPeriod"/>
            </a:pPr>
            <a:r>
              <a:rPr lang="fr-FR" sz="8800" b="0" i="0" dirty="0" err="1">
                <a:solidFill>
                  <a:schemeClr val="bg1">
                    <a:lumMod val="10000"/>
                  </a:schemeClr>
                </a:solidFill>
                <a:effectLst/>
                <a:latin typeface="+mn-lt"/>
              </a:rPr>
              <a:t>Becoming</a:t>
            </a:r>
            <a:r>
              <a:rPr lang="fr-FR" sz="8800" b="0" i="0" dirty="0">
                <a:solidFill>
                  <a:schemeClr val="bg1">
                    <a:lumMod val="10000"/>
                  </a:schemeClr>
                </a:solidFill>
                <a:effectLst/>
                <a:latin typeface="+mn-lt"/>
              </a:rPr>
              <a:t> indispensable: </a:t>
            </a:r>
            <a:r>
              <a:rPr lang="fr-FR" sz="8800" b="0" i="0" dirty="0" err="1">
                <a:solidFill>
                  <a:schemeClr val="bg1">
                    <a:lumMod val="10000"/>
                  </a:schemeClr>
                </a:solidFill>
                <a:effectLst/>
                <a:latin typeface="+mn-lt"/>
              </a:rPr>
              <a:t>moving</a:t>
            </a:r>
            <a:r>
              <a:rPr lang="fr-FR" sz="8800" b="0" i="0" dirty="0">
                <a:solidFill>
                  <a:schemeClr val="bg1">
                    <a:lumMod val="10000"/>
                  </a:schemeClr>
                </a:solidFill>
                <a:effectLst/>
                <a:latin typeface="+mn-lt"/>
              </a:rPr>
              <a:t> </a:t>
            </a:r>
            <a:r>
              <a:rPr lang="fr-FR" sz="8800" b="0" i="0" dirty="0" err="1">
                <a:solidFill>
                  <a:schemeClr val="bg1">
                    <a:lumMod val="10000"/>
                  </a:schemeClr>
                </a:solidFill>
                <a:effectLst/>
                <a:latin typeface="+mn-lt"/>
              </a:rPr>
              <a:t>past</a:t>
            </a:r>
            <a:r>
              <a:rPr lang="fr-FR" sz="8800" b="0" i="0" dirty="0">
                <a:solidFill>
                  <a:schemeClr val="bg1">
                    <a:lumMod val="10000"/>
                  </a:schemeClr>
                </a:solidFill>
                <a:effectLst/>
                <a:latin typeface="+mn-lt"/>
              </a:rPr>
              <a:t> e-commerce to </a:t>
            </a:r>
            <a:r>
              <a:rPr lang="fr-FR" sz="8800" b="0" i="0" dirty="0" err="1">
                <a:solidFill>
                  <a:schemeClr val="bg1">
                    <a:lumMod val="10000"/>
                  </a:schemeClr>
                </a:solidFill>
                <a:effectLst/>
                <a:latin typeface="+mn-lt"/>
              </a:rPr>
              <a:t>neXT</a:t>
            </a:r>
            <a:r>
              <a:rPr lang="fr-FR" sz="8800" b="0" i="0" dirty="0">
                <a:solidFill>
                  <a:schemeClr val="bg1">
                    <a:lumMod val="10000"/>
                  </a:schemeClr>
                </a:solidFill>
                <a:effectLst/>
                <a:latin typeface="+mn-lt"/>
              </a:rPr>
              <a:t> commerce | McKinsey </a:t>
            </a:r>
            <a:r>
              <a:rPr lang="fr-FR" sz="8800" b="0" i="0" dirty="0" err="1">
                <a:solidFill>
                  <a:schemeClr val="bg1">
                    <a:lumMod val="10000"/>
                  </a:schemeClr>
                </a:solidFill>
                <a:effectLst/>
                <a:latin typeface="+mn-lt"/>
              </a:rPr>
              <a:t>Quarterly</a:t>
            </a:r>
            <a:endParaRPr lang="fr-FR" sz="8800" b="0" i="0" dirty="0">
              <a:solidFill>
                <a:schemeClr val="bg1">
                  <a:lumMod val="10000"/>
                </a:schemeClr>
              </a:solidFill>
              <a:effectLst/>
              <a:latin typeface="+mn-lt"/>
            </a:endParaRPr>
          </a:p>
          <a:p>
            <a:pPr marL="622300" indent="-514350">
              <a:lnSpc>
                <a:spcPct val="120000"/>
              </a:lnSpc>
              <a:spcAft>
                <a:spcPts val="1200"/>
              </a:spcAft>
              <a:buFont typeface="+mj-lt"/>
              <a:buAutoNum type="arabicPeriod"/>
            </a:pPr>
            <a:endParaRPr lang="en-US" sz="8000" b="0" i="0" dirty="0">
              <a:solidFill>
                <a:schemeClr val="bg1">
                  <a:lumMod val="10000"/>
                </a:schemeClr>
              </a:solidFill>
              <a:effectLst/>
              <a:latin typeface="+mn-lt"/>
            </a:endParaRPr>
          </a:p>
          <a:p>
            <a:pPr marL="622300" indent="-514350">
              <a:lnSpc>
                <a:spcPct val="100000"/>
              </a:lnSpc>
              <a:buFont typeface="+mj-lt"/>
              <a:buAutoNum type="arabicPeriod"/>
            </a:pP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7117AF03-0E91-0E9D-A332-AC5528DA7669}"/>
              </a:ext>
            </a:extLst>
          </p:cNvPr>
          <p:cNvSpPr>
            <a:spLocks noGrp="1"/>
          </p:cNvSpPr>
          <p:nvPr>
            <p:ph type="ftr" sz="quarter" idx="10"/>
          </p:nvPr>
        </p:nvSpPr>
        <p:spPr/>
        <p:txBody>
          <a:bodyPr/>
          <a:lstStyle/>
          <a:p>
            <a:r>
              <a:rPr lang="fr-FR" dirty="0"/>
              <a:t>Indiquez votre nom dans le pied de page</a:t>
            </a:r>
          </a:p>
        </p:txBody>
      </p:sp>
    </p:spTree>
    <p:extLst>
      <p:ext uri="{BB962C8B-B14F-4D97-AF65-F5344CB8AC3E}">
        <p14:creationId xmlns:p14="http://schemas.microsoft.com/office/powerpoint/2010/main" val="1957262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F998-C4A8-80B0-57AB-E40AF54FBFCD}"/>
              </a:ext>
            </a:extLst>
          </p:cNvPr>
          <p:cNvSpPr>
            <a:spLocks noGrp="1"/>
          </p:cNvSpPr>
          <p:nvPr>
            <p:ph type="title"/>
          </p:nvPr>
        </p:nvSpPr>
        <p:spPr>
          <a:xfrm>
            <a:off x="581025" y="119234"/>
            <a:ext cx="10515600" cy="651825"/>
          </a:xfrm>
        </p:spPr>
        <p:txBody>
          <a:bodyPr>
            <a:normAutofit/>
          </a:bodyPr>
          <a:lstStyle/>
          <a:p>
            <a:r>
              <a:rPr lang="fr-FR" sz="4000" dirty="0" err="1">
                <a:latin typeface="+mj-lt"/>
              </a:rPr>
              <a:t>Reminder</a:t>
            </a:r>
            <a:r>
              <a:rPr lang="fr-FR" sz="4000" dirty="0">
                <a:latin typeface="+mj-lt"/>
              </a:rPr>
              <a:t> - </a:t>
            </a:r>
            <a:r>
              <a:rPr lang="fr-FR" sz="4000" dirty="0" err="1">
                <a:latin typeface="+mj-lt"/>
              </a:rPr>
              <a:t>grading</a:t>
            </a:r>
            <a:r>
              <a:rPr lang="fr-FR" sz="4000" dirty="0">
                <a:latin typeface="+mj-lt"/>
              </a:rPr>
              <a:t> </a:t>
            </a:r>
          </a:p>
        </p:txBody>
      </p:sp>
      <p:sp>
        <p:nvSpPr>
          <p:cNvPr id="3" name="Content Placeholder 2">
            <a:extLst>
              <a:ext uri="{FF2B5EF4-FFF2-40B4-BE49-F238E27FC236}">
                <a16:creationId xmlns:a16="http://schemas.microsoft.com/office/drawing/2014/main" id="{471EE82A-E60F-FA6F-8C05-2A352C65EFEE}"/>
              </a:ext>
            </a:extLst>
          </p:cNvPr>
          <p:cNvSpPr>
            <a:spLocks noGrp="1"/>
          </p:cNvSpPr>
          <p:nvPr>
            <p:ph idx="1"/>
          </p:nvPr>
        </p:nvSpPr>
        <p:spPr>
          <a:xfrm>
            <a:off x="581025" y="975985"/>
            <a:ext cx="10515600" cy="4896178"/>
          </a:xfrm>
        </p:spPr>
        <p:txBody>
          <a:bodyPr>
            <a:normAutofit lnSpcReduction="10000"/>
          </a:bodyPr>
          <a:lstStyle/>
          <a:p>
            <a:pPr marL="622300" indent="-514350">
              <a:lnSpc>
                <a:spcPct val="110000"/>
              </a:lnSpc>
              <a:spcAft>
                <a:spcPts val="1800"/>
              </a:spcAft>
              <a:buFont typeface="+mj-lt"/>
              <a:buAutoNum type="arabicPeriod"/>
            </a:pPr>
            <a:r>
              <a:rPr lang="fr-FR" sz="2400" dirty="0" err="1">
                <a:solidFill>
                  <a:schemeClr val="bg1">
                    <a:lumMod val="10000"/>
                  </a:schemeClr>
                </a:solidFill>
              </a:rPr>
              <a:t>Two</a:t>
            </a:r>
            <a:r>
              <a:rPr lang="fr-FR" sz="2400" dirty="0">
                <a:solidFill>
                  <a:schemeClr val="bg1">
                    <a:lumMod val="10000"/>
                  </a:schemeClr>
                </a:solidFill>
              </a:rPr>
              <a:t> grades </a:t>
            </a:r>
            <a:r>
              <a:rPr lang="fr-FR" sz="2400" dirty="0" err="1">
                <a:solidFill>
                  <a:schemeClr val="bg1">
                    <a:lumMod val="10000"/>
                  </a:schemeClr>
                </a:solidFill>
              </a:rPr>
              <a:t>will</a:t>
            </a:r>
            <a:r>
              <a:rPr lang="fr-FR" sz="2400" dirty="0">
                <a:solidFill>
                  <a:schemeClr val="bg1">
                    <a:lumMod val="10000"/>
                  </a:schemeClr>
                </a:solidFill>
              </a:rPr>
              <a:t> </a:t>
            </a:r>
            <a:r>
              <a:rPr lang="fr-FR" sz="2400" dirty="0" err="1">
                <a:solidFill>
                  <a:schemeClr val="bg1">
                    <a:lumMod val="10000"/>
                  </a:schemeClr>
                </a:solidFill>
              </a:rPr>
              <a:t>be</a:t>
            </a:r>
            <a:r>
              <a:rPr lang="fr-FR" sz="2400" dirty="0">
                <a:solidFill>
                  <a:schemeClr val="bg1">
                    <a:lumMod val="10000"/>
                  </a:schemeClr>
                </a:solidFill>
              </a:rPr>
              <a:t> </a:t>
            </a:r>
            <a:r>
              <a:rPr lang="fr-FR" sz="2400" dirty="0" err="1">
                <a:solidFill>
                  <a:schemeClr val="bg1">
                    <a:lumMod val="10000"/>
                  </a:schemeClr>
                </a:solidFill>
              </a:rPr>
              <a:t>attributed</a:t>
            </a:r>
            <a:r>
              <a:rPr lang="fr-FR" sz="2400" dirty="0">
                <a:solidFill>
                  <a:schemeClr val="bg1">
                    <a:lumMod val="10000"/>
                  </a:schemeClr>
                </a:solidFill>
              </a:rPr>
              <a:t> : a « </a:t>
            </a:r>
            <a:r>
              <a:rPr lang="fr-FR" sz="2400" dirty="0" err="1">
                <a:solidFill>
                  <a:schemeClr val="bg1">
                    <a:lumMod val="10000"/>
                  </a:schemeClr>
                </a:solidFill>
              </a:rPr>
              <a:t>continuous</a:t>
            </a:r>
            <a:r>
              <a:rPr lang="fr-FR" sz="2400" dirty="0">
                <a:solidFill>
                  <a:schemeClr val="bg1">
                    <a:lumMod val="10000"/>
                  </a:schemeClr>
                </a:solidFill>
              </a:rPr>
              <a:t> </a:t>
            </a:r>
            <a:r>
              <a:rPr lang="fr-FR" sz="2400" dirty="0" err="1">
                <a:solidFill>
                  <a:schemeClr val="bg1">
                    <a:lumMod val="10000"/>
                  </a:schemeClr>
                </a:solidFill>
              </a:rPr>
              <a:t>evalation</a:t>
            </a:r>
            <a:r>
              <a:rPr lang="fr-FR" sz="2400" dirty="0">
                <a:solidFill>
                  <a:schemeClr val="bg1">
                    <a:lumMod val="10000"/>
                  </a:schemeClr>
                </a:solidFill>
              </a:rPr>
              <a:t> » </a:t>
            </a:r>
            <a:r>
              <a:rPr lang="fr-FR" sz="2400" dirty="0" err="1">
                <a:solidFill>
                  <a:schemeClr val="bg1">
                    <a:lumMod val="10000"/>
                  </a:schemeClr>
                </a:solidFill>
              </a:rPr>
              <a:t>counting</a:t>
            </a:r>
            <a:r>
              <a:rPr lang="fr-FR" sz="2400" dirty="0">
                <a:solidFill>
                  <a:schemeClr val="bg1">
                    <a:lumMod val="10000"/>
                  </a:schemeClr>
                </a:solidFill>
              </a:rPr>
              <a:t> for 40% of </a:t>
            </a:r>
            <a:r>
              <a:rPr lang="fr-FR" sz="2400" dirty="0" err="1">
                <a:solidFill>
                  <a:schemeClr val="bg1">
                    <a:lumMod val="10000"/>
                  </a:schemeClr>
                </a:solidFill>
              </a:rPr>
              <a:t>your</a:t>
            </a:r>
            <a:r>
              <a:rPr lang="fr-FR" sz="2400" dirty="0">
                <a:solidFill>
                  <a:schemeClr val="bg1">
                    <a:lumMod val="10000"/>
                  </a:schemeClr>
                </a:solidFill>
              </a:rPr>
              <a:t> final grade and a « final exam » </a:t>
            </a:r>
            <a:r>
              <a:rPr lang="fr-FR" sz="2400" dirty="0" err="1">
                <a:solidFill>
                  <a:schemeClr val="bg1">
                    <a:lumMod val="10000"/>
                  </a:schemeClr>
                </a:solidFill>
              </a:rPr>
              <a:t>counting</a:t>
            </a:r>
            <a:r>
              <a:rPr lang="fr-FR" sz="2400" dirty="0">
                <a:solidFill>
                  <a:schemeClr val="bg1">
                    <a:lumMod val="10000"/>
                  </a:schemeClr>
                </a:solidFill>
              </a:rPr>
              <a:t> for 60% of </a:t>
            </a:r>
            <a:r>
              <a:rPr lang="fr-FR" sz="2400" dirty="0" err="1">
                <a:solidFill>
                  <a:schemeClr val="bg1">
                    <a:lumMod val="10000"/>
                  </a:schemeClr>
                </a:solidFill>
              </a:rPr>
              <a:t>your</a:t>
            </a:r>
            <a:r>
              <a:rPr lang="fr-FR" sz="2400" dirty="0">
                <a:solidFill>
                  <a:schemeClr val="bg1">
                    <a:lumMod val="10000"/>
                  </a:schemeClr>
                </a:solidFill>
              </a:rPr>
              <a:t> final grade.</a:t>
            </a:r>
          </a:p>
          <a:p>
            <a:pPr marL="622300" indent="-514350">
              <a:lnSpc>
                <a:spcPct val="110000"/>
              </a:lnSpc>
              <a:spcAft>
                <a:spcPts val="1800"/>
              </a:spcAft>
              <a:buFont typeface="+mj-lt"/>
              <a:buAutoNum type="arabicPeriod"/>
            </a:pPr>
            <a:r>
              <a:rPr lang="fr-FR" sz="2400" dirty="0">
                <a:solidFill>
                  <a:schemeClr val="bg1">
                    <a:lumMod val="10000"/>
                  </a:schemeClr>
                </a:solidFill>
              </a:rPr>
              <a:t>The </a:t>
            </a:r>
            <a:r>
              <a:rPr lang="fr-FR" sz="2400" dirty="0" err="1">
                <a:solidFill>
                  <a:schemeClr val="bg1">
                    <a:lumMod val="10000"/>
                  </a:schemeClr>
                </a:solidFill>
              </a:rPr>
              <a:t>continuous</a:t>
            </a:r>
            <a:r>
              <a:rPr lang="fr-FR" sz="2400" dirty="0">
                <a:solidFill>
                  <a:schemeClr val="bg1">
                    <a:lumMod val="10000"/>
                  </a:schemeClr>
                </a:solidFill>
              </a:rPr>
              <a:t> </a:t>
            </a:r>
            <a:r>
              <a:rPr lang="fr-FR" sz="2400" dirty="0" err="1">
                <a:solidFill>
                  <a:schemeClr val="bg1">
                    <a:lumMod val="10000"/>
                  </a:schemeClr>
                </a:solidFill>
              </a:rPr>
              <a:t>evaluation</a:t>
            </a:r>
            <a:r>
              <a:rPr lang="fr-FR" sz="2400" dirty="0">
                <a:solidFill>
                  <a:schemeClr val="bg1">
                    <a:lumMod val="10000"/>
                  </a:schemeClr>
                </a:solidFill>
              </a:rPr>
              <a:t> grade </a:t>
            </a:r>
            <a:r>
              <a:rPr lang="fr-FR" sz="2400" dirty="0" err="1">
                <a:solidFill>
                  <a:schemeClr val="bg1">
                    <a:lumMod val="10000"/>
                  </a:schemeClr>
                </a:solidFill>
              </a:rPr>
              <a:t>will</a:t>
            </a:r>
            <a:r>
              <a:rPr lang="fr-FR" sz="2400" dirty="0">
                <a:solidFill>
                  <a:schemeClr val="bg1">
                    <a:lumMod val="10000"/>
                  </a:schemeClr>
                </a:solidFill>
              </a:rPr>
              <a:t> </a:t>
            </a:r>
            <a:r>
              <a:rPr lang="fr-FR" sz="2400" dirty="0" err="1">
                <a:solidFill>
                  <a:schemeClr val="bg1">
                    <a:lumMod val="10000"/>
                  </a:schemeClr>
                </a:solidFill>
              </a:rPr>
              <a:t>be</a:t>
            </a:r>
            <a:r>
              <a:rPr lang="fr-FR" sz="2400" dirty="0">
                <a:solidFill>
                  <a:schemeClr val="bg1">
                    <a:lumMod val="10000"/>
                  </a:schemeClr>
                </a:solidFill>
              </a:rPr>
              <a:t> </a:t>
            </a:r>
            <a:r>
              <a:rPr lang="fr-FR" sz="2400" dirty="0" err="1">
                <a:solidFill>
                  <a:schemeClr val="bg1">
                    <a:lumMod val="10000"/>
                  </a:schemeClr>
                </a:solidFill>
              </a:rPr>
              <a:t>based</a:t>
            </a:r>
            <a:r>
              <a:rPr lang="fr-FR" sz="2400" dirty="0">
                <a:solidFill>
                  <a:schemeClr val="bg1">
                    <a:lumMod val="10000"/>
                  </a:schemeClr>
                </a:solidFill>
              </a:rPr>
              <a:t> on a team </a:t>
            </a:r>
            <a:r>
              <a:rPr lang="fr-FR" sz="2400" dirty="0" err="1">
                <a:solidFill>
                  <a:schemeClr val="bg1">
                    <a:lumMod val="10000"/>
                  </a:schemeClr>
                </a:solidFill>
              </a:rPr>
              <a:t>presentation</a:t>
            </a:r>
            <a:r>
              <a:rPr lang="fr-FR" sz="2400" dirty="0">
                <a:solidFill>
                  <a:schemeClr val="bg1">
                    <a:lumMod val="10000"/>
                  </a:schemeClr>
                </a:solidFill>
              </a:rPr>
              <a:t> </a:t>
            </a:r>
            <a:r>
              <a:rPr lang="fr-FR" sz="2400" dirty="0" err="1">
                <a:solidFill>
                  <a:schemeClr val="bg1">
                    <a:lumMod val="10000"/>
                  </a:schemeClr>
                </a:solidFill>
              </a:rPr>
              <a:t>during</a:t>
            </a:r>
            <a:r>
              <a:rPr lang="fr-FR" sz="2400" dirty="0">
                <a:solidFill>
                  <a:schemeClr val="bg1">
                    <a:lumMod val="10000"/>
                  </a:schemeClr>
                </a:solidFill>
              </a:rPr>
              <a:t> session 5 of 22nd March. You </a:t>
            </a:r>
            <a:r>
              <a:rPr lang="fr-FR" sz="2400" dirty="0" err="1">
                <a:solidFill>
                  <a:schemeClr val="bg1">
                    <a:lumMod val="10000"/>
                  </a:schemeClr>
                </a:solidFill>
              </a:rPr>
              <a:t>will</a:t>
            </a:r>
            <a:r>
              <a:rPr lang="fr-FR" sz="2400" dirty="0">
                <a:solidFill>
                  <a:schemeClr val="bg1">
                    <a:lumMod val="10000"/>
                  </a:schemeClr>
                </a:solidFill>
              </a:rPr>
              <a:t> </a:t>
            </a:r>
            <a:r>
              <a:rPr lang="fr-FR" sz="2400" dirty="0" err="1">
                <a:solidFill>
                  <a:schemeClr val="bg1">
                    <a:lumMod val="10000"/>
                  </a:schemeClr>
                </a:solidFill>
              </a:rPr>
              <a:t>be</a:t>
            </a:r>
            <a:r>
              <a:rPr lang="fr-FR" sz="2400" dirty="0">
                <a:solidFill>
                  <a:schemeClr val="bg1">
                    <a:lumMod val="10000"/>
                  </a:schemeClr>
                </a:solidFill>
              </a:rPr>
              <a:t> </a:t>
            </a:r>
            <a:r>
              <a:rPr lang="fr-FR" sz="2400" dirty="0" err="1">
                <a:solidFill>
                  <a:schemeClr val="bg1">
                    <a:lumMod val="10000"/>
                  </a:schemeClr>
                </a:solidFill>
              </a:rPr>
              <a:t>asked</a:t>
            </a:r>
            <a:r>
              <a:rPr lang="fr-FR" sz="2400" dirty="0">
                <a:solidFill>
                  <a:schemeClr val="bg1">
                    <a:lumMod val="10000"/>
                  </a:schemeClr>
                </a:solidFill>
              </a:rPr>
              <a:t> to </a:t>
            </a:r>
            <a:r>
              <a:rPr lang="fr-FR" sz="2400" dirty="0" err="1">
                <a:solidFill>
                  <a:schemeClr val="bg1">
                    <a:lumMod val="10000"/>
                  </a:schemeClr>
                </a:solidFill>
              </a:rPr>
              <a:t>develop</a:t>
            </a:r>
            <a:r>
              <a:rPr lang="fr-FR" sz="2400" dirty="0">
                <a:solidFill>
                  <a:schemeClr val="bg1">
                    <a:lumMod val="10000"/>
                  </a:schemeClr>
                </a:solidFill>
              </a:rPr>
              <a:t> a case </a:t>
            </a:r>
            <a:r>
              <a:rPr lang="fr-FR" sz="2400" dirty="0" err="1">
                <a:solidFill>
                  <a:schemeClr val="bg1">
                    <a:lumMod val="10000"/>
                  </a:schemeClr>
                </a:solidFill>
              </a:rPr>
              <a:t>study</a:t>
            </a:r>
            <a:r>
              <a:rPr lang="fr-FR" sz="2400" dirty="0">
                <a:solidFill>
                  <a:schemeClr val="bg1">
                    <a:lumMod val="10000"/>
                  </a:schemeClr>
                </a:solidFill>
              </a:rPr>
              <a:t>.</a:t>
            </a:r>
          </a:p>
          <a:p>
            <a:pPr marL="622300" indent="-514350">
              <a:lnSpc>
                <a:spcPct val="110000"/>
              </a:lnSpc>
              <a:spcAft>
                <a:spcPts val="1800"/>
              </a:spcAft>
              <a:buFont typeface="+mj-lt"/>
              <a:buAutoNum type="arabicPeriod"/>
            </a:pPr>
            <a:r>
              <a:rPr lang="fr-FR" sz="2400" dirty="0">
                <a:solidFill>
                  <a:schemeClr val="bg1">
                    <a:lumMod val="10000"/>
                  </a:schemeClr>
                </a:solidFill>
              </a:rPr>
              <a:t>The final exam </a:t>
            </a:r>
            <a:r>
              <a:rPr lang="fr-FR" sz="2400" dirty="0" err="1">
                <a:solidFill>
                  <a:schemeClr val="bg1">
                    <a:lumMod val="10000"/>
                  </a:schemeClr>
                </a:solidFill>
              </a:rPr>
              <a:t>will</a:t>
            </a:r>
            <a:r>
              <a:rPr lang="fr-FR" sz="2400" dirty="0">
                <a:solidFill>
                  <a:schemeClr val="bg1">
                    <a:lumMod val="10000"/>
                  </a:schemeClr>
                </a:solidFill>
              </a:rPr>
              <a:t> </a:t>
            </a:r>
            <a:r>
              <a:rPr lang="fr-FR" sz="2400" dirty="0" err="1">
                <a:solidFill>
                  <a:schemeClr val="bg1">
                    <a:lumMod val="10000"/>
                  </a:schemeClr>
                </a:solidFill>
              </a:rPr>
              <a:t>be</a:t>
            </a:r>
            <a:r>
              <a:rPr lang="fr-FR" sz="2400" dirty="0">
                <a:solidFill>
                  <a:schemeClr val="bg1">
                    <a:lumMod val="10000"/>
                  </a:schemeClr>
                </a:solidFill>
              </a:rPr>
              <a:t> a report, </a:t>
            </a:r>
            <a:r>
              <a:rPr lang="fr-FR" sz="2400" dirty="0" err="1">
                <a:solidFill>
                  <a:schemeClr val="bg1">
                    <a:lumMod val="10000"/>
                  </a:schemeClr>
                </a:solidFill>
              </a:rPr>
              <a:t>consisting</a:t>
            </a:r>
            <a:r>
              <a:rPr lang="fr-FR" sz="2400" dirty="0">
                <a:solidFill>
                  <a:schemeClr val="bg1">
                    <a:lumMod val="10000"/>
                  </a:schemeClr>
                </a:solidFill>
              </a:rPr>
              <a:t> of </a:t>
            </a:r>
            <a:r>
              <a:rPr lang="fr-FR" sz="2400" dirty="0" err="1">
                <a:solidFill>
                  <a:schemeClr val="bg1">
                    <a:lumMod val="10000"/>
                  </a:schemeClr>
                </a:solidFill>
              </a:rPr>
              <a:t>two</a:t>
            </a:r>
            <a:r>
              <a:rPr lang="fr-FR" sz="2400" dirty="0">
                <a:solidFill>
                  <a:schemeClr val="bg1">
                    <a:lumMod val="10000"/>
                  </a:schemeClr>
                </a:solidFill>
              </a:rPr>
              <a:t> parts: a collective 2,500 – 3,000 </a:t>
            </a:r>
            <a:r>
              <a:rPr lang="fr-FR" sz="2400" dirty="0" err="1">
                <a:solidFill>
                  <a:schemeClr val="bg1">
                    <a:lumMod val="10000"/>
                  </a:schemeClr>
                </a:solidFill>
              </a:rPr>
              <a:t>words</a:t>
            </a:r>
            <a:r>
              <a:rPr lang="fr-FR" sz="2400" dirty="0">
                <a:solidFill>
                  <a:schemeClr val="bg1">
                    <a:lumMod val="10000"/>
                  </a:schemeClr>
                </a:solidFill>
              </a:rPr>
              <a:t> in Word, </a:t>
            </a:r>
            <a:r>
              <a:rPr lang="fr-FR" sz="2400" dirty="0" err="1">
                <a:solidFill>
                  <a:schemeClr val="bg1">
                    <a:lumMod val="10000"/>
                  </a:schemeClr>
                </a:solidFill>
              </a:rPr>
              <a:t>summing</a:t>
            </a:r>
            <a:r>
              <a:rPr lang="fr-FR" sz="2400" dirty="0">
                <a:solidFill>
                  <a:schemeClr val="bg1">
                    <a:lumMod val="10000"/>
                  </a:schemeClr>
                </a:solidFill>
              </a:rPr>
              <a:t> up the case </a:t>
            </a:r>
            <a:r>
              <a:rPr lang="fr-FR" sz="2400" dirty="0" err="1">
                <a:solidFill>
                  <a:schemeClr val="bg1">
                    <a:lumMod val="10000"/>
                  </a:schemeClr>
                </a:solidFill>
              </a:rPr>
              <a:t>that</a:t>
            </a:r>
            <a:r>
              <a:rPr lang="fr-FR" sz="2400" dirty="0">
                <a:solidFill>
                  <a:schemeClr val="bg1">
                    <a:lumMod val="10000"/>
                  </a:schemeClr>
                </a:solidFill>
              </a:rPr>
              <a:t> has been </a:t>
            </a:r>
            <a:r>
              <a:rPr lang="fr-FR" sz="2400" dirty="0" err="1">
                <a:solidFill>
                  <a:schemeClr val="bg1">
                    <a:lumMod val="10000"/>
                  </a:schemeClr>
                </a:solidFill>
              </a:rPr>
              <a:t>presented</a:t>
            </a:r>
            <a:r>
              <a:rPr lang="fr-FR" sz="2400" dirty="0">
                <a:solidFill>
                  <a:schemeClr val="bg1">
                    <a:lumMod val="10000"/>
                  </a:schemeClr>
                </a:solidFill>
              </a:rPr>
              <a:t> in Session 5 + </a:t>
            </a:r>
            <a:r>
              <a:rPr lang="fr-FR" sz="2400" dirty="0" err="1">
                <a:solidFill>
                  <a:schemeClr val="bg1">
                    <a:lumMod val="10000"/>
                  </a:schemeClr>
                </a:solidFill>
              </a:rPr>
              <a:t>two</a:t>
            </a:r>
            <a:r>
              <a:rPr lang="fr-FR" sz="2400" dirty="0">
                <a:solidFill>
                  <a:schemeClr val="bg1">
                    <a:lumMod val="10000"/>
                  </a:schemeClr>
                </a:solidFill>
              </a:rPr>
              <a:t> open questions to </a:t>
            </a:r>
            <a:r>
              <a:rPr lang="fr-FR" sz="2400" dirty="0" err="1">
                <a:solidFill>
                  <a:schemeClr val="bg1">
                    <a:lumMod val="10000"/>
                  </a:schemeClr>
                </a:solidFill>
              </a:rPr>
              <a:t>be</a:t>
            </a:r>
            <a:r>
              <a:rPr lang="fr-FR" sz="2400" dirty="0">
                <a:solidFill>
                  <a:schemeClr val="bg1">
                    <a:lumMod val="10000"/>
                  </a:schemeClr>
                </a:solidFill>
              </a:rPr>
              <a:t> </a:t>
            </a:r>
            <a:r>
              <a:rPr lang="fr-FR" sz="2400" dirty="0" err="1">
                <a:solidFill>
                  <a:schemeClr val="bg1">
                    <a:lumMod val="10000"/>
                  </a:schemeClr>
                </a:solidFill>
              </a:rPr>
              <a:t>answered</a:t>
            </a:r>
            <a:r>
              <a:rPr lang="fr-FR" sz="2400" dirty="0">
                <a:solidFill>
                  <a:schemeClr val="bg1">
                    <a:lumMod val="10000"/>
                  </a:schemeClr>
                </a:solidFill>
              </a:rPr>
              <a:t> by </a:t>
            </a:r>
            <a:r>
              <a:rPr lang="fr-FR" sz="2400" dirty="0" err="1">
                <a:solidFill>
                  <a:schemeClr val="bg1">
                    <a:lumMod val="10000"/>
                  </a:schemeClr>
                </a:solidFill>
              </a:rPr>
              <a:t>individual</a:t>
            </a:r>
            <a:r>
              <a:rPr lang="fr-FR" sz="2400" dirty="0">
                <a:solidFill>
                  <a:schemeClr val="bg1">
                    <a:lumMod val="10000"/>
                  </a:schemeClr>
                </a:solidFill>
              </a:rPr>
              <a:t> team </a:t>
            </a:r>
            <a:r>
              <a:rPr lang="fr-FR" sz="2400" dirty="0" err="1">
                <a:solidFill>
                  <a:schemeClr val="bg1">
                    <a:lumMod val="10000"/>
                  </a:schemeClr>
                </a:solidFill>
              </a:rPr>
              <a:t>members</a:t>
            </a:r>
            <a:r>
              <a:rPr lang="fr-FR" sz="2400" dirty="0">
                <a:solidFill>
                  <a:schemeClr val="bg1">
                    <a:lumMod val="10000"/>
                  </a:schemeClr>
                </a:solidFill>
              </a:rPr>
              <a:t>. </a:t>
            </a:r>
            <a:r>
              <a:rPr lang="fr-FR" sz="2400" dirty="0" err="1">
                <a:solidFill>
                  <a:schemeClr val="bg1">
                    <a:lumMod val="10000"/>
                  </a:schemeClr>
                </a:solidFill>
              </a:rPr>
              <a:t>Text</a:t>
            </a:r>
            <a:r>
              <a:rPr lang="fr-FR" sz="2400" dirty="0">
                <a:solidFill>
                  <a:schemeClr val="bg1">
                    <a:lumMod val="10000"/>
                  </a:schemeClr>
                </a:solidFill>
              </a:rPr>
              <a:t> of open questions </a:t>
            </a:r>
            <a:r>
              <a:rPr lang="fr-FR" sz="2400" dirty="0" err="1">
                <a:solidFill>
                  <a:schemeClr val="bg1">
                    <a:lumMod val="10000"/>
                  </a:schemeClr>
                </a:solidFill>
              </a:rPr>
              <a:t>will</a:t>
            </a:r>
            <a:r>
              <a:rPr lang="fr-FR" sz="2400" dirty="0">
                <a:solidFill>
                  <a:schemeClr val="bg1">
                    <a:lumMod val="10000"/>
                  </a:schemeClr>
                </a:solidFill>
              </a:rPr>
              <a:t> </a:t>
            </a:r>
            <a:r>
              <a:rPr lang="fr-FR" sz="2400" dirty="0" err="1">
                <a:solidFill>
                  <a:schemeClr val="bg1">
                    <a:lumMod val="10000"/>
                  </a:schemeClr>
                </a:solidFill>
              </a:rPr>
              <a:t>be</a:t>
            </a:r>
            <a:r>
              <a:rPr lang="fr-FR" sz="2400" dirty="0">
                <a:solidFill>
                  <a:schemeClr val="bg1">
                    <a:lumMod val="10000"/>
                  </a:schemeClr>
                </a:solidFill>
              </a:rPr>
              <a:t> </a:t>
            </a:r>
            <a:r>
              <a:rPr lang="fr-FR" sz="2400" dirty="0" err="1">
                <a:solidFill>
                  <a:schemeClr val="bg1">
                    <a:lumMod val="10000"/>
                  </a:schemeClr>
                </a:solidFill>
              </a:rPr>
              <a:t>provided</a:t>
            </a:r>
            <a:r>
              <a:rPr lang="fr-FR" sz="2400" dirty="0">
                <a:solidFill>
                  <a:schemeClr val="bg1">
                    <a:lumMod val="10000"/>
                  </a:schemeClr>
                </a:solidFill>
              </a:rPr>
              <a:t> at session 5. The report </a:t>
            </a:r>
            <a:r>
              <a:rPr lang="fr-FR" sz="2400" dirty="0" err="1">
                <a:solidFill>
                  <a:schemeClr val="bg1">
                    <a:lumMod val="10000"/>
                  </a:schemeClr>
                </a:solidFill>
              </a:rPr>
              <a:t>will</a:t>
            </a:r>
            <a:r>
              <a:rPr lang="fr-FR" sz="2400" dirty="0">
                <a:solidFill>
                  <a:schemeClr val="bg1">
                    <a:lumMod val="10000"/>
                  </a:schemeClr>
                </a:solidFill>
              </a:rPr>
              <a:t> </a:t>
            </a:r>
            <a:r>
              <a:rPr lang="fr-FR" sz="2400" dirty="0" err="1">
                <a:solidFill>
                  <a:schemeClr val="bg1">
                    <a:lumMod val="10000"/>
                  </a:schemeClr>
                </a:solidFill>
              </a:rPr>
              <a:t>be</a:t>
            </a:r>
            <a:r>
              <a:rPr lang="fr-FR" sz="2400" dirty="0">
                <a:solidFill>
                  <a:schemeClr val="bg1">
                    <a:lumMod val="10000"/>
                  </a:schemeClr>
                </a:solidFill>
              </a:rPr>
              <a:t> </a:t>
            </a:r>
            <a:r>
              <a:rPr lang="fr-FR" sz="2400" dirty="0" err="1">
                <a:solidFill>
                  <a:schemeClr val="bg1">
                    <a:lumMod val="10000"/>
                  </a:schemeClr>
                </a:solidFill>
              </a:rPr>
              <a:t>submitted</a:t>
            </a:r>
            <a:r>
              <a:rPr lang="fr-FR" sz="2400" dirty="0">
                <a:solidFill>
                  <a:schemeClr val="bg1">
                    <a:lumMod val="10000"/>
                  </a:schemeClr>
                </a:solidFill>
              </a:rPr>
              <a:t> by end of March </a:t>
            </a:r>
            <a:r>
              <a:rPr lang="fr-FR" sz="2400" dirty="0" err="1">
                <a:solidFill>
                  <a:schemeClr val="bg1">
                    <a:lumMod val="10000"/>
                  </a:schemeClr>
                </a:solidFill>
              </a:rPr>
              <a:t>latest</a:t>
            </a:r>
            <a:r>
              <a:rPr lang="fr-FR" sz="2400" dirty="0">
                <a:solidFill>
                  <a:schemeClr val="bg1">
                    <a:lumMod val="10000"/>
                  </a:schemeClr>
                </a:solidFill>
              </a:rPr>
              <a:t>.</a:t>
            </a:r>
            <a:endParaRPr lang="fr-FR" dirty="0"/>
          </a:p>
        </p:txBody>
      </p:sp>
      <p:sp>
        <p:nvSpPr>
          <p:cNvPr id="4" name="Footer Placeholder 3">
            <a:extLst>
              <a:ext uri="{FF2B5EF4-FFF2-40B4-BE49-F238E27FC236}">
                <a16:creationId xmlns:a16="http://schemas.microsoft.com/office/drawing/2014/main" id="{B8721E76-BF41-8D85-0FF7-FC89209FF832}"/>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98215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36015-134E-FCC0-9F4D-51704E173ACC}"/>
              </a:ext>
            </a:extLst>
          </p:cNvPr>
          <p:cNvSpPr>
            <a:spLocks noGrp="1"/>
          </p:cNvSpPr>
          <p:nvPr>
            <p:ph type="title"/>
          </p:nvPr>
        </p:nvSpPr>
        <p:spPr>
          <a:xfrm>
            <a:off x="838200" y="349685"/>
            <a:ext cx="10515600" cy="651825"/>
          </a:xfrm>
        </p:spPr>
        <p:txBody>
          <a:bodyPr>
            <a:normAutofit/>
          </a:bodyPr>
          <a:lstStyle/>
          <a:p>
            <a:r>
              <a:rPr lang="fr-FR" sz="4000" dirty="0">
                <a:latin typeface="+mj-lt"/>
              </a:rPr>
              <a:t>Content of </a:t>
            </a:r>
            <a:r>
              <a:rPr lang="fr-FR" sz="4000" dirty="0" err="1">
                <a:latin typeface="+mj-lt"/>
              </a:rPr>
              <a:t>presentation</a:t>
            </a:r>
            <a:r>
              <a:rPr lang="fr-FR" sz="4000" dirty="0">
                <a:latin typeface="+mj-lt"/>
              </a:rPr>
              <a:t> (and report)</a:t>
            </a:r>
          </a:p>
        </p:txBody>
      </p:sp>
      <p:sp>
        <p:nvSpPr>
          <p:cNvPr id="3" name="Espace réservé du contenu 2">
            <a:extLst>
              <a:ext uri="{FF2B5EF4-FFF2-40B4-BE49-F238E27FC236}">
                <a16:creationId xmlns:a16="http://schemas.microsoft.com/office/drawing/2014/main" id="{3F948B71-292C-9CF4-D957-CDF6B4556B64}"/>
              </a:ext>
            </a:extLst>
          </p:cNvPr>
          <p:cNvSpPr>
            <a:spLocks noGrp="1"/>
          </p:cNvSpPr>
          <p:nvPr>
            <p:ph idx="1"/>
          </p:nvPr>
        </p:nvSpPr>
        <p:spPr>
          <a:xfrm>
            <a:off x="838200" y="1175285"/>
            <a:ext cx="10515600" cy="4483305"/>
          </a:xfrm>
        </p:spPr>
        <p:txBody>
          <a:bodyPr>
            <a:normAutofit lnSpcReduction="10000"/>
          </a:bodyPr>
          <a:lstStyle/>
          <a:p>
            <a:pPr marL="622300" indent="-514350">
              <a:lnSpc>
                <a:spcPct val="110000"/>
              </a:lnSpc>
              <a:spcBef>
                <a:spcPts val="600"/>
              </a:spcBef>
              <a:spcAft>
                <a:spcPts val="1200"/>
              </a:spcAft>
              <a:buFont typeface="+mj-lt"/>
              <a:buAutoNum type="arabicPeriod"/>
            </a:pPr>
            <a:r>
              <a:rPr lang="fr-FR" dirty="0">
                <a:solidFill>
                  <a:schemeClr val="bg1">
                    <a:lumMod val="10000"/>
                  </a:schemeClr>
                </a:solidFill>
              </a:rPr>
              <a:t>An </a:t>
            </a:r>
            <a:r>
              <a:rPr lang="fr-FR" dirty="0" err="1">
                <a:solidFill>
                  <a:schemeClr val="bg1">
                    <a:lumMod val="10000"/>
                  </a:schemeClr>
                </a:solidFill>
              </a:rPr>
              <a:t>overview</a:t>
            </a:r>
            <a:r>
              <a:rPr lang="fr-FR" dirty="0">
                <a:solidFill>
                  <a:schemeClr val="bg1">
                    <a:lumMod val="10000"/>
                  </a:schemeClr>
                </a:solidFill>
              </a:rPr>
              <a:t> of </a:t>
            </a:r>
            <a:r>
              <a:rPr lang="fr-FR" dirty="0" err="1">
                <a:solidFill>
                  <a:schemeClr val="bg1">
                    <a:lumMod val="10000"/>
                  </a:schemeClr>
                </a:solidFill>
              </a:rPr>
              <a:t>external</a:t>
            </a:r>
            <a:r>
              <a:rPr lang="fr-FR" dirty="0">
                <a:solidFill>
                  <a:schemeClr val="bg1">
                    <a:lumMod val="10000"/>
                  </a:schemeClr>
                </a:solidFill>
              </a:rPr>
              <a:t> transitions </a:t>
            </a:r>
            <a:r>
              <a:rPr lang="fr-FR" dirty="0" err="1">
                <a:solidFill>
                  <a:schemeClr val="bg1">
                    <a:lumMod val="10000"/>
                  </a:schemeClr>
                </a:solidFill>
              </a:rPr>
              <a:t>impacting</a:t>
            </a:r>
            <a:r>
              <a:rPr lang="fr-FR" dirty="0">
                <a:solidFill>
                  <a:schemeClr val="bg1">
                    <a:lumMod val="10000"/>
                  </a:schemeClr>
                </a:solidFill>
              </a:rPr>
              <a:t> the business (S1).</a:t>
            </a:r>
          </a:p>
          <a:p>
            <a:pPr marL="622300" indent="-514350">
              <a:lnSpc>
                <a:spcPct val="110000"/>
              </a:lnSpc>
              <a:spcBef>
                <a:spcPts val="600"/>
              </a:spcBef>
              <a:spcAft>
                <a:spcPts val="1200"/>
              </a:spcAft>
              <a:buFont typeface="+mj-lt"/>
              <a:buAutoNum type="arabicPeriod"/>
            </a:pPr>
            <a:r>
              <a:rPr lang="fr-FR" dirty="0">
                <a:solidFill>
                  <a:schemeClr val="bg1">
                    <a:lumMod val="10000"/>
                  </a:schemeClr>
                </a:solidFill>
              </a:rPr>
              <a:t>A </a:t>
            </a:r>
            <a:r>
              <a:rPr lang="fr-FR" dirty="0" err="1">
                <a:solidFill>
                  <a:schemeClr val="bg1">
                    <a:lumMod val="10000"/>
                  </a:schemeClr>
                </a:solidFill>
              </a:rPr>
              <a:t>canvas</a:t>
            </a:r>
            <a:r>
              <a:rPr lang="fr-FR" dirty="0">
                <a:solidFill>
                  <a:schemeClr val="bg1">
                    <a:lumMod val="10000"/>
                  </a:schemeClr>
                </a:solidFill>
              </a:rPr>
              <a:t> (S2)</a:t>
            </a:r>
          </a:p>
          <a:p>
            <a:pPr marL="622300" indent="-514350">
              <a:lnSpc>
                <a:spcPct val="110000"/>
              </a:lnSpc>
              <a:spcBef>
                <a:spcPts val="600"/>
              </a:spcBef>
              <a:spcAft>
                <a:spcPts val="1200"/>
              </a:spcAft>
              <a:buFont typeface="+mj-lt"/>
              <a:buAutoNum type="arabicPeriod"/>
            </a:pPr>
            <a:r>
              <a:rPr lang="fr-FR" dirty="0">
                <a:solidFill>
                  <a:schemeClr val="bg1">
                    <a:lumMod val="10000"/>
                  </a:schemeClr>
                </a:solidFill>
              </a:rPr>
              <a:t>The </a:t>
            </a:r>
            <a:r>
              <a:rPr lang="fr-FR" dirty="0" err="1">
                <a:solidFill>
                  <a:schemeClr val="bg1">
                    <a:lumMod val="10000"/>
                  </a:schemeClr>
                </a:solidFill>
              </a:rPr>
              <a:t>customer</a:t>
            </a:r>
            <a:r>
              <a:rPr lang="fr-FR" dirty="0">
                <a:solidFill>
                  <a:schemeClr val="bg1">
                    <a:lumMod val="10000"/>
                  </a:schemeClr>
                </a:solidFill>
              </a:rPr>
              <a:t> </a:t>
            </a:r>
            <a:r>
              <a:rPr lang="fr-FR" dirty="0" err="1">
                <a:solidFill>
                  <a:schemeClr val="bg1">
                    <a:lumMod val="10000"/>
                  </a:schemeClr>
                </a:solidFill>
              </a:rPr>
              <a:t>journey</a:t>
            </a:r>
            <a:r>
              <a:rPr lang="fr-FR" dirty="0">
                <a:solidFill>
                  <a:schemeClr val="bg1">
                    <a:lumMod val="10000"/>
                  </a:schemeClr>
                </a:solidFill>
              </a:rPr>
              <a:t> (S3)</a:t>
            </a:r>
          </a:p>
          <a:p>
            <a:pPr marL="622300" indent="-514350">
              <a:lnSpc>
                <a:spcPct val="110000"/>
              </a:lnSpc>
              <a:spcBef>
                <a:spcPts val="600"/>
              </a:spcBef>
              <a:spcAft>
                <a:spcPts val="1200"/>
              </a:spcAft>
              <a:buFont typeface="+mj-lt"/>
              <a:buAutoNum type="arabicPeriod"/>
            </a:pPr>
            <a:r>
              <a:rPr lang="fr-FR" dirty="0">
                <a:solidFill>
                  <a:schemeClr val="bg1">
                    <a:lumMod val="10000"/>
                  </a:schemeClr>
                </a:solidFill>
              </a:rPr>
              <a:t>A </a:t>
            </a:r>
            <a:r>
              <a:rPr lang="fr-FR" dirty="0" err="1">
                <a:solidFill>
                  <a:schemeClr val="bg1">
                    <a:lumMod val="10000"/>
                  </a:schemeClr>
                </a:solidFill>
              </a:rPr>
              <a:t>flower</a:t>
            </a:r>
            <a:r>
              <a:rPr lang="fr-FR" dirty="0">
                <a:solidFill>
                  <a:schemeClr val="bg1">
                    <a:lumMod val="10000"/>
                  </a:schemeClr>
                </a:solidFill>
              </a:rPr>
              <a:t> </a:t>
            </a:r>
            <a:r>
              <a:rPr lang="fr-FR" dirty="0" err="1">
                <a:solidFill>
                  <a:schemeClr val="bg1">
                    <a:lumMod val="10000"/>
                  </a:schemeClr>
                </a:solidFill>
              </a:rPr>
              <a:t>analysis</a:t>
            </a:r>
            <a:r>
              <a:rPr lang="fr-FR" dirty="0">
                <a:solidFill>
                  <a:schemeClr val="bg1">
                    <a:lumMod val="10000"/>
                  </a:schemeClr>
                </a:solidFill>
              </a:rPr>
              <a:t> (S3)</a:t>
            </a:r>
          </a:p>
          <a:p>
            <a:pPr marL="622300" indent="-514350">
              <a:lnSpc>
                <a:spcPct val="110000"/>
              </a:lnSpc>
              <a:spcBef>
                <a:spcPts val="600"/>
              </a:spcBef>
              <a:spcAft>
                <a:spcPts val="1200"/>
              </a:spcAft>
              <a:buFont typeface="+mj-lt"/>
              <a:buAutoNum type="arabicPeriod"/>
            </a:pPr>
            <a:r>
              <a:rPr lang="fr-FR" dirty="0" err="1">
                <a:solidFill>
                  <a:schemeClr val="bg1">
                    <a:lumMod val="10000"/>
                  </a:schemeClr>
                </a:solidFill>
              </a:rPr>
              <a:t>Recommendations</a:t>
            </a:r>
            <a:r>
              <a:rPr lang="fr-FR" dirty="0">
                <a:solidFill>
                  <a:schemeClr val="bg1">
                    <a:lumMod val="10000"/>
                  </a:schemeClr>
                </a:solidFill>
              </a:rPr>
              <a:t> (in </a:t>
            </a:r>
            <a:r>
              <a:rPr lang="fr-FR" dirty="0" err="1">
                <a:solidFill>
                  <a:schemeClr val="bg1">
                    <a:lumMod val="10000"/>
                  </a:schemeClr>
                </a:solidFill>
              </a:rPr>
              <a:t>some</a:t>
            </a:r>
            <a:r>
              <a:rPr lang="fr-FR" dirty="0">
                <a:solidFill>
                  <a:schemeClr val="bg1">
                    <a:lumMod val="10000"/>
                  </a:schemeClr>
                </a:solidFill>
              </a:rPr>
              <a:t> </a:t>
            </a:r>
            <a:r>
              <a:rPr lang="fr-FR" dirty="0" err="1">
                <a:solidFill>
                  <a:schemeClr val="bg1">
                    <a:lumMod val="10000"/>
                  </a:schemeClr>
                </a:solidFill>
              </a:rPr>
              <a:t>detail</a:t>
            </a:r>
            <a:r>
              <a:rPr lang="fr-FR" dirty="0">
                <a:solidFill>
                  <a:schemeClr val="bg1">
                    <a:lumMod val="10000"/>
                  </a:schemeClr>
                </a:solidFill>
              </a:rPr>
              <a:t>) to </a:t>
            </a:r>
            <a:r>
              <a:rPr lang="fr-FR" dirty="0" err="1">
                <a:solidFill>
                  <a:schemeClr val="bg1">
                    <a:lumMod val="10000"/>
                  </a:schemeClr>
                </a:solidFill>
              </a:rPr>
              <a:t>Hoka</a:t>
            </a:r>
            <a:r>
              <a:rPr lang="fr-FR" dirty="0">
                <a:solidFill>
                  <a:schemeClr val="bg1">
                    <a:lumMod val="10000"/>
                  </a:schemeClr>
                </a:solidFill>
              </a:rPr>
              <a:t> management on the </a:t>
            </a:r>
            <a:r>
              <a:rPr lang="fr-FR" dirty="0" err="1">
                <a:solidFill>
                  <a:schemeClr val="bg1">
                    <a:lumMod val="10000"/>
                  </a:schemeClr>
                </a:solidFill>
              </a:rPr>
              <a:t>subject</a:t>
            </a:r>
            <a:r>
              <a:rPr lang="fr-FR" dirty="0">
                <a:solidFill>
                  <a:schemeClr val="bg1">
                    <a:lumMod val="10000"/>
                  </a:schemeClr>
                </a:solidFill>
              </a:rPr>
              <a:t> of </a:t>
            </a:r>
            <a:r>
              <a:rPr lang="fr-FR" dirty="0" err="1">
                <a:solidFill>
                  <a:schemeClr val="bg1">
                    <a:lumMod val="10000"/>
                  </a:schemeClr>
                </a:solidFill>
              </a:rPr>
              <a:t>implementing</a:t>
            </a:r>
            <a:r>
              <a:rPr lang="fr-FR" dirty="0">
                <a:solidFill>
                  <a:schemeClr val="bg1">
                    <a:lumMod val="10000"/>
                  </a:schemeClr>
                </a:solidFill>
              </a:rPr>
              <a:t> a CRM system in the business. Assume start </a:t>
            </a:r>
            <a:r>
              <a:rPr lang="fr-FR" dirty="0" err="1">
                <a:solidFill>
                  <a:schemeClr val="bg1">
                    <a:lumMod val="10000"/>
                  </a:schemeClr>
                </a:solidFill>
              </a:rPr>
              <a:t>from</a:t>
            </a:r>
            <a:r>
              <a:rPr lang="fr-FR" dirty="0">
                <a:solidFill>
                  <a:schemeClr val="bg1">
                    <a:lumMod val="10000"/>
                  </a:schemeClr>
                </a:solidFill>
              </a:rPr>
              <a:t> scratch.</a:t>
            </a:r>
          </a:p>
        </p:txBody>
      </p:sp>
      <p:sp>
        <p:nvSpPr>
          <p:cNvPr id="4" name="Espace réservé du pied de page 3">
            <a:extLst>
              <a:ext uri="{FF2B5EF4-FFF2-40B4-BE49-F238E27FC236}">
                <a16:creationId xmlns:a16="http://schemas.microsoft.com/office/drawing/2014/main" id="{EEC91DF6-564B-8CB2-5D66-1FED881F77AE}"/>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54646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2EB1F87-D9F7-AB6F-3AD7-1EF3A87C296A}"/>
              </a:ext>
            </a:extLst>
          </p:cNvPr>
          <p:cNvSpPr>
            <a:spLocks noGrp="1"/>
          </p:cNvSpPr>
          <p:nvPr>
            <p:ph type="ftr" sz="quarter" idx="10"/>
          </p:nvPr>
        </p:nvSpPr>
        <p:spPr/>
        <p:txBody>
          <a:bodyPr/>
          <a:lstStyle/>
          <a:p>
            <a:r>
              <a:rPr lang="fr-FR"/>
              <a:t>Indiquez votre nom dans le pied de page</a:t>
            </a:r>
            <a:endParaRPr lang="fr-FR" dirty="0"/>
          </a:p>
        </p:txBody>
      </p:sp>
      <p:pic>
        <p:nvPicPr>
          <p:cNvPr id="5" name="Image 4">
            <a:extLst>
              <a:ext uri="{FF2B5EF4-FFF2-40B4-BE49-F238E27FC236}">
                <a16:creationId xmlns:a16="http://schemas.microsoft.com/office/drawing/2014/main" id="{FB694C59-E915-A69A-4C8E-6358A76833A8}"/>
              </a:ext>
            </a:extLst>
          </p:cNvPr>
          <p:cNvPicPr>
            <a:picLocks noChangeAspect="1"/>
          </p:cNvPicPr>
          <p:nvPr/>
        </p:nvPicPr>
        <p:blipFill>
          <a:blip r:embed="rId2"/>
          <a:stretch>
            <a:fillRect/>
          </a:stretch>
        </p:blipFill>
        <p:spPr>
          <a:xfrm>
            <a:off x="9539865" y="5163639"/>
            <a:ext cx="2302709" cy="901663"/>
          </a:xfrm>
          <a:prstGeom prst="rect">
            <a:avLst/>
          </a:prstGeom>
        </p:spPr>
      </p:pic>
      <p:sp>
        <p:nvSpPr>
          <p:cNvPr id="7" name="ZoneTexte 6">
            <a:extLst>
              <a:ext uri="{FF2B5EF4-FFF2-40B4-BE49-F238E27FC236}">
                <a16:creationId xmlns:a16="http://schemas.microsoft.com/office/drawing/2014/main" id="{8B5749D3-FD07-1B05-2CD7-4E656B18C850}"/>
              </a:ext>
            </a:extLst>
          </p:cNvPr>
          <p:cNvSpPr txBox="1"/>
          <p:nvPr/>
        </p:nvSpPr>
        <p:spPr>
          <a:xfrm>
            <a:off x="109106" y="4446699"/>
            <a:ext cx="11733468" cy="369332"/>
          </a:xfrm>
          <a:prstGeom prst="rect">
            <a:avLst/>
          </a:prstGeom>
          <a:noFill/>
        </p:spPr>
        <p:txBody>
          <a:bodyPr wrap="square">
            <a:spAutoFit/>
          </a:bodyPr>
          <a:lstStyle/>
          <a:p>
            <a:r>
              <a:rPr lang="fr-FR" dirty="0"/>
              <a:t>https://www.mckinsey.com/Industries/Retail/Our-Insights/Generative-AI-Unlocking-the-future-of-fashion</a:t>
            </a:r>
          </a:p>
        </p:txBody>
      </p:sp>
      <p:pic>
        <p:nvPicPr>
          <p:cNvPr id="8" name="Image 7">
            <a:extLst>
              <a:ext uri="{FF2B5EF4-FFF2-40B4-BE49-F238E27FC236}">
                <a16:creationId xmlns:a16="http://schemas.microsoft.com/office/drawing/2014/main" id="{EC3511BF-874C-E05C-2AE3-536A1C7156DA}"/>
              </a:ext>
            </a:extLst>
          </p:cNvPr>
          <p:cNvPicPr>
            <a:picLocks noChangeAspect="1"/>
          </p:cNvPicPr>
          <p:nvPr/>
        </p:nvPicPr>
        <p:blipFill>
          <a:blip r:embed="rId3"/>
          <a:stretch>
            <a:fillRect/>
          </a:stretch>
        </p:blipFill>
        <p:spPr>
          <a:xfrm>
            <a:off x="4807262" y="51079"/>
            <a:ext cx="7315200" cy="4114800"/>
          </a:xfrm>
          <a:prstGeom prst="rect">
            <a:avLst/>
          </a:prstGeom>
        </p:spPr>
      </p:pic>
      <p:sp>
        <p:nvSpPr>
          <p:cNvPr id="10" name="ZoneTexte 9">
            <a:extLst>
              <a:ext uri="{FF2B5EF4-FFF2-40B4-BE49-F238E27FC236}">
                <a16:creationId xmlns:a16="http://schemas.microsoft.com/office/drawing/2014/main" id="{CF84F13D-005F-D0EF-1332-422FB6AE0A64}"/>
              </a:ext>
            </a:extLst>
          </p:cNvPr>
          <p:cNvSpPr txBox="1"/>
          <p:nvPr/>
        </p:nvSpPr>
        <p:spPr>
          <a:xfrm>
            <a:off x="69538" y="1004455"/>
            <a:ext cx="4585589" cy="2246769"/>
          </a:xfrm>
          <a:prstGeom prst="rect">
            <a:avLst/>
          </a:prstGeom>
          <a:noFill/>
        </p:spPr>
        <p:txBody>
          <a:bodyPr wrap="square">
            <a:spAutoFit/>
          </a:bodyPr>
          <a:lstStyle/>
          <a:p>
            <a:r>
              <a:rPr lang="en-US" sz="2800" dirty="0"/>
              <a:t>How can foundation models and </a:t>
            </a:r>
            <a:r>
              <a:rPr lang="en-US" sz="2800" b="1" dirty="0"/>
              <a:t>generative AI </a:t>
            </a:r>
            <a:r>
              <a:rPr lang="en-US" sz="2800" dirty="0"/>
              <a:t>be used across the fashion value chain ?</a:t>
            </a:r>
            <a:br>
              <a:rPr lang="en-US" sz="2800" dirty="0"/>
            </a:br>
            <a:endParaRPr lang="fr-FR" sz="2800" dirty="0"/>
          </a:p>
        </p:txBody>
      </p:sp>
    </p:spTree>
    <p:extLst>
      <p:ext uri="{BB962C8B-B14F-4D97-AF65-F5344CB8AC3E}">
        <p14:creationId xmlns:p14="http://schemas.microsoft.com/office/powerpoint/2010/main" val="145723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48B3-E234-2460-BD49-B1168FACEDB9}"/>
              </a:ext>
            </a:extLst>
          </p:cNvPr>
          <p:cNvSpPr>
            <a:spLocks noGrp="1"/>
          </p:cNvSpPr>
          <p:nvPr>
            <p:ph type="title"/>
          </p:nvPr>
        </p:nvSpPr>
        <p:spPr>
          <a:xfrm>
            <a:off x="838200" y="300519"/>
            <a:ext cx="10515600" cy="651825"/>
          </a:xfrm>
        </p:spPr>
        <p:txBody>
          <a:bodyPr>
            <a:normAutofit/>
          </a:bodyPr>
          <a:lstStyle/>
          <a:p>
            <a:r>
              <a:rPr lang="fr-FR" sz="4000" dirty="0" err="1">
                <a:latin typeface="+mj-lt"/>
              </a:rPr>
              <a:t>Presentation</a:t>
            </a:r>
            <a:r>
              <a:rPr lang="fr-FR" sz="4000" dirty="0">
                <a:latin typeface="+mj-lt"/>
              </a:rPr>
              <a:t> of the case session 5</a:t>
            </a:r>
          </a:p>
        </p:txBody>
      </p:sp>
      <p:sp>
        <p:nvSpPr>
          <p:cNvPr id="3" name="Content Placeholder 2">
            <a:extLst>
              <a:ext uri="{FF2B5EF4-FFF2-40B4-BE49-F238E27FC236}">
                <a16:creationId xmlns:a16="http://schemas.microsoft.com/office/drawing/2014/main" id="{96C90629-5ADA-7978-A9B3-600A0E15E039}"/>
              </a:ext>
            </a:extLst>
          </p:cNvPr>
          <p:cNvSpPr>
            <a:spLocks noGrp="1"/>
          </p:cNvSpPr>
          <p:nvPr>
            <p:ph idx="1"/>
          </p:nvPr>
        </p:nvSpPr>
        <p:spPr>
          <a:xfrm>
            <a:off x="652462" y="1066116"/>
            <a:ext cx="10515600" cy="5165452"/>
          </a:xfrm>
        </p:spPr>
        <p:txBody>
          <a:bodyPr>
            <a:normAutofit/>
          </a:bodyPr>
          <a:lstStyle/>
          <a:p>
            <a:pPr marL="107950" indent="0">
              <a:buNone/>
            </a:pPr>
            <a:r>
              <a:rPr lang="fr-FR" u="sng" dirty="0" err="1">
                <a:solidFill>
                  <a:schemeClr val="bg1">
                    <a:lumMod val="10000"/>
                  </a:schemeClr>
                </a:solidFill>
              </a:rPr>
              <a:t>Logistics</a:t>
            </a:r>
            <a:r>
              <a:rPr lang="fr-FR" u="sng" dirty="0">
                <a:solidFill>
                  <a:schemeClr val="bg1">
                    <a:lumMod val="10000"/>
                  </a:schemeClr>
                </a:solidFill>
              </a:rPr>
              <a:t>:</a:t>
            </a:r>
          </a:p>
          <a:p>
            <a:pPr marL="622300" indent="-514350">
              <a:buFont typeface="+mj-lt"/>
              <a:buAutoNum type="arabicPeriod"/>
            </a:pPr>
            <a:r>
              <a:rPr lang="fr-FR" dirty="0">
                <a:solidFill>
                  <a:schemeClr val="bg1">
                    <a:lumMod val="10000"/>
                  </a:schemeClr>
                </a:solidFill>
              </a:rPr>
              <a:t>Duration: 20’ max.</a:t>
            </a:r>
          </a:p>
          <a:p>
            <a:pPr marL="622300" indent="-514350">
              <a:buFont typeface="+mj-lt"/>
              <a:buAutoNum type="arabicPeriod"/>
            </a:pPr>
            <a:r>
              <a:rPr lang="fr-FR" dirty="0">
                <a:solidFill>
                  <a:schemeClr val="bg1">
                    <a:lumMod val="10000"/>
                  </a:schemeClr>
                </a:solidFill>
              </a:rPr>
              <a:t>Do not </a:t>
            </a:r>
            <a:r>
              <a:rPr lang="fr-FR" dirty="0" err="1">
                <a:solidFill>
                  <a:schemeClr val="bg1">
                    <a:lumMod val="10000"/>
                  </a:schemeClr>
                </a:solidFill>
              </a:rPr>
              <a:t>read</a:t>
            </a:r>
            <a:r>
              <a:rPr lang="fr-FR" dirty="0">
                <a:solidFill>
                  <a:schemeClr val="bg1">
                    <a:lumMod val="10000"/>
                  </a:schemeClr>
                </a:solidFill>
              </a:rPr>
              <a:t> </a:t>
            </a:r>
            <a:r>
              <a:rPr lang="fr-FR" dirty="0" err="1">
                <a:solidFill>
                  <a:schemeClr val="bg1">
                    <a:lumMod val="10000"/>
                  </a:schemeClr>
                </a:solidFill>
              </a:rPr>
              <a:t>from</a:t>
            </a:r>
            <a:r>
              <a:rPr lang="fr-FR" dirty="0">
                <a:solidFill>
                  <a:schemeClr val="bg1">
                    <a:lumMod val="10000"/>
                  </a:schemeClr>
                </a:solidFill>
              </a:rPr>
              <a:t> </a:t>
            </a:r>
            <a:r>
              <a:rPr lang="fr-FR" dirty="0" err="1">
                <a:solidFill>
                  <a:schemeClr val="bg1">
                    <a:lumMod val="10000"/>
                  </a:schemeClr>
                </a:solidFill>
              </a:rPr>
              <a:t>PCs</a:t>
            </a:r>
            <a:r>
              <a:rPr lang="fr-FR" dirty="0">
                <a:solidFill>
                  <a:schemeClr val="bg1">
                    <a:lumMod val="10000"/>
                  </a:schemeClr>
                </a:solidFill>
              </a:rPr>
              <a:t>. Eye contact </a:t>
            </a:r>
            <a:r>
              <a:rPr lang="fr-FR" dirty="0" err="1">
                <a:solidFill>
                  <a:schemeClr val="bg1">
                    <a:lumMod val="10000"/>
                  </a:schemeClr>
                </a:solidFill>
              </a:rPr>
              <a:t>with</a:t>
            </a:r>
            <a:r>
              <a:rPr lang="fr-FR" dirty="0">
                <a:solidFill>
                  <a:schemeClr val="bg1">
                    <a:lumMod val="10000"/>
                  </a:schemeClr>
                </a:solidFill>
              </a:rPr>
              <a:t> audience.</a:t>
            </a:r>
          </a:p>
          <a:p>
            <a:pPr marL="622300" indent="-514350">
              <a:buFont typeface="+mj-lt"/>
              <a:buAutoNum type="arabicPeriod"/>
            </a:pPr>
            <a:r>
              <a:rPr lang="fr-FR" dirty="0">
                <a:solidFill>
                  <a:schemeClr val="bg1">
                    <a:lumMod val="10000"/>
                  </a:schemeClr>
                </a:solidFill>
              </a:rPr>
              <a:t>All </a:t>
            </a:r>
            <a:r>
              <a:rPr lang="fr-FR" dirty="0" err="1">
                <a:solidFill>
                  <a:schemeClr val="bg1">
                    <a:lumMod val="10000"/>
                  </a:schemeClr>
                </a:solidFill>
              </a:rPr>
              <a:t>students</a:t>
            </a:r>
            <a:r>
              <a:rPr lang="fr-FR" dirty="0">
                <a:solidFill>
                  <a:schemeClr val="bg1">
                    <a:lumMod val="10000"/>
                  </a:schemeClr>
                </a:solidFill>
              </a:rPr>
              <a:t> </a:t>
            </a:r>
            <a:r>
              <a:rPr lang="fr-FR" dirty="0" err="1">
                <a:solidFill>
                  <a:schemeClr val="bg1">
                    <a:lumMod val="10000"/>
                  </a:schemeClr>
                </a:solidFill>
              </a:rPr>
              <a:t>participate</a:t>
            </a:r>
            <a:r>
              <a:rPr lang="fr-FR" dirty="0">
                <a:solidFill>
                  <a:schemeClr val="bg1">
                    <a:lumMod val="10000"/>
                  </a:schemeClr>
                </a:solidFill>
              </a:rPr>
              <a:t>.</a:t>
            </a:r>
          </a:p>
          <a:p>
            <a:pPr marL="622300" indent="-514350">
              <a:buFont typeface="+mj-lt"/>
              <a:buAutoNum type="arabicPeriod"/>
            </a:pPr>
            <a:r>
              <a:rPr lang="fr-FR" dirty="0">
                <a:solidFill>
                  <a:schemeClr val="bg1">
                    <a:lumMod val="10000"/>
                  </a:schemeClr>
                </a:solidFill>
              </a:rPr>
              <a:t>Powerpoint support.</a:t>
            </a:r>
          </a:p>
          <a:p>
            <a:pPr marL="622300" indent="-514350">
              <a:buFont typeface="+mj-lt"/>
              <a:buAutoNum type="arabicPeriod"/>
            </a:pPr>
            <a:r>
              <a:rPr lang="fr-FR" dirty="0" err="1">
                <a:solidFill>
                  <a:schemeClr val="bg1">
                    <a:lumMod val="10000"/>
                  </a:schemeClr>
                </a:solidFill>
              </a:rPr>
              <a:t>Expected</a:t>
            </a:r>
            <a:r>
              <a:rPr lang="fr-FR" dirty="0">
                <a:solidFill>
                  <a:schemeClr val="bg1">
                    <a:lumMod val="10000"/>
                  </a:schemeClr>
                </a:solidFill>
              </a:rPr>
              <a:t> are analyses and </a:t>
            </a:r>
            <a:r>
              <a:rPr lang="fr-FR" dirty="0" err="1">
                <a:solidFill>
                  <a:schemeClr val="bg1">
                    <a:lumMod val="10000"/>
                  </a:schemeClr>
                </a:solidFill>
              </a:rPr>
              <a:t>learnings</a:t>
            </a:r>
            <a:r>
              <a:rPr lang="fr-FR" dirty="0">
                <a:solidFill>
                  <a:schemeClr val="bg1">
                    <a:lumMod val="10000"/>
                  </a:schemeClr>
                </a:solidFill>
              </a:rPr>
              <a:t>. </a:t>
            </a:r>
          </a:p>
        </p:txBody>
      </p:sp>
      <p:sp>
        <p:nvSpPr>
          <p:cNvPr id="4" name="Footer Placeholder 3">
            <a:extLst>
              <a:ext uri="{FF2B5EF4-FFF2-40B4-BE49-F238E27FC236}">
                <a16:creationId xmlns:a16="http://schemas.microsoft.com/office/drawing/2014/main" id="{7117AF03-0E91-0E9D-A332-AC5528DA7669}"/>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069996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a:xfrm>
            <a:off x="0" y="0"/>
            <a:ext cx="12194165" cy="6858000"/>
          </a:xfrm>
          <a:prstGeom prst="rect">
            <a:avLst/>
          </a:prstGeom>
        </p:spPr>
      </p:pic>
      <p:sp>
        <p:nvSpPr>
          <p:cNvPr id="8" name="ZoneTexte 7"/>
          <p:cNvSpPr txBox="1"/>
          <p:nvPr>
            <p:custDataLst>
              <p:tags r:id="rId2"/>
            </p:custDataLst>
          </p:nvPr>
        </p:nvSpPr>
        <p:spPr>
          <a:xfrm>
            <a:off x="2052637" y="1202099"/>
            <a:ext cx="3029210" cy="769441"/>
          </a:xfrm>
          <a:prstGeom prst="rect">
            <a:avLst/>
          </a:prstGeom>
          <a:noFill/>
        </p:spPr>
        <p:txBody>
          <a:bodyPr wrap="square" rtlCol="0">
            <a:spAutoFit/>
          </a:bodyPr>
          <a:lstStyle/>
          <a:p>
            <a:pPr algn="ctr"/>
            <a:r>
              <a:rPr lang="fr-FR" sz="4400" dirty="0">
                <a:solidFill>
                  <a:schemeClr val="bg1"/>
                </a:solidFill>
                <a:latin typeface="+mj-lt"/>
                <a:ea typeface="Avenir LT Std 45 Book" charset="0"/>
                <a:cs typeface="Avenir LT Std 45 Book" charset="0"/>
              </a:rPr>
              <a:t>Feedback ?</a:t>
            </a:r>
            <a:endParaRPr lang="fr-FR" sz="4400" b="1" dirty="0">
              <a:solidFill>
                <a:schemeClr val="bg1"/>
              </a:solidFill>
              <a:latin typeface="+mj-lt"/>
              <a:ea typeface="Avenir LT Std 85 Heavy" charset="0"/>
              <a:cs typeface="Avenir LT Std 85 Heavy" charset="0"/>
            </a:endParaRPr>
          </a:p>
        </p:txBody>
      </p:sp>
      <p:cxnSp>
        <p:nvCxnSpPr>
          <p:cNvPr id="9" name="Connecteur droit 8"/>
          <p:cNvCxnSpPr/>
          <p:nvPr>
            <p:custDataLst>
              <p:tags r:id="rId3"/>
            </p:custDataLst>
          </p:nvPr>
        </p:nvCxnSpPr>
        <p:spPr>
          <a:xfrm>
            <a:off x="7597519" y="5423532"/>
            <a:ext cx="9521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custDataLst>
              <p:tags r:id="rId4"/>
            </p:custDataLst>
          </p:nvPr>
        </p:nvCxnSpPr>
        <p:spPr>
          <a:xfrm>
            <a:off x="3019285" y="2096575"/>
            <a:ext cx="933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DF8D46-4FE9-49E4-9F42-7844605C11B1}"/>
              </a:ext>
            </a:extLst>
          </p:cNvPr>
          <p:cNvSpPr txBox="1"/>
          <p:nvPr/>
        </p:nvSpPr>
        <p:spPr>
          <a:xfrm>
            <a:off x="5081847" y="3272596"/>
            <a:ext cx="6376728" cy="1538883"/>
          </a:xfrm>
          <a:prstGeom prst="rect">
            <a:avLst/>
          </a:prstGeom>
          <a:noFill/>
        </p:spPr>
        <p:txBody>
          <a:bodyPr wrap="square">
            <a:spAutoFit/>
          </a:bodyPr>
          <a:lstStyle/>
          <a:p>
            <a:pPr>
              <a:spcAft>
                <a:spcPts val="1200"/>
              </a:spcAft>
            </a:pPr>
            <a:r>
              <a:rPr lang="en-US" sz="2800" dirty="0">
                <a:solidFill>
                  <a:schemeClr val="bg1"/>
                </a:solidFill>
                <a:cs typeface="Arial" panose="020B0604020202020204" pitchFamily="34" charset="0"/>
              </a:rPr>
              <a:t>Your reaction after this session 4 :</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“WWW” – What Worked Well</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“EBI” – Even Better If</a:t>
            </a:r>
          </a:p>
        </p:txBody>
      </p:sp>
    </p:spTree>
    <p:extLst>
      <p:ext uri="{BB962C8B-B14F-4D97-AF65-F5344CB8AC3E}">
        <p14:creationId xmlns:p14="http://schemas.microsoft.com/office/powerpoint/2010/main" val="135193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ED2D1-8687-802B-574C-495E4680845B}"/>
              </a:ext>
            </a:extLst>
          </p:cNvPr>
          <p:cNvSpPr>
            <a:spLocks noGrp="1"/>
          </p:cNvSpPr>
          <p:nvPr>
            <p:ph type="title"/>
          </p:nvPr>
        </p:nvSpPr>
        <p:spPr/>
        <p:txBody>
          <a:bodyPr>
            <a:normAutofit/>
          </a:bodyPr>
          <a:lstStyle/>
          <a:p>
            <a:r>
              <a:rPr lang="fr-FR" sz="4000" dirty="0" err="1">
                <a:latin typeface="+mj-lt"/>
              </a:rPr>
              <a:t>Generative</a:t>
            </a:r>
            <a:r>
              <a:rPr lang="fr-FR" sz="4000" dirty="0">
                <a:latin typeface="+mj-lt"/>
              </a:rPr>
              <a:t> AI</a:t>
            </a:r>
          </a:p>
        </p:txBody>
      </p:sp>
      <p:sp>
        <p:nvSpPr>
          <p:cNvPr id="4" name="Espace réservé du pied de page 3">
            <a:extLst>
              <a:ext uri="{FF2B5EF4-FFF2-40B4-BE49-F238E27FC236}">
                <a16:creationId xmlns:a16="http://schemas.microsoft.com/office/drawing/2014/main" id="{A0E8236C-C481-FB3B-2E07-6A90AD96F9F9}"/>
              </a:ext>
            </a:extLst>
          </p:cNvPr>
          <p:cNvSpPr>
            <a:spLocks noGrp="1"/>
          </p:cNvSpPr>
          <p:nvPr>
            <p:ph type="ftr" sz="quarter" idx="10"/>
          </p:nvPr>
        </p:nvSpPr>
        <p:spPr/>
        <p:txBody>
          <a:bodyPr/>
          <a:lstStyle/>
          <a:p>
            <a:r>
              <a:rPr lang="fr-FR"/>
              <a:t>Indiquez votre nom dans le pied de page</a:t>
            </a:r>
            <a:endParaRPr lang="fr-FR" dirty="0"/>
          </a:p>
        </p:txBody>
      </p:sp>
      <p:sp>
        <p:nvSpPr>
          <p:cNvPr id="6" name="ZoneTexte 5">
            <a:extLst>
              <a:ext uri="{FF2B5EF4-FFF2-40B4-BE49-F238E27FC236}">
                <a16:creationId xmlns:a16="http://schemas.microsoft.com/office/drawing/2014/main" id="{F52A7D13-28C3-44E7-CE67-289520AA4D2D}"/>
              </a:ext>
            </a:extLst>
          </p:cNvPr>
          <p:cNvSpPr txBox="1"/>
          <p:nvPr/>
        </p:nvSpPr>
        <p:spPr>
          <a:xfrm>
            <a:off x="838200" y="1016950"/>
            <a:ext cx="6421582" cy="4201150"/>
          </a:xfrm>
          <a:prstGeom prst="rect">
            <a:avLst/>
          </a:prstGeom>
          <a:noFill/>
        </p:spPr>
        <p:txBody>
          <a:bodyPr wrap="square">
            <a:spAutoFit/>
          </a:bodyPr>
          <a:lstStyle/>
          <a:p>
            <a:pPr>
              <a:spcAft>
                <a:spcPts val="1800"/>
              </a:spcAft>
            </a:pPr>
            <a:r>
              <a:rPr lang="en-US" sz="2800" dirty="0">
                <a:solidFill>
                  <a:schemeClr val="bg1">
                    <a:lumMod val="10000"/>
                  </a:schemeClr>
                </a:solidFill>
              </a:rPr>
              <a:t>Generative artificial intelligence (AI) describes algorithms (such as </a:t>
            </a:r>
            <a:r>
              <a:rPr lang="en-US" sz="2800" dirty="0" err="1">
                <a:solidFill>
                  <a:schemeClr val="bg1">
                    <a:lumMod val="10000"/>
                  </a:schemeClr>
                </a:solidFill>
              </a:rPr>
              <a:t>ChatGPT</a:t>
            </a:r>
            <a:r>
              <a:rPr lang="en-US" sz="2800" dirty="0">
                <a:solidFill>
                  <a:schemeClr val="bg1">
                    <a:lumMod val="10000"/>
                  </a:schemeClr>
                </a:solidFill>
              </a:rPr>
              <a:t>) that can be used to create new content, including audio, code, images, text, simulations, and videos.</a:t>
            </a:r>
          </a:p>
          <a:p>
            <a:pPr>
              <a:spcAft>
                <a:spcPts val="1800"/>
              </a:spcAft>
            </a:pPr>
            <a:r>
              <a:rPr lang="en-US" sz="2800" dirty="0">
                <a:solidFill>
                  <a:schemeClr val="bg1">
                    <a:lumMod val="10000"/>
                  </a:schemeClr>
                </a:solidFill>
              </a:rPr>
              <a:t> Recent new breakthroughs in the field have the potential to drastically change the way we approach content creation.</a:t>
            </a:r>
            <a:endParaRPr lang="fr-FR" sz="2800" dirty="0">
              <a:solidFill>
                <a:schemeClr val="bg1">
                  <a:lumMod val="10000"/>
                </a:schemeClr>
              </a:solidFill>
            </a:endParaRPr>
          </a:p>
        </p:txBody>
      </p:sp>
      <p:pic>
        <p:nvPicPr>
          <p:cNvPr id="7" name="Image 6">
            <a:extLst>
              <a:ext uri="{FF2B5EF4-FFF2-40B4-BE49-F238E27FC236}">
                <a16:creationId xmlns:a16="http://schemas.microsoft.com/office/drawing/2014/main" id="{7DBC2E41-4D0D-045C-5055-D9B212BD0853}"/>
              </a:ext>
            </a:extLst>
          </p:cNvPr>
          <p:cNvPicPr>
            <a:picLocks noChangeAspect="1"/>
          </p:cNvPicPr>
          <p:nvPr/>
        </p:nvPicPr>
        <p:blipFill>
          <a:blip r:embed="rId2"/>
          <a:stretch>
            <a:fillRect/>
          </a:stretch>
        </p:blipFill>
        <p:spPr>
          <a:xfrm>
            <a:off x="7420042" y="1155495"/>
            <a:ext cx="4597977" cy="2587336"/>
          </a:xfrm>
          <a:prstGeom prst="rect">
            <a:avLst/>
          </a:prstGeom>
        </p:spPr>
      </p:pic>
    </p:spTree>
    <p:extLst>
      <p:ext uri="{BB962C8B-B14F-4D97-AF65-F5344CB8AC3E}">
        <p14:creationId xmlns:p14="http://schemas.microsoft.com/office/powerpoint/2010/main" val="119392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89CC9-FC28-DAE4-3429-D485C1A3BA68}"/>
              </a:ext>
            </a:extLst>
          </p:cNvPr>
          <p:cNvSpPr>
            <a:spLocks noGrp="1"/>
          </p:cNvSpPr>
          <p:nvPr>
            <p:ph type="title"/>
          </p:nvPr>
        </p:nvSpPr>
        <p:spPr>
          <a:xfrm>
            <a:off x="838200" y="475928"/>
            <a:ext cx="10515600" cy="651825"/>
          </a:xfrm>
        </p:spPr>
        <p:txBody>
          <a:bodyPr>
            <a:normAutofit/>
          </a:bodyPr>
          <a:lstStyle/>
          <a:p>
            <a:r>
              <a:rPr lang="en-US" sz="4000" dirty="0">
                <a:latin typeface="+mj-lt"/>
              </a:rPr>
              <a:t>Merchandising and product</a:t>
            </a:r>
            <a:endParaRPr lang="fr-FR" sz="4000" dirty="0">
              <a:latin typeface="+mj-lt"/>
            </a:endParaRPr>
          </a:p>
        </p:txBody>
      </p:sp>
      <p:sp>
        <p:nvSpPr>
          <p:cNvPr id="3" name="Espace réservé du contenu 2">
            <a:extLst>
              <a:ext uri="{FF2B5EF4-FFF2-40B4-BE49-F238E27FC236}">
                <a16:creationId xmlns:a16="http://schemas.microsoft.com/office/drawing/2014/main" id="{4D1D07B3-3D98-3C25-2075-D0A4638447D3}"/>
              </a:ext>
            </a:extLst>
          </p:cNvPr>
          <p:cNvSpPr>
            <a:spLocks noGrp="1"/>
          </p:cNvSpPr>
          <p:nvPr>
            <p:ph idx="1"/>
          </p:nvPr>
        </p:nvSpPr>
        <p:spPr>
          <a:xfrm>
            <a:off x="588819" y="1353504"/>
            <a:ext cx="10515600" cy="3606423"/>
          </a:xfrm>
        </p:spPr>
        <p:txBody>
          <a:bodyPr>
            <a:normAutofit/>
          </a:bodyPr>
          <a:lstStyle/>
          <a:p>
            <a:pPr lvl="1">
              <a:lnSpc>
                <a:spcPct val="100000"/>
              </a:lnSpc>
              <a:spcAft>
                <a:spcPts val="1800"/>
              </a:spcAft>
            </a:pPr>
            <a:r>
              <a:rPr lang="en-US" dirty="0"/>
              <a:t>Convert sketches, mood boards, and descriptions into high-fidelity designs (for example, 3-D models of furniture and jewelry).</a:t>
            </a:r>
          </a:p>
          <a:p>
            <a:pPr lvl="1">
              <a:lnSpc>
                <a:spcPct val="100000"/>
              </a:lnSpc>
              <a:spcAft>
                <a:spcPts val="1800"/>
              </a:spcAft>
            </a:pPr>
            <a:r>
              <a:rPr lang="en-US" dirty="0"/>
              <a:t>Enrich product ideation by collaborating with AI agents that generate creative options (for example, new ideas, variations) from data (for example, past product lines, inspirational imagery and style).</a:t>
            </a:r>
          </a:p>
          <a:p>
            <a:pPr lvl="1">
              <a:lnSpc>
                <a:spcPct val="100000"/>
              </a:lnSpc>
              <a:spcAft>
                <a:spcPts val="1800"/>
              </a:spcAft>
            </a:pPr>
            <a:r>
              <a:rPr lang="en-US" dirty="0" err="1"/>
              <a:t>Customise</a:t>
            </a:r>
            <a:r>
              <a:rPr lang="en-US" dirty="0"/>
              <a:t> products for individual consumers at scale (for example, eyeglasses based on facial topography).</a:t>
            </a:r>
            <a:endParaRPr lang="fr-FR" dirty="0"/>
          </a:p>
        </p:txBody>
      </p:sp>
      <p:sp>
        <p:nvSpPr>
          <p:cNvPr id="4" name="Espace réservé du pied de page 3">
            <a:extLst>
              <a:ext uri="{FF2B5EF4-FFF2-40B4-BE49-F238E27FC236}">
                <a16:creationId xmlns:a16="http://schemas.microsoft.com/office/drawing/2014/main" id="{72EB1F87-D9F7-AB6F-3AD7-1EF3A87C296A}"/>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429246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6C2B7-06A7-EACA-594C-9AB8B54A1E7C}"/>
              </a:ext>
            </a:extLst>
          </p:cNvPr>
          <p:cNvSpPr>
            <a:spLocks noGrp="1"/>
          </p:cNvSpPr>
          <p:nvPr>
            <p:ph type="title"/>
          </p:nvPr>
        </p:nvSpPr>
        <p:spPr>
          <a:xfrm>
            <a:off x="630381" y="299343"/>
            <a:ext cx="10515600" cy="651825"/>
          </a:xfrm>
        </p:spPr>
        <p:txBody>
          <a:bodyPr>
            <a:normAutofit/>
          </a:bodyPr>
          <a:lstStyle/>
          <a:p>
            <a:r>
              <a:rPr lang="fr-FR" sz="4000" dirty="0" err="1">
                <a:latin typeface="+mj-lt"/>
              </a:rPr>
              <a:t>Supply</a:t>
            </a:r>
            <a:r>
              <a:rPr lang="fr-FR" sz="4000" dirty="0">
                <a:latin typeface="+mj-lt"/>
              </a:rPr>
              <a:t> </a:t>
            </a:r>
            <a:r>
              <a:rPr lang="fr-FR" sz="4000" dirty="0" err="1">
                <a:latin typeface="+mj-lt"/>
              </a:rPr>
              <a:t>chain</a:t>
            </a:r>
            <a:r>
              <a:rPr lang="fr-FR" sz="4000" dirty="0">
                <a:latin typeface="+mj-lt"/>
              </a:rPr>
              <a:t> and </a:t>
            </a:r>
            <a:r>
              <a:rPr lang="fr-FR" sz="4000" dirty="0" err="1">
                <a:latin typeface="+mj-lt"/>
              </a:rPr>
              <a:t>logistics</a:t>
            </a:r>
            <a:endParaRPr lang="fr-FR" sz="4000" dirty="0">
              <a:latin typeface="+mj-lt"/>
            </a:endParaRPr>
          </a:p>
        </p:txBody>
      </p:sp>
      <p:sp>
        <p:nvSpPr>
          <p:cNvPr id="3" name="Espace réservé du contenu 2">
            <a:extLst>
              <a:ext uri="{FF2B5EF4-FFF2-40B4-BE49-F238E27FC236}">
                <a16:creationId xmlns:a16="http://schemas.microsoft.com/office/drawing/2014/main" id="{F39A9F53-4120-13B1-950B-58052B0B5300}"/>
              </a:ext>
            </a:extLst>
          </p:cNvPr>
          <p:cNvSpPr>
            <a:spLocks noGrp="1"/>
          </p:cNvSpPr>
          <p:nvPr>
            <p:ph idx="1"/>
          </p:nvPr>
        </p:nvSpPr>
        <p:spPr>
          <a:xfrm>
            <a:off x="630381" y="1155495"/>
            <a:ext cx="10515600" cy="3056287"/>
          </a:xfrm>
        </p:spPr>
        <p:txBody>
          <a:bodyPr>
            <a:noAutofit/>
          </a:bodyPr>
          <a:lstStyle/>
          <a:p>
            <a:pPr>
              <a:lnSpc>
                <a:spcPct val="100000"/>
              </a:lnSpc>
              <a:spcAft>
                <a:spcPts val="1800"/>
              </a:spcAft>
            </a:pPr>
            <a:r>
              <a:rPr lang="en-US" sz="2400" dirty="0"/>
              <a:t>Support negotiations with suppliers by compiling research.</a:t>
            </a:r>
          </a:p>
          <a:p>
            <a:pPr>
              <a:lnSpc>
                <a:spcPct val="100000"/>
              </a:lnSpc>
              <a:spcAft>
                <a:spcPts val="1800"/>
              </a:spcAft>
            </a:pPr>
            <a:r>
              <a:rPr lang="en-US" sz="2400" dirty="0"/>
              <a:t>Augment robotic automation for warehouse operations and inventory management through real-time analytics (for example, insights enabled by augmented reality, or AR).</a:t>
            </a:r>
          </a:p>
          <a:p>
            <a:pPr>
              <a:lnSpc>
                <a:spcPct val="100000"/>
              </a:lnSpc>
              <a:spcAft>
                <a:spcPts val="1800"/>
              </a:spcAft>
            </a:pPr>
            <a:r>
              <a:rPr lang="en-US" sz="2400" dirty="0"/>
              <a:t>Tailor product return offers based on individual consumers.</a:t>
            </a:r>
          </a:p>
        </p:txBody>
      </p:sp>
      <p:sp>
        <p:nvSpPr>
          <p:cNvPr id="4" name="Espace réservé du pied de page 3">
            <a:extLst>
              <a:ext uri="{FF2B5EF4-FFF2-40B4-BE49-F238E27FC236}">
                <a16:creationId xmlns:a16="http://schemas.microsoft.com/office/drawing/2014/main" id="{11C38DA3-5363-C902-4586-8557FA612980}"/>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9827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A9CC3-26DC-759D-3511-8B880F9052F8}"/>
              </a:ext>
            </a:extLst>
          </p:cNvPr>
          <p:cNvSpPr>
            <a:spLocks noGrp="1"/>
          </p:cNvSpPr>
          <p:nvPr>
            <p:ph type="title"/>
          </p:nvPr>
        </p:nvSpPr>
        <p:spPr/>
        <p:txBody>
          <a:bodyPr>
            <a:normAutofit/>
          </a:bodyPr>
          <a:lstStyle/>
          <a:p>
            <a:r>
              <a:rPr lang="fr-FR" sz="4000" dirty="0">
                <a:latin typeface="+mj-lt"/>
              </a:rPr>
              <a:t>Marketing</a:t>
            </a:r>
          </a:p>
        </p:txBody>
      </p:sp>
      <p:sp>
        <p:nvSpPr>
          <p:cNvPr id="3" name="Espace réservé du contenu 2">
            <a:extLst>
              <a:ext uri="{FF2B5EF4-FFF2-40B4-BE49-F238E27FC236}">
                <a16:creationId xmlns:a16="http://schemas.microsoft.com/office/drawing/2014/main" id="{E985232D-9DA1-5514-DB54-41FBA17583B4}"/>
              </a:ext>
            </a:extLst>
          </p:cNvPr>
          <p:cNvSpPr>
            <a:spLocks noGrp="1"/>
          </p:cNvSpPr>
          <p:nvPr>
            <p:ph idx="1"/>
          </p:nvPr>
        </p:nvSpPr>
        <p:spPr>
          <a:xfrm>
            <a:off x="838200" y="1237133"/>
            <a:ext cx="10515600" cy="3695086"/>
          </a:xfrm>
        </p:spPr>
        <p:txBody>
          <a:bodyPr>
            <a:normAutofit fontScale="92500" lnSpcReduction="10000"/>
          </a:bodyPr>
          <a:lstStyle/>
          <a:p>
            <a:pPr>
              <a:lnSpc>
                <a:spcPct val="110000"/>
              </a:lnSpc>
              <a:spcBef>
                <a:spcPts val="600"/>
              </a:spcBef>
              <a:spcAft>
                <a:spcPts val="1800"/>
              </a:spcAft>
            </a:pPr>
            <a:r>
              <a:rPr lang="en-US" sz="2400" dirty="0"/>
              <a:t>Identify and predict trends to improve targeted marketing from unstructured data (for example, consumer sentiment, in-store consumer behavior, omnichannel data).</a:t>
            </a:r>
          </a:p>
          <a:p>
            <a:pPr>
              <a:lnSpc>
                <a:spcPct val="110000"/>
              </a:lnSpc>
              <a:spcBef>
                <a:spcPts val="600"/>
              </a:spcBef>
              <a:spcAft>
                <a:spcPts val="1800"/>
              </a:spcAft>
            </a:pPr>
            <a:r>
              <a:rPr lang="en-US" sz="2400" dirty="0"/>
              <a:t>Automate consumer segmentation at scale to tailor marketing initiatives.</a:t>
            </a:r>
          </a:p>
          <a:p>
            <a:pPr>
              <a:lnSpc>
                <a:spcPct val="110000"/>
              </a:lnSpc>
              <a:spcBef>
                <a:spcPts val="600"/>
              </a:spcBef>
              <a:spcAft>
                <a:spcPts val="1800"/>
              </a:spcAft>
            </a:pPr>
            <a:r>
              <a:rPr lang="en-US" sz="2400" dirty="0"/>
              <a:t>Generate personalized marketing content based on unstructured data from consumer profiles and community insights.</a:t>
            </a:r>
          </a:p>
          <a:p>
            <a:pPr>
              <a:lnSpc>
                <a:spcPct val="110000"/>
              </a:lnSpc>
              <a:spcBef>
                <a:spcPts val="600"/>
              </a:spcBef>
              <a:spcAft>
                <a:spcPts val="1800"/>
              </a:spcAft>
            </a:pPr>
            <a:r>
              <a:rPr lang="en-US" sz="2400" dirty="0"/>
              <a:t>Collaborate with AI agents to accelerate content development and reduce creative blocks for in-house marketing teams.</a:t>
            </a:r>
            <a:endParaRPr lang="fr-FR" sz="2400" dirty="0"/>
          </a:p>
        </p:txBody>
      </p:sp>
      <p:sp>
        <p:nvSpPr>
          <p:cNvPr id="4" name="Espace réservé du pied de page 3">
            <a:extLst>
              <a:ext uri="{FF2B5EF4-FFF2-40B4-BE49-F238E27FC236}">
                <a16:creationId xmlns:a16="http://schemas.microsoft.com/office/drawing/2014/main" id="{4A7E23A8-3FD2-6923-2EB7-D7A17A9B5E31}"/>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77783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6F213-BFFC-A7BA-1F35-626054A5F886}"/>
              </a:ext>
            </a:extLst>
          </p:cNvPr>
          <p:cNvSpPr>
            <a:spLocks noGrp="1"/>
          </p:cNvSpPr>
          <p:nvPr>
            <p:ph type="title"/>
          </p:nvPr>
        </p:nvSpPr>
        <p:spPr>
          <a:xfrm>
            <a:off x="838200" y="445147"/>
            <a:ext cx="10515600" cy="651825"/>
          </a:xfrm>
        </p:spPr>
        <p:txBody>
          <a:bodyPr>
            <a:noAutofit/>
          </a:bodyPr>
          <a:lstStyle/>
          <a:p>
            <a:r>
              <a:rPr lang="fr-FR" sz="4000" dirty="0">
                <a:latin typeface="+mj-lt"/>
              </a:rPr>
              <a:t>Digital commerce and consumer </a:t>
            </a:r>
            <a:r>
              <a:rPr lang="fr-FR" sz="4000" dirty="0" err="1">
                <a:latin typeface="+mj-lt"/>
              </a:rPr>
              <a:t>experience</a:t>
            </a:r>
            <a:br>
              <a:rPr lang="fr-FR" sz="4000" dirty="0">
                <a:latin typeface="+mj-lt"/>
              </a:rPr>
            </a:br>
            <a:endParaRPr lang="fr-FR" sz="4000" dirty="0">
              <a:latin typeface="+mj-lt"/>
            </a:endParaRPr>
          </a:p>
        </p:txBody>
      </p:sp>
      <p:sp>
        <p:nvSpPr>
          <p:cNvPr id="3" name="Espace réservé du contenu 2">
            <a:extLst>
              <a:ext uri="{FF2B5EF4-FFF2-40B4-BE49-F238E27FC236}">
                <a16:creationId xmlns:a16="http://schemas.microsoft.com/office/drawing/2014/main" id="{4B2BAF4A-561E-B432-3301-1EC1C2714089}"/>
              </a:ext>
            </a:extLst>
          </p:cNvPr>
          <p:cNvSpPr>
            <a:spLocks noGrp="1"/>
          </p:cNvSpPr>
          <p:nvPr>
            <p:ph idx="1"/>
          </p:nvPr>
        </p:nvSpPr>
        <p:spPr>
          <a:xfrm>
            <a:off x="838200" y="1016950"/>
            <a:ext cx="10515600" cy="5165452"/>
          </a:xfrm>
        </p:spPr>
        <p:txBody>
          <a:bodyPr>
            <a:normAutofit/>
          </a:bodyPr>
          <a:lstStyle/>
          <a:p>
            <a:pPr>
              <a:lnSpc>
                <a:spcPct val="110000"/>
              </a:lnSpc>
              <a:spcAft>
                <a:spcPts val="1800"/>
              </a:spcAft>
            </a:pPr>
            <a:r>
              <a:rPr lang="en-US" sz="2400" dirty="0"/>
              <a:t>Structure and generate sales descriptions based on past successful sales posts.</a:t>
            </a:r>
          </a:p>
          <a:p>
            <a:pPr>
              <a:lnSpc>
                <a:spcPct val="110000"/>
              </a:lnSpc>
              <a:spcAft>
                <a:spcPts val="1800"/>
              </a:spcAft>
            </a:pPr>
            <a:r>
              <a:rPr lang="en-US" sz="2400" dirty="0"/>
              <a:t>Personalize online consumer journey and offers (for example, web pages, product descriptions) based on individual consumer profiles.</a:t>
            </a:r>
          </a:p>
          <a:p>
            <a:pPr>
              <a:lnSpc>
                <a:spcPct val="110000"/>
              </a:lnSpc>
              <a:spcAft>
                <a:spcPts val="1800"/>
              </a:spcAft>
            </a:pPr>
            <a:r>
              <a:rPr lang="en-US" sz="2400" dirty="0"/>
              <a:t>Tailor virtual product try-on and demos to individual consumers (for example, clothing try-on, styling recommendations).</a:t>
            </a:r>
          </a:p>
          <a:p>
            <a:pPr>
              <a:lnSpc>
                <a:spcPct val="110000"/>
              </a:lnSpc>
              <a:spcAft>
                <a:spcPts val="1800"/>
              </a:spcAft>
            </a:pPr>
            <a:r>
              <a:rPr lang="en-US" sz="2400" dirty="0"/>
              <a:t>Enhance intelligent AI agents (for example, conversational chatbots, virtual assistants) and self-service to address advanced consumer inquiries (for example, multilingual support).</a:t>
            </a:r>
            <a:endParaRPr lang="fr-FR" sz="2400" dirty="0"/>
          </a:p>
        </p:txBody>
      </p:sp>
      <p:sp>
        <p:nvSpPr>
          <p:cNvPr id="4" name="Espace réservé du pied de page 3">
            <a:extLst>
              <a:ext uri="{FF2B5EF4-FFF2-40B4-BE49-F238E27FC236}">
                <a16:creationId xmlns:a16="http://schemas.microsoft.com/office/drawing/2014/main" id="{2A2C5D05-D942-47B9-20EF-F825D950EF2C}"/>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429235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2146A-C2BE-F0F0-04DC-7A2719D656A4}"/>
              </a:ext>
            </a:extLst>
          </p:cNvPr>
          <p:cNvSpPr>
            <a:spLocks noGrp="1"/>
          </p:cNvSpPr>
          <p:nvPr>
            <p:ph type="title"/>
          </p:nvPr>
        </p:nvSpPr>
        <p:spPr/>
        <p:txBody>
          <a:bodyPr>
            <a:normAutofit fontScale="90000"/>
          </a:bodyPr>
          <a:lstStyle/>
          <a:p>
            <a:r>
              <a:rPr lang="fr-FR" sz="4400" dirty="0">
                <a:latin typeface="+mj-lt"/>
              </a:rPr>
              <a:t>Store </a:t>
            </a:r>
            <a:r>
              <a:rPr lang="fr-FR" sz="4400" dirty="0" err="1">
                <a:latin typeface="+mj-lt"/>
              </a:rPr>
              <a:t>operations</a:t>
            </a:r>
            <a:r>
              <a:rPr lang="fr-FR" sz="4400" dirty="0">
                <a:latin typeface="+mj-lt"/>
              </a:rPr>
              <a:t>:</a:t>
            </a:r>
            <a:br>
              <a:rPr lang="fr-FR" dirty="0"/>
            </a:br>
            <a:endParaRPr lang="fr-FR" dirty="0"/>
          </a:p>
        </p:txBody>
      </p:sp>
      <p:sp>
        <p:nvSpPr>
          <p:cNvPr id="3" name="Espace réservé du contenu 2">
            <a:extLst>
              <a:ext uri="{FF2B5EF4-FFF2-40B4-BE49-F238E27FC236}">
                <a16:creationId xmlns:a16="http://schemas.microsoft.com/office/drawing/2014/main" id="{E2735516-961E-29F9-AE33-460B8E8A7070}"/>
              </a:ext>
            </a:extLst>
          </p:cNvPr>
          <p:cNvSpPr>
            <a:spLocks noGrp="1"/>
          </p:cNvSpPr>
          <p:nvPr>
            <p:ph idx="1"/>
          </p:nvPr>
        </p:nvSpPr>
        <p:spPr>
          <a:xfrm>
            <a:off x="699655" y="1016950"/>
            <a:ext cx="10515600" cy="5165452"/>
          </a:xfrm>
        </p:spPr>
        <p:txBody>
          <a:bodyPr>
            <a:normAutofit/>
          </a:bodyPr>
          <a:lstStyle/>
          <a:p>
            <a:pPr>
              <a:lnSpc>
                <a:spcPct val="100000"/>
              </a:lnSpc>
              <a:spcAft>
                <a:spcPts val="1800"/>
              </a:spcAft>
            </a:pPr>
            <a:r>
              <a:rPr lang="en-US" dirty="0" err="1"/>
              <a:t>Optimise</a:t>
            </a:r>
            <a:r>
              <a:rPr lang="en-US" dirty="0"/>
              <a:t> store layout planning by generating and testing layout plans under different parameters (for example, foot traffic, local consumer audience, size).</a:t>
            </a:r>
          </a:p>
          <a:p>
            <a:pPr>
              <a:lnSpc>
                <a:spcPct val="100000"/>
              </a:lnSpc>
              <a:spcAft>
                <a:spcPts val="1800"/>
              </a:spcAft>
            </a:pPr>
            <a:r>
              <a:rPr lang="en-US" dirty="0" err="1"/>
              <a:t>Optimise</a:t>
            </a:r>
            <a:r>
              <a:rPr lang="en-US" dirty="0"/>
              <a:t> in-store labor to avoid bottlenecks such as gaps in staff allocation and theft detection through real-time monitoring of video data.</a:t>
            </a:r>
          </a:p>
          <a:p>
            <a:pPr>
              <a:lnSpc>
                <a:spcPct val="100000"/>
              </a:lnSpc>
              <a:spcAft>
                <a:spcPts val="1800"/>
              </a:spcAft>
            </a:pPr>
            <a:r>
              <a:rPr lang="en-US" dirty="0"/>
              <a:t>Support AR-assisted devices to better inform workforce in real time on product (for example, condition, assortment, inventory, recommendations).</a:t>
            </a:r>
            <a:endParaRPr lang="fr-FR" dirty="0"/>
          </a:p>
        </p:txBody>
      </p:sp>
      <p:sp>
        <p:nvSpPr>
          <p:cNvPr id="4" name="Espace réservé du pied de page 3">
            <a:extLst>
              <a:ext uri="{FF2B5EF4-FFF2-40B4-BE49-F238E27FC236}">
                <a16:creationId xmlns:a16="http://schemas.microsoft.com/office/drawing/2014/main" id="{F905A531-792F-5220-AEB1-740139B840ED}"/>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8143628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masque1">
  <a:themeElements>
    <a:clrScheme name="Personnalisé 1">
      <a:dk1>
        <a:srgbClr val="002266"/>
      </a:dk1>
      <a:lt1>
        <a:srgbClr val="F8F8F8"/>
      </a:lt1>
      <a:dk2>
        <a:srgbClr val="000099"/>
      </a:dk2>
      <a:lt2>
        <a:srgbClr val="ABCFE5"/>
      </a:lt2>
      <a:accent1>
        <a:srgbClr val="E00016"/>
      </a:accent1>
      <a:accent2>
        <a:srgbClr val="EE754D"/>
      </a:accent2>
      <a:accent3>
        <a:srgbClr val="BFC3CC"/>
      </a:accent3>
      <a:accent4>
        <a:srgbClr val="FFC000"/>
      </a:accent4>
      <a:accent5>
        <a:srgbClr val="006699"/>
      </a:accent5>
      <a:accent6>
        <a:srgbClr val="A1C854"/>
      </a:accent6>
      <a:hlink>
        <a:srgbClr val="0563C1"/>
      </a:hlink>
      <a:folHlink>
        <a:srgbClr val="EA5153"/>
      </a:folHlink>
    </a:clrScheme>
    <a:fontScheme name="Personnalisé 1">
      <a:majorFont>
        <a:latin typeface="AvenirNext LT Pro 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3f562d2-7457-4404-91ca-c6b53a7ab3aa">
      <Terms xmlns="http://schemas.microsoft.com/office/infopath/2007/PartnerControls"/>
    </lcf76f155ced4ddcb4097134ff3c332f>
    <TaxCatchAll xmlns="b2d4d463-55fe-4936-bf1e-05967041f52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FDBD1D096861347A9D02859E2ED7DBC" ma:contentTypeVersion="16" ma:contentTypeDescription="Crée un document." ma:contentTypeScope="" ma:versionID="c019aae5bbe348cd104c4880d0c16bee">
  <xsd:schema xmlns:xsd="http://www.w3.org/2001/XMLSchema" xmlns:xs="http://www.w3.org/2001/XMLSchema" xmlns:p="http://schemas.microsoft.com/office/2006/metadata/properties" xmlns:ns2="43f562d2-7457-4404-91ca-c6b53a7ab3aa" xmlns:ns3="b2d4d463-55fe-4936-bf1e-05967041f521" targetNamespace="http://schemas.microsoft.com/office/2006/metadata/properties" ma:root="true" ma:fieldsID="ec73bae91e653de09bc4e96c7737b1e0" ns2:_="" ns3:_="">
    <xsd:import namespace="43f562d2-7457-4404-91ca-c6b53a7ab3aa"/>
    <xsd:import namespace="b2d4d463-55fe-4936-bf1e-05967041f5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562d2-7457-4404-91ca-c6b53a7ab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a7bd99a9-2a28-42c7-8490-6b314b9225c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2d4d463-55fe-4936-bf1e-05967041f521"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63fa9732-cda1-4afc-b0ee-42708d3184d5}" ma:internalName="TaxCatchAll" ma:showField="CatchAllData" ma:web="b2d4d463-55fe-4936-bf1e-05967041f5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BBE77A-A6A4-4257-9CEA-47ECFC6C4921}">
  <ds:schemaRefs>
    <ds:schemaRef ds:uri="http://purl.org/dc/elements/1.1/"/>
    <ds:schemaRef ds:uri="http://schemas.microsoft.com/office/2006/documentManagement/types"/>
    <ds:schemaRef ds:uri="43f562d2-7457-4404-91ca-c6b53a7ab3aa"/>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b2d4d463-55fe-4936-bf1e-05967041f521"/>
    <ds:schemaRef ds:uri="http://schemas.microsoft.com/office/2006/metadata/properties"/>
  </ds:schemaRefs>
</ds:datastoreItem>
</file>

<file path=customXml/itemProps2.xml><?xml version="1.0" encoding="utf-8"?>
<ds:datastoreItem xmlns:ds="http://schemas.openxmlformats.org/officeDocument/2006/customXml" ds:itemID="{D8F5D12E-5604-430A-9F5C-65DC0D554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f562d2-7457-4404-91ca-c6b53a7ab3aa"/>
    <ds:schemaRef ds:uri="b2d4d463-55fe-4936-bf1e-05967041f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D748E-8AB9-47FA-9F0F-AF7FBF1F89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7457</TotalTime>
  <Words>2186</Words>
  <Application>Microsoft Office PowerPoint</Application>
  <PresentationFormat>Grand écran</PresentationFormat>
  <Paragraphs>199</Paragraphs>
  <Slides>31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Avenir Next LT Pro</vt:lpstr>
      <vt:lpstr>AvenirNext LT Pro Bold</vt:lpstr>
      <vt:lpstr>Calibri</vt:lpstr>
      <vt:lpstr>MADE Outer Sans</vt:lpstr>
      <vt:lpstr>Wingdings</vt:lpstr>
      <vt:lpstr>masque1</vt:lpstr>
      <vt:lpstr>Présentation PowerPoint</vt:lpstr>
      <vt:lpstr>Agenda for this S4</vt:lpstr>
      <vt:lpstr>Présentation PowerPoint</vt:lpstr>
      <vt:lpstr>Generative AI</vt:lpstr>
      <vt:lpstr>Merchandising and product</vt:lpstr>
      <vt:lpstr>Supply chain and logistics</vt:lpstr>
      <vt:lpstr>Marketing</vt:lpstr>
      <vt:lpstr>Digital commerce and consumer experience </vt:lpstr>
      <vt:lpstr>Store operations: </vt:lpstr>
      <vt:lpstr>Organization and support functions </vt:lpstr>
      <vt:lpstr>Agenda for this S4</vt:lpstr>
      <vt:lpstr>Reminder - the journey</vt:lpstr>
      <vt:lpstr>The human / tech equation : a few questions </vt:lpstr>
      <vt:lpstr>Reminder - a few elements of marketing planning</vt:lpstr>
      <vt:lpstr>The flower</vt:lpstr>
      <vt:lpstr>An observation</vt:lpstr>
      <vt:lpstr>Agenda for this S4</vt:lpstr>
      <vt:lpstr>Positioning</vt:lpstr>
      <vt:lpstr>Positioning : a method</vt:lpstr>
      <vt:lpstr>Activity – in teams</vt:lpstr>
      <vt:lpstr>Agenda for this S4</vt:lpstr>
      <vt:lpstr>Work for today</vt:lpstr>
      <vt:lpstr>A few questions</vt:lpstr>
      <vt:lpstr>Elements of answers</vt:lpstr>
      <vt:lpstr>Elements of answers</vt:lpstr>
      <vt:lpstr>Présentation PowerPoint</vt:lpstr>
      <vt:lpstr>A few good reading materials</vt:lpstr>
      <vt:lpstr>Reminder - grading </vt:lpstr>
      <vt:lpstr>Content of presentation (and report)</vt:lpstr>
      <vt:lpstr>Presentation of the case session 5</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MAHIEU Adeline</dc:creator>
  <cp:lastModifiedBy>robert fonteijn</cp:lastModifiedBy>
  <cp:revision>186</cp:revision>
  <dcterms:created xsi:type="dcterms:W3CDTF">2022-01-04T13:18:55Z</dcterms:created>
  <dcterms:modified xsi:type="dcterms:W3CDTF">2023-03-15T07:01:35Z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0x010100DFDBD1D096861347A9D02859E2ED7DBC</vt:lpwstr>
  </property>
</Properties>
</file>