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1371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43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43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91539717a_1_18: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91539717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Invasion of Sicily 1943 NA4502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91539717a_1_24: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91539717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WWII, Europe, France, Invasion, "American Wounded" - NARA - 195328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91539717a_1_30: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91539717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gadget in the Trinity Test Site tower (1945)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91539717a_1_35: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91539717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IMTFE court chamber. Public domain, Post-war Japan.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91539717a_0_32: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915397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Jews rounded up in Stadthagen after Kristallnacht 2 (Public Domain), Picryl.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91539717a_0_42: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9153971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Schwarzenbergplatz Durante Al Anschluss 193803 - A black and white photo of a crowd of people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91539717a_1_42: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91539717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91539717a_0_53: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9153971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Auschwitz gate in 1945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1539717a_1_5: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153971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Philippine Islands Jap tanks full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91539717a_0_58: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9153971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Allied invasion into Algeria during Operation Torch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91539717a_1_0: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9153971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B-25 on the deck of USS Hornet during Doolittle Raid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1539717a_1_10:notes"/>
          <p:cNvSpPr/>
          <p:nvPr>
            <p:ph idx="2" type="sldImg"/>
          </p:nvPr>
        </p:nvSpPr>
        <p:spPr>
          <a:xfrm>
            <a:off x="-1142691" y="685800"/>
            <a:ext cx="9144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1539717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Image obtained from Google Images and is licensed for reuse.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Tucker, Ryan. Lecture given at Clovis High School. February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United States History &amp; Geography Community &amp; Change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Dead Japanese soldiers strewn over a beach on Guadalcanal, Solomon Islands, while U.S. Marines get the lay of the land and consolidate their positions (Public Domain), Picryl</a:t>
            </a:r>
            <a:endParaRPr>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67563" y="744575"/>
            <a:ext cx="127809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67550" y="2834125"/>
            <a:ext cx="127809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67550" y="1106125"/>
            <a:ext cx="127809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467550" y="3152225"/>
            <a:ext cx="127809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67550" y="2150850"/>
            <a:ext cx="127809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67550" y="445025"/>
            <a:ext cx="1278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467550" y="1152475"/>
            <a:ext cx="12780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67550" y="445025"/>
            <a:ext cx="1278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467550" y="1152475"/>
            <a:ext cx="60000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7248600" y="1152475"/>
            <a:ext cx="60000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67550" y="445025"/>
            <a:ext cx="1278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67550" y="555600"/>
            <a:ext cx="4212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467550" y="1389600"/>
            <a:ext cx="4212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735375" y="450150"/>
            <a:ext cx="9551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858000" y="-125"/>
            <a:ext cx="6858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98250" y="1233175"/>
            <a:ext cx="60678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398250" y="2803075"/>
            <a:ext cx="60678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7409250" y="724075"/>
            <a:ext cx="57555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67550" y="4230575"/>
            <a:ext cx="89982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12708687" y="4663217"/>
            <a:ext cx="8232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7550" y="445025"/>
            <a:ext cx="127809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67550" y="1152475"/>
            <a:ext cx="127809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12708687" y="4663217"/>
            <a:ext cx="8232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67563" y="744575"/>
            <a:ext cx="12780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World War II Timeline Project</a:t>
            </a:r>
            <a:endParaRPr b="1"/>
          </a:p>
        </p:txBody>
      </p:sp>
      <p:sp>
        <p:nvSpPr>
          <p:cNvPr id="55" name="Google Shape;55;p13"/>
          <p:cNvSpPr txBox="1"/>
          <p:nvPr>
            <p:ph idx="1" type="subTitle"/>
          </p:nvPr>
        </p:nvSpPr>
        <p:spPr>
          <a:xfrm>
            <a:off x="467550" y="2834125"/>
            <a:ext cx="12780900" cy="792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t>Skye Yang</a:t>
            </a:r>
            <a:endParaRPr b="1" sz="2400"/>
          </a:p>
          <a:p>
            <a:pPr indent="0" lvl="0" marL="0" rtl="0" algn="ctr">
              <a:lnSpc>
                <a:spcPct val="150000"/>
              </a:lnSpc>
              <a:spcBef>
                <a:spcPts val="0"/>
              </a:spcBef>
              <a:spcAft>
                <a:spcPts val="0"/>
              </a:spcAft>
              <a:buNone/>
            </a:pPr>
            <a:r>
              <a:rPr b="1" lang="en" sz="2400"/>
              <a:t>U.S. History Mr. Tucker</a:t>
            </a:r>
            <a:endParaRPr b="1" sz="2400"/>
          </a:p>
        </p:txBody>
      </p:sp>
      <p:sp>
        <p:nvSpPr>
          <p:cNvPr id="56" name="Google Shape;56;p13"/>
          <p:cNvSpPr txBox="1"/>
          <p:nvPr>
            <p:ph idx="1" type="subTitle"/>
          </p:nvPr>
        </p:nvSpPr>
        <p:spPr>
          <a:xfrm>
            <a:off x="467550" y="4014025"/>
            <a:ext cx="12780900" cy="64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3/8/2024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16" name="Shape 116"/>
        <p:cNvGrpSpPr/>
        <p:nvPr/>
      </p:nvGrpSpPr>
      <p:grpSpPr>
        <a:xfrm>
          <a:off x="0" y="0"/>
          <a:ext cx="0" cy="0"/>
          <a:chOff x="0" y="0"/>
          <a:chExt cx="0" cy="0"/>
        </a:xfrm>
      </p:grpSpPr>
      <p:sp>
        <p:nvSpPr>
          <p:cNvPr id="117" name="Google Shape;117;p22"/>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1943, the Allies wanted to end the Axis Powers. One of their plans was to invade the </a:t>
            </a:r>
            <a:r>
              <a:rPr lang="en">
                <a:solidFill>
                  <a:schemeClr val="dk1"/>
                </a:solidFill>
              </a:rPr>
              <a:t>homeland of the Italians, Sicily. They expect that if this invasion was successful, the Italians would quit the war and stop being apart of the Axis. General Dwight D. Eisenhower commanded the invasion with General Patton and Bernard Montgomery, they quickly go captured a good amount of the island. This lead to Benito Mussolini, Italy’s fascist dictator to be arrest by the king of Italy and Italian generals, they saw him as the person that got Italy into to this and they had enough. After Mussolini’s arrest, Italy negotiate a surrender to the Allies.</a:t>
            </a:r>
            <a:endParaRPr>
              <a:solidFill>
                <a:schemeClr val="dk1"/>
              </a:solidFill>
            </a:endParaRPr>
          </a:p>
        </p:txBody>
      </p:sp>
      <p:sp>
        <p:nvSpPr>
          <p:cNvPr id="118" name="Google Shape;118;p22"/>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Invasion of Sicily</a:t>
            </a:r>
            <a:endParaRPr b="1"/>
          </a:p>
        </p:txBody>
      </p:sp>
      <p:pic>
        <p:nvPicPr>
          <p:cNvPr id="119" name="Google Shape;119;p22"/>
          <p:cNvPicPr preferRelativeResize="0"/>
          <p:nvPr/>
        </p:nvPicPr>
        <p:blipFill>
          <a:blip r:embed="rId3">
            <a:alphaModFix/>
          </a:blip>
          <a:stretch>
            <a:fillRect/>
          </a:stretch>
        </p:blipFill>
        <p:spPr>
          <a:xfrm>
            <a:off x="8848350" y="152400"/>
            <a:ext cx="4715250" cy="4707882"/>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23" name="Shape 123"/>
        <p:cNvGrpSpPr/>
        <p:nvPr/>
      </p:nvGrpSpPr>
      <p:grpSpPr>
        <a:xfrm>
          <a:off x="0" y="0"/>
          <a:ext cx="0" cy="0"/>
          <a:chOff x="0" y="0"/>
          <a:chExt cx="0" cy="0"/>
        </a:xfrm>
      </p:grpSpPr>
      <p:sp>
        <p:nvSpPr>
          <p:cNvPr id="124" name="Google Shape;124;p23"/>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Allies were winning to take Europe in WW2, there one last </a:t>
            </a:r>
            <a:r>
              <a:rPr lang="en">
                <a:solidFill>
                  <a:schemeClr val="dk1"/>
                </a:solidFill>
              </a:rPr>
              <a:t>obstacle</a:t>
            </a:r>
            <a:r>
              <a:rPr lang="en">
                <a:solidFill>
                  <a:schemeClr val="dk1"/>
                </a:solidFill>
              </a:rPr>
              <a:t> was Hitler and the </a:t>
            </a:r>
            <a:r>
              <a:rPr lang="en">
                <a:solidFill>
                  <a:schemeClr val="dk1"/>
                </a:solidFill>
              </a:rPr>
              <a:t>German</a:t>
            </a:r>
            <a:r>
              <a:rPr lang="en">
                <a:solidFill>
                  <a:schemeClr val="dk1"/>
                </a:solidFill>
              </a:rPr>
              <a:t> nazis. The Allies thought the best idea to do was to force Germany in a two front war, where the Soviets attack Germany and America and Great Britain invaded the France as it was captured by Germany and losing it </a:t>
            </a:r>
            <a:r>
              <a:rPr lang="en">
                <a:solidFill>
                  <a:schemeClr val="dk1"/>
                </a:solidFill>
              </a:rPr>
              <a:t>would</a:t>
            </a:r>
            <a:r>
              <a:rPr lang="en">
                <a:solidFill>
                  <a:schemeClr val="dk1"/>
                </a:solidFill>
              </a:rPr>
              <a:t> be a great lose for the Germans. General Eisenhower was selected to lead the invasion in 1944 and </a:t>
            </a:r>
            <a:r>
              <a:rPr lang="en">
                <a:solidFill>
                  <a:schemeClr val="dk1"/>
                </a:solidFill>
              </a:rPr>
              <a:t>hundreds</a:t>
            </a:r>
            <a:r>
              <a:rPr lang="en">
                <a:solidFill>
                  <a:schemeClr val="dk1"/>
                </a:solidFill>
              </a:rPr>
              <a:t> of thousands of American, </a:t>
            </a:r>
            <a:r>
              <a:rPr lang="en">
                <a:solidFill>
                  <a:schemeClr val="dk1"/>
                </a:solidFill>
              </a:rPr>
              <a:t>Canadian, and British troops started their attack in northern France. This invasion was successful as in a few months the Allies Allies freed France, Belgium, and Luxembourg. This large land-sea-air invasion was a major victory for the Allies.</a:t>
            </a:r>
            <a:endParaRPr>
              <a:solidFill>
                <a:schemeClr val="dk1"/>
              </a:solidFill>
            </a:endParaRPr>
          </a:p>
        </p:txBody>
      </p:sp>
      <p:sp>
        <p:nvSpPr>
          <p:cNvPr id="125" name="Google Shape;125;p23"/>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D-Day, Operation Overlord</a:t>
            </a:r>
            <a:endParaRPr b="1"/>
          </a:p>
        </p:txBody>
      </p:sp>
      <p:pic>
        <p:nvPicPr>
          <p:cNvPr id="126" name="Google Shape;126;p23"/>
          <p:cNvPicPr preferRelativeResize="0"/>
          <p:nvPr/>
        </p:nvPicPr>
        <p:blipFill>
          <a:blip r:embed="rId3">
            <a:alphaModFix/>
          </a:blip>
          <a:stretch>
            <a:fillRect/>
          </a:stretch>
        </p:blipFill>
        <p:spPr>
          <a:xfrm>
            <a:off x="8848350" y="152400"/>
            <a:ext cx="4715250" cy="3779567"/>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Trinity Test</a:t>
            </a:r>
            <a:endParaRPr b="1"/>
          </a:p>
        </p:txBody>
      </p:sp>
      <p:sp>
        <p:nvSpPr>
          <p:cNvPr id="132" name="Google Shape;132;p24"/>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1945, the Trinity Test happened. A </a:t>
            </a:r>
            <a:r>
              <a:rPr lang="en">
                <a:solidFill>
                  <a:schemeClr val="dk1"/>
                </a:solidFill>
              </a:rPr>
              <a:t>nuclear</a:t>
            </a:r>
            <a:r>
              <a:rPr lang="en">
                <a:solidFill>
                  <a:schemeClr val="dk1"/>
                </a:solidFill>
              </a:rPr>
              <a:t> bomb </a:t>
            </a:r>
            <a:r>
              <a:rPr lang="en">
                <a:solidFill>
                  <a:schemeClr val="dk1"/>
                </a:solidFill>
              </a:rPr>
              <a:t>successfully</a:t>
            </a:r>
            <a:r>
              <a:rPr lang="en">
                <a:solidFill>
                  <a:schemeClr val="dk1"/>
                </a:solidFill>
              </a:rPr>
              <a:t> exploded in Alamogordo, New Mexico. America had been working on </a:t>
            </a:r>
            <a:r>
              <a:rPr lang="en">
                <a:solidFill>
                  <a:schemeClr val="dk1"/>
                </a:solidFill>
              </a:rPr>
              <a:t>bombs in fear that their enemies would create bombs against them. A team led by J. Robert Oppenheimer, had created the nuclear bombs. After</a:t>
            </a:r>
            <a:r>
              <a:rPr lang="en">
                <a:solidFill>
                  <a:schemeClr val="dk1"/>
                </a:solidFill>
              </a:rPr>
              <a:t> this success, more bombs were create to use in the war. Oppenheimer wanted to delay the use of the bombs. Many </a:t>
            </a:r>
            <a:r>
              <a:rPr lang="en">
                <a:solidFill>
                  <a:schemeClr val="dk1"/>
                </a:solidFill>
              </a:rPr>
              <a:t>individuals</a:t>
            </a:r>
            <a:r>
              <a:rPr lang="en">
                <a:solidFill>
                  <a:schemeClr val="dk1"/>
                </a:solidFill>
              </a:rPr>
              <a:t> debated how to use the bomb </a:t>
            </a:r>
            <a:r>
              <a:rPr lang="en">
                <a:solidFill>
                  <a:schemeClr val="dk1"/>
                </a:solidFill>
              </a:rPr>
              <a:t>especially</a:t>
            </a:r>
            <a:r>
              <a:rPr lang="en">
                <a:solidFill>
                  <a:schemeClr val="dk1"/>
                </a:solidFill>
              </a:rPr>
              <a:t> against the Japanese in their home nation.</a:t>
            </a:r>
            <a:endParaRPr>
              <a:solidFill>
                <a:schemeClr val="dk1"/>
              </a:solidFill>
            </a:endParaRPr>
          </a:p>
        </p:txBody>
      </p:sp>
      <p:pic>
        <p:nvPicPr>
          <p:cNvPr id="133" name="Google Shape;133;p24"/>
          <p:cNvPicPr preferRelativeResize="0"/>
          <p:nvPr/>
        </p:nvPicPr>
        <p:blipFill>
          <a:blip r:embed="rId3">
            <a:alphaModFix/>
          </a:blip>
          <a:stretch>
            <a:fillRect/>
          </a:stretch>
        </p:blipFill>
        <p:spPr>
          <a:xfrm>
            <a:off x="8848350" y="152400"/>
            <a:ext cx="4715250" cy="3551172"/>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Nuremberg Trials</a:t>
            </a:r>
            <a:endParaRPr b="1"/>
          </a:p>
        </p:txBody>
      </p:sp>
      <p:sp>
        <p:nvSpPr>
          <p:cNvPr id="139" name="Google Shape;139;p25"/>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After the end of World War 2 in 1945, the Axis Powers had to deal with their </a:t>
            </a:r>
            <a:r>
              <a:rPr lang="en">
                <a:solidFill>
                  <a:schemeClr val="dk1"/>
                </a:solidFill>
              </a:rPr>
              <a:t>consequences</a:t>
            </a:r>
            <a:r>
              <a:rPr lang="en">
                <a:solidFill>
                  <a:schemeClr val="dk1"/>
                </a:solidFill>
              </a:rPr>
              <a:t> of their actions in the war. The U.S., Britain, France, and the Soviet Union created the International Military Tribunal putting Nazi leaders on trial. These were the Nuremberg Trials, Hitler died before his punishment can be enforce, his many remaining Nazi followers leaders were tried. There were a few </a:t>
            </a:r>
            <a:r>
              <a:rPr lang="en">
                <a:solidFill>
                  <a:schemeClr val="dk1"/>
                </a:solidFill>
              </a:rPr>
              <a:t>individuals</a:t>
            </a:r>
            <a:r>
              <a:rPr lang="en">
                <a:solidFill>
                  <a:schemeClr val="dk1"/>
                </a:solidFill>
              </a:rPr>
              <a:t> that were acquitted, many were imprisoned, and some were sentenced to death. These trials made a </a:t>
            </a:r>
            <a:r>
              <a:rPr lang="en">
                <a:solidFill>
                  <a:schemeClr val="dk1"/>
                </a:solidFill>
              </a:rPr>
              <a:t>standard</a:t>
            </a:r>
            <a:r>
              <a:rPr lang="en">
                <a:solidFill>
                  <a:schemeClr val="dk1"/>
                </a:solidFill>
              </a:rPr>
              <a:t> of what to do in a war and what not to do.</a:t>
            </a:r>
            <a:endParaRPr>
              <a:solidFill>
                <a:schemeClr val="dk1"/>
              </a:solidFill>
            </a:endParaRPr>
          </a:p>
        </p:txBody>
      </p:sp>
      <p:pic>
        <p:nvPicPr>
          <p:cNvPr id="140" name="Google Shape;140;p25"/>
          <p:cNvPicPr preferRelativeResize="0"/>
          <p:nvPr/>
        </p:nvPicPr>
        <p:blipFill>
          <a:blip r:embed="rId3">
            <a:alphaModFix/>
          </a:blip>
          <a:stretch>
            <a:fillRect/>
          </a:stretch>
        </p:blipFill>
        <p:spPr>
          <a:xfrm>
            <a:off x="8848350" y="152400"/>
            <a:ext cx="4715250" cy="3244092"/>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60" name="Shape 60"/>
        <p:cNvGrpSpPr/>
        <p:nvPr/>
      </p:nvGrpSpPr>
      <p:grpSpPr>
        <a:xfrm>
          <a:off x="0" y="0"/>
          <a:ext cx="0" cy="0"/>
          <a:chOff x="0" y="0"/>
          <a:chExt cx="0" cy="0"/>
        </a:xfrm>
      </p:grpSpPr>
      <p:sp>
        <p:nvSpPr>
          <p:cNvPr id="61" name="Google Shape;61;p14"/>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Nov. 1938, Hitler ordered Joseph Goebel, the prime minister of </a:t>
            </a:r>
            <a:r>
              <a:rPr lang="en">
                <a:solidFill>
                  <a:schemeClr val="dk1"/>
                </a:solidFill>
              </a:rPr>
              <a:t>propaganda</a:t>
            </a:r>
            <a:r>
              <a:rPr lang="en">
                <a:solidFill>
                  <a:schemeClr val="dk1"/>
                </a:solidFill>
              </a:rPr>
              <a:t> to stage attacks on Jews around Germany. Kristallnacht started on Nov. 9, where many Jews were attacked and their properties </a:t>
            </a:r>
            <a:r>
              <a:rPr lang="en">
                <a:solidFill>
                  <a:schemeClr val="dk1"/>
                </a:solidFill>
              </a:rPr>
              <a:t>were</a:t>
            </a:r>
            <a:r>
              <a:rPr lang="en">
                <a:solidFill>
                  <a:schemeClr val="dk1"/>
                </a:solidFill>
              </a:rPr>
              <a:t> destroyed by Nazi agents </a:t>
            </a:r>
            <a:r>
              <a:rPr lang="en">
                <a:solidFill>
                  <a:schemeClr val="dk1"/>
                </a:solidFill>
              </a:rPr>
              <a:t>disguised</a:t>
            </a:r>
            <a:r>
              <a:rPr lang="en">
                <a:solidFill>
                  <a:schemeClr val="dk1"/>
                </a:solidFill>
              </a:rPr>
              <a:t> as normal citizens. People and the police were forbidden to stop them. This change the German public to be opposed to Jews causing Jewish Germans to flee from Germany. Most Jews however couldn’t escape the Nazis for long.</a:t>
            </a:r>
            <a:endParaRPr>
              <a:solidFill>
                <a:schemeClr val="dk1"/>
              </a:solidFill>
            </a:endParaRPr>
          </a:p>
        </p:txBody>
      </p:sp>
      <p:sp>
        <p:nvSpPr>
          <p:cNvPr id="62" name="Google Shape;62;p14"/>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Kristallnacht</a:t>
            </a:r>
            <a:endParaRPr b="1"/>
          </a:p>
        </p:txBody>
      </p:sp>
      <p:pic>
        <p:nvPicPr>
          <p:cNvPr id="63" name="Google Shape;63;p14"/>
          <p:cNvPicPr preferRelativeResize="0"/>
          <p:nvPr/>
        </p:nvPicPr>
        <p:blipFill>
          <a:blip r:embed="rId3">
            <a:alphaModFix/>
          </a:blip>
          <a:stretch>
            <a:fillRect/>
          </a:stretch>
        </p:blipFill>
        <p:spPr>
          <a:xfrm>
            <a:off x="8848350" y="152400"/>
            <a:ext cx="4715251" cy="350881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1935, Hitler was now the leader of Germany and he set his eyes on other nations </a:t>
            </a:r>
            <a:r>
              <a:rPr lang="en">
                <a:solidFill>
                  <a:schemeClr val="dk1"/>
                </a:solidFill>
              </a:rPr>
              <a:t>beginning</a:t>
            </a:r>
            <a:r>
              <a:rPr lang="en">
                <a:solidFill>
                  <a:schemeClr val="dk1"/>
                </a:solidFill>
              </a:rPr>
              <a:t> to defy the Treaty of Versailles created after World War 1. In 1938, Hitler </a:t>
            </a:r>
            <a:r>
              <a:rPr lang="en">
                <a:solidFill>
                  <a:schemeClr val="dk1"/>
                </a:solidFill>
              </a:rPr>
              <a:t>started</a:t>
            </a:r>
            <a:r>
              <a:rPr lang="en">
                <a:solidFill>
                  <a:schemeClr val="dk1"/>
                </a:solidFill>
              </a:rPr>
              <a:t> to expand his power first invading Austria, he felt Austria belonged to Germany because German people where </a:t>
            </a:r>
            <a:r>
              <a:rPr lang="en">
                <a:solidFill>
                  <a:schemeClr val="dk1"/>
                </a:solidFill>
              </a:rPr>
              <a:t>living</a:t>
            </a:r>
            <a:r>
              <a:rPr lang="en">
                <a:solidFill>
                  <a:schemeClr val="dk1"/>
                </a:solidFill>
              </a:rPr>
              <a:t> there. He had a successful invasion on Austria declaring it Anschlus</a:t>
            </a:r>
            <a:r>
              <a:rPr lang="en">
                <a:solidFill>
                  <a:schemeClr val="dk1"/>
                </a:solidFill>
              </a:rPr>
              <a:t>s</a:t>
            </a:r>
            <a:r>
              <a:rPr lang="en">
                <a:solidFill>
                  <a:schemeClr val="dk1"/>
                </a:solidFill>
              </a:rPr>
              <a:t>. Anschluss is a </a:t>
            </a:r>
            <a:r>
              <a:rPr lang="en">
                <a:solidFill>
                  <a:schemeClr val="dk1"/>
                </a:solidFill>
              </a:rPr>
              <a:t>unification</a:t>
            </a:r>
            <a:r>
              <a:rPr lang="en">
                <a:solidFill>
                  <a:schemeClr val="dk1"/>
                </a:solidFill>
              </a:rPr>
              <a:t> of Austria and Germany and Hitler </a:t>
            </a:r>
            <a:r>
              <a:rPr lang="en">
                <a:solidFill>
                  <a:schemeClr val="dk1"/>
                </a:solidFill>
              </a:rPr>
              <a:t>continue</a:t>
            </a:r>
            <a:r>
              <a:rPr lang="en">
                <a:solidFill>
                  <a:schemeClr val="dk1"/>
                </a:solidFill>
              </a:rPr>
              <a:t> to target on nations that he saw as apart of Germany which caused </a:t>
            </a:r>
            <a:r>
              <a:rPr lang="en">
                <a:solidFill>
                  <a:schemeClr val="dk1"/>
                </a:solidFill>
              </a:rPr>
              <a:t>conflict</a:t>
            </a:r>
            <a:r>
              <a:rPr lang="en">
                <a:solidFill>
                  <a:schemeClr val="dk1"/>
                </a:solidFill>
              </a:rPr>
              <a:t> on Europe. </a:t>
            </a:r>
            <a:endParaRPr>
              <a:solidFill>
                <a:schemeClr val="dk1"/>
              </a:solidFill>
            </a:endParaRPr>
          </a:p>
        </p:txBody>
      </p:sp>
      <p:sp>
        <p:nvSpPr>
          <p:cNvPr id="69" name="Google Shape;69;p15"/>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Anschluss</a:t>
            </a:r>
            <a:endParaRPr b="1"/>
          </a:p>
        </p:txBody>
      </p:sp>
      <p:pic>
        <p:nvPicPr>
          <p:cNvPr id="70" name="Google Shape;70;p15"/>
          <p:cNvPicPr preferRelativeResize="0"/>
          <p:nvPr/>
        </p:nvPicPr>
        <p:blipFill>
          <a:blip r:embed="rId3">
            <a:alphaModFix/>
          </a:blip>
          <a:stretch>
            <a:fillRect/>
          </a:stretch>
        </p:blipFill>
        <p:spPr>
          <a:xfrm>
            <a:off x="8848350" y="152400"/>
            <a:ext cx="4715250" cy="3595378"/>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World War 2 began on Europe </a:t>
            </a:r>
            <a:r>
              <a:rPr lang="en">
                <a:solidFill>
                  <a:schemeClr val="dk1"/>
                </a:solidFill>
              </a:rPr>
              <a:t>in</a:t>
            </a:r>
            <a:r>
              <a:rPr lang="en">
                <a:solidFill>
                  <a:schemeClr val="dk1"/>
                </a:solidFill>
              </a:rPr>
              <a:t> 1939 and Germany had the upper hand on Great Britain and France. The FDR was re-</a:t>
            </a:r>
            <a:r>
              <a:rPr lang="en">
                <a:solidFill>
                  <a:schemeClr val="dk1"/>
                </a:solidFill>
              </a:rPr>
              <a:t>elected</a:t>
            </a:r>
            <a:r>
              <a:rPr lang="en">
                <a:solidFill>
                  <a:schemeClr val="dk1"/>
                </a:solidFill>
              </a:rPr>
              <a:t> to be president of United States in 1940, he wanted to stop Germany and wanted America to no longer be isolated from the world. He and Congress started to built for the </a:t>
            </a:r>
            <a:r>
              <a:rPr lang="en">
                <a:solidFill>
                  <a:schemeClr val="dk1"/>
                </a:solidFill>
              </a:rPr>
              <a:t>defense </a:t>
            </a:r>
            <a:r>
              <a:rPr lang="en">
                <a:solidFill>
                  <a:schemeClr val="dk1"/>
                </a:solidFill>
              </a:rPr>
              <a:t>United States, if they have to enter the war. The Selective Service Act was passed which required Americans to have </a:t>
            </a:r>
            <a:r>
              <a:rPr lang="en">
                <a:solidFill>
                  <a:schemeClr val="dk1"/>
                </a:solidFill>
              </a:rPr>
              <a:t>military</a:t>
            </a:r>
            <a:r>
              <a:rPr lang="en">
                <a:solidFill>
                  <a:schemeClr val="dk1"/>
                </a:solidFill>
              </a:rPr>
              <a:t> experience if war happened. People served for 1 year and only in the Western Hemisphere, this prepared American for the oncoming war in a few years.</a:t>
            </a:r>
            <a:endParaRPr>
              <a:solidFill>
                <a:schemeClr val="dk1"/>
              </a:solidFill>
            </a:endParaRPr>
          </a:p>
        </p:txBody>
      </p:sp>
      <p:sp>
        <p:nvSpPr>
          <p:cNvPr id="76" name="Google Shape;76;p16"/>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Selective Service Act</a:t>
            </a:r>
            <a:endParaRPr b="1"/>
          </a:p>
        </p:txBody>
      </p:sp>
      <p:pic>
        <p:nvPicPr>
          <p:cNvPr id="77" name="Google Shape;77;p16"/>
          <p:cNvPicPr preferRelativeResize="0"/>
          <p:nvPr/>
        </p:nvPicPr>
        <p:blipFill rotWithShape="1">
          <a:blip r:embed="rId3">
            <a:alphaModFix/>
          </a:blip>
          <a:srcRect b="0" l="17430" r="17430" t="0"/>
          <a:stretch/>
        </p:blipFill>
        <p:spPr>
          <a:xfrm>
            <a:off x="9670275" y="152400"/>
            <a:ext cx="3071400" cy="47152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Auschwitz Camp</a:t>
            </a:r>
            <a:endParaRPr b="1"/>
          </a:p>
        </p:txBody>
      </p:sp>
      <p:sp>
        <p:nvSpPr>
          <p:cNvPr id="83" name="Google Shape;83;p17"/>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Auschwitz was a German Nazi extermination camp that was created by the Final Solution in 1942. Auschwitz hold many Jews and hated discriminate groups, these people couldn’t work on the concentration camps so they were put in Auschwitz to die. People were trapped in barracks and were usually killed in gas chambers over 10,000 people were killed per day. This camp single </a:t>
            </a:r>
            <a:r>
              <a:rPr lang="en">
                <a:solidFill>
                  <a:schemeClr val="dk1"/>
                </a:solidFill>
              </a:rPr>
              <a:t>handedly killed millions which included Jews, Poles, Roma, and Soviet POWS.</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8848350" y="152400"/>
            <a:ext cx="4572000" cy="32956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Fall of The Philippines</a:t>
            </a:r>
            <a:endParaRPr b="1"/>
          </a:p>
        </p:txBody>
      </p:sp>
      <p:sp>
        <p:nvSpPr>
          <p:cNvPr id="90" name="Google Shape;90;p18"/>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December 1941, right after they bombed Pearl Harbor, Japan attacked the Philippines to destroy American airfields. The Japanese Empire had an huge army of land troops to attack the forces in the Philippines. General Douglas MacArthur was defeating the airfields with American and Filipino troops but this was a losing battle. On April 9, 1942, MacArthur was ordered to evacuate the Philippines leaving American and Filipino defenders to surrendered. These people were forced to march to Japanese prison camps. This was a major lose for the United States, they have </a:t>
            </a:r>
            <a:r>
              <a:rPr lang="en">
                <a:solidFill>
                  <a:schemeClr val="dk1"/>
                </a:solidFill>
              </a:rPr>
              <a:t>lost</a:t>
            </a:r>
            <a:r>
              <a:rPr lang="en">
                <a:solidFill>
                  <a:schemeClr val="dk1"/>
                </a:solidFill>
              </a:rPr>
              <a:t> land and naval power.</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8848350" y="152400"/>
            <a:ext cx="4715250" cy="31017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North Africa Campaign</a:t>
            </a:r>
            <a:endParaRPr b="1"/>
          </a:p>
        </p:txBody>
      </p:sp>
      <p:sp>
        <p:nvSpPr>
          <p:cNvPr id="97" name="Google Shape;97;p19"/>
          <p:cNvSpPr txBox="1"/>
          <p:nvPr>
            <p:ph idx="1" type="body"/>
          </p:nvPr>
        </p:nvSpPr>
        <p:spPr>
          <a:xfrm>
            <a:off x="467550" y="1152475"/>
            <a:ext cx="82284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During 1942, War World 2 was at </a:t>
            </a:r>
            <a:r>
              <a:rPr lang="en">
                <a:solidFill>
                  <a:schemeClr val="dk1"/>
                </a:solidFill>
              </a:rPr>
              <a:t>its</a:t>
            </a:r>
            <a:r>
              <a:rPr lang="en">
                <a:solidFill>
                  <a:schemeClr val="dk1"/>
                </a:solidFill>
              </a:rPr>
              <a:t> middle of it’s conflict and America before joining the war, had made plans to get into Europe quickly but they were in a dangerous </a:t>
            </a:r>
            <a:r>
              <a:rPr lang="en">
                <a:solidFill>
                  <a:schemeClr val="dk1"/>
                </a:solidFill>
              </a:rPr>
              <a:t>two front</a:t>
            </a:r>
            <a:r>
              <a:rPr lang="en">
                <a:solidFill>
                  <a:schemeClr val="dk1"/>
                </a:solidFill>
              </a:rPr>
              <a:t> war. Prime Minister Churchill believed America and the Allies was not ready to dive right in to Europe and lead a plan to invade the peripheries of the German Nazis. This lead to the invasion of North Africa or Operation Torch where General Dwight D. Eisenhower lead the Allies against German forces in North Africa commanded by General Erwin Rommel. This invasion lasted till May 13, 1943, where the Allies pushed the Nazis back leading the last German troops to surrender. This campaign was an Allied victory, Allied leaders decided to only accept unconditional surrender from Axis nations. </a:t>
            </a:r>
            <a:endParaRPr>
              <a:solidFill>
                <a:schemeClr val="dk1"/>
              </a:solidFill>
            </a:endParaRPr>
          </a:p>
        </p:txBody>
      </p:sp>
      <p:pic>
        <p:nvPicPr>
          <p:cNvPr id="98" name="Google Shape;98;p19"/>
          <p:cNvPicPr preferRelativeResize="0"/>
          <p:nvPr/>
        </p:nvPicPr>
        <p:blipFill>
          <a:blip r:embed="rId3">
            <a:alphaModFix/>
          </a:blip>
          <a:stretch>
            <a:fillRect/>
          </a:stretch>
        </p:blipFill>
        <p:spPr>
          <a:xfrm>
            <a:off x="8848350" y="152400"/>
            <a:ext cx="4200525" cy="2781300"/>
          </a:xfrm>
          <a:prstGeom prst="rect">
            <a:avLst/>
          </a:prstGeom>
          <a:noFill/>
          <a:ln cap="flat" cmpd="sng" w="2857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Doolittle Raid</a:t>
            </a:r>
            <a:endParaRPr b="1"/>
          </a:p>
        </p:txBody>
      </p:sp>
      <p:sp>
        <p:nvSpPr>
          <p:cNvPr id="104" name="Google Shape;104;p20"/>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In 1942, America knew for sure that their war with Japan on the </a:t>
            </a:r>
            <a:r>
              <a:rPr lang="en">
                <a:solidFill>
                  <a:schemeClr val="dk1"/>
                </a:solidFill>
              </a:rPr>
              <a:t>Pacific</a:t>
            </a:r>
            <a:r>
              <a:rPr lang="en">
                <a:solidFill>
                  <a:schemeClr val="dk1"/>
                </a:solidFill>
              </a:rPr>
              <a:t> depended on their navies. America wanted to bomb </a:t>
            </a:r>
            <a:r>
              <a:rPr lang="en">
                <a:solidFill>
                  <a:schemeClr val="dk1"/>
                </a:solidFill>
              </a:rPr>
              <a:t>Tokyo</a:t>
            </a:r>
            <a:r>
              <a:rPr lang="en">
                <a:solidFill>
                  <a:schemeClr val="dk1"/>
                </a:solidFill>
              </a:rPr>
              <a:t> to raise the morale of the American people but they needed </a:t>
            </a:r>
            <a:r>
              <a:rPr lang="en">
                <a:solidFill>
                  <a:schemeClr val="dk1"/>
                </a:solidFill>
              </a:rPr>
              <a:t>aircraft</a:t>
            </a:r>
            <a:r>
              <a:rPr lang="en">
                <a:solidFill>
                  <a:schemeClr val="dk1"/>
                </a:solidFill>
              </a:rPr>
              <a:t> carriers to be close and Japanese naval forces where around the North Pacific. A plan was established that B-25 bombers with their long range firepower to bomb Tokyo. This raid was lead by James Doolittle, a lieutenant colonel, where sixteen loaded B-25s bombed Tokyo on April 28 being the first time a bombs fell on Japan.</a:t>
            </a:r>
            <a:endParaRPr>
              <a:solidFill>
                <a:schemeClr val="dk1"/>
              </a:solidFill>
            </a:endParaRPr>
          </a:p>
        </p:txBody>
      </p:sp>
      <p:pic>
        <p:nvPicPr>
          <p:cNvPr id="105" name="Google Shape;105;p20"/>
          <p:cNvPicPr preferRelativeResize="0"/>
          <p:nvPr/>
        </p:nvPicPr>
        <p:blipFill>
          <a:blip r:embed="rId3">
            <a:alphaModFix/>
          </a:blip>
          <a:stretch>
            <a:fillRect/>
          </a:stretch>
        </p:blipFill>
        <p:spPr>
          <a:xfrm>
            <a:off x="8848350" y="152400"/>
            <a:ext cx="4715250" cy="3727994"/>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9999"/>
        </a:solidFill>
      </p:bgPr>
    </p:bg>
    <p:spTree>
      <p:nvGrpSpPr>
        <p:cNvPr id="109" name="Shape 109"/>
        <p:cNvGrpSpPr/>
        <p:nvPr/>
      </p:nvGrpSpPr>
      <p:grpSpPr>
        <a:xfrm>
          <a:off x="0" y="0"/>
          <a:ext cx="0" cy="0"/>
          <a:chOff x="0" y="0"/>
          <a:chExt cx="0" cy="0"/>
        </a:xfrm>
      </p:grpSpPr>
      <p:sp>
        <p:nvSpPr>
          <p:cNvPr id="110" name="Google Shape;110;p21"/>
          <p:cNvSpPr txBox="1"/>
          <p:nvPr>
            <p:ph idx="1" type="body"/>
          </p:nvPr>
        </p:nvSpPr>
        <p:spPr>
          <a:xfrm>
            <a:off x="467550" y="1152475"/>
            <a:ext cx="822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get the upperhand in their war against the Japanese in the </a:t>
            </a:r>
            <a:r>
              <a:rPr lang="en">
                <a:solidFill>
                  <a:schemeClr val="dk1"/>
                </a:solidFill>
              </a:rPr>
              <a:t>pacific, America had this technique known as island hopping. Their were a series of islands in the pacific between America and Japan, one of those</a:t>
            </a:r>
            <a:r>
              <a:rPr lang="en">
                <a:solidFill>
                  <a:schemeClr val="dk1"/>
                </a:solidFill>
              </a:rPr>
              <a:t> islands was Guadalcanal. Guadalcanal was located at the southwest Pacific in the Solo Islands, east of New Guinea. In 1942, General Douglas MacArthur and his troops started a campaign first invading Guadalcanal. This invasion was successful and it was the first defeat of Japan on land. This lead </a:t>
            </a:r>
            <a:r>
              <a:rPr lang="en">
                <a:solidFill>
                  <a:schemeClr val="dk1"/>
                </a:solidFill>
              </a:rPr>
              <a:t>MacArthur</a:t>
            </a:r>
            <a:r>
              <a:rPr lang="en">
                <a:solidFill>
                  <a:schemeClr val="dk1"/>
                </a:solidFill>
              </a:rPr>
              <a:t> to capture more islands surrounding the Japanese base in the region causing them to withdrew with their ships and aircraft and leaving many troops behind.</a:t>
            </a:r>
            <a:endParaRPr>
              <a:solidFill>
                <a:schemeClr val="dk1"/>
              </a:solidFill>
            </a:endParaRPr>
          </a:p>
        </p:txBody>
      </p:sp>
      <p:sp>
        <p:nvSpPr>
          <p:cNvPr id="111" name="Google Shape;111;p21"/>
          <p:cNvSpPr txBox="1"/>
          <p:nvPr>
            <p:ph type="title"/>
          </p:nvPr>
        </p:nvSpPr>
        <p:spPr>
          <a:xfrm>
            <a:off x="467550" y="445025"/>
            <a:ext cx="822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Guadalcanal</a:t>
            </a:r>
            <a:endParaRPr b="1"/>
          </a:p>
        </p:txBody>
      </p:sp>
      <p:pic>
        <p:nvPicPr>
          <p:cNvPr id="112" name="Google Shape;112;p21"/>
          <p:cNvPicPr preferRelativeResize="0"/>
          <p:nvPr/>
        </p:nvPicPr>
        <p:blipFill>
          <a:blip r:embed="rId3">
            <a:alphaModFix/>
          </a:blip>
          <a:stretch>
            <a:fillRect/>
          </a:stretch>
        </p:blipFill>
        <p:spPr>
          <a:xfrm>
            <a:off x="8848350" y="152400"/>
            <a:ext cx="4715250" cy="352907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