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77"/>
  </p:notesMasterIdLst>
  <p:sldIdLst>
    <p:sldId id="256" r:id="rId3"/>
    <p:sldId id="309" r:id="rId4"/>
    <p:sldId id="896" r:id="rId5"/>
    <p:sldId id="563" r:id="rId6"/>
    <p:sldId id="564" r:id="rId7"/>
    <p:sldId id="565" r:id="rId8"/>
    <p:sldId id="566" r:id="rId9"/>
    <p:sldId id="567" r:id="rId10"/>
    <p:sldId id="568" r:id="rId11"/>
    <p:sldId id="576" r:id="rId12"/>
    <p:sldId id="578" r:id="rId13"/>
    <p:sldId id="645" r:id="rId14"/>
    <p:sldId id="646" r:id="rId15"/>
    <p:sldId id="647" r:id="rId16"/>
    <p:sldId id="653" r:id="rId17"/>
    <p:sldId id="579" r:id="rId18"/>
    <p:sldId id="580" r:id="rId19"/>
    <p:sldId id="581" r:id="rId20"/>
    <p:sldId id="582" r:id="rId21"/>
    <p:sldId id="583" r:id="rId22"/>
    <p:sldId id="650" r:id="rId23"/>
    <p:sldId id="648" r:id="rId24"/>
    <p:sldId id="649" r:id="rId25"/>
    <p:sldId id="651" r:id="rId26"/>
    <p:sldId id="652" r:id="rId27"/>
    <p:sldId id="970" r:id="rId28"/>
    <p:sldId id="654" r:id="rId29"/>
    <p:sldId id="656" r:id="rId30"/>
    <p:sldId id="657" r:id="rId31"/>
    <p:sldId id="676" r:id="rId32"/>
    <p:sldId id="658" r:id="rId33"/>
    <p:sldId id="677" r:id="rId34"/>
    <p:sldId id="659" r:id="rId35"/>
    <p:sldId id="678" r:id="rId36"/>
    <p:sldId id="660" r:id="rId37"/>
    <p:sldId id="571" r:id="rId38"/>
    <p:sldId id="572" r:id="rId39"/>
    <p:sldId id="573" r:id="rId40"/>
    <p:sldId id="574" r:id="rId41"/>
    <p:sldId id="575" r:id="rId42"/>
    <p:sldId id="644" r:id="rId43"/>
    <p:sldId id="971" r:id="rId44"/>
    <p:sldId id="972" r:id="rId45"/>
    <p:sldId id="973" r:id="rId46"/>
    <p:sldId id="974" r:id="rId47"/>
    <p:sldId id="975" r:id="rId48"/>
    <p:sldId id="976" r:id="rId49"/>
    <p:sldId id="977" r:id="rId50"/>
    <p:sldId id="978" r:id="rId51"/>
    <p:sldId id="979" r:id="rId52"/>
    <p:sldId id="898" r:id="rId53"/>
    <p:sldId id="980" r:id="rId54"/>
    <p:sldId id="991" r:id="rId55"/>
    <p:sldId id="982" r:id="rId56"/>
    <p:sldId id="989" r:id="rId57"/>
    <p:sldId id="983" r:id="rId58"/>
    <p:sldId id="899" r:id="rId59"/>
    <p:sldId id="988" r:id="rId60"/>
    <p:sldId id="992" r:id="rId61"/>
    <p:sldId id="994" r:id="rId62"/>
    <p:sldId id="993" r:id="rId63"/>
    <p:sldId id="995" r:id="rId64"/>
    <p:sldId id="996" r:id="rId65"/>
    <p:sldId id="904" r:id="rId66"/>
    <p:sldId id="1001" r:id="rId67"/>
    <p:sldId id="998" r:id="rId68"/>
    <p:sldId id="868" r:id="rId69"/>
    <p:sldId id="869" r:id="rId70"/>
    <p:sldId id="903" r:id="rId71"/>
    <p:sldId id="905" r:id="rId72"/>
    <p:sldId id="873" r:id="rId73"/>
    <p:sldId id="758" r:id="rId74"/>
    <p:sldId id="909" r:id="rId75"/>
    <p:sldId id="952" r:id="rId7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23" autoAdjust="0"/>
  </p:normalViewPr>
  <p:slideViewPr>
    <p:cSldViewPr>
      <p:cViewPr varScale="1">
        <p:scale>
          <a:sx n="64" d="100"/>
          <a:sy n="64" d="100"/>
        </p:scale>
        <p:origin x="1340" y="32"/>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69.wmf"/><Relationship Id="rId4" Type="http://schemas.openxmlformats.org/officeDocument/2006/relationships/image" Target="../media/image7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8.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9.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67EB47E-22CB-4D15-9AED-DA5CA5A0640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id="{7801C3BA-22B8-4EFF-AFF6-0E9B85DDCF5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0CA2A79C-8355-4911-9BDF-525753FBF38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id="{F2FC1A66-EF60-4110-9DF1-2A01864AE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id="{9FE9AB60-7FC8-4164-B654-C794952C099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id="{76E42A11-0445-471A-8AF6-DE265469EE5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565800B-EAFB-43C4-98B5-D17B059B20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C6176B-A6BB-481C-8F09-7403595991AE}" type="slidenum">
              <a:rPr lang="zh-CN" altLang="en-US" smtClean="0">
                <a:latin typeface="Times New Roman" panose="02020603050405020304" pitchFamily="18" charset="0"/>
              </a:rPr>
              <a:pPr>
                <a:spcBef>
                  <a:spcPct val="0"/>
                </a:spcBef>
              </a:pPr>
              <a:t>67</a:t>
            </a:fld>
            <a:endParaRPr lang="en-US" altLang="zh-CN">
              <a:latin typeface="Times New Roman" panose="02020603050405020304" pitchFamily="18" charset="0"/>
            </a:endParaRPr>
          </a:p>
        </p:txBody>
      </p:sp>
      <p:sp>
        <p:nvSpPr>
          <p:cNvPr id="82947" name="Rectangle 2">
            <a:extLst>
              <a:ext uri="{FF2B5EF4-FFF2-40B4-BE49-F238E27FC236}">
                <a16:creationId xmlns:a16="http://schemas.microsoft.com/office/drawing/2014/main" id="{9FD92D42-0B70-469C-B227-475306ADC993}"/>
              </a:ext>
            </a:extLst>
          </p:cNvPr>
          <p:cNvSpPr>
            <a:spLocks noGrp="1" noRot="1" noChangeAspect="1" noChangeArrowheads="1" noTextEdit="1"/>
          </p:cNvSpPr>
          <p:nvPr>
            <p:ph type="sldImg"/>
          </p:nvPr>
        </p:nvSpPr>
        <p:spPr>
          <a:xfrm>
            <a:off x="923925" y="762000"/>
            <a:ext cx="4973638" cy="3730625"/>
          </a:xfrm>
          <a:ln/>
        </p:spPr>
      </p:sp>
      <p:sp>
        <p:nvSpPr>
          <p:cNvPr id="82948" name="Rectangle 3">
            <a:extLst>
              <a:ext uri="{FF2B5EF4-FFF2-40B4-BE49-F238E27FC236}">
                <a16:creationId xmlns:a16="http://schemas.microsoft.com/office/drawing/2014/main" id="{A52C4FB2-BBA9-4863-BC90-09D60D8CF24A}"/>
              </a:ext>
            </a:extLst>
          </p:cNvPr>
          <p:cNvSpPr>
            <a:spLocks noGrp="1" noChangeArrowheads="1"/>
          </p:cNvSpPr>
          <p:nvPr>
            <p:ph type="body" idx="1"/>
          </p:nvPr>
        </p:nvSpPr>
        <p:spPr>
          <a:xfrm>
            <a:off x="906463" y="4748213"/>
            <a:ext cx="5002212"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8389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35340EA-1862-4C0E-A8CF-26C263A452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224777-340B-4C62-B375-60E562EB20AC}" type="slidenum">
              <a:rPr lang="zh-CN" altLang="en-US" smtClean="0">
                <a:latin typeface="Times New Roman" panose="02020603050405020304" pitchFamily="18" charset="0"/>
              </a:rPr>
              <a:pPr>
                <a:spcBef>
                  <a:spcPct val="0"/>
                </a:spcBef>
              </a:pPr>
              <a:t>68</a:t>
            </a:fld>
            <a:endParaRPr lang="en-US" altLang="zh-CN">
              <a:latin typeface="Times New Roman" panose="02020603050405020304" pitchFamily="18" charset="0"/>
            </a:endParaRPr>
          </a:p>
        </p:txBody>
      </p:sp>
      <p:sp>
        <p:nvSpPr>
          <p:cNvPr id="84995" name="Rectangle 2">
            <a:extLst>
              <a:ext uri="{FF2B5EF4-FFF2-40B4-BE49-F238E27FC236}">
                <a16:creationId xmlns:a16="http://schemas.microsoft.com/office/drawing/2014/main" id="{7DBE48C9-E399-4CE7-B2FD-50E8C36DFD51}"/>
              </a:ext>
            </a:extLst>
          </p:cNvPr>
          <p:cNvSpPr>
            <a:spLocks noGrp="1" noRot="1" noChangeAspect="1" noChangeArrowheads="1" noTextEdit="1"/>
          </p:cNvSpPr>
          <p:nvPr>
            <p:ph type="sldImg"/>
          </p:nvPr>
        </p:nvSpPr>
        <p:spPr>
          <a:xfrm>
            <a:off x="923925" y="762000"/>
            <a:ext cx="4973638" cy="3730625"/>
          </a:xfrm>
          <a:ln/>
        </p:spPr>
      </p:sp>
      <p:sp>
        <p:nvSpPr>
          <p:cNvPr id="84996" name="Rectangle 3">
            <a:extLst>
              <a:ext uri="{FF2B5EF4-FFF2-40B4-BE49-F238E27FC236}">
                <a16:creationId xmlns:a16="http://schemas.microsoft.com/office/drawing/2014/main" id="{DAB2306D-208E-41CD-A322-85A07C151487}"/>
              </a:ext>
            </a:extLst>
          </p:cNvPr>
          <p:cNvSpPr>
            <a:spLocks noGrp="1" noChangeArrowheads="1"/>
          </p:cNvSpPr>
          <p:nvPr>
            <p:ph type="body" idx="1"/>
          </p:nvPr>
        </p:nvSpPr>
        <p:spPr>
          <a:xfrm>
            <a:off x="906463" y="4748213"/>
            <a:ext cx="5002212"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3710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12F8D9F-2DEF-4318-8E11-C0127C90BF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57931A-1306-4CF4-ADF4-2D560F3445E6}" type="slidenum">
              <a:rPr lang="zh-CN" altLang="en-US" smtClean="0">
                <a:latin typeface="Times New Roman" panose="02020603050405020304" pitchFamily="18" charset="0"/>
              </a:rPr>
              <a:pPr>
                <a:spcBef>
                  <a:spcPct val="0"/>
                </a:spcBef>
              </a:pPr>
              <a:t>69</a:t>
            </a:fld>
            <a:endParaRPr lang="en-US" altLang="zh-CN">
              <a:latin typeface="Times New Roman" panose="02020603050405020304" pitchFamily="18" charset="0"/>
            </a:endParaRPr>
          </a:p>
        </p:txBody>
      </p:sp>
      <p:sp>
        <p:nvSpPr>
          <p:cNvPr id="87043" name="Rectangle 2">
            <a:extLst>
              <a:ext uri="{FF2B5EF4-FFF2-40B4-BE49-F238E27FC236}">
                <a16:creationId xmlns:a16="http://schemas.microsoft.com/office/drawing/2014/main" id="{68EF4A7E-D3AE-400B-BA67-AD653AED5AD2}"/>
              </a:ext>
            </a:extLst>
          </p:cNvPr>
          <p:cNvSpPr>
            <a:spLocks noGrp="1" noRot="1" noChangeAspect="1" noChangeArrowheads="1" noTextEdit="1"/>
          </p:cNvSpPr>
          <p:nvPr>
            <p:ph type="sldImg"/>
          </p:nvPr>
        </p:nvSpPr>
        <p:spPr>
          <a:xfrm>
            <a:off x="923925" y="762000"/>
            <a:ext cx="4973638" cy="3730625"/>
          </a:xfrm>
          <a:ln/>
        </p:spPr>
      </p:sp>
      <p:sp>
        <p:nvSpPr>
          <p:cNvPr id="87044" name="Rectangle 3">
            <a:extLst>
              <a:ext uri="{FF2B5EF4-FFF2-40B4-BE49-F238E27FC236}">
                <a16:creationId xmlns:a16="http://schemas.microsoft.com/office/drawing/2014/main" id="{4EC1E58D-346B-47D2-AF8F-3D870F06C1CA}"/>
              </a:ext>
            </a:extLst>
          </p:cNvPr>
          <p:cNvSpPr>
            <a:spLocks noGrp="1" noChangeArrowheads="1"/>
          </p:cNvSpPr>
          <p:nvPr>
            <p:ph type="body" idx="1"/>
          </p:nvPr>
        </p:nvSpPr>
        <p:spPr>
          <a:xfrm>
            <a:off x="906463" y="4748213"/>
            <a:ext cx="5002212"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t>No matter how small you choose epsilon, you can always find a region close to a such that,</a:t>
            </a:r>
          </a:p>
          <a:p>
            <a:r>
              <a:rPr lang="en-GB" altLang="zh-CN"/>
              <a:t>for all x in this region, f(x) is removed from epsilon by at most epsilon.</a:t>
            </a:r>
            <a:endParaRPr lang="en-US" altLang="zh-CN"/>
          </a:p>
        </p:txBody>
      </p:sp>
    </p:spTree>
    <p:extLst>
      <p:ext uri="{BB962C8B-B14F-4D97-AF65-F5344CB8AC3E}">
        <p14:creationId xmlns:p14="http://schemas.microsoft.com/office/powerpoint/2010/main" val="289732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5.bin"/><Relationship Id="rId10" Type="http://schemas.openxmlformats.org/officeDocument/2006/relationships/image" Target="../media/image23.wmf"/><Relationship Id="rId4" Type="http://schemas.openxmlformats.org/officeDocument/2006/relationships/image" Target="../media/image18.wmf"/><Relationship Id="rId9"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19.wmf"/><Relationship Id="rId9"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33.bin"/><Relationship Id="rId10" Type="http://schemas.openxmlformats.org/officeDocument/2006/relationships/image" Target="../media/image25.wmf"/><Relationship Id="rId4" Type="http://schemas.openxmlformats.org/officeDocument/2006/relationships/image" Target="../media/image20.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44.bin"/><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47.bin"/><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50.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53.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57.bin"/><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62.bin"/><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64.bin"/><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66.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4.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72.bin"/><Relationship Id="rId14" Type="http://schemas.openxmlformats.org/officeDocument/2006/relationships/image" Target="../media/image4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0.wmf"/><Relationship Id="rId5" Type="http://schemas.openxmlformats.org/officeDocument/2006/relationships/oleObject" Target="../embeddings/oleObject77.bin"/><Relationship Id="rId4" Type="http://schemas.openxmlformats.org/officeDocument/2006/relationships/image" Target="../media/image49.wmf"/></Relationships>
</file>

<file path=ppt/slides/_rels/slide33.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2.wmf"/><Relationship Id="rId5" Type="http://schemas.openxmlformats.org/officeDocument/2006/relationships/oleObject" Target="../embeddings/oleObject7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81.bin"/></Relationships>
</file>

<file path=ppt/slides/_rels/slide3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2.wmf"/><Relationship Id="rId5" Type="http://schemas.openxmlformats.org/officeDocument/2006/relationships/oleObject" Target="../embeddings/oleObject8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8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6.wmf"/><Relationship Id="rId5" Type="http://schemas.openxmlformats.org/officeDocument/2006/relationships/oleObject" Target="../embeddings/oleObject87.bin"/><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8.wmf"/><Relationship Id="rId5" Type="http://schemas.openxmlformats.org/officeDocument/2006/relationships/oleObject" Target="../embeddings/oleObject89.bin"/><Relationship Id="rId4" Type="http://schemas.openxmlformats.org/officeDocument/2006/relationships/image" Target="../media/image5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1.wmf"/><Relationship Id="rId5" Type="http://schemas.openxmlformats.org/officeDocument/2006/relationships/oleObject" Target="../embeddings/oleObject9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9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4.wmf"/><Relationship Id="rId5" Type="http://schemas.openxmlformats.org/officeDocument/2006/relationships/oleObject" Target="../embeddings/oleObject96.bin"/><Relationship Id="rId4" Type="http://schemas.openxmlformats.org/officeDocument/2006/relationships/image" Target="../media/image6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6.wmf"/><Relationship Id="rId5" Type="http://schemas.openxmlformats.org/officeDocument/2006/relationships/oleObject" Target="../embeddings/oleObject98.bin"/><Relationship Id="rId4" Type="http://schemas.openxmlformats.org/officeDocument/2006/relationships/image" Target="../media/image6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8.wmf"/><Relationship Id="rId5" Type="http://schemas.openxmlformats.org/officeDocument/2006/relationships/oleObject" Target="../embeddings/oleObject100.bin"/><Relationship Id="rId4" Type="http://schemas.openxmlformats.org/officeDocument/2006/relationships/image" Target="../media/image6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0.wmf"/><Relationship Id="rId5" Type="http://schemas.openxmlformats.org/officeDocument/2006/relationships/oleObject" Target="../embeddings/oleObject102.bin"/><Relationship Id="rId4" Type="http://schemas.openxmlformats.org/officeDocument/2006/relationships/image" Target="../media/image69.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4.bin"/><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06.bin"/><Relationship Id="rId11" Type="http://schemas.openxmlformats.org/officeDocument/2006/relationships/image" Target="../media/image74.wmf"/><Relationship Id="rId5" Type="http://schemas.openxmlformats.org/officeDocument/2006/relationships/oleObject" Target="../embeddings/oleObject105.bin"/><Relationship Id="rId10" Type="http://schemas.openxmlformats.org/officeDocument/2006/relationships/oleObject" Target="../embeddings/oleObject108.bin"/><Relationship Id="rId4" Type="http://schemas.openxmlformats.org/officeDocument/2006/relationships/image" Target="../media/image69.wmf"/><Relationship Id="rId9" Type="http://schemas.openxmlformats.org/officeDocument/2006/relationships/image" Target="../media/image73.wmf"/></Relationships>
</file>

<file path=ppt/slides/_rels/slide46.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75.wmf"/><Relationship Id="rId5" Type="http://schemas.openxmlformats.org/officeDocument/2006/relationships/oleObject" Target="../embeddings/oleObject110.bin"/><Relationship Id="rId4" Type="http://schemas.openxmlformats.org/officeDocument/2006/relationships/image" Target="../media/image70.wmf"/></Relationships>
</file>

<file path=ppt/slides/_rels/slide47.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7.wmf"/><Relationship Id="rId5" Type="http://schemas.openxmlformats.org/officeDocument/2006/relationships/oleObject" Target="../embeddings/oleObject113.bin"/><Relationship Id="rId4" Type="http://schemas.openxmlformats.org/officeDocument/2006/relationships/image" Target="../media/image71.wmf"/></Relationships>
</file>

<file path=ppt/slides/_rels/slide4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78.wmf"/><Relationship Id="rId5" Type="http://schemas.openxmlformats.org/officeDocument/2006/relationships/oleObject" Target="../embeddings/oleObject116.bin"/><Relationship Id="rId4" Type="http://schemas.openxmlformats.org/officeDocument/2006/relationships/image" Target="../media/image71.wmf"/></Relationships>
</file>

<file path=ppt/slides/_rels/slide4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79.wmf"/><Relationship Id="rId5" Type="http://schemas.openxmlformats.org/officeDocument/2006/relationships/oleObject" Target="../embeddings/oleObject119.bin"/><Relationship Id="rId4" Type="http://schemas.openxmlformats.org/officeDocument/2006/relationships/image" Target="../media/image71.wmf"/></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67.wmf"/><Relationship Id="rId5" Type="http://schemas.openxmlformats.org/officeDocument/2006/relationships/oleObject" Target="../embeddings/oleObject99.bin"/><Relationship Id="rId4" Type="http://schemas.openxmlformats.org/officeDocument/2006/relationships/image" Target="../media/image6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22.bin"/><Relationship Id="rId5" Type="http://schemas.openxmlformats.org/officeDocument/2006/relationships/image" Target="../media/image81.wmf"/><Relationship Id="rId4" Type="http://schemas.openxmlformats.org/officeDocument/2006/relationships/oleObject" Target="../embeddings/oleObject12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81.wmf"/><Relationship Id="rId5" Type="http://schemas.openxmlformats.org/officeDocument/2006/relationships/oleObject" Target="../embeddings/oleObject123.bin"/><Relationship Id="rId4" Type="http://schemas.openxmlformats.org/officeDocument/2006/relationships/image" Target="../media/image82.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9"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a:extLst>
              <a:ext uri="{FF2B5EF4-FFF2-40B4-BE49-F238E27FC236}">
                <a16:creationId xmlns:a16="http://schemas.microsoft.com/office/drawing/2014/main" id="{0E6D8097-4F27-4AB3-A1FA-A5EF0CB0A575}"/>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B798F08-22ED-4608-A0AD-24C665D296D1}" type="datetime10">
              <a:rPr lang="zh-CN" altLang="en-US" sz="1000" smtClean="0"/>
              <a:pPr>
                <a:spcBef>
                  <a:spcPct val="0"/>
                </a:spcBef>
                <a:buClrTx/>
                <a:buSzTx/>
                <a:buFontTx/>
                <a:buNone/>
              </a:pPr>
              <a:t>09:50</a:t>
            </a:fld>
            <a:endParaRPr lang="en-US" altLang="zh-CN" sz="1000"/>
          </a:p>
        </p:txBody>
      </p:sp>
      <p:sp>
        <p:nvSpPr>
          <p:cNvPr id="24579" name="页脚占位符 4">
            <a:extLst>
              <a:ext uri="{FF2B5EF4-FFF2-40B4-BE49-F238E27FC236}">
                <a16:creationId xmlns:a16="http://schemas.microsoft.com/office/drawing/2014/main" id="{08530AB1-202F-46F8-8569-B70410C358A1}"/>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4580" name="灯片编号占位符 5">
            <a:extLst>
              <a:ext uri="{FF2B5EF4-FFF2-40B4-BE49-F238E27FC236}">
                <a16:creationId xmlns:a16="http://schemas.microsoft.com/office/drawing/2014/main" id="{94D54964-6C7C-4E93-A940-E27B0F8021BA}"/>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5BED5C45-F583-4790-92E9-720FB9E77F58}" type="slidenum">
              <a:rPr lang="zh-CN" altLang="en-US" sz="1000" smtClean="0"/>
              <a:pPr>
                <a:spcBef>
                  <a:spcPct val="0"/>
                </a:spcBef>
                <a:buClrTx/>
                <a:buSzTx/>
                <a:buFontTx/>
                <a:buNone/>
              </a:pPr>
              <a:t>10</a:t>
            </a:fld>
            <a:endParaRPr lang="en-US" altLang="zh-CN" sz="1000"/>
          </a:p>
        </p:txBody>
      </p:sp>
      <p:sp>
        <p:nvSpPr>
          <p:cNvPr id="24581" name="Rectangle 2">
            <a:extLst>
              <a:ext uri="{FF2B5EF4-FFF2-40B4-BE49-F238E27FC236}">
                <a16:creationId xmlns:a16="http://schemas.microsoft.com/office/drawing/2014/main" id="{6CD56358-C67F-46D3-A1CA-E17BA47E5C55}"/>
              </a:ext>
            </a:extLst>
          </p:cNvPr>
          <p:cNvSpPr>
            <a:spLocks noGrp="1" noChangeArrowheads="1"/>
          </p:cNvSpPr>
          <p:nvPr>
            <p:ph type="title"/>
          </p:nvPr>
        </p:nvSpPr>
        <p:spPr/>
        <p:txBody>
          <a:bodyPr/>
          <a:lstStyle/>
          <a:p>
            <a:r>
              <a:rPr lang="zh-CN" altLang="en-US">
                <a:ea typeface="宋体" panose="02010600030101010101" pitchFamily="2" charset="-122"/>
              </a:rPr>
              <a:t>谓词公式的解释</a:t>
            </a:r>
          </a:p>
        </p:txBody>
      </p:sp>
      <p:sp>
        <p:nvSpPr>
          <p:cNvPr id="499715" name="Rectangle 3">
            <a:extLst>
              <a:ext uri="{FF2B5EF4-FFF2-40B4-BE49-F238E27FC236}">
                <a16:creationId xmlns:a16="http://schemas.microsoft.com/office/drawing/2014/main" id="{83E85980-6AD3-470E-90A8-40EF95A31C55}"/>
              </a:ext>
            </a:extLst>
          </p:cNvPr>
          <p:cNvSpPr>
            <a:spLocks noGrp="1" noChangeArrowheads="1"/>
          </p:cNvSpPr>
          <p:nvPr>
            <p:ph type="body" idx="1"/>
          </p:nvPr>
        </p:nvSpPr>
        <p:spPr>
          <a:xfrm>
            <a:off x="460375" y="1573213"/>
            <a:ext cx="8382000" cy="4572000"/>
          </a:xfrm>
        </p:spPr>
        <p:txBody>
          <a:bodyPr/>
          <a:lstStyle/>
          <a:p>
            <a:pPr marL="812800" indent="-812800"/>
            <a:r>
              <a:rPr lang="zh-CN" altLang="en-US">
                <a:ea typeface="宋体" panose="02010600030101010101" pitchFamily="2" charset="-122"/>
              </a:rPr>
              <a:t>      对谓词公式中的各种变项（个体变项，函数变项，谓词变项）指定特殊的常项去代替，就构成了一个公式的解释：</a:t>
            </a:r>
          </a:p>
          <a:p>
            <a:pPr marL="812800" indent="-812800"/>
            <a:r>
              <a:rPr lang="zh-CN" altLang="en-US">
                <a:ea typeface="宋体" panose="02010600030101010101" pitchFamily="2" charset="-122"/>
              </a:rPr>
              <a:t>定义：一个解释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zh-CN" altLang="en-US">
                <a:ea typeface="宋体" panose="02010600030101010101" pitchFamily="2" charset="-122"/>
              </a:rPr>
              <a:t>由下面四部分组成</a:t>
            </a:r>
          </a:p>
          <a:p>
            <a:pPr marL="812800" indent="-812800"/>
            <a:r>
              <a:rPr lang="en-US" altLang="zh-CN">
                <a:ea typeface="宋体" panose="02010600030101010101" pitchFamily="2" charset="-122"/>
              </a:rPr>
              <a:t>(1) </a:t>
            </a:r>
            <a:r>
              <a:rPr lang="zh-CN" altLang="en-US">
                <a:ea typeface="宋体" panose="02010600030101010101" pitchFamily="2" charset="-122"/>
              </a:rPr>
              <a:t>非空个体域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a:t>
            </a:r>
          </a:p>
          <a:p>
            <a:pPr marL="812800" indent="-812800"/>
            <a:r>
              <a:rPr lang="en-US" altLang="zh-CN">
                <a:ea typeface="宋体" panose="02010600030101010101" pitchFamily="2" charset="-122"/>
              </a:rPr>
              <a:t>(2)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中一部分特定元素；</a:t>
            </a:r>
          </a:p>
          <a:p>
            <a:pPr marL="812800" indent="-812800"/>
            <a:r>
              <a:rPr lang="en-US" altLang="zh-CN">
                <a:ea typeface="宋体" panose="02010600030101010101" pitchFamily="2" charset="-122"/>
              </a:rPr>
              <a:t>(3)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上一些特定的函数；</a:t>
            </a:r>
          </a:p>
          <a:p>
            <a:pPr marL="812800" indent="-812800"/>
            <a:r>
              <a:rPr lang="en-US" altLang="zh-CN">
                <a:ea typeface="宋体" panose="02010600030101010101" pitchFamily="2" charset="-122"/>
              </a:rPr>
              <a:t>(4)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上一些特定的谓词。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9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9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9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97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9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a:extLst>
              <a:ext uri="{FF2B5EF4-FFF2-40B4-BE49-F238E27FC236}">
                <a16:creationId xmlns:a16="http://schemas.microsoft.com/office/drawing/2014/main" id="{F8995A79-5A50-48B3-BF73-1C6D4D55D56F}"/>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B5A37B6-106F-4CF2-A4AA-E1B9749A61BF}" type="datetime10">
              <a:rPr lang="zh-CN" altLang="en-US" sz="1000" smtClean="0"/>
              <a:pPr>
                <a:spcBef>
                  <a:spcPct val="0"/>
                </a:spcBef>
                <a:buClrTx/>
                <a:buSzTx/>
                <a:buFontTx/>
                <a:buNone/>
              </a:pPr>
              <a:t>09:50</a:t>
            </a:fld>
            <a:endParaRPr lang="en-US" altLang="zh-CN" sz="1000"/>
          </a:p>
        </p:txBody>
      </p:sp>
      <p:sp>
        <p:nvSpPr>
          <p:cNvPr id="25603" name="页脚占位符 4">
            <a:extLst>
              <a:ext uri="{FF2B5EF4-FFF2-40B4-BE49-F238E27FC236}">
                <a16:creationId xmlns:a16="http://schemas.microsoft.com/office/drawing/2014/main" id="{20AB4C55-8336-421C-9AA8-5B967A6E6D3B}"/>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5604" name="灯片编号占位符 5">
            <a:extLst>
              <a:ext uri="{FF2B5EF4-FFF2-40B4-BE49-F238E27FC236}">
                <a16:creationId xmlns:a16="http://schemas.microsoft.com/office/drawing/2014/main" id="{FC264177-EC45-4C3B-94A6-2556411D8A5C}"/>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99898456-D159-4B6E-B48C-01D7F6F891FB}" type="slidenum">
              <a:rPr lang="zh-CN" altLang="en-US" sz="1000" smtClean="0"/>
              <a:pPr>
                <a:spcBef>
                  <a:spcPct val="0"/>
                </a:spcBef>
                <a:buClrTx/>
                <a:buSzTx/>
                <a:buFontTx/>
                <a:buNone/>
              </a:pPr>
              <a:t>11</a:t>
            </a:fld>
            <a:endParaRPr lang="en-US" altLang="zh-CN" sz="1000"/>
          </a:p>
        </p:txBody>
      </p:sp>
      <p:sp>
        <p:nvSpPr>
          <p:cNvPr id="25605" name="Rectangle 2">
            <a:extLst>
              <a:ext uri="{FF2B5EF4-FFF2-40B4-BE49-F238E27FC236}">
                <a16:creationId xmlns:a16="http://schemas.microsoft.com/office/drawing/2014/main" id="{F9E8A6F1-1642-4E09-AA93-B9B436399DE1}"/>
              </a:ext>
            </a:extLst>
          </p:cNvPr>
          <p:cNvSpPr>
            <a:spLocks noGrp="1" noChangeArrowheads="1"/>
          </p:cNvSpPr>
          <p:nvPr>
            <p:ph type="title"/>
          </p:nvPr>
        </p:nvSpPr>
        <p:spPr>
          <a:xfrm>
            <a:off x="560388" y="468313"/>
            <a:ext cx="7794625" cy="762000"/>
          </a:xfrm>
        </p:spPr>
        <p:txBody>
          <a:bodyPr/>
          <a:lstStyle/>
          <a:p>
            <a:r>
              <a:rPr lang="zh-CN" altLang="en-US">
                <a:ea typeface="宋体" panose="02010600030101010101" pitchFamily="2" charset="-122"/>
              </a:rPr>
              <a:t>例子</a:t>
            </a:r>
          </a:p>
        </p:txBody>
      </p:sp>
      <p:sp>
        <p:nvSpPr>
          <p:cNvPr id="501763" name="Rectangle 3">
            <a:extLst>
              <a:ext uri="{FF2B5EF4-FFF2-40B4-BE49-F238E27FC236}">
                <a16:creationId xmlns:a16="http://schemas.microsoft.com/office/drawing/2014/main" id="{661EF5ED-DBDF-4BBE-949B-22A9D6475437}"/>
              </a:ext>
            </a:extLst>
          </p:cNvPr>
          <p:cNvSpPr>
            <a:spLocks noGrp="1" noChangeArrowheads="1"/>
          </p:cNvSpPr>
          <p:nvPr>
            <p:ph type="body" idx="1"/>
          </p:nvPr>
        </p:nvSpPr>
        <p:spPr>
          <a:xfrm>
            <a:off x="533400" y="1447800"/>
            <a:ext cx="8153400" cy="5486400"/>
          </a:xfrm>
        </p:spPr>
        <p:txBody>
          <a:bodyPr/>
          <a:lstStyle/>
          <a:p>
            <a:r>
              <a:rPr lang="zh-CN" altLang="en-US">
                <a:ea typeface="宋体" panose="02010600030101010101" pitchFamily="2" charset="-122"/>
              </a:rPr>
              <a:t>例：给定解释如下：</a:t>
            </a:r>
          </a:p>
          <a:p>
            <a:r>
              <a:rPr lang="en-US" altLang="zh-CN">
                <a:ea typeface="宋体" panose="02010600030101010101" pitchFamily="2" charset="-122"/>
              </a:rPr>
              <a:t>1) </a:t>
            </a:r>
            <a:r>
              <a:rPr lang="zh-CN" altLang="en-US">
                <a:ea typeface="宋体" panose="02010600030101010101" pitchFamily="2" charset="-122"/>
              </a:rPr>
              <a:t>个体域为整数集合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a:t>
            </a:r>
          </a:p>
          <a:p>
            <a:r>
              <a:rPr lang="en-US" altLang="zh-CN">
                <a:ea typeface="宋体" panose="02010600030101010101" pitchFamily="2" charset="-122"/>
              </a:rPr>
              <a:t>2)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中特定元素        ；</a:t>
            </a:r>
          </a:p>
          <a:p>
            <a:r>
              <a:rPr lang="en-US" altLang="zh-CN">
                <a:ea typeface="宋体" panose="02010600030101010101" pitchFamily="2" charset="-122"/>
              </a:rPr>
              <a:t>3)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上特定函数</a:t>
            </a:r>
          </a:p>
          <a:p>
            <a:r>
              <a:rPr lang="en-US" altLang="zh-CN">
                <a:ea typeface="宋体" panose="02010600030101010101" pitchFamily="2" charset="-122"/>
              </a:rPr>
              <a:t>4)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上特定谓词为</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x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y </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为</a:t>
            </a:r>
            <a:r>
              <a:rPr lang="zh-CN" altLang="en-US">
                <a:ea typeface="宋体" panose="02010600030101010101" pitchFamily="2" charset="-122"/>
              </a:rPr>
              <a:t> </a:t>
            </a:r>
            <a:r>
              <a:rPr lang="en-US" altLang="zh-CN" i="1">
                <a:latin typeface="Times New Roman" panose="02020603050405020304" pitchFamily="18" charset="0"/>
                <a:ea typeface="宋体" panose="02010600030101010101" pitchFamily="2" charset="-122"/>
              </a:rPr>
              <a:t>x&lt;y </a:t>
            </a:r>
            <a:endParaRPr lang="zh-CN" altLang="en-US">
              <a:ea typeface="宋体" panose="02010600030101010101" pitchFamily="2" charset="-122"/>
            </a:endParaRPr>
          </a:p>
          <a:p>
            <a:r>
              <a:rPr lang="zh-CN" altLang="en-US">
                <a:ea typeface="宋体" panose="02010600030101010101" pitchFamily="2" charset="-122"/>
              </a:rPr>
              <a:t>判断下列公式的真假：</a:t>
            </a:r>
          </a:p>
          <a:p>
            <a:r>
              <a:rPr lang="en-US" altLang="zh-CN">
                <a:ea typeface="宋体" panose="02010600030101010101" pitchFamily="2" charset="-122"/>
              </a:rPr>
              <a:t>1) </a:t>
            </a:r>
            <a:endParaRPr lang="zh-CN" altLang="en-US">
              <a:ea typeface="宋体" panose="02010600030101010101" pitchFamily="2" charset="-122"/>
            </a:endParaRPr>
          </a:p>
          <a:p>
            <a:r>
              <a:rPr lang="en-US" altLang="zh-CN">
                <a:ea typeface="宋体" panose="02010600030101010101" pitchFamily="2" charset="-122"/>
              </a:rPr>
              <a:t>2) </a:t>
            </a:r>
            <a:endParaRPr lang="zh-CN" altLang="en-US">
              <a:ea typeface="宋体" panose="02010600030101010101" pitchFamily="2" charset="-122"/>
            </a:endParaRPr>
          </a:p>
          <a:p>
            <a:r>
              <a:rPr lang="en-US" altLang="zh-CN">
                <a:ea typeface="宋体" panose="02010600030101010101" pitchFamily="2" charset="-122"/>
              </a:rPr>
              <a:t>3) </a:t>
            </a:r>
            <a:r>
              <a:rPr lang="zh-CN" altLang="en-US">
                <a:ea typeface="宋体" panose="02010600030101010101" pitchFamily="2" charset="-122"/>
              </a:rPr>
              <a:t> </a:t>
            </a:r>
          </a:p>
        </p:txBody>
      </p:sp>
      <p:sp>
        <p:nvSpPr>
          <p:cNvPr id="25607" name="Rectangle 5">
            <a:extLst>
              <a:ext uri="{FF2B5EF4-FFF2-40B4-BE49-F238E27FC236}">
                <a16:creationId xmlns:a16="http://schemas.microsoft.com/office/drawing/2014/main" id="{853666FA-2B86-4883-8DD0-1A62982F083A}"/>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1764" name="Object 4">
            <a:extLst>
              <a:ext uri="{FF2B5EF4-FFF2-40B4-BE49-F238E27FC236}">
                <a16:creationId xmlns:a16="http://schemas.microsoft.com/office/drawing/2014/main" id="{AC112689-5B32-452A-BF40-2E0A57306466}"/>
              </a:ext>
            </a:extLst>
          </p:cNvPr>
          <p:cNvGraphicFramePr>
            <a:graphicFrameLocks noChangeAspect="1"/>
          </p:cNvGraphicFramePr>
          <p:nvPr/>
        </p:nvGraphicFramePr>
        <p:xfrm>
          <a:off x="1676400" y="4343400"/>
          <a:ext cx="4495800" cy="777875"/>
        </p:xfrm>
        <a:graphic>
          <a:graphicData uri="http://schemas.openxmlformats.org/presentationml/2006/ole">
            <mc:AlternateContent xmlns:mc="http://schemas.openxmlformats.org/markup-compatibility/2006">
              <mc:Choice xmlns:v="urn:schemas-microsoft-com:vml" Requires="v">
                <p:oleObj spid="_x0000_s25722" r:id="rId3" imgW="1764534" imgH="304668" progId="Equation.3">
                  <p:embed/>
                </p:oleObj>
              </mc:Choice>
              <mc:Fallback>
                <p:oleObj r:id="rId3" imgW="1764534" imgH="30466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343400"/>
                        <a:ext cx="4495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7">
            <a:extLst>
              <a:ext uri="{FF2B5EF4-FFF2-40B4-BE49-F238E27FC236}">
                <a16:creationId xmlns:a16="http://schemas.microsoft.com/office/drawing/2014/main" id="{C254AC53-2669-4D1A-B562-AB9A95E9257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1766" name="Object 6">
            <a:extLst>
              <a:ext uri="{FF2B5EF4-FFF2-40B4-BE49-F238E27FC236}">
                <a16:creationId xmlns:a16="http://schemas.microsoft.com/office/drawing/2014/main" id="{CFEE16BC-23D8-4446-9D39-D6228942F7AA}"/>
              </a:ext>
            </a:extLst>
          </p:cNvPr>
          <p:cNvGraphicFramePr>
            <a:graphicFrameLocks noChangeAspect="1"/>
          </p:cNvGraphicFramePr>
          <p:nvPr/>
        </p:nvGraphicFramePr>
        <p:xfrm>
          <a:off x="1676400" y="5029200"/>
          <a:ext cx="3733800" cy="566738"/>
        </p:xfrm>
        <a:graphic>
          <a:graphicData uri="http://schemas.openxmlformats.org/presentationml/2006/ole">
            <mc:AlternateContent xmlns:mc="http://schemas.openxmlformats.org/markup-compatibility/2006">
              <mc:Choice xmlns:v="urn:schemas-microsoft-com:vml" Requires="v">
                <p:oleObj spid="_x0000_s25723" name="公式" r:id="rId5" imgW="1447172" imgH="215806" progId="Equation.3">
                  <p:embed/>
                </p:oleObj>
              </mc:Choice>
              <mc:Fallback>
                <p:oleObj name="公式" r:id="rId5" imgW="1447172"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029200"/>
                        <a:ext cx="3733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1" name="Rectangle 9">
            <a:extLst>
              <a:ext uri="{FF2B5EF4-FFF2-40B4-BE49-F238E27FC236}">
                <a16:creationId xmlns:a16="http://schemas.microsoft.com/office/drawing/2014/main" id="{AD847726-1C74-4E2D-AF54-A0D358B379C4}"/>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1768" name="Object 8">
            <a:extLst>
              <a:ext uri="{FF2B5EF4-FFF2-40B4-BE49-F238E27FC236}">
                <a16:creationId xmlns:a16="http://schemas.microsoft.com/office/drawing/2014/main" id="{007B0EED-C513-426E-A578-5616221FAC0A}"/>
              </a:ext>
            </a:extLst>
          </p:cNvPr>
          <p:cNvGraphicFramePr>
            <a:graphicFrameLocks noChangeAspect="1"/>
          </p:cNvGraphicFramePr>
          <p:nvPr/>
        </p:nvGraphicFramePr>
        <p:xfrm>
          <a:off x="1676400" y="5562600"/>
          <a:ext cx="5562600" cy="601663"/>
        </p:xfrm>
        <a:graphic>
          <a:graphicData uri="http://schemas.openxmlformats.org/presentationml/2006/ole">
            <mc:AlternateContent xmlns:mc="http://schemas.openxmlformats.org/markup-compatibility/2006">
              <mc:Choice xmlns:v="urn:schemas-microsoft-com:vml" Requires="v">
                <p:oleObj spid="_x0000_s25724" name="公式" r:id="rId7" imgW="2108200" imgH="228600" progId="Equation.3">
                  <p:embed/>
                </p:oleObj>
              </mc:Choice>
              <mc:Fallback>
                <p:oleObj name="公式" r:id="rId7" imgW="21082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5562600"/>
                        <a:ext cx="55626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3" name="Rectangle 11">
            <a:extLst>
              <a:ext uri="{FF2B5EF4-FFF2-40B4-BE49-F238E27FC236}">
                <a16:creationId xmlns:a16="http://schemas.microsoft.com/office/drawing/2014/main" id="{81AE76EE-A7DB-4F4A-880D-CAB9A49AC760}"/>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1770" name="Object 10">
            <a:extLst>
              <a:ext uri="{FF2B5EF4-FFF2-40B4-BE49-F238E27FC236}">
                <a16:creationId xmlns:a16="http://schemas.microsoft.com/office/drawing/2014/main" id="{729C63D7-BFCD-43E8-A648-155CFED70142}"/>
              </a:ext>
            </a:extLst>
          </p:cNvPr>
          <p:cNvGraphicFramePr>
            <a:graphicFrameLocks noChangeAspect="1"/>
          </p:cNvGraphicFramePr>
          <p:nvPr/>
        </p:nvGraphicFramePr>
        <p:xfrm>
          <a:off x="3619500" y="2455863"/>
          <a:ext cx="990600" cy="539750"/>
        </p:xfrm>
        <a:graphic>
          <a:graphicData uri="http://schemas.openxmlformats.org/presentationml/2006/ole">
            <mc:AlternateContent xmlns:mc="http://schemas.openxmlformats.org/markup-compatibility/2006">
              <mc:Choice xmlns:v="urn:schemas-microsoft-com:vml" Requires="v">
                <p:oleObj spid="_x0000_s25725" name="公式" r:id="rId9" imgW="419100" imgH="228600" progId="Equation.3">
                  <p:embed/>
                </p:oleObj>
              </mc:Choice>
              <mc:Fallback>
                <p:oleObj name="公式" r:id="rId9" imgW="4191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9500" y="2455863"/>
                        <a:ext cx="990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5" name="Rectangle 13">
            <a:extLst>
              <a:ext uri="{FF2B5EF4-FFF2-40B4-BE49-F238E27FC236}">
                <a16:creationId xmlns:a16="http://schemas.microsoft.com/office/drawing/2014/main" id="{84D78B84-32FA-40FC-8576-F8DD4737257E}"/>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1772" name="Object 12">
            <a:extLst>
              <a:ext uri="{FF2B5EF4-FFF2-40B4-BE49-F238E27FC236}">
                <a16:creationId xmlns:a16="http://schemas.microsoft.com/office/drawing/2014/main" id="{E581EF72-46FC-4932-809D-5DF9B996171A}"/>
              </a:ext>
            </a:extLst>
          </p:cNvPr>
          <p:cNvGraphicFramePr>
            <a:graphicFrameLocks noChangeAspect="1"/>
          </p:cNvGraphicFramePr>
          <p:nvPr/>
        </p:nvGraphicFramePr>
        <p:xfrm>
          <a:off x="3657600" y="2986088"/>
          <a:ext cx="4724400" cy="511175"/>
        </p:xfrm>
        <a:graphic>
          <a:graphicData uri="http://schemas.openxmlformats.org/presentationml/2006/ole">
            <mc:AlternateContent xmlns:mc="http://schemas.openxmlformats.org/markup-compatibility/2006">
              <mc:Choice xmlns:v="urn:schemas-microsoft-com:vml" Requires="v">
                <p:oleObj spid="_x0000_s25726" name="公式" r:id="rId11" imgW="2032000" imgH="215900" progId="Equation.3">
                  <p:embed/>
                </p:oleObj>
              </mc:Choice>
              <mc:Fallback>
                <p:oleObj name="公式" r:id="rId11" imgW="2032000" imgH="2159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2986088"/>
                        <a:ext cx="4724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63">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0177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01763">
                                            <p:txEl>
                                              <p:pRg st="3" end="3"/>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50177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176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1763">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1763">
                                            <p:txEl>
                                              <p:pRg st="6" end="6"/>
                                            </p:txEl>
                                          </p:spTgt>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nodeType="afterEffect">
                                  <p:stCondLst>
                                    <p:cond delay="0"/>
                                  </p:stCondLst>
                                  <p:childTnLst>
                                    <p:set>
                                      <p:cBhvr>
                                        <p:cTn id="39" dur="1" fill="hold">
                                          <p:stCondLst>
                                            <p:cond delay="0"/>
                                          </p:stCondLst>
                                        </p:cTn>
                                        <p:tgtEl>
                                          <p:spTgt spid="50176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01763">
                                            <p:txEl>
                                              <p:pRg st="7" end="7"/>
                                            </p:txEl>
                                          </p:spTgt>
                                        </p:tgtEl>
                                        <p:attrNameLst>
                                          <p:attrName>style.visibility</p:attrName>
                                        </p:attrNameLst>
                                      </p:cBhvr>
                                      <p:to>
                                        <p:strVal val="visible"/>
                                      </p:to>
                                    </p:set>
                                  </p:childTnLst>
                                </p:cTn>
                              </p:par>
                            </p:childTnLst>
                          </p:cTn>
                        </p:par>
                        <p:par>
                          <p:cTn id="44" fill="hold" nodeType="afterGroup">
                            <p:stCondLst>
                              <p:cond delay="0"/>
                            </p:stCondLst>
                            <p:childTnLst>
                              <p:par>
                                <p:cTn id="45" presetID="1" presetClass="entr" presetSubtype="0" fill="hold" nodeType="afterEffect">
                                  <p:stCondLst>
                                    <p:cond delay="0"/>
                                  </p:stCondLst>
                                  <p:childTnLst>
                                    <p:set>
                                      <p:cBhvr>
                                        <p:cTn id="46" dur="1" fill="hold">
                                          <p:stCondLst>
                                            <p:cond delay="0"/>
                                          </p:stCondLst>
                                        </p:cTn>
                                        <p:tgtEl>
                                          <p:spTgt spid="50176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1763">
                                            <p:txEl>
                                              <p:pRg st="8" end="8"/>
                                            </p:txEl>
                                          </p:spTgt>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501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a:extLst>
              <a:ext uri="{FF2B5EF4-FFF2-40B4-BE49-F238E27FC236}">
                <a16:creationId xmlns:a16="http://schemas.microsoft.com/office/drawing/2014/main" id="{63EB7F26-C6B2-4F0A-8EF9-D48CA13D38C9}"/>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A32C5BFC-7497-4AB4-BEBF-AE26C308BF38}" type="datetime10">
              <a:rPr lang="zh-CN" altLang="en-US" sz="1000" smtClean="0"/>
              <a:pPr>
                <a:spcBef>
                  <a:spcPct val="0"/>
                </a:spcBef>
                <a:buClrTx/>
                <a:buSzTx/>
                <a:buFontTx/>
                <a:buNone/>
              </a:pPr>
              <a:t>09:50</a:t>
            </a:fld>
            <a:endParaRPr lang="en-US" altLang="zh-CN" sz="1000"/>
          </a:p>
        </p:txBody>
      </p:sp>
      <p:sp>
        <p:nvSpPr>
          <p:cNvPr id="26627" name="页脚占位符 4">
            <a:extLst>
              <a:ext uri="{FF2B5EF4-FFF2-40B4-BE49-F238E27FC236}">
                <a16:creationId xmlns:a16="http://schemas.microsoft.com/office/drawing/2014/main" id="{31A7BA1D-B32D-4B44-863D-E20A0EA0E3D5}"/>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6628" name="灯片编号占位符 5">
            <a:extLst>
              <a:ext uri="{FF2B5EF4-FFF2-40B4-BE49-F238E27FC236}">
                <a16:creationId xmlns:a16="http://schemas.microsoft.com/office/drawing/2014/main" id="{486B3D25-0F77-4665-8911-A4FD3A20255D}"/>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F6C218D-6EFE-42A4-B8DD-B615E69E1629}" type="slidenum">
              <a:rPr lang="zh-CN" altLang="en-US" sz="1000" smtClean="0"/>
              <a:pPr>
                <a:spcBef>
                  <a:spcPct val="0"/>
                </a:spcBef>
                <a:buClrTx/>
                <a:buSzTx/>
                <a:buFontTx/>
                <a:buNone/>
              </a:pPr>
              <a:t>12</a:t>
            </a:fld>
            <a:endParaRPr lang="en-US" altLang="zh-CN" sz="1000"/>
          </a:p>
        </p:txBody>
      </p:sp>
      <p:sp>
        <p:nvSpPr>
          <p:cNvPr id="26629" name="Rectangle 2">
            <a:extLst>
              <a:ext uri="{FF2B5EF4-FFF2-40B4-BE49-F238E27FC236}">
                <a16:creationId xmlns:a16="http://schemas.microsoft.com/office/drawing/2014/main" id="{F8468886-99FE-48B1-AE00-88888A4E1F0D}"/>
              </a:ext>
            </a:extLst>
          </p:cNvPr>
          <p:cNvSpPr>
            <a:spLocks noGrp="1" noChangeArrowheads="1"/>
          </p:cNvSpPr>
          <p:nvPr>
            <p:ph type="title"/>
          </p:nvPr>
        </p:nvSpPr>
        <p:spPr>
          <a:xfrm>
            <a:off x="990600" y="0"/>
            <a:ext cx="7793038" cy="762000"/>
          </a:xfrm>
        </p:spPr>
        <p:txBody>
          <a:bodyPr/>
          <a:lstStyle/>
          <a:p>
            <a:r>
              <a:rPr lang="zh-CN" altLang="en-US">
                <a:ea typeface="宋体" panose="02010600030101010101" pitchFamily="2" charset="-122"/>
              </a:rPr>
              <a:t>例子</a:t>
            </a:r>
          </a:p>
        </p:txBody>
      </p:sp>
      <p:sp>
        <p:nvSpPr>
          <p:cNvPr id="570371" name="Rectangle 3">
            <a:extLst>
              <a:ext uri="{FF2B5EF4-FFF2-40B4-BE49-F238E27FC236}">
                <a16:creationId xmlns:a16="http://schemas.microsoft.com/office/drawing/2014/main" id="{8B5FAA3C-FCF8-4201-9CD8-FDDFE674A1F6}"/>
              </a:ext>
            </a:extLst>
          </p:cNvPr>
          <p:cNvSpPr>
            <a:spLocks noGrp="1" noChangeArrowheads="1"/>
          </p:cNvSpPr>
          <p:nvPr>
            <p:ph type="body" idx="1"/>
          </p:nvPr>
        </p:nvSpPr>
        <p:spPr>
          <a:xfrm>
            <a:off x="685800" y="838200"/>
            <a:ext cx="8153400" cy="5486400"/>
          </a:xfrm>
        </p:spPr>
        <p:txBody>
          <a:bodyPr/>
          <a:lstStyle/>
          <a:p>
            <a:r>
              <a:rPr lang="zh-CN" altLang="en-US">
                <a:ea typeface="宋体" panose="02010600030101010101" pitchFamily="2" charset="-122"/>
              </a:rPr>
              <a:t>例：给定解释如下：</a:t>
            </a:r>
          </a:p>
          <a:p>
            <a:r>
              <a:rPr lang="en-US" altLang="zh-CN">
                <a:ea typeface="宋体" panose="02010600030101010101" pitchFamily="2" charset="-122"/>
              </a:rPr>
              <a:t>1) </a:t>
            </a:r>
            <a:r>
              <a:rPr lang="zh-CN" altLang="en-US">
                <a:ea typeface="宋体" panose="02010600030101010101" pitchFamily="2" charset="-122"/>
              </a:rPr>
              <a:t>个体域为整数集合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a:t>
            </a:r>
          </a:p>
          <a:p>
            <a:r>
              <a:rPr lang="en-US" altLang="zh-CN">
                <a:ea typeface="宋体" panose="02010600030101010101" pitchFamily="2" charset="-122"/>
              </a:rPr>
              <a:t>2)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中特定元素        ；</a:t>
            </a:r>
          </a:p>
          <a:p>
            <a:r>
              <a:rPr lang="en-US" altLang="zh-CN">
                <a:ea typeface="宋体" panose="02010600030101010101" pitchFamily="2" charset="-122"/>
              </a:rPr>
              <a:t>3)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上特定函数</a:t>
            </a:r>
          </a:p>
          <a:p>
            <a:r>
              <a:rPr lang="en-US" altLang="zh-CN">
                <a:ea typeface="宋体" panose="02010600030101010101" pitchFamily="2" charset="-122"/>
              </a:rPr>
              <a:t>4)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上特定谓词为</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x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y </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为</a:t>
            </a:r>
            <a:r>
              <a:rPr lang="zh-CN" altLang="en-US">
                <a:ea typeface="宋体" panose="02010600030101010101" pitchFamily="2" charset="-122"/>
              </a:rPr>
              <a:t> </a:t>
            </a:r>
            <a:r>
              <a:rPr lang="en-US" altLang="zh-CN" i="1">
                <a:latin typeface="Times New Roman" panose="02020603050405020304" pitchFamily="18" charset="0"/>
                <a:ea typeface="宋体" panose="02010600030101010101" pitchFamily="2" charset="-122"/>
              </a:rPr>
              <a:t>x&lt;y </a:t>
            </a:r>
            <a:endParaRPr lang="zh-CN" altLang="en-US">
              <a:ea typeface="宋体" panose="02010600030101010101" pitchFamily="2" charset="-122"/>
            </a:endParaRPr>
          </a:p>
          <a:p>
            <a:r>
              <a:rPr lang="zh-CN" altLang="en-US">
                <a:ea typeface="宋体" panose="02010600030101010101" pitchFamily="2" charset="-122"/>
              </a:rPr>
              <a:t>判断下列公式的真假：</a:t>
            </a:r>
          </a:p>
          <a:p>
            <a:r>
              <a:rPr lang="en-US" altLang="zh-CN">
                <a:ea typeface="宋体" panose="02010600030101010101" pitchFamily="2" charset="-122"/>
              </a:rPr>
              <a:t>1)</a:t>
            </a:r>
          </a:p>
          <a:p>
            <a:r>
              <a:rPr lang="zh-CN" altLang="en-US">
                <a:ea typeface="宋体" panose="02010600030101010101" pitchFamily="2" charset="-122"/>
              </a:rPr>
              <a:t>解；在解释 </a:t>
            </a:r>
            <a:r>
              <a:rPr lang="en-US" altLang="zh-CN" i="1">
                <a:latin typeface="Times New Roman" panose="02020603050405020304" pitchFamily="18" charset="0"/>
                <a:ea typeface="宋体" panose="02010600030101010101" pitchFamily="2" charset="-122"/>
              </a:rPr>
              <a:t>I </a:t>
            </a:r>
            <a:r>
              <a:rPr lang="zh-CN" altLang="en-US">
                <a:ea typeface="宋体" panose="02010600030101010101" pitchFamily="2" charset="-122"/>
              </a:rPr>
              <a:t>下，公式化为：</a:t>
            </a:r>
          </a:p>
          <a:p>
            <a:r>
              <a:rPr lang="zh-CN" altLang="en-US">
                <a:ea typeface="宋体" panose="02010600030101010101" pitchFamily="2" charset="-122"/>
              </a:rPr>
              <a:t>                                   这是假命题</a:t>
            </a:r>
          </a:p>
        </p:txBody>
      </p:sp>
      <p:sp>
        <p:nvSpPr>
          <p:cNvPr id="26631" name="Rectangle 4">
            <a:extLst>
              <a:ext uri="{FF2B5EF4-FFF2-40B4-BE49-F238E27FC236}">
                <a16:creationId xmlns:a16="http://schemas.microsoft.com/office/drawing/2014/main" id="{E4248AC3-EA8C-47F6-BBE8-211C9C6BC592}"/>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6632" name="Object 5">
            <a:extLst>
              <a:ext uri="{FF2B5EF4-FFF2-40B4-BE49-F238E27FC236}">
                <a16:creationId xmlns:a16="http://schemas.microsoft.com/office/drawing/2014/main" id="{9D200B18-3BFD-4761-83C6-048A3454963A}"/>
              </a:ext>
            </a:extLst>
          </p:cNvPr>
          <p:cNvGraphicFramePr>
            <a:graphicFrameLocks noChangeAspect="1"/>
          </p:cNvGraphicFramePr>
          <p:nvPr/>
        </p:nvGraphicFramePr>
        <p:xfrm>
          <a:off x="1676400" y="3810000"/>
          <a:ext cx="4495800" cy="777875"/>
        </p:xfrm>
        <a:graphic>
          <a:graphicData uri="http://schemas.openxmlformats.org/presentationml/2006/ole">
            <mc:AlternateContent xmlns:mc="http://schemas.openxmlformats.org/markup-compatibility/2006">
              <mc:Choice xmlns:v="urn:schemas-microsoft-com:vml" Requires="v">
                <p:oleObj spid="_x0000_s26725" r:id="rId3" imgW="1764534" imgH="304668" progId="Equation.3">
                  <p:embed/>
                </p:oleObj>
              </mc:Choice>
              <mc:Fallback>
                <p:oleObj r:id="rId3" imgW="1764534" imgH="30466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10000"/>
                        <a:ext cx="4495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6">
            <a:extLst>
              <a:ext uri="{FF2B5EF4-FFF2-40B4-BE49-F238E27FC236}">
                <a16:creationId xmlns:a16="http://schemas.microsoft.com/office/drawing/2014/main" id="{185C9ACB-9912-4C86-A47F-74038F0764D7}"/>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26634" name="Rectangle 8">
            <a:extLst>
              <a:ext uri="{FF2B5EF4-FFF2-40B4-BE49-F238E27FC236}">
                <a16:creationId xmlns:a16="http://schemas.microsoft.com/office/drawing/2014/main" id="{E151FB7D-87E0-4DB5-94EF-0A8E984C54FC}"/>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26635" name="Rectangle 10">
            <a:extLst>
              <a:ext uri="{FF2B5EF4-FFF2-40B4-BE49-F238E27FC236}">
                <a16:creationId xmlns:a16="http://schemas.microsoft.com/office/drawing/2014/main" id="{B77922BE-9A58-4057-AB94-AC333FF48D2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6636" name="Object 11">
            <a:extLst>
              <a:ext uri="{FF2B5EF4-FFF2-40B4-BE49-F238E27FC236}">
                <a16:creationId xmlns:a16="http://schemas.microsoft.com/office/drawing/2014/main" id="{C04EED11-D113-4D20-904F-3DF5ABDBA364}"/>
              </a:ext>
            </a:extLst>
          </p:cNvPr>
          <p:cNvGraphicFramePr>
            <a:graphicFrameLocks noChangeAspect="1"/>
          </p:cNvGraphicFramePr>
          <p:nvPr/>
        </p:nvGraphicFramePr>
        <p:xfrm>
          <a:off x="3810000" y="1898650"/>
          <a:ext cx="990600" cy="539750"/>
        </p:xfrm>
        <a:graphic>
          <a:graphicData uri="http://schemas.openxmlformats.org/presentationml/2006/ole">
            <mc:AlternateContent xmlns:mc="http://schemas.openxmlformats.org/markup-compatibility/2006">
              <mc:Choice xmlns:v="urn:schemas-microsoft-com:vml" Requires="v">
                <p:oleObj spid="_x0000_s26726" name="公式" r:id="rId5" imgW="419100" imgH="228600" progId="Equation.3">
                  <p:embed/>
                </p:oleObj>
              </mc:Choice>
              <mc:Fallback>
                <p:oleObj name="公式" r:id="rId5" imgW="4191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898650"/>
                        <a:ext cx="990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2">
            <a:extLst>
              <a:ext uri="{FF2B5EF4-FFF2-40B4-BE49-F238E27FC236}">
                <a16:creationId xmlns:a16="http://schemas.microsoft.com/office/drawing/2014/main" id="{21D8FC61-6A95-4F09-8CC5-B928B3CCC52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6638" name="Object 13">
            <a:extLst>
              <a:ext uri="{FF2B5EF4-FFF2-40B4-BE49-F238E27FC236}">
                <a16:creationId xmlns:a16="http://schemas.microsoft.com/office/drawing/2014/main" id="{F6A8DF1F-335F-484B-954A-139A85E17E15}"/>
              </a:ext>
            </a:extLst>
          </p:cNvPr>
          <p:cNvGraphicFramePr>
            <a:graphicFrameLocks noChangeAspect="1"/>
          </p:cNvGraphicFramePr>
          <p:nvPr/>
        </p:nvGraphicFramePr>
        <p:xfrm>
          <a:off x="3810000" y="2362200"/>
          <a:ext cx="4724400" cy="511175"/>
        </p:xfrm>
        <a:graphic>
          <a:graphicData uri="http://schemas.openxmlformats.org/presentationml/2006/ole">
            <mc:AlternateContent xmlns:mc="http://schemas.openxmlformats.org/markup-compatibility/2006">
              <mc:Choice xmlns:v="urn:schemas-microsoft-com:vml" Requires="v">
                <p:oleObj spid="_x0000_s26727" name="公式" r:id="rId7" imgW="2032000" imgH="215900" progId="Equation.3">
                  <p:embed/>
                </p:oleObj>
              </mc:Choice>
              <mc:Fallback>
                <p:oleObj name="公式" r:id="rId7" imgW="2032000" imgH="215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362200"/>
                        <a:ext cx="4724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9" name="Rectangle 15">
            <a:extLst>
              <a:ext uri="{FF2B5EF4-FFF2-40B4-BE49-F238E27FC236}">
                <a16:creationId xmlns:a16="http://schemas.microsoft.com/office/drawing/2014/main" id="{9EFA0B4A-1E24-4281-9497-7AD9F125FB3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0382" name="Object 14">
            <a:extLst>
              <a:ext uri="{FF2B5EF4-FFF2-40B4-BE49-F238E27FC236}">
                <a16:creationId xmlns:a16="http://schemas.microsoft.com/office/drawing/2014/main" id="{8E54BEB2-E289-4D0E-BD10-4E3C0E1E9490}"/>
              </a:ext>
            </a:extLst>
          </p:cNvPr>
          <p:cNvGraphicFramePr>
            <a:graphicFrameLocks noChangeAspect="1"/>
          </p:cNvGraphicFramePr>
          <p:nvPr/>
        </p:nvGraphicFramePr>
        <p:xfrm>
          <a:off x="1828800" y="4876800"/>
          <a:ext cx="3505200" cy="606425"/>
        </p:xfrm>
        <a:graphic>
          <a:graphicData uri="http://schemas.openxmlformats.org/presentationml/2006/ole">
            <mc:AlternateContent xmlns:mc="http://schemas.openxmlformats.org/markup-compatibility/2006">
              <mc:Choice xmlns:v="urn:schemas-microsoft-com:vml" Requires="v">
                <p:oleObj spid="_x0000_s26728" name="公式" r:id="rId9" imgW="1269449" imgH="215806" progId="Equation.3">
                  <p:embed/>
                </p:oleObj>
              </mc:Choice>
              <mc:Fallback>
                <p:oleObj name="公式" r:id="rId9" imgW="1269449" imgH="21580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876800"/>
                        <a:ext cx="35052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0371">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03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0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a:extLst>
              <a:ext uri="{FF2B5EF4-FFF2-40B4-BE49-F238E27FC236}">
                <a16:creationId xmlns:a16="http://schemas.microsoft.com/office/drawing/2014/main" id="{E6FCD185-8F95-4C61-9C23-21869B466213}"/>
              </a:ext>
            </a:extLst>
          </p:cNvPr>
          <p:cNvSpPr>
            <a:spLocks noGrp="1"/>
          </p:cNvSpPr>
          <p:nvPr>
            <p:ph type="dt" sz="quarter" idx="10"/>
          </p:nvPr>
        </p:nvSpPr>
        <p:spPr>
          <a:xfrm>
            <a:off x="3810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B7D28197-F73D-48C5-8954-779F1463037C}" type="datetime10">
              <a:rPr lang="zh-CN" altLang="en-US" sz="1000" smtClean="0"/>
              <a:pPr>
                <a:spcBef>
                  <a:spcPct val="0"/>
                </a:spcBef>
                <a:buClrTx/>
                <a:buSzTx/>
                <a:buFontTx/>
                <a:buNone/>
              </a:pPr>
              <a:t>09:50</a:t>
            </a:fld>
            <a:endParaRPr lang="en-US" altLang="zh-CN" sz="1000"/>
          </a:p>
        </p:txBody>
      </p:sp>
      <p:sp>
        <p:nvSpPr>
          <p:cNvPr id="27651" name="页脚占位符 4">
            <a:extLst>
              <a:ext uri="{FF2B5EF4-FFF2-40B4-BE49-F238E27FC236}">
                <a16:creationId xmlns:a16="http://schemas.microsoft.com/office/drawing/2014/main" id="{8CDA7FA0-5289-4A3D-986F-AEDB05CBD68F}"/>
              </a:ext>
            </a:extLst>
          </p:cNvPr>
          <p:cNvSpPr>
            <a:spLocks noGrp="1"/>
          </p:cNvSpPr>
          <p:nvPr>
            <p:ph type="ftr" sz="quarter" idx="11"/>
          </p:nvPr>
        </p:nvSpPr>
        <p:spPr>
          <a:xfrm>
            <a:off x="3048000" y="6400800"/>
            <a:ext cx="2895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7652" name="灯片编号占位符 5">
            <a:extLst>
              <a:ext uri="{FF2B5EF4-FFF2-40B4-BE49-F238E27FC236}">
                <a16:creationId xmlns:a16="http://schemas.microsoft.com/office/drawing/2014/main" id="{81C4F1A1-F667-40B2-9676-91E80609CF76}"/>
              </a:ext>
            </a:extLst>
          </p:cNvPr>
          <p:cNvSpPr>
            <a:spLocks noGrp="1"/>
          </p:cNvSpPr>
          <p:nvPr>
            <p:ph type="sldNum" sz="quarter" idx="12"/>
          </p:nvPr>
        </p:nvSpPr>
        <p:spPr>
          <a:xfrm>
            <a:off x="64770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57955B98-1437-49D7-B649-7AC7EFB55AFA}" type="slidenum">
              <a:rPr lang="zh-CN" altLang="en-US" sz="1000" smtClean="0"/>
              <a:pPr>
                <a:spcBef>
                  <a:spcPct val="0"/>
                </a:spcBef>
                <a:buClrTx/>
                <a:buSzTx/>
                <a:buFontTx/>
                <a:buNone/>
              </a:pPr>
              <a:t>13</a:t>
            </a:fld>
            <a:endParaRPr lang="en-US" altLang="zh-CN" sz="1000"/>
          </a:p>
        </p:txBody>
      </p:sp>
      <p:sp>
        <p:nvSpPr>
          <p:cNvPr id="27653" name="Rectangle 2">
            <a:extLst>
              <a:ext uri="{FF2B5EF4-FFF2-40B4-BE49-F238E27FC236}">
                <a16:creationId xmlns:a16="http://schemas.microsoft.com/office/drawing/2014/main" id="{69FFCC45-81CC-415A-9455-C466597DB2E1}"/>
              </a:ext>
            </a:extLst>
          </p:cNvPr>
          <p:cNvSpPr>
            <a:spLocks noGrp="1" noChangeArrowheads="1"/>
          </p:cNvSpPr>
          <p:nvPr>
            <p:ph type="title"/>
          </p:nvPr>
        </p:nvSpPr>
        <p:spPr>
          <a:xfrm>
            <a:off x="473075" y="387350"/>
            <a:ext cx="7793038" cy="762000"/>
          </a:xfrm>
        </p:spPr>
        <p:txBody>
          <a:bodyPr/>
          <a:lstStyle/>
          <a:p>
            <a:r>
              <a:rPr lang="zh-CN" altLang="en-US">
                <a:ea typeface="宋体" panose="02010600030101010101" pitchFamily="2" charset="-122"/>
              </a:rPr>
              <a:t>例子</a:t>
            </a:r>
          </a:p>
        </p:txBody>
      </p:sp>
      <p:sp>
        <p:nvSpPr>
          <p:cNvPr id="571395" name="Rectangle 3">
            <a:extLst>
              <a:ext uri="{FF2B5EF4-FFF2-40B4-BE49-F238E27FC236}">
                <a16:creationId xmlns:a16="http://schemas.microsoft.com/office/drawing/2014/main" id="{C432816F-9451-4876-AA8E-5C0D646219AF}"/>
              </a:ext>
            </a:extLst>
          </p:cNvPr>
          <p:cNvSpPr>
            <a:spLocks noGrp="1" noChangeArrowheads="1"/>
          </p:cNvSpPr>
          <p:nvPr>
            <p:ph type="body" idx="1"/>
          </p:nvPr>
        </p:nvSpPr>
        <p:spPr>
          <a:xfrm>
            <a:off x="439738" y="1524000"/>
            <a:ext cx="8153400" cy="4572000"/>
          </a:xfrm>
        </p:spPr>
        <p:txBody>
          <a:bodyPr/>
          <a:lstStyle/>
          <a:p>
            <a:r>
              <a:rPr lang="zh-CN" altLang="en-US">
                <a:ea typeface="宋体" panose="02010600030101010101" pitchFamily="2" charset="-122"/>
              </a:rPr>
              <a:t>例：给定解释如下：</a:t>
            </a:r>
          </a:p>
          <a:p>
            <a:r>
              <a:rPr lang="en-US" altLang="zh-CN">
                <a:ea typeface="宋体" panose="02010600030101010101" pitchFamily="2" charset="-122"/>
              </a:rPr>
              <a:t>1) </a:t>
            </a:r>
            <a:r>
              <a:rPr lang="zh-CN" altLang="en-US">
                <a:ea typeface="宋体" panose="02010600030101010101" pitchFamily="2" charset="-122"/>
              </a:rPr>
              <a:t>个体域为整数集合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a:t>
            </a:r>
          </a:p>
          <a:p>
            <a:r>
              <a:rPr lang="en-US" altLang="zh-CN">
                <a:ea typeface="宋体" panose="02010600030101010101" pitchFamily="2" charset="-122"/>
              </a:rPr>
              <a:t>2)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中特定元素        ；</a:t>
            </a:r>
          </a:p>
          <a:p>
            <a:r>
              <a:rPr lang="en-US" altLang="zh-CN">
                <a:ea typeface="宋体" panose="02010600030101010101" pitchFamily="2" charset="-122"/>
              </a:rPr>
              <a:t>3)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上特定函数</a:t>
            </a:r>
          </a:p>
          <a:p>
            <a:r>
              <a:rPr lang="en-US" altLang="zh-CN">
                <a:ea typeface="宋体" panose="02010600030101010101" pitchFamily="2" charset="-122"/>
              </a:rPr>
              <a:t>4)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上特定谓词为</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x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y </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为</a:t>
            </a:r>
            <a:r>
              <a:rPr lang="zh-CN" altLang="en-US">
                <a:ea typeface="宋体" panose="02010600030101010101" pitchFamily="2" charset="-122"/>
              </a:rPr>
              <a:t> </a:t>
            </a:r>
            <a:r>
              <a:rPr lang="en-US" altLang="zh-CN" i="1">
                <a:latin typeface="Times New Roman" panose="02020603050405020304" pitchFamily="18" charset="0"/>
                <a:ea typeface="宋体" panose="02010600030101010101" pitchFamily="2" charset="-122"/>
              </a:rPr>
              <a:t>x&lt;y </a:t>
            </a:r>
            <a:endParaRPr lang="zh-CN" altLang="en-US">
              <a:ea typeface="宋体" panose="02010600030101010101" pitchFamily="2" charset="-122"/>
            </a:endParaRPr>
          </a:p>
          <a:p>
            <a:r>
              <a:rPr lang="zh-CN" altLang="en-US">
                <a:ea typeface="宋体" panose="02010600030101010101" pitchFamily="2" charset="-122"/>
              </a:rPr>
              <a:t>判断下列公式的真假：</a:t>
            </a:r>
          </a:p>
          <a:p>
            <a:r>
              <a:rPr lang="en-US" altLang="zh-CN">
                <a:ea typeface="宋体" panose="02010600030101010101" pitchFamily="2" charset="-122"/>
              </a:rPr>
              <a:t>2)</a:t>
            </a:r>
          </a:p>
          <a:p>
            <a:r>
              <a:rPr lang="zh-CN" altLang="en-US">
                <a:ea typeface="宋体" panose="02010600030101010101" pitchFamily="2" charset="-122"/>
              </a:rPr>
              <a:t>解；在解释 </a:t>
            </a:r>
            <a:r>
              <a:rPr lang="en-US" altLang="zh-CN" i="1">
                <a:latin typeface="Times New Roman" panose="02020603050405020304" pitchFamily="18" charset="0"/>
                <a:ea typeface="宋体" panose="02010600030101010101" pitchFamily="2" charset="-122"/>
              </a:rPr>
              <a:t>I </a:t>
            </a:r>
            <a:r>
              <a:rPr lang="zh-CN" altLang="en-US">
                <a:ea typeface="宋体" panose="02010600030101010101" pitchFamily="2" charset="-122"/>
              </a:rPr>
              <a:t>下，公式分别化为：</a:t>
            </a:r>
          </a:p>
          <a:p>
            <a:r>
              <a:rPr lang="zh-CN" altLang="en-US">
                <a:ea typeface="宋体" panose="02010600030101010101" pitchFamily="2" charset="-122"/>
              </a:rPr>
              <a:t>                               这是真命题</a:t>
            </a:r>
          </a:p>
        </p:txBody>
      </p:sp>
      <p:sp>
        <p:nvSpPr>
          <p:cNvPr id="27655" name="Rectangle 4">
            <a:extLst>
              <a:ext uri="{FF2B5EF4-FFF2-40B4-BE49-F238E27FC236}">
                <a16:creationId xmlns:a16="http://schemas.microsoft.com/office/drawing/2014/main" id="{A1F1A1E6-7412-4E8F-B613-03F45A5E37A7}"/>
              </a:ext>
            </a:extLst>
          </p:cNvPr>
          <p:cNvSpPr>
            <a:spLocks noChangeArrowheads="1"/>
          </p:cNvSpPr>
          <p:nvPr/>
        </p:nvSpPr>
        <p:spPr bwMode="auto">
          <a:xfrm>
            <a:off x="-76200" y="403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27656" name="Rectangle 6">
            <a:extLst>
              <a:ext uri="{FF2B5EF4-FFF2-40B4-BE49-F238E27FC236}">
                <a16:creationId xmlns:a16="http://schemas.microsoft.com/office/drawing/2014/main" id="{ABC53AF2-A2E3-48C3-8E7B-0444721C50A0}"/>
              </a:ext>
            </a:extLst>
          </p:cNvPr>
          <p:cNvSpPr>
            <a:spLocks noChangeArrowheads="1"/>
          </p:cNvSpPr>
          <p:nvPr/>
        </p:nvSpPr>
        <p:spPr bwMode="auto">
          <a:xfrm>
            <a:off x="-76200" y="408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7657" name="Object 7">
            <a:extLst>
              <a:ext uri="{FF2B5EF4-FFF2-40B4-BE49-F238E27FC236}">
                <a16:creationId xmlns:a16="http://schemas.microsoft.com/office/drawing/2014/main" id="{5DE023EA-68B1-49B2-B632-5CE782BC99AE}"/>
              </a:ext>
            </a:extLst>
          </p:cNvPr>
          <p:cNvGraphicFramePr>
            <a:graphicFrameLocks noChangeAspect="1"/>
          </p:cNvGraphicFramePr>
          <p:nvPr/>
        </p:nvGraphicFramePr>
        <p:xfrm>
          <a:off x="1600200" y="4614863"/>
          <a:ext cx="3733800" cy="566737"/>
        </p:xfrm>
        <a:graphic>
          <a:graphicData uri="http://schemas.openxmlformats.org/presentationml/2006/ole">
            <mc:AlternateContent xmlns:mc="http://schemas.openxmlformats.org/markup-compatibility/2006">
              <mc:Choice xmlns:v="urn:schemas-microsoft-com:vml" Requires="v">
                <p:oleObj spid="_x0000_s27749" name="公式" r:id="rId3" imgW="1447172" imgH="215806" progId="Equation.3">
                  <p:embed/>
                </p:oleObj>
              </mc:Choice>
              <mc:Fallback>
                <p:oleObj name="公式" r:id="rId3" imgW="1447172"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614863"/>
                        <a:ext cx="37338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8">
            <a:extLst>
              <a:ext uri="{FF2B5EF4-FFF2-40B4-BE49-F238E27FC236}">
                <a16:creationId xmlns:a16="http://schemas.microsoft.com/office/drawing/2014/main" id="{F187ED9F-0254-4245-9CB8-CE56BACFCA4C}"/>
              </a:ext>
            </a:extLst>
          </p:cNvPr>
          <p:cNvSpPr>
            <a:spLocks noChangeArrowheads="1"/>
          </p:cNvSpPr>
          <p:nvPr/>
        </p:nvSpPr>
        <p:spPr bwMode="auto">
          <a:xfrm>
            <a:off x="-76200" y="407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27659" name="Rectangle 10">
            <a:extLst>
              <a:ext uri="{FF2B5EF4-FFF2-40B4-BE49-F238E27FC236}">
                <a16:creationId xmlns:a16="http://schemas.microsoft.com/office/drawing/2014/main" id="{0338B4AE-6C0B-4D25-9B94-576A3C69F730}"/>
              </a:ext>
            </a:extLst>
          </p:cNvPr>
          <p:cNvSpPr>
            <a:spLocks noChangeArrowheads="1"/>
          </p:cNvSpPr>
          <p:nvPr/>
        </p:nvSpPr>
        <p:spPr bwMode="auto">
          <a:xfrm>
            <a:off x="-76200" y="407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7660" name="Object 11">
            <a:extLst>
              <a:ext uri="{FF2B5EF4-FFF2-40B4-BE49-F238E27FC236}">
                <a16:creationId xmlns:a16="http://schemas.microsoft.com/office/drawing/2014/main" id="{129BD9FA-776F-4CFE-B078-8AE673801D0C}"/>
              </a:ext>
            </a:extLst>
          </p:cNvPr>
          <p:cNvGraphicFramePr>
            <a:graphicFrameLocks noChangeAspect="1"/>
          </p:cNvGraphicFramePr>
          <p:nvPr/>
        </p:nvGraphicFramePr>
        <p:xfrm>
          <a:off x="3733800" y="2590800"/>
          <a:ext cx="990600" cy="539750"/>
        </p:xfrm>
        <a:graphic>
          <a:graphicData uri="http://schemas.openxmlformats.org/presentationml/2006/ole">
            <mc:AlternateContent xmlns:mc="http://schemas.openxmlformats.org/markup-compatibility/2006">
              <mc:Choice xmlns:v="urn:schemas-microsoft-com:vml" Requires="v">
                <p:oleObj spid="_x0000_s27750" name="公式" r:id="rId5" imgW="419100" imgH="228600" progId="Equation.3">
                  <p:embed/>
                </p:oleObj>
              </mc:Choice>
              <mc:Fallback>
                <p:oleObj name="公式" r:id="rId5" imgW="4191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590800"/>
                        <a:ext cx="990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Rectangle 12">
            <a:extLst>
              <a:ext uri="{FF2B5EF4-FFF2-40B4-BE49-F238E27FC236}">
                <a16:creationId xmlns:a16="http://schemas.microsoft.com/office/drawing/2014/main" id="{EAD2DE90-6B0B-4609-990D-D95001B42520}"/>
              </a:ext>
            </a:extLst>
          </p:cNvPr>
          <p:cNvSpPr>
            <a:spLocks noChangeArrowheads="1"/>
          </p:cNvSpPr>
          <p:nvPr/>
        </p:nvSpPr>
        <p:spPr bwMode="auto">
          <a:xfrm>
            <a:off x="-76200" y="408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7662" name="Object 13">
            <a:extLst>
              <a:ext uri="{FF2B5EF4-FFF2-40B4-BE49-F238E27FC236}">
                <a16:creationId xmlns:a16="http://schemas.microsoft.com/office/drawing/2014/main" id="{40896CC7-E4A0-4C8E-9495-341B6415E332}"/>
              </a:ext>
            </a:extLst>
          </p:cNvPr>
          <p:cNvGraphicFramePr>
            <a:graphicFrameLocks noChangeAspect="1"/>
          </p:cNvGraphicFramePr>
          <p:nvPr/>
        </p:nvGraphicFramePr>
        <p:xfrm>
          <a:off x="3733800" y="3124200"/>
          <a:ext cx="4724400" cy="511175"/>
        </p:xfrm>
        <a:graphic>
          <a:graphicData uri="http://schemas.openxmlformats.org/presentationml/2006/ole">
            <mc:AlternateContent xmlns:mc="http://schemas.openxmlformats.org/markup-compatibility/2006">
              <mc:Choice xmlns:v="urn:schemas-microsoft-com:vml" Requires="v">
                <p:oleObj spid="_x0000_s27751" name="公式" r:id="rId7" imgW="2032000" imgH="215900" progId="Equation.3">
                  <p:embed/>
                </p:oleObj>
              </mc:Choice>
              <mc:Fallback>
                <p:oleObj name="公式" r:id="rId7" imgW="2032000" imgH="215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124200"/>
                        <a:ext cx="4724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3" name="Rectangle 15">
            <a:extLst>
              <a:ext uri="{FF2B5EF4-FFF2-40B4-BE49-F238E27FC236}">
                <a16:creationId xmlns:a16="http://schemas.microsoft.com/office/drawing/2014/main" id="{4DB649F2-14AC-4917-BD51-D1010E76FDCE}"/>
              </a:ext>
            </a:extLst>
          </p:cNvPr>
          <p:cNvSpPr>
            <a:spLocks noChangeArrowheads="1"/>
          </p:cNvSpPr>
          <p:nvPr/>
        </p:nvSpPr>
        <p:spPr bwMode="auto">
          <a:xfrm>
            <a:off x="-76200" y="408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1406" name="Object 14">
            <a:extLst>
              <a:ext uri="{FF2B5EF4-FFF2-40B4-BE49-F238E27FC236}">
                <a16:creationId xmlns:a16="http://schemas.microsoft.com/office/drawing/2014/main" id="{44F04A4C-8BFE-4FEE-9981-9020F4573934}"/>
              </a:ext>
            </a:extLst>
          </p:cNvPr>
          <p:cNvGraphicFramePr>
            <a:graphicFrameLocks noChangeAspect="1"/>
          </p:cNvGraphicFramePr>
          <p:nvPr/>
        </p:nvGraphicFramePr>
        <p:xfrm>
          <a:off x="1371600" y="5645150"/>
          <a:ext cx="3429000" cy="603250"/>
        </p:xfrm>
        <a:graphic>
          <a:graphicData uri="http://schemas.openxmlformats.org/presentationml/2006/ole">
            <mc:AlternateContent xmlns:mc="http://schemas.openxmlformats.org/markup-compatibility/2006">
              <mc:Choice xmlns:v="urn:schemas-microsoft-com:vml" Requires="v">
                <p:oleObj spid="_x0000_s27752" name="公式" r:id="rId9" imgW="1244060" imgH="215806" progId="Equation.3">
                  <p:embed/>
                </p:oleObj>
              </mc:Choice>
              <mc:Fallback>
                <p:oleObj name="公式" r:id="rId9" imgW="1244060" imgH="21580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5645150"/>
                        <a:ext cx="3429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1395">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14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1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C23A06C7-426E-4426-A951-8106D68795E9}"/>
              </a:ext>
            </a:extLst>
          </p:cNvPr>
          <p:cNvSpPr>
            <a:spLocks noGrp="1"/>
          </p:cNvSpPr>
          <p:nvPr>
            <p:ph type="dt" sz="quarter" idx="10"/>
          </p:nvPr>
        </p:nvSpPr>
        <p:spPr>
          <a:xfrm>
            <a:off x="457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58E805E-3B70-4E2C-8A96-EEC63A791C27}" type="datetime10">
              <a:rPr lang="zh-CN" altLang="en-US" sz="1000" smtClean="0"/>
              <a:pPr>
                <a:spcBef>
                  <a:spcPct val="0"/>
                </a:spcBef>
                <a:buClrTx/>
                <a:buSzTx/>
                <a:buFontTx/>
                <a:buNone/>
              </a:pPr>
              <a:t>09:50</a:t>
            </a:fld>
            <a:endParaRPr lang="en-US" altLang="zh-CN" sz="1000"/>
          </a:p>
        </p:txBody>
      </p:sp>
      <p:sp>
        <p:nvSpPr>
          <p:cNvPr id="28675" name="页脚占位符 4">
            <a:extLst>
              <a:ext uri="{FF2B5EF4-FFF2-40B4-BE49-F238E27FC236}">
                <a16:creationId xmlns:a16="http://schemas.microsoft.com/office/drawing/2014/main" id="{ED5C0648-9144-45B7-89C7-CA8351918BBF}"/>
              </a:ext>
            </a:extLst>
          </p:cNvPr>
          <p:cNvSpPr>
            <a:spLocks noGrp="1"/>
          </p:cNvSpPr>
          <p:nvPr>
            <p:ph type="ftr" sz="quarter" idx="11"/>
          </p:nvPr>
        </p:nvSpPr>
        <p:spPr>
          <a:xfrm>
            <a:off x="3124200" y="6400800"/>
            <a:ext cx="2895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8676" name="灯片编号占位符 5">
            <a:extLst>
              <a:ext uri="{FF2B5EF4-FFF2-40B4-BE49-F238E27FC236}">
                <a16:creationId xmlns:a16="http://schemas.microsoft.com/office/drawing/2014/main" id="{65A5EC81-E391-4FD3-9F8F-B72C99CA245F}"/>
              </a:ext>
            </a:extLst>
          </p:cNvPr>
          <p:cNvSpPr>
            <a:spLocks noGrp="1"/>
          </p:cNvSpPr>
          <p:nvPr>
            <p:ph type="sldNum" sz="quarter" idx="12"/>
          </p:nvPr>
        </p:nvSpPr>
        <p:spPr>
          <a:xfrm>
            <a:off x="6553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9867E70-1F4C-496D-8484-52552FC30BCD}" type="slidenum">
              <a:rPr lang="zh-CN" altLang="en-US" sz="1000" smtClean="0"/>
              <a:pPr>
                <a:spcBef>
                  <a:spcPct val="0"/>
                </a:spcBef>
                <a:buClrTx/>
                <a:buSzTx/>
                <a:buFontTx/>
                <a:buNone/>
              </a:pPr>
              <a:t>14</a:t>
            </a:fld>
            <a:endParaRPr lang="en-US" altLang="zh-CN" sz="1000"/>
          </a:p>
        </p:txBody>
      </p:sp>
      <p:sp>
        <p:nvSpPr>
          <p:cNvPr id="28677" name="Rectangle 2">
            <a:extLst>
              <a:ext uri="{FF2B5EF4-FFF2-40B4-BE49-F238E27FC236}">
                <a16:creationId xmlns:a16="http://schemas.microsoft.com/office/drawing/2014/main" id="{AD142552-914A-4118-B37D-E0309AA8A5B5}"/>
              </a:ext>
            </a:extLst>
          </p:cNvPr>
          <p:cNvSpPr>
            <a:spLocks noGrp="1" noChangeArrowheads="1"/>
          </p:cNvSpPr>
          <p:nvPr>
            <p:ph type="title"/>
          </p:nvPr>
        </p:nvSpPr>
        <p:spPr>
          <a:xfrm>
            <a:off x="990600" y="0"/>
            <a:ext cx="7793038" cy="762000"/>
          </a:xfrm>
        </p:spPr>
        <p:txBody>
          <a:bodyPr/>
          <a:lstStyle/>
          <a:p>
            <a:r>
              <a:rPr lang="zh-CN" altLang="en-US">
                <a:ea typeface="宋体" panose="02010600030101010101" pitchFamily="2" charset="-122"/>
              </a:rPr>
              <a:t>例子</a:t>
            </a:r>
          </a:p>
        </p:txBody>
      </p:sp>
      <p:sp>
        <p:nvSpPr>
          <p:cNvPr id="572419" name="Rectangle 3">
            <a:extLst>
              <a:ext uri="{FF2B5EF4-FFF2-40B4-BE49-F238E27FC236}">
                <a16:creationId xmlns:a16="http://schemas.microsoft.com/office/drawing/2014/main" id="{3E5C3D09-DD5C-4F7B-B709-69B308DA2354}"/>
              </a:ext>
            </a:extLst>
          </p:cNvPr>
          <p:cNvSpPr>
            <a:spLocks noGrp="1" noChangeArrowheads="1"/>
          </p:cNvSpPr>
          <p:nvPr>
            <p:ph type="body" idx="1"/>
          </p:nvPr>
        </p:nvSpPr>
        <p:spPr>
          <a:xfrm>
            <a:off x="431800" y="990600"/>
            <a:ext cx="8229600" cy="5867400"/>
          </a:xfrm>
        </p:spPr>
        <p:txBody>
          <a:bodyPr/>
          <a:lstStyle/>
          <a:p>
            <a:r>
              <a:rPr lang="zh-CN" altLang="en-US">
                <a:ea typeface="宋体" panose="02010600030101010101" pitchFamily="2" charset="-122"/>
              </a:rPr>
              <a:t>例：给定解释如下：</a:t>
            </a:r>
          </a:p>
          <a:p>
            <a:r>
              <a:rPr lang="en-US" altLang="zh-CN">
                <a:ea typeface="宋体" panose="02010600030101010101" pitchFamily="2" charset="-122"/>
              </a:rPr>
              <a:t>1) </a:t>
            </a:r>
            <a:r>
              <a:rPr lang="zh-CN" altLang="en-US">
                <a:ea typeface="宋体" panose="02010600030101010101" pitchFamily="2" charset="-122"/>
              </a:rPr>
              <a:t>个体域为整数集合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a:t>
            </a:r>
          </a:p>
          <a:p>
            <a:r>
              <a:rPr lang="en-US" altLang="zh-CN">
                <a:ea typeface="宋体" panose="02010600030101010101" pitchFamily="2" charset="-122"/>
              </a:rPr>
              <a:t>2)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中特定元素        ；</a:t>
            </a:r>
          </a:p>
          <a:p>
            <a:r>
              <a:rPr lang="en-US" altLang="zh-CN">
                <a:ea typeface="宋体" panose="02010600030101010101" pitchFamily="2" charset="-122"/>
              </a:rPr>
              <a:t>3) </a:t>
            </a:r>
            <a:r>
              <a:rPr lang="en-US" altLang="zh-CN" i="1">
                <a:latin typeface="Times New Roman" panose="02020603050405020304" pitchFamily="18" charset="0"/>
                <a:ea typeface="宋体" panose="02010600030101010101" pitchFamily="2" charset="-122"/>
              </a:rPr>
              <a:t>D </a:t>
            </a:r>
            <a:r>
              <a:rPr lang="zh-CN" altLang="en-US">
                <a:ea typeface="宋体" panose="02010600030101010101" pitchFamily="2" charset="-122"/>
              </a:rPr>
              <a:t>上特定函数</a:t>
            </a:r>
          </a:p>
          <a:p>
            <a:r>
              <a:rPr lang="en-US" altLang="zh-CN">
                <a:ea typeface="宋体" panose="02010600030101010101" pitchFamily="2" charset="-122"/>
              </a:rPr>
              <a:t>4) </a:t>
            </a:r>
            <a:r>
              <a:rPr lang="en-US" altLang="zh-CN" i="1">
                <a:latin typeface="Times New Roman" panose="02020603050405020304" pitchFamily="18" charset="0"/>
                <a:ea typeface="宋体" panose="02010600030101010101" pitchFamily="2" charset="-122"/>
              </a:rPr>
              <a:t>D</a:t>
            </a:r>
            <a:r>
              <a:rPr lang="zh-CN" altLang="en-US">
                <a:ea typeface="宋体" panose="02010600030101010101" pitchFamily="2" charset="-122"/>
              </a:rPr>
              <a:t>上特定谓词为</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x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y </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为</a:t>
            </a:r>
            <a:r>
              <a:rPr lang="zh-CN" altLang="en-US">
                <a:ea typeface="宋体" panose="02010600030101010101" pitchFamily="2" charset="-122"/>
              </a:rPr>
              <a:t> </a:t>
            </a:r>
            <a:r>
              <a:rPr lang="en-US" altLang="zh-CN" i="1">
                <a:latin typeface="Times New Roman" panose="02020603050405020304" pitchFamily="18" charset="0"/>
                <a:ea typeface="宋体" panose="02010600030101010101" pitchFamily="2" charset="-122"/>
              </a:rPr>
              <a:t>x&lt;y </a:t>
            </a:r>
            <a:endParaRPr lang="zh-CN" altLang="en-US">
              <a:ea typeface="宋体" panose="02010600030101010101" pitchFamily="2" charset="-122"/>
            </a:endParaRPr>
          </a:p>
          <a:p>
            <a:r>
              <a:rPr lang="zh-CN" altLang="en-US">
                <a:ea typeface="宋体" panose="02010600030101010101" pitchFamily="2" charset="-122"/>
              </a:rPr>
              <a:t>判断下列公式的真假：</a:t>
            </a:r>
          </a:p>
          <a:p>
            <a:r>
              <a:rPr lang="en-US" altLang="zh-CN">
                <a:ea typeface="宋体" panose="02010600030101010101" pitchFamily="2" charset="-122"/>
              </a:rPr>
              <a:t>3)</a:t>
            </a:r>
          </a:p>
          <a:p>
            <a:r>
              <a:rPr lang="zh-CN" altLang="en-US">
                <a:ea typeface="宋体" panose="02010600030101010101" pitchFamily="2" charset="-122"/>
              </a:rPr>
              <a:t>解；在解释 </a:t>
            </a:r>
            <a:r>
              <a:rPr lang="en-US" altLang="zh-CN" i="1">
                <a:latin typeface="Times New Roman" panose="02020603050405020304" pitchFamily="18" charset="0"/>
                <a:ea typeface="宋体" panose="02010600030101010101" pitchFamily="2" charset="-122"/>
              </a:rPr>
              <a:t>I </a:t>
            </a:r>
            <a:r>
              <a:rPr lang="zh-CN" altLang="en-US">
                <a:ea typeface="宋体" panose="02010600030101010101" pitchFamily="2" charset="-122"/>
              </a:rPr>
              <a:t>下，公式分别化为：</a:t>
            </a:r>
            <a:endParaRPr lang="en-US" altLang="zh-CN">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它的真值不确定，因而不是命题。</a:t>
            </a:r>
          </a:p>
        </p:txBody>
      </p:sp>
      <p:sp>
        <p:nvSpPr>
          <p:cNvPr id="28679" name="Rectangle 4">
            <a:extLst>
              <a:ext uri="{FF2B5EF4-FFF2-40B4-BE49-F238E27FC236}">
                <a16:creationId xmlns:a16="http://schemas.microsoft.com/office/drawing/2014/main" id="{8DFC728F-6008-4C4E-9FCB-62D760FB2F86}"/>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28680" name="Rectangle 6">
            <a:extLst>
              <a:ext uri="{FF2B5EF4-FFF2-40B4-BE49-F238E27FC236}">
                <a16:creationId xmlns:a16="http://schemas.microsoft.com/office/drawing/2014/main" id="{5B95F97F-F0A7-469B-A82C-21ED684DC07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28681" name="Rectangle 8">
            <a:extLst>
              <a:ext uri="{FF2B5EF4-FFF2-40B4-BE49-F238E27FC236}">
                <a16:creationId xmlns:a16="http://schemas.microsoft.com/office/drawing/2014/main" id="{958433D9-C85D-4909-A625-ADA0D543D4E3}"/>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8682" name="Object 9">
            <a:extLst>
              <a:ext uri="{FF2B5EF4-FFF2-40B4-BE49-F238E27FC236}">
                <a16:creationId xmlns:a16="http://schemas.microsoft.com/office/drawing/2014/main" id="{9D010290-66A9-4353-88F2-84871575600B}"/>
              </a:ext>
            </a:extLst>
          </p:cNvPr>
          <p:cNvGraphicFramePr>
            <a:graphicFrameLocks noChangeAspect="1"/>
          </p:cNvGraphicFramePr>
          <p:nvPr/>
        </p:nvGraphicFramePr>
        <p:xfrm>
          <a:off x="1600200" y="4038600"/>
          <a:ext cx="5562600" cy="601663"/>
        </p:xfrm>
        <a:graphic>
          <a:graphicData uri="http://schemas.openxmlformats.org/presentationml/2006/ole">
            <mc:AlternateContent xmlns:mc="http://schemas.openxmlformats.org/markup-compatibility/2006">
              <mc:Choice xmlns:v="urn:schemas-microsoft-com:vml" Requires="v">
                <p:oleObj spid="_x0000_s28773" name="公式" r:id="rId3" imgW="2108200" imgH="228600" progId="Equation.3">
                  <p:embed/>
                </p:oleObj>
              </mc:Choice>
              <mc:Fallback>
                <p:oleObj name="公式" r:id="rId3" imgW="21082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038600"/>
                        <a:ext cx="55626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Rectangle 10">
            <a:extLst>
              <a:ext uri="{FF2B5EF4-FFF2-40B4-BE49-F238E27FC236}">
                <a16:creationId xmlns:a16="http://schemas.microsoft.com/office/drawing/2014/main" id="{2B624B1F-3688-49D8-9C29-84E7BD4D2337}"/>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8684" name="Object 11">
            <a:extLst>
              <a:ext uri="{FF2B5EF4-FFF2-40B4-BE49-F238E27FC236}">
                <a16:creationId xmlns:a16="http://schemas.microsoft.com/office/drawing/2014/main" id="{598A1261-7A93-4583-9F78-62991EF32414}"/>
              </a:ext>
            </a:extLst>
          </p:cNvPr>
          <p:cNvGraphicFramePr>
            <a:graphicFrameLocks noChangeAspect="1"/>
          </p:cNvGraphicFramePr>
          <p:nvPr/>
        </p:nvGraphicFramePr>
        <p:xfrm>
          <a:off x="3505200" y="1981200"/>
          <a:ext cx="990600" cy="539750"/>
        </p:xfrm>
        <a:graphic>
          <a:graphicData uri="http://schemas.openxmlformats.org/presentationml/2006/ole">
            <mc:AlternateContent xmlns:mc="http://schemas.openxmlformats.org/markup-compatibility/2006">
              <mc:Choice xmlns:v="urn:schemas-microsoft-com:vml" Requires="v">
                <p:oleObj spid="_x0000_s28774" name="公式" r:id="rId5" imgW="419100" imgH="228600" progId="Equation.3">
                  <p:embed/>
                </p:oleObj>
              </mc:Choice>
              <mc:Fallback>
                <p:oleObj name="公式" r:id="rId5" imgW="4191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1981200"/>
                        <a:ext cx="990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12">
            <a:extLst>
              <a:ext uri="{FF2B5EF4-FFF2-40B4-BE49-F238E27FC236}">
                <a16:creationId xmlns:a16="http://schemas.microsoft.com/office/drawing/2014/main" id="{D8896471-3D10-4EF4-8FA0-FFA91A29A2BA}"/>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28686" name="Object 13">
            <a:extLst>
              <a:ext uri="{FF2B5EF4-FFF2-40B4-BE49-F238E27FC236}">
                <a16:creationId xmlns:a16="http://schemas.microsoft.com/office/drawing/2014/main" id="{292882DE-414A-4B6F-AAD7-3E708FC24566}"/>
              </a:ext>
            </a:extLst>
          </p:cNvPr>
          <p:cNvGraphicFramePr>
            <a:graphicFrameLocks noChangeAspect="1"/>
          </p:cNvGraphicFramePr>
          <p:nvPr/>
        </p:nvGraphicFramePr>
        <p:xfrm>
          <a:off x="3581400" y="2536825"/>
          <a:ext cx="4724400" cy="511175"/>
        </p:xfrm>
        <a:graphic>
          <a:graphicData uri="http://schemas.openxmlformats.org/presentationml/2006/ole">
            <mc:AlternateContent xmlns:mc="http://schemas.openxmlformats.org/markup-compatibility/2006">
              <mc:Choice xmlns:v="urn:schemas-microsoft-com:vml" Requires="v">
                <p:oleObj spid="_x0000_s28775" name="公式" r:id="rId7" imgW="2032000" imgH="215900" progId="Equation.3">
                  <p:embed/>
                </p:oleObj>
              </mc:Choice>
              <mc:Fallback>
                <p:oleObj name="公式" r:id="rId7" imgW="2032000" imgH="215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536825"/>
                        <a:ext cx="4724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7" name="Rectangle 15">
            <a:extLst>
              <a:ext uri="{FF2B5EF4-FFF2-40B4-BE49-F238E27FC236}">
                <a16:creationId xmlns:a16="http://schemas.microsoft.com/office/drawing/2014/main" id="{C2DDE635-20F2-49BC-9143-C5CD2FEC3388}"/>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2430" name="Object 14">
            <a:extLst>
              <a:ext uri="{FF2B5EF4-FFF2-40B4-BE49-F238E27FC236}">
                <a16:creationId xmlns:a16="http://schemas.microsoft.com/office/drawing/2014/main" id="{55C8603A-B46D-4349-A86E-AB717F1D0335}"/>
              </a:ext>
            </a:extLst>
          </p:cNvPr>
          <p:cNvGraphicFramePr>
            <a:graphicFrameLocks noChangeAspect="1"/>
          </p:cNvGraphicFramePr>
          <p:nvPr/>
        </p:nvGraphicFramePr>
        <p:xfrm>
          <a:off x="2057400" y="5072063"/>
          <a:ext cx="4648200" cy="566737"/>
        </p:xfrm>
        <a:graphic>
          <a:graphicData uri="http://schemas.openxmlformats.org/presentationml/2006/ole">
            <mc:AlternateContent xmlns:mc="http://schemas.openxmlformats.org/markup-compatibility/2006">
              <mc:Choice xmlns:v="urn:schemas-microsoft-com:vml" Requires="v">
                <p:oleObj spid="_x0000_s28776" name="公式" r:id="rId9" imgW="1803400" imgH="215900" progId="Equation.3">
                  <p:embed/>
                </p:oleObj>
              </mc:Choice>
              <mc:Fallback>
                <p:oleObj name="公式" r:id="rId9" imgW="1803400" imgH="2159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5072063"/>
                        <a:ext cx="4648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2419">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2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2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EB9CC2DC-94B3-4DD2-B2D6-465B8DCE0CEB}"/>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BE9E01FC-D27B-415C-A499-982299E6118A}" type="datetime10">
              <a:rPr lang="zh-CN" altLang="en-US" sz="1000" smtClean="0"/>
              <a:pPr>
                <a:spcBef>
                  <a:spcPct val="0"/>
                </a:spcBef>
                <a:buClrTx/>
                <a:buSzTx/>
                <a:buFontTx/>
                <a:buNone/>
              </a:pPr>
              <a:t>09:50</a:t>
            </a:fld>
            <a:endParaRPr lang="en-US" altLang="zh-CN" sz="1000"/>
          </a:p>
        </p:txBody>
      </p:sp>
      <p:sp>
        <p:nvSpPr>
          <p:cNvPr id="29699" name="页脚占位符 4">
            <a:extLst>
              <a:ext uri="{FF2B5EF4-FFF2-40B4-BE49-F238E27FC236}">
                <a16:creationId xmlns:a16="http://schemas.microsoft.com/office/drawing/2014/main" id="{7D79B0B2-21D9-49BC-8ADD-DC94321498AA}"/>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9700" name="灯片编号占位符 5">
            <a:extLst>
              <a:ext uri="{FF2B5EF4-FFF2-40B4-BE49-F238E27FC236}">
                <a16:creationId xmlns:a16="http://schemas.microsoft.com/office/drawing/2014/main" id="{93F71BA3-01E2-4213-AA62-637854F0E94F}"/>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4C9D7050-D62F-4380-A11C-327877F09031}" type="slidenum">
              <a:rPr lang="zh-CN" altLang="en-US" sz="1000" smtClean="0"/>
              <a:pPr>
                <a:spcBef>
                  <a:spcPct val="0"/>
                </a:spcBef>
                <a:buClrTx/>
                <a:buSzTx/>
                <a:buFontTx/>
                <a:buNone/>
              </a:pPr>
              <a:t>15</a:t>
            </a:fld>
            <a:endParaRPr lang="en-US" altLang="zh-CN" sz="1000"/>
          </a:p>
        </p:txBody>
      </p:sp>
      <p:sp>
        <p:nvSpPr>
          <p:cNvPr id="29701" name="Rectangle 2">
            <a:extLst>
              <a:ext uri="{FF2B5EF4-FFF2-40B4-BE49-F238E27FC236}">
                <a16:creationId xmlns:a16="http://schemas.microsoft.com/office/drawing/2014/main" id="{C6F0A468-73B9-408F-8F26-9EBE13163D3C}"/>
              </a:ext>
            </a:extLst>
          </p:cNvPr>
          <p:cNvSpPr>
            <a:spLocks noGrp="1" noChangeArrowheads="1"/>
          </p:cNvSpPr>
          <p:nvPr>
            <p:ph type="title"/>
          </p:nvPr>
        </p:nvSpPr>
        <p:spPr/>
        <p:txBody>
          <a:bodyPr/>
          <a:lstStyle/>
          <a:p>
            <a:r>
              <a:rPr lang="zh-CN" altLang="en-US">
                <a:ea typeface="宋体" panose="02010600030101010101" pitchFamily="2" charset="-122"/>
              </a:rPr>
              <a:t>闭式</a:t>
            </a:r>
          </a:p>
        </p:txBody>
      </p:sp>
      <p:sp>
        <p:nvSpPr>
          <p:cNvPr id="29702" name="Rectangle 3">
            <a:extLst>
              <a:ext uri="{FF2B5EF4-FFF2-40B4-BE49-F238E27FC236}">
                <a16:creationId xmlns:a16="http://schemas.microsoft.com/office/drawing/2014/main" id="{D7A062F2-C52D-4DE8-B625-7CB25D6329EA}"/>
              </a:ext>
            </a:extLst>
          </p:cNvPr>
          <p:cNvSpPr>
            <a:spLocks noGrp="1" noChangeArrowheads="1"/>
          </p:cNvSpPr>
          <p:nvPr>
            <p:ph type="body" idx="1"/>
          </p:nvPr>
        </p:nvSpPr>
        <p:spPr>
          <a:xfrm>
            <a:off x="495300" y="1665288"/>
            <a:ext cx="8153400" cy="4114800"/>
          </a:xfrm>
        </p:spPr>
        <p:txBody>
          <a:bodyPr/>
          <a:lstStyle/>
          <a:p>
            <a:r>
              <a:rPr lang="zh-CN" altLang="en-US">
                <a:ea typeface="宋体" panose="02010600030101010101" pitchFamily="2" charset="-122"/>
              </a:rPr>
              <a:t> 定义：设 </a:t>
            </a:r>
            <a:r>
              <a:rPr lang="en-US" altLang="zh-CN" i="1">
                <a:latin typeface="Times New Roman" panose="02020603050405020304" pitchFamily="18" charset="0"/>
                <a:ea typeface="宋体" panose="02010600030101010101" pitchFamily="2" charset="-122"/>
              </a:rPr>
              <a:t>A</a:t>
            </a:r>
            <a:r>
              <a:rPr lang="zh-CN" altLang="en-US">
                <a:ea typeface="宋体" panose="02010600030101010101" pitchFamily="2" charset="-122"/>
              </a:rPr>
              <a:t>为任一谓词公式，若 </a:t>
            </a:r>
            <a:r>
              <a:rPr lang="en-US" altLang="zh-CN" i="1">
                <a:latin typeface="Times New Roman" panose="02020603050405020304" pitchFamily="18" charset="0"/>
                <a:ea typeface="宋体" panose="02010600030101010101" pitchFamily="2" charset="-122"/>
              </a:rPr>
              <a:t>A </a:t>
            </a:r>
            <a:r>
              <a:rPr lang="zh-CN" altLang="en-US">
                <a:ea typeface="宋体" panose="02010600030101010101" pitchFamily="2" charset="-122"/>
              </a:rPr>
              <a:t>中无自由出现的个体变项，则称 </a:t>
            </a:r>
            <a:r>
              <a:rPr lang="en-US" altLang="zh-CN" i="1">
                <a:latin typeface="Times New Roman" panose="02020603050405020304" pitchFamily="18" charset="0"/>
                <a:ea typeface="宋体" panose="02010600030101010101" pitchFamily="2" charset="-122"/>
              </a:rPr>
              <a:t>A </a:t>
            </a:r>
            <a:r>
              <a:rPr lang="zh-CN" altLang="en-US">
                <a:ea typeface="宋体" panose="02010600030101010101" pitchFamily="2" charset="-122"/>
              </a:rPr>
              <a:t>是封闭的合式公式，简称闭式。</a:t>
            </a:r>
          </a:p>
        </p:txBody>
      </p:sp>
      <p:sp>
        <p:nvSpPr>
          <p:cNvPr id="29703" name="Rectangle 4">
            <a:extLst>
              <a:ext uri="{FF2B5EF4-FFF2-40B4-BE49-F238E27FC236}">
                <a16:creationId xmlns:a16="http://schemas.microsoft.com/office/drawing/2014/main" id="{22DE2968-2722-41A9-9DD7-6FD32704AD3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8565" name="Object 5">
            <a:extLst>
              <a:ext uri="{FF2B5EF4-FFF2-40B4-BE49-F238E27FC236}">
                <a16:creationId xmlns:a16="http://schemas.microsoft.com/office/drawing/2014/main" id="{69C41CC2-1618-4A4F-8849-524F8AE3F9AD}"/>
              </a:ext>
            </a:extLst>
          </p:cNvPr>
          <p:cNvGraphicFramePr>
            <a:graphicFrameLocks noChangeAspect="1"/>
          </p:cNvGraphicFramePr>
          <p:nvPr/>
        </p:nvGraphicFramePr>
        <p:xfrm>
          <a:off x="609600" y="3276600"/>
          <a:ext cx="8153400" cy="1182688"/>
        </p:xfrm>
        <a:graphic>
          <a:graphicData uri="http://schemas.openxmlformats.org/presentationml/2006/ole">
            <mc:AlternateContent xmlns:mc="http://schemas.openxmlformats.org/markup-compatibility/2006">
              <mc:Choice xmlns:v="urn:schemas-microsoft-com:vml" Requires="v">
                <p:oleObj spid="_x0000_s29726" name="公式" r:id="rId3" imgW="3149600" imgH="457200" progId="Equation.3">
                  <p:embed/>
                </p:oleObj>
              </mc:Choice>
              <mc:Fallback>
                <p:oleObj name="公式" r:id="rId3" imgW="31496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76600"/>
                        <a:ext cx="81534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3BACA998-1819-4196-A5F9-B1EB29DFBF6D}"/>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F05FC5E8-72C6-449F-B448-E965D600F853}" type="datetime10">
              <a:rPr lang="zh-CN" altLang="en-US" sz="1000" smtClean="0"/>
              <a:pPr>
                <a:spcBef>
                  <a:spcPct val="0"/>
                </a:spcBef>
                <a:buClrTx/>
                <a:buSzTx/>
                <a:buFontTx/>
                <a:buNone/>
              </a:pPr>
              <a:t>09:50</a:t>
            </a:fld>
            <a:endParaRPr lang="en-US" altLang="zh-CN" sz="1000"/>
          </a:p>
        </p:txBody>
      </p:sp>
      <p:sp>
        <p:nvSpPr>
          <p:cNvPr id="30723" name="页脚占位符 4">
            <a:extLst>
              <a:ext uri="{FF2B5EF4-FFF2-40B4-BE49-F238E27FC236}">
                <a16:creationId xmlns:a16="http://schemas.microsoft.com/office/drawing/2014/main" id="{B73953CE-CB0A-459E-97CC-24FE78DDA821}"/>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0724" name="灯片编号占位符 5">
            <a:extLst>
              <a:ext uri="{FF2B5EF4-FFF2-40B4-BE49-F238E27FC236}">
                <a16:creationId xmlns:a16="http://schemas.microsoft.com/office/drawing/2014/main" id="{1772428B-F125-4553-8B5F-CCDDB89A831D}"/>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F76200B8-797B-4334-8EB3-D93EC047D44E}" type="slidenum">
              <a:rPr lang="zh-CN" altLang="en-US" sz="1000" smtClean="0"/>
              <a:pPr>
                <a:spcBef>
                  <a:spcPct val="0"/>
                </a:spcBef>
                <a:buClrTx/>
                <a:buSzTx/>
                <a:buFontTx/>
                <a:buNone/>
              </a:pPr>
              <a:t>16</a:t>
            </a:fld>
            <a:endParaRPr lang="en-US" altLang="zh-CN" sz="1000"/>
          </a:p>
        </p:txBody>
      </p:sp>
      <p:sp>
        <p:nvSpPr>
          <p:cNvPr id="30725" name="Rectangle 2">
            <a:extLst>
              <a:ext uri="{FF2B5EF4-FFF2-40B4-BE49-F238E27FC236}">
                <a16:creationId xmlns:a16="http://schemas.microsoft.com/office/drawing/2014/main" id="{A2857987-6516-4253-A072-18C6DBFB7C86}"/>
              </a:ext>
            </a:extLst>
          </p:cNvPr>
          <p:cNvSpPr>
            <a:spLocks noGrp="1" noChangeArrowheads="1"/>
          </p:cNvSpPr>
          <p:nvPr>
            <p:ph type="title"/>
          </p:nvPr>
        </p:nvSpPr>
        <p:spPr/>
        <p:txBody>
          <a:bodyPr/>
          <a:lstStyle/>
          <a:p>
            <a:r>
              <a:rPr lang="zh-CN" altLang="en-US">
                <a:ea typeface="宋体" panose="02010600030101010101" pitchFamily="2" charset="-122"/>
              </a:rPr>
              <a:t>闭式与解释</a:t>
            </a:r>
            <a:endParaRPr lang="en-US" altLang="zh-CN">
              <a:ea typeface="宋体" panose="02010600030101010101" pitchFamily="2" charset="-122"/>
            </a:endParaRPr>
          </a:p>
        </p:txBody>
      </p:sp>
      <p:sp>
        <p:nvSpPr>
          <p:cNvPr id="502787" name="Rectangle 3">
            <a:extLst>
              <a:ext uri="{FF2B5EF4-FFF2-40B4-BE49-F238E27FC236}">
                <a16:creationId xmlns:a16="http://schemas.microsoft.com/office/drawing/2014/main" id="{5CCF4F6E-19C9-40C9-8D76-543AD0A13EFB}"/>
              </a:ext>
            </a:extLst>
          </p:cNvPr>
          <p:cNvSpPr>
            <a:spLocks noGrp="1" noChangeArrowheads="1"/>
          </p:cNvSpPr>
          <p:nvPr>
            <p:ph type="body" idx="1"/>
          </p:nvPr>
        </p:nvSpPr>
        <p:spPr>
          <a:xfrm>
            <a:off x="487363" y="1770063"/>
            <a:ext cx="7772400" cy="4114800"/>
          </a:xfrm>
        </p:spPr>
        <p:txBody>
          <a:bodyPr/>
          <a:lstStyle/>
          <a:p>
            <a:r>
              <a:rPr lang="zh-CN" altLang="en-US">
                <a:ea typeface="宋体" panose="02010600030101010101" pitchFamily="2" charset="-122"/>
              </a:rPr>
              <a:t>对于闭式来说，在具体的解释下一定为命题，由于每个个体变项都受量词的约束。对于非闭式则不具有该性质。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447A58C5-8D11-4813-B571-418FC40617D7}"/>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C94C58A-B9D9-4298-847F-E03F857FF869}" type="datetime10">
              <a:rPr lang="zh-CN" altLang="en-US" sz="1000" smtClean="0"/>
              <a:pPr>
                <a:spcBef>
                  <a:spcPct val="0"/>
                </a:spcBef>
                <a:buClrTx/>
                <a:buSzTx/>
                <a:buFontTx/>
                <a:buNone/>
              </a:pPr>
              <a:t>09:50</a:t>
            </a:fld>
            <a:endParaRPr lang="en-US" altLang="zh-CN" sz="1000"/>
          </a:p>
        </p:txBody>
      </p:sp>
      <p:sp>
        <p:nvSpPr>
          <p:cNvPr id="31747" name="页脚占位符 4">
            <a:extLst>
              <a:ext uri="{FF2B5EF4-FFF2-40B4-BE49-F238E27FC236}">
                <a16:creationId xmlns:a16="http://schemas.microsoft.com/office/drawing/2014/main" id="{AF9F84CD-1B33-4DA0-BBFB-828B2AB003D0}"/>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1748" name="灯片编号占位符 5">
            <a:extLst>
              <a:ext uri="{FF2B5EF4-FFF2-40B4-BE49-F238E27FC236}">
                <a16:creationId xmlns:a16="http://schemas.microsoft.com/office/drawing/2014/main" id="{39857542-07AF-4BDD-A4AC-456C115ABDB0}"/>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1B5AF61-232A-4ABE-A82D-D95ECDF8CFAE}" type="slidenum">
              <a:rPr lang="zh-CN" altLang="en-US" sz="1000" smtClean="0"/>
              <a:pPr>
                <a:spcBef>
                  <a:spcPct val="0"/>
                </a:spcBef>
                <a:buClrTx/>
                <a:buSzTx/>
                <a:buFontTx/>
                <a:buNone/>
              </a:pPr>
              <a:t>17</a:t>
            </a:fld>
            <a:endParaRPr lang="en-US" altLang="zh-CN" sz="1000"/>
          </a:p>
        </p:txBody>
      </p:sp>
      <p:sp>
        <p:nvSpPr>
          <p:cNvPr id="31749" name="Rectangle 2">
            <a:extLst>
              <a:ext uri="{FF2B5EF4-FFF2-40B4-BE49-F238E27FC236}">
                <a16:creationId xmlns:a16="http://schemas.microsoft.com/office/drawing/2014/main" id="{C302720B-A349-4DE5-8FF7-1604C5CC92D1}"/>
              </a:ext>
            </a:extLst>
          </p:cNvPr>
          <p:cNvSpPr>
            <a:spLocks noGrp="1" noChangeArrowheads="1"/>
          </p:cNvSpPr>
          <p:nvPr>
            <p:ph type="title"/>
          </p:nvPr>
        </p:nvSpPr>
        <p:spPr/>
        <p:txBody>
          <a:bodyPr/>
          <a:lstStyle/>
          <a:p>
            <a:r>
              <a:rPr lang="zh-CN" altLang="en-US">
                <a:ea typeface="宋体" panose="02010600030101010101" pitchFamily="2" charset="-122"/>
              </a:rPr>
              <a:t>谓词公式的类型</a:t>
            </a:r>
          </a:p>
        </p:txBody>
      </p:sp>
      <p:sp>
        <p:nvSpPr>
          <p:cNvPr id="503811" name="Rectangle 3">
            <a:extLst>
              <a:ext uri="{FF2B5EF4-FFF2-40B4-BE49-F238E27FC236}">
                <a16:creationId xmlns:a16="http://schemas.microsoft.com/office/drawing/2014/main" id="{FF36C2BD-B424-46D3-9E94-A40BB89C88B8}"/>
              </a:ext>
            </a:extLst>
          </p:cNvPr>
          <p:cNvSpPr>
            <a:spLocks noGrp="1" noChangeArrowheads="1"/>
          </p:cNvSpPr>
          <p:nvPr>
            <p:ph type="body" idx="1"/>
          </p:nvPr>
        </p:nvSpPr>
        <p:spPr>
          <a:xfrm>
            <a:off x="304800" y="1524000"/>
            <a:ext cx="8382000" cy="4343400"/>
          </a:xfrm>
        </p:spPr>
        <p:txBody>
          <a:bodyPr/>
          <a:lstStyle/>
          <a:p>
            <a:pPr>
              <a:lnSpc>
                <a:spcPct val="90000"/>
              </a:lnSpc>
            </a:pPr>
            <a:r>
              <a:rPr lang="zh-CN" altLang="en-US" sz="3200">
                <a:ea typeface="宋体" panose="02010600030101010101" pitchFamily="2" charset="-122"/>
              </a:rPr>
              <a:t>定义：设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为谓词公式，若在任何解释下都是真的，则称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为逻辑有效式，或永真式；若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在任何解释下都是假的，则称</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为矛盾式或永假式；若至少有一个解释使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为真，则称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为可满足式。</a:t>
            </a:r>
          </a:p>
          <a:p>
            <a:pPr>
              <a:lnSpc>
                <a:spcPct val="90000"/>
              </a:lnSpc>
            </a:pPr>
            <a:r>
              <a:rPr lang="zh-CN" altLang="en-US"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为永真式：任何解释都为真。逻辑有效式</a:t>
            </a:r>
          </a:p>
          <a:p>
            <a:pPr>
              <a:lnSpc>
                <a:spcPct val="90000"/>
              </a:lnSpc>
            </a:pPr>
            <a:r>
              <a:rPr lang="zh-CN" altLang="en-US"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为永假式：任何解释都为假。矛盾式</a:t>
            </a:r>
          </a:p>
          <a:p>
            <a:pPr>
              <a:lnSpc>
                <a:spcPct val="90000"/>
              </a:lnSpc>
            </a:pPr>
            <a:r>
              <a:rPr lang="zh-CN" altLang="en-US"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为可满足式：存在一个解释使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为真。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3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a:extLst>
              <a:ext uri="{FF2B5EF4-FFF2-40B4-BE49-F238E27FC236}">
                <a16:creationId xmlns:a16="http://schemas.microsoft.com/office/drawing/2014/main" id="{50B7A0F6-B742-4810-AA27-620E61517FB5}"/>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AEF8E41-7AAF-408C-8505-AFC4C4C13752}" type="datetime10">
              <a:rPr lang="zh-CN" altLang="en-US" sz="1000" smtClean="0"/>
              <a:pPr>
                <a:spcBef>
                  <a:spcPct val="0"/>
                </a:spcBef>
                <a:buClrTx/>
                <a:buSzTx/>
                <a:buFontTx/>
                <a:buNone/>
              </a:pPr>
              <a:t>09:50</a:t>
            </a:fld>
            <a:endParaRPr lang="en-US" altLang="zh-CN" sz="1000"/>
          </a:p>
        </p:txBody>
      </p:sp>
      <p:sp>
        <p:nvSpPr>
          <p:cNvPr id="32771" name="页脚占位符 4">
            <a:extLst>
              <a:ext uri="{FF2B5EF4-FFF2-40B4-BE49-F238E27FC236}">
                <a16:creationId xmlns:a16="http://schemas.microsoft.com/office/drawing/2014/main" id="{7A9BB7BA-0529-46F1-A9C8-8648E658D1A0}"/>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2772" name="灯片编号占位符 5">
            <a:extLst>
              <a:ext uri="{FF2B5EF4-FFF2-40B4-BE49-F238E27FC236}">
                <a16:creationId xmlns:a16="http://schemas.microsoft.com/office/drawing/2014/main" id="{9A7C13D1-1D9A-47FC-8D09-E31FDDDA34F2}"/>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FBC0378E-EAE4-4379-89D9-66B0A8AC37C3}" type="slidenum">
              <a:rPr lang="zh-CN" altLang="en-US" sz="1000" smtClean="0"/>
              <a:pPr>
                <a:spcBef>
                  <a:spcPct val="0"/>
                </a:spcBef>
                <a:buClrTx/>
                <a:buSzTx/>
                <a:buFontTx/>
                <a:buNone/>
              </a:pPr>
              <a:t>18</a:t>
            </a:fld>
            <a:endParaRPr lang="en-US" altLang="zh-CN" sz="1000"/>
          </a:p>
        </p:txBody>
      </p:sp>
      <p:sp>
        <p:nvSpPr>
          <p:cNvPr id="32773" name="Rectangle 2">
            <a:extLst>
              <a:ext uri="{FF2B5EF4-FFF2-40B4-BE49-F238E27FC236}">
                <a16:creationId xmlns:a16="http://schemas.microsoft.com/office/drawing/2014/main" id="{F8B523F8-4253-45DC-8208-443459F37F34}"/>
              </a:ext>
            </a:extLst>
          </p:cNvPr>
          <p:cNvSpPr>
            <a:spLocks noGrp="1" noChangeArrowheads="1"/>
          </p:cNvSpPr>
          <p:nvPr>
            <p:ph type="title"/>
          </p:nvPr>
        </p:nvSpPr>
        <p:spPr/>
        <p:txBody>
          <a:bodyPr/>
          <a:lstStyle/>
          <a:p>
            <a:r>
              <a:rPr lang="zh-CN" altLang="en-US">
                <a:ea typeface="宋体" panose="02010600030101010101" pitchFamily="2" charset="-122"/>
              </a:rPr>
              <a:t>谓词公式的类型判断</a:t>
            </a:r>
          </a:p>
        </p:txBody>
      </p:sp>
      <p:sp>
        <p:nvSpPr>
          <p:cNvPr id="32774" name="Rectangle 3">
            <a:extLst>
              <a:ext uri="{FF2B5EF4-FFF2-40B4-BE49-F238E27FC236}">
                <a16:creationId xmlns:a16="http://schemas.microsoft.com/office/drawing/2014/main" id="{1FF1DC92-1926-4957-B4F7-9805748E0912}"/>
              </a:ext>
            </a:extLst>
          </p:cNvPr>
          <p:cNvSpPr>
            <a:spLocks noGrp="1" noChangeArrowheads="1"/>
          </p:cNvSpPr>
          <p:nvPr>
            <p:ph type="body" idx="1"/>
          </p:nvPr>
        </p:nvSpPr>
        <p:spPr>
          <a:xfrm>
            <a:off x="457200" y="1600200"/>
            <a:ext cx="7772400" cy="4114800"/>
          </a:xfrm>
        </p:spPr>
        <p:txBody>
          <a:bodyPr/>
          <a:lstStyle/>
          <a:p>
            <a:r>
              <a:rPr lang="zh-CN" altLang="en-US" sz="3200">
                <a:ea typeface="宋体" panose="02010600030101010101" pitchFamily="2" charset="-122"/>
              </a:rPr>
              <a:t>由于公式的复杂性和解释的多样性，无可行的算法判断谓词公式的类型，只能对一些特殊的进行判断。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a:extLst>
              <a:ext uri="{FF2B5EF4-FFF2-40B4-BE49-F238E27FC236}">
                <a16:creationId xmlns:a16="http://schemas.microsoft.com/office/drawing/2014/main" id="{023A95E8-621F-40FB-BBE3-C5E4F28EBA6F}"/>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DA744AE-72CB-48EE-B020-6D1AAF4D3121}" type="datetime10">
              <a:rPr lang="zh-CN" altLang="en-US" sz="1000" smtClean="0"/>
              <a:pPr>
                <a:spcBef>
                  <a:spcPct val="0"/>
                </a:spcBef>
                <a:buClrTx/>
                <a:buSzTx/>
                <a:buFontTx/>
                <a:buNone/>
              </a:pPr>
              <a:t>09:50</a:t>
            </a:fld>
            <a:endParaRPr lang="en-US" altLang="zh-CN" sz="1000"/>
          </a:p>
        </p:txBody>
      </p:sp>
      <p:sp>
        <p:nvSpPr>
          <p:cNvPr id="33795" name="页脚占位符 4">
            <a:extLst>
              <a:ext uri="{FF2B5EF4-FFF2-40B4-BE49-F238E27FC236}">
                <a16:creationId xmlns:a16="http://schemas.microsoft.com/office/drawing/2014/main" id="{BC8F7E0B-ED8C-4898-AC67-66A5340FDBAE}"/>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3796" name="灯片编号占位符 5">
            <a:extLst>
              <a:ext uri="{FF2B5EF4-FFF2-40B4-BE49-F238E27FC236}">
                <a16:creationId xmlns:a16="http://schemas.microsoft.com/office/drawing/2014/main" id="{BCC74DC8-01DC-45A9-B0C5-F9B6A54E4700}"/>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E86A08A-5FBD-4691-AB90-DFDDBD590067}" type="slidenum">
              <a:rPr lang="zh-CN" altLang="en-US" sz="1000" smtClean="0"/>
              <a:pPr>
                <a:spcBef>
                  <a:spcPct val="0"/>
                </a:spcBef>
                <a:buClrTx/>
                <a:buSzTx/>
                <a:buFontTx/>
                <a:buNone/>
              </a:pPr>
              <a:t>19</a:t>
            </a:fld>
            <a:endParaRPr lang="en-US" altLang="zh-CN" sz="1000"/>
          </a:p>
        </p:txBody>
      </p:sp>
      <p:sp>
        <p:nvSpPr>
          <p:cNvPr id="33797" name="Rectangle 2">
            <a:extLst>
              <a:ext uri="{FF2B5EF4-FFF2-40B4-BE49-F238E27FC236}">
                <a16:creationId xmlns:a16="http://schemas.microsoft.com/office/drawing/2014/main" id="{36996A4E-9260-46A6-B54F-71F93D30E311}"/>
              </a:ext>
            </a:extLst>
          </p:cNvPr>
          <p:cNvSpPr>
            <a:spLocks noGrp="1" noChangeArrowheads="1"/>
          </p:cNvSpPr>
          <p:nvPr>
            <p:ph type="title"/>
          </p:nvPr>
        </p:nvSpPr>
        <p:spPr/>
        <p:txBody>
          <a:bodyPr/>
          <a:lstStyle/>
          <a:p>
            <a:r>
              <a:rPr lang="zh-CN" altLang="en-US">
                <a:ea typeface="宋体" panose="02010600030101010101" pitchFamily="2" charset="-122"/>
              </a:rPr>
              <a:t>代换实例</a:t>
            </a:r>
          </a:p>
        </p:txBody>
      </p:sp>
      <p:sp>
        <p:nvSpPr>
          <p:cNvPr id="505859" name="Rectangle 3">
            <a:extLst>
              <a:ext uri="{FF2B5EF4-FFF2-40B4-BE49-F238E27FC236}">
                <a16:creationId xmlns:a16="http://schemas.microsoft.com/office/drawing/2014/main" id="{F9F9C28D-4CFD-49CF-8094-80B2945A62FF}"/>
              </a:ext>
            </a:extLst>
          </p:cNvPr>
          <p:cNvSpPr>
            <a:spLocks noGrp="1" noChangeArrowheads="1"/>
          </p:cNvSpPr>
          <p:nvPr>
            <p:ph type="body" idx="1"/>
          </p:nvPr>
        </p:nvSpPr>
        <p:spPr>
          <a:xfrm>
            <a:off x="481013" y="1600200"/>
            <a:ext cx="7772400" cy="4114800"/>
          </a:xfrm>
        </p:spPr>
        <p:txBody>
          <a:bodyPr/>
          <a:lstStyle/>
          <a:p>
            <a:r>
              <a:rPr lang="zh-CN" altLang="en-US" sz="3200">
                <a:ea typeface="宋体" panose="02010600030101010101" pitchFamily="2" charset="-122"/>
              </a:rPr>
              <a:t>定义：设     是含命题变项                 的命题公式，                 是 </a:t>
            </a:r>
            <a:r>
              <a:rPr lang="en-US" altLang="zh-CN" sz="3200" i="1">
                <a:latin typeface="Times New Roman" panose="02020603050405020304" pitchFamily="18" charset="0"/>
                <a:ea typeface="宋体" panose="02010600030101010101" pitchFamily="2" charset="-122"/>
              </a:rPr>
              <a:t>n </a:t>
            </a:r>
            <a:r>
              <a:rPr lang="zh-CN" altLang="en-US" sz="3200">
                <a:ea typeface="宋体" panose="02010600030101010101" pitchFamily="2" charset="-122"/>
              </a:rPr>
              <a:t>个谓词公式，用     处处代换    ，所得公式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称为     的代换实例。</a:t>
            </a:r>
          </a:p>
          <a:p>
            <a:r>
              <a:rPr lang="zh-CN" altLang="en-US" sz="3200">
                <a:ea typeface="宋体" panose="02010600030101010101" pitchFamily="2" charset="-122"/>
              </a:rPr>
              <a:t>命题公式中的重言式的代换实例都是谓词公式的逻辑有效式。</a:t>
            </a:r>
          </a:p>
        </p:txBody>
      </p:sp>
      <p:sp>
        <p:nvSpPr>
          <p:cNvPr id="33799" name="Rectangle 5">
            <a:extLst>
              <a:ext uri="{FF2B5EF4-FFF2-40B4-BE49-F238E27FC236}">
                <a16:creationId xmlns:a16="http://schemas.microsoft.com/office/drawing/2014/main" id="{B296DBA6-C6B2-4929-BCB1-83E7F601A2D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3800" name="Object 4">
            <a:extLst>
              <a:ext uri="{FF2B5EF4-FFF2-40B4-BE49-F238E27FC236}">
                <a16:creationId xmlns:a16="http://schemas.microsoft.com/office/drawing/2014/main" id="{546954F7-E4B4-400A-A17A-BBF49E606A36}"/>
              </a:ext>
            </a:extLst>
          </p:cNvPr>
          <p:cNvGraphicFramePr>
            <a:graphicFrameLocks noChangeAspect="1"/>
          </p:cNvGraphicFramePr>
          <p:nvPr/>
        </p:nvGraphicFramePr>
        <p:xfrm>
          <a:off x="2628900" y="1644650"/>
          <a:ext cx="508000" cy="609600"/>
        </p:xfrm>
        <a:graphic>
          <a:graphicData uri="http://schemas.openxmlformats.org/presentationml/2006/ole">
            <mc:AlternateContent xmlns:mc="http://schemas.openxmlformats.org/markup-compatibility/2006">
              <mc:Choice xmlns:v="urn:schemas-microsoft-com:vml" Requires="v">
                <p:oleObj spid="_x0000_s33936" name="公式" r:id="rId3" imgW="190500" imgH="228600" progId="Equation.3">
                  <p:embed/>
                </p:oleObj>
              </mc:Choice>
              <mc:Fallback>
                <p:oleObj name="公式" r:id="rId3" imgW="190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1644650"/>
                        <a:ext cx="50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Rectangle 7">
            <a:extLst>
              <a:ext uri="{FF2B5EF4-FFF2-40B4-BE49-F238E27FC236}">
                <a16:creationId xmlns:a16="http://schemas.microsoft.com/office/drawing/2014/main" id="{8959BB15-1F21-4583-8D1F-A5011AFD4D4C}"/>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3802" name="Object 6">
            <a:extLst>
              <a:ext uri="{FF2B5EF4-FFF2-40B4-BE49-F238E27FC236}">
                <a16:creationId xmlns:a16="http://schemas.microsoft.com/office/drawing/2014/main" id="{1291909F-80D1-484B-AF0E-711F515FB474}"/>
              </a:ext>
            </a:extLst>
          </p:cNvPr>
          <p:cNvGraphicFramePr>
            <a:graphicFrameLocks noChangeAspect="1"/>
          </p:cNvGraphicFramePr>
          <p:nvPr/>
        </p:nvGraphicFramePr>
        <p:xfrm>
          <a:off x="5765800" y="1512888"/>
          <a:ext cx="2286000" cy="630237"/>
        </p:xfrm>
        <a:graphic>
          <a:graphicData uri="http://schemas.openxmlformats.org/presentationml/2006/ole">
            <mc:AlternateContent xmlns:mc="http://schemas.openxmlformats.org/markup-compatibility/2006">
              <mc:Choice xmlns:v="urn:schemas-microsoft-com:vml" Requires="v">
                <p:oleObj spid="_x0000_s33937" name="公式" r:id="rId5" imgW="825500" imgH="228600" progId="Equation.3">
                  <p:embed/>
                </p:oleObj>
              </mc:Choice>
              <mc:Fallback>
                <p:oleObj name="公式" r:id="rId5" imgW="825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5800" y="1512888"/>
                        <a:ext cx="228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3" name="Rectangle 9">
            <a:extLst>
              <a:ext uri="{FF2B5EF4-FFF2-40B4-BE49-F238E27FC236}">
                <a16:creationId xmlns:a16="http://schemas.microsoft.com/office/drawing/2014/main" id="{0171A09E-04B3-4EC9-9F7D-4F89392EE040}"/>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3804" name="Object 8">
            <a:extLst>
              <a:ext uri="{FF2B5EF4-FFF2-40B4-BE49-F238E27FC236}">
                <a16:creationId xmlns:a16="http://schemas.microsoft.com/office/drawing/2014/main" id="{364A426C-2E7C-48CA-875F-3140A77420B9}"/>
              </a:ext>
            </a:extLst>
          </p:cNvPr>
          <p:cNvGraphicFramePr>
            <a:graphicFrameLocks noChangeAspect="1"/>
          </p:cNvGraphicFramePr>
          <p:nvPr/>
        </p:nvGraphicFramePr>
        <p:xfrm>
          <a:off x="3484563" y="2152650"/>
          <a:ext cx="2209800" cy="611188"/>
        </p:xfrm>
        <a:graphic>
          <a:graphicData uri="http://schemas.openxmlformats.org/presentationml/2006/ole">
            <mc:AlternateContent xmlns:mc="http://schemas.openxmlformats.org/markup-compatibility/2006">
              <mc:Choice xmlns:v="urn:schemas-microsoft-com:vml" Requires="v">
                <p:oleObj spid="_x0000_s33938" name="公式" r:id="rId7" imgW="825500" imgH="228600" progId="Equation.3">
                  <p:embed/>
                </p:oleObj>
              </mc:Choice>
              <mc:Fallback>
                <p:oleObj name="公式" r:id="rId7" imgW="8255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4563" y="2152650"/>
                        <a:ext cx="22098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Rectangle 11">
            <a:extLst>
              <a:ext uri="{FF2B5EF4-FFF2-40B4-BE49-F238E27FC236}">
                <a16:creationId xmlns:a16="http://schemas.microsoft.com/office/drawing/2014/main" id="{F38B9B11-D9C3-4185-A762-D69850B19025}"/>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3806" name="Object 10">
            <a:extLst>
              <a:ext uri="{FF2B5EF4-FFF2-40B4-BE49-F238E27FC236}">
                <a16:creationId xmlns:a16="http://schemas.microsoft.com/office/drawing/2014/main" id="{9696C899-11D3-412F-9E65-7702E0CF46FF}"/>
              </a:ext>
            </a:extLst>
          </p:cNvPr>
          <p:cNvGraphicFramePr>
            <a:graphicFrameLocks noChangeAspect="1"/>
          </p:cNvGraphicFramePr>
          <p:nvPr/>
        </p:nvGraphicFramePr>
        <p:xfrm>
          <a:off x="2667000" y="2590800"/>
          <a:ext cx="431800" cy="609600"/>
        </p:xfrm>
        <a:graphic>
          <a:graphicData uri="http://schemas.openxmlformats.org/presentationml/2006/ole">
            <mc:AlternateContent xmlns:mc="http://schemas.openxmlformats.org/markup-compatibility/2006">
              <mc:Choice xmlns:v="urn:schemas-microsoft-com:vml" Requires="v">
                <p:oleObj spid="_x0000_s33939" name="公式" r:id="rId9" imgW="165028" imgH="228501" progId="Equation.3">
                  <p:embed/>
                </p:oleObj>
              </mc:Choice>
              <mc:Fallback>
                <p:oleObj name="公式" r:id="rId9" imgW="165028"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590800"/>
                        <a:ext cx="43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7" name="Rectangle 13">
            <a:extLst>
              <a:ext uri="{FF2B5EF4-FFF2-40B4-BE49-F238E27FC236}">
                <a16:creationId xmlns:a16="http://schemas.microsoft.com/office/drawing/2014/main" id="{AA1475CB-005A-4D7A-BF2E-44D012B42AD3}"/>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3808" name="Object 12">
            <a:extLst>
              <a:ext uri="{FF2B5EF4-FFF2-40B4-BE49-F238E27FC236}">
                <a16:creationId xmlns:a16="http://schemas.microsoft.com/office/drawing/2014/main" id="{4A4D1751-852E-4C38-9C1A-7E94E2FD5408}"/>
              </a:ext>
            </a:extLst>
          </p:cNvPr>
          <p:cNvGraphicFramePr>
            <a:graphicFrameLocks noChangeAspect="1"/>
          </p:cNvGraphicFramePr>
          <p:nvPr/>
        </p:nvGraphicFramePr>
        <p:xfrm>
          <a:off x="4927600" y="2590800"/>
          <a:ext cx="482600" cy="609600"/>
        </p:xfrm>
        <a:graphic>
          <a:graphicData uri="http://schemas.openxmlformats.org/presentationml/2006/ole">
            <mc:AlternateContent xmlns:mc="http://schemas.openxmlformats.org/markup-compatibility/2006">
              <mc:Choice xmlns:v="urn:schemas-microsoft-com:vml" Requires="v">
                <p:oleObj spid="_x0000_s33940" name="公式" r:id="rId11" imgW="177646" imgH="228402" progId="Equation.3">
                  <p:embed/>
                </p:oleObj>
              </mc:Choice>
              <mc:Fallback>
                <p:oleObj name="公式" r:id="rId11" imgW="177646" imgH="22840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7600" y="2590800"/>
                        <a:ext cx="48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9" name="Object 14">
            <a:extLst>
              <a:ext uri="{FF2B5EF4-FFF2-40B4-BE49-F238E27FC236}">
                <a16:creationId xmlns:a16="http://schemas.microsoft.com/office/drawing/2014/main" id="{0DFAEE2F-6285-4173-BA01-4D2AA9CB0473}"/>
              </a:ext>
            </a:extLst>
          </p:cNvPr>
          <p:cNvGraphicFramePr>
            <a:graphicFrameLocks noChangeAspect="1"/>
          </p:cNvGraphicFramePr>
          <p:nvPr/>
        </p:nvGraphicFramePr>
        <p:xfrm>
          <a:off x="1854200" y="3124200"/>
          <a:ext cx="508000" cy="609600"/>
        </p:xfrm>
        <a:graphic>
          <a:graphicData uri="http://schemas.openxmlformats.org/presentationml/2006/ole">
            <mc:AlternateContent xmlns:mc="http://schemas.openxmlformats.org/markup-compatibility/2006">
              <mc:Choice xmlns:v="urn:schemas-microsoft-com:vml" Requires="v">
                <p:oleObj spid="_x0000_s33941" name="公式" r:id="rId13" imgW="190500" imgH="228600" progId="Equation.3">
                  <p:embed/>
                </p:oleObj>
              </mc:Choice>
              <mc:Fallback>
                <p:oleObj name="公式" r:id="rId13" imgW="190500" imgH="2286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3124200"/>
                        <a:ext cx="50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a:extLst>
              <a:ext uri="{FF2B5EF4-FFF2-40B4-BE49-F238E27FC236}">
                <a16:creationId xmlns:a16="http://schemas.microsoft.com/office/drawing/2014/main" id="{614767A3-2374-4710-B7E8-C5E18F8BF462}"/>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9FDB18E4-8EAD-4798-8DA5-CA411A86088B}" type="datetime10">
              <a:rPr lang="zh-CN" altLang="en-US" sz="1000" smtClean="0"/>
              <a:pPr>
                <a:spcBef>
                  <a:spcPct val="0"/>
                </a:spcBef>
                <a:buClrTx/>
                <a:buSzTx/>
                <a:buFontTx/>
                <a:buNone/>
              </a:pPr>
              <a:t>09:50</a:t>
            </a:fld>
            <a:endParaRPr lang="en-US" altLang="zh-CN" sz="1000"/>
          </a:p>
        </p:txBody>
      </p:sp>
      <p:sp>
        <p:nvSpPr>
          <p:cNvPr id="34819" name="页脚占位符 4">
            <a:extLst>
              <a:ext uri="{FF2B5EF4-FFF2-40B4-BE49-F238E27FC236}">
                <a16:creationId xmlns:a16="http://schemas.microsoft.com/office/drawing/2014/main" id="{15E6EC31-F13B-43AF-AC0D-5DDECA76C0A7}"/>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4820" name="灯片编号占位符 5">
            <a:extLst>
              <a:ext uri="{FF2B5EF4-FFF2-40B4-BE49-F238E27FC236}">
                <a16:creationId xmlns:a16="http://schemas.microsoft.com/office/drawing/2014/main" id="{D31006DD-31BB-4373-B787-A534F88CA9ED}"/>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B2C944C-DC4D-4E2F-9AFB-8B2A9DED9C27}" type="slidenum">
              <a:rPr lang="zh-CN" altLang="en-US" sz="1000" smtClean="0"/>
              <a:pPr>
                <a:spcBef>
                  <a:spcPct val="0"/>
                </a:spcBef>
                <a:buClrTx/>
                <a:buSzTx/>
                <a:buFontTx/>
                <a:buNone/>
              </a:pPr>
              <a:t>20</a:t>
            </a:fld>
            <a:endParaRPr lang="en-US" altLang="zh-CN" sz="1000"/>
          </a:p>
        </p:txBody>
      </p:sp>
      <p:sp>
        <p:nvSpPr>
          <p:cNvPr id="34821" name="Rectangle 2">
            <a:extLst>
              <a:ext uri="{FF2B5EF4-FFF2-40B4-BE49-F238E27FC236}">
                <a16:creationId xmlns:a16="http://schemas.microsoft.com/office/drawing/2014/main" id="{26F9B6B5-5269-4996-9296-4C91C98A9642}"/>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506883" name="Rectangle 3">
            <a:extLst>
              <a:ext uri="{FF2B5EF4-FFF2-40B4-BE49-F238E27FC236}">
                <a16:creationId xmlns:a16="http://schemas.microsoft.com/office/drawing/2014/main" id="{FDF5E244-6CE2-4E4A-AB0B-7FBF5E3FDE45}"/>
              </a:ext>
            </a:extLst>
          </p:cNvPr>
          <p:cNvSpPr>
            <a:spLocks noGrp="1" noChangeArrowheads="1"/>
          </p:cNvSpPr>
          <p:nvPr>
            <p:ph type="body" idx="1"/>
          </p:nvPr>
        </p:nvSpPr>
        <p:spPr>
          <a:xfrm>
            <a:off x="571500" y="1676400"/>
            <a:ext cx="7772400" cy="4114800"/>
          </a:xfrm>
        </p:spPr>
        <p:txBody>
          <a:bodyPr/>
          <a:lstStyle/>
          <a:p>
            <a:r>
              <a:rPr lang="zh-CN" altLang="en-US" sz="3200">
                <a:ea typeface="宋体" panose="02010600030101010101" pitchFamily="2" charset="-122"/>
              </a:rPr>
              <a:t>例：判断谓词公式的类型</a:t>
            </a:r>
          </a:p>
          <a:p>
            <a:r>
              <a:rPr lang="en-US" altLang="zh-CN" sz="3200">
                <a:ea typeface="宋体" panose="02010600030101010101" pitchFamily="2" charset="-122"/>
              </a:rPr>
              <a:t>(1)</a:t>
            </a:r>
          </a:p>
          <a:p>
            <a:r>
              <a:rPr lang="en-US" altLang="zh-CN" sz="3200">
                <a:ea typeface="宋体" panose="02010600030101010101" pitchFamily="2" charset="-122"/>
              </a:rPr>
              <a:t>(2)</a:t>
            </a:r>
          </a:p>
          <a:p>
            <a:r>
              <a:rPr lang="en-US" altLang="zh-CN" sz="3200">
                <a:ea typeface="宋体" panose="02010600030101010101" pitchFamily="2" charset="-122"/>
              </a:rPr>
              <a:t>(3)</a:t>
            </a:r>
          </a:p>
        </p:txBody>
      </p:sp>
      <p:sp>
        <p:nvSpPr>
          <p:cNvPr id="34823" name="Rectangle 5">
            <a:extLst>
              <a:ext uri="{FF2B5EF4-FFF2-40B4-BE49-F238E27FC236}">
                <a16:creationId xmlns:a16="http://schemas.microsoft.com/office/drawing/2014/main" id="{7A8D12CC-062B-4CAE-8231-46D31DE6C3B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6884" name="Object 4">
            <a:extLst>
              <a:ext uri="{FF2B5EF4-FFF2-40B4-BE49-F238E27FC236}">
                <a16:creationId xmlns:a16="http://schemas.microsoft.com/office/drawing/2014/main" id="{F12988D9-4403-4D60-B806-680CFD3FD464}"/>
              </a:ext>
            </a:extLst>
          </p:cNvPr>
          <p:cNvGraphicFramePr>
            <a:graphicFrameLocks noChangeAspect="1"/>
          </p:cNvGraphicFramePr>
          <p:nvPr/>
        </p:nvGraphicFramePr>
        <p:xfrm>
          <a:off x="1752600" y="2320925"/>
          <a:ext cx="4876800" cy="574675"/>
        </p:xfrm>
        <a:graphic>
          <a:graphicData uri="http://schemas.openxmlformats.org/presentationml/2006/ole">
            <mc:AlternateContent xmlns:mc="http://schemas.openxmlformats.org/markup-compatibility/2006">
              <mc:Choice xmlns:v="urn:schemas-microsoft-com:vml" Requires="v">
                <p:oleObj spid="_x0000_s34892" name="公式" r:id="rId3" imgW="1853396" imgH="215806" progId="Equation.3">
                  <p:embed/>
                </p:oleObj>
              </mc:Choice>
              <mc:Fallback>
                <p:oleObj name="公式" r:id="rId3" imgW="1853396"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320925"/>
                        <a:ext cx="4876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7">
            <a:extLst>
              <a:ext uri="{FF2B5EF4-FFF2-40B4-BE49-F238E27FC236}">
                <a16:creationId xmlns:a16="http://schemas.microsoft.com/office/drawing/2014/main" id="{37E1C1AD-4F66-4F7A-A263-2A5F245FC57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6886" name="Object 6">
            <a:extLst>
              <a:ext uri="{FF2B5EF4-FFF2-40B4-BE49-F238E27FC236}">
                <a16:creationId xmlns:a16="http://schemas.microsoft.com/office/drawing/2014/main" id="{EF8D0562-FBEA-44FC-9E56-729A88B9A645}"/>
              </a:ext>
            </a:extLst>
          </p:cNvPr>
          <p:cNvGraphicFramePr>
            <a:graphicFrameLocks noChangeAspect="1"/>
          </p:cNvGraphicFramePr>
          <p:nvPr/>
        </p:nvGraphicFramePr>
        <p:xfrm>
          <a:off x="1828800" y="2860675"/>
          <a:ext cx="4953000" cy="568325"/>
        </p:xfrm>
        <a:graphic>
          <a:graphicData uri="http://schemas.openxmlformats.org/presentationml/2006/ole">
            <mc:AlternateContent xmlns:mc="http://schemas.openxmlformats.org/markup-compatibility/2006">
              <mc:Choice xmlns:v="urn:schemas-microsoft-com:vml" Requires="v">
                <p:oleObj spid="_x0000_s34893" name="公式" r:id="rId5" imgW="1916868" imgH="215806" progId="Equation.3">
                  <p:embed/>
                </p:oleObj>
              </mc:Choice>
              <mc:Fallback>
                <p:oleObj name="公式" r:id="rId5" imgW="1916868"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860675"/>
                        <a:ext cx="4953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Rectangle 9">
            <a:extLst>
              <a:ext uri="{FF2B5EF4-FFF2-40B4-BE49-F238E27FC236}">
                <a16:creationId xmlns:a16="http://schemas.microsoft.com/office/drawing/2014/main" id="{2C6E5E5E-9F7D-41FE-A5D5-727FF3D8D307}"/>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06888" name="Object 8">
            <a:extLst>
              <a:ext uri="{FF2B5EF4-FFF2-40B4-BE49-F238E27FC236}">
                <a16:creationId xmlns:a16="http://schemas.microsoft.com/office/drawing/2014/main" id="{E5600003-1988-4EEF-94E0-869736EFE56F}"/>
              </a:ext>
            </a:extLst>
          </p:cNvPr>
          <p:cNvGraphicFramePr>
            <a:graphicFrameLocks noChangeAspect="1"/>
          </p:cNvGraphicFramePr>
          <p:nvPr/>
        </p:nvGraphicFramePr>
        <p:xfrm>
          <a:off x="1828800" y="3475038"/>
          <a:ext cx="6172200" cy="563562"/>
        </p:xfrm>
        <a:graphic>
          <a:graphicData uri="http://schemas.openxmlformats.org/presentationml/2006/ole">
            <mc:AlternateContent xmlns:mc="http://schemas.openxmlformats.org/markup-compatibility/2006">
              <mc:Choice xmlns:v="urn:schemas-microsoft-com:vml" Requires="v">
                <p:oleObj spid="_x0000_s34894" name="公式" r:id="rId7" imgW="2400300" imgH="215900" progId="Equation.3">
                  <p:embed/>
                </p:oleObj>
              </mc:Choice>
              <mc:Fallback>
                <p:oleObj name="公式" r:id="rId7" imgW="24003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475038"/>
                        <a:ext cx="6172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6883">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0688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06883">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068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6883">
                                            <p:txEl>
                                              <p:pRg st="3" end="3"/>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506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332E2B0A-C719-4ADE-B62A-22C1F503EA91}"/>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C7E7F236-D271-409B-AF7A-ABA8B437EDD3}" type="datetime10">
              <a:rPr lang="zh-CN" altLang="en-US" sz="1000" smtClean="0"/>
              <a:pPr>
                <a:spcBef>
                  <a:spcPct val="0"/>
                </a:spcBef>
                <a:buClrTx/>
                <a:buSzTx/>
                <a:buFontTx/>
                <a:buNone/>
              </a:pPr>
              <a:t>09:50</a:t>
            </a:fld>
            <a:endParaRPr lang="en-US" altLang="zh-CN" sz="1000"/>
          </a:p>
        </p:txBody>
      </p:sp>
      <p:sp>
        <p:nvSpPr>
          <p:cNvPr id="35843" name="页脚占位符 4">
            <a:extLst>
              <a:ext uri="{FF2B5EF4-FFF2-40B4-BE49-F238E27FC236}">
                <a16:creationId xmlns:a16="http://schemas.microsoft.com/office/drawing/2014/main" id="{6B854322-E3CB-47BB-B483-DC20694458E6}"/>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5844" name="灯片编号占位符 5">
            <a:extLst>
              <a:ext uri="{FF2B5EF4-FFF2-40B4-BE49-F238E27FC236}">
                <a16:creationId xmlns:a16="http://schemas.microsoft.com/office/drawing/2014/main" id="{FB3D43DC-3DAC-45FA-95CE-38596D5B7BD2}"/>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B05608C-AF81-49DE-B8C4-52E2FF37E5DF}" type="slidenum">
              <a:rPr lang="zh-CN" altLang="en-US" sz="1000" smtClean="0"/>
              <a:pPr>
                <a:spcBef>
                  <a:spcPct val="0"/>
                </a:spcBef>
                <a:buClrTx/>
                <a:buSzTx/>
                <a:buFontTx/>
                <a:buNone/>
              </a:pPr>
              <a:t>21</a:t>
            </a:fld>
            <a:endParaRPr lang="en-US" altLang="zh-CN" sz="1000"/>
          </a:p>
        </p:txBody>
      </p:sp>
      <p:sp>
        <p:nvSpPr>
          <p:cNvPr id="35845" name="Rectangle 2">
            <a:extLst>
              <a:ext uri="{FF2B5EF4-FFF2-40B4-BE49-F238E27FC236}">
                <a16:creationId xmlns:a16="http://schemas.microsoft.com/office/drawing/2014/main" id="{3CB4BF97-7BAA-440D-BBD1-5456AB7E0DA1}"/>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575491" name="Rectangle 3">
            <a:extLst>
              <a:ext uri="{FF2B5EF4-FFF2-40B4-BE49-F238E27FC236}">
                <a16:creationId xmlns:a16="http://schemas.microsoft.com/office/drawing/2014/main" id="{0D18F822-674B-439F-8518-A6518A0C0AAD}"/>
              </a:ext>
            </a:extLst>
          </p:cNvPr>
          <p:cNvSpPr>
            <a:spLocks noGrp="1" noChangeArrowheads="1"/>
          </p:cNvSpPr>
          <p:nvPr>
            <p:ph type="body" idx="1"/>
          </p:nvPr>
        </p:nvSpPr>
        <p:spPr>
          <a:xfrm>
            <a:off x="533400" y="1676400"/>
            <a:ext cx="7772400" cy="4114800"/>
          </a:xfrm>
        </p:spPr>
        <p:txBody>
          <a:bodyPr/>
          <a:lstStyle/>
          <a:p>
            <a:r>
              <a:rPr lang="zh-CN" altLang="en-US" sz="3200">
                <a:ea typeface="宋体" panose="02010600030101010101" pitchFamily="2" charset="-122"/>
              </a:rPr>
              <a:t>例：判断谓词公式的类型</a:t>
            </a:r>
          </a:p>
          <a:p>
            <a:r>
              <a:rPr lang="en-US" altLang="zh-CN" sz="3200">
                <a:ea typeface="宋体" panose="02010600030101010101" pitchFamily="2" charset="-122"/>
              </a:rPr>
              <a:t>(1)</a:t>
            </a:r>
          </a:p>
          <a:p>
            <a:r>
              <a:rPr lang="zh-CN" altLang="en-US" sz="3200">
                <a:ea typeface="宋体" panose="02010600030101010101" pitchFamily="2" charset="-122"/>
              </a:rPr>
              <a:t>解：</a:t>
            </a:r>
            <a:r>
              <a:rPr lang="en-US" altLang="zh-CN" sz="3200">
                <a:ea typeface="宋体" panose="02010600030101010101" pitchFamily="2" charset="-122"/>
              </a:rPr>
              <a:t>(1)               </a:t>
            </a:r>
            <a:r>
              <a:rPr lang="zh-CN" altLang="en-US" sz="3200">
                <a:ea typeface="宋体" panose="02010600030101010101" pitchFamily="2" charset="-122"/>
              </a:rPr>
              <a:t>     是重言式，</a:t>
            </a:r>
          </a:p>
          <a:p>
            <a:r>
              <a:rPr lang="en-US" altLang="zh-CN" sz="3200">
                <a:ea typeface="宋体" panose="02010600030101010101" pitchFamily="2" charset="-122"/>
              </a:rPr>
              <a:t>(1) </a:t>
            </a:r>
            <a:r>
              <a:rPr lang="zh-CN" altLang="en-US" sz="3200">
                <a:ea typeface="宋体" panose="02010600030101010101" pitchFamily="2" charset="-122"/>
              </a:rPr>
              <a:t>为                   的代换实例，</a:t>
            </a:r>
          </a:p>
          <a:p>
            <a:r>
              <a:rPr lang="zh-CN" altLang="en-US" sz="3200">
                <a:ea typeface="宋体" panose="02010600030101010101" pitchFamily="2" charset="-122"/>
              </a:rPr>
              <a:t>故为逻辑有效式。</a:t>
            </a:r>
            <a:endParaRPr lang="en-US" altLang="zh-CN" sz="3200">
              <a:ea typeface="宋体" panose="02010600030101010101" pitchFamily="2" charset="-122"/>
            </a:endParaRPr>
          </a:p>
        </p:txBody>
      </p:sp>
      <p:sp>
        <p:nvSpPr>
          <p:cNvPr id="35847" name="Rectangle 4">
            <a:extLst>
              <a:ext uri="{FF2B5EF4-FFF2-40B4-BE49-F238E27FC236}">
                <a16:creationId xmlns:a16="http://schemas.microsoft.com/office/drawing/2014/main" id="{205DDA2E-19E4-4D01-A5D0-A56DED160AC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5848" name="Object 5">
            <a:extLst>
              <a:ext uri="{FF2B5EF4-FFF2-40B4-BE49-F238E27FC236}">
                <a16:creationId xmlns:a16="http://schemas.microsoft.com/office/drawing/2014/main" id="{1BD88D32-FD6E-4A3F-B6C3-7F23A3561064}"/>
              </a:ext>
            </a:extLst>
          </p:cNvPr>
          <p:cNvGraphicFramePr>
            <a:graphicFrameLocks noChangeAspect="1"/>
          </p:cNvGraphicFramePr>
          <p:nvPr/>
        </p:nvGraphicFramePr>
        <p:xfrm>
          <a:off x="1676400" y="2286000"/>
          <a:ext cx="4876800" cy="574675"/>
        </p:xfrm>
        <a:graphic>
          <a:graphicData uri="http://schemas.openxmlformats.org/presentationml/2006/ole">
            <mc:AlternateContent xmlns:mc="http://schemas.openxmlformats.org/markup-compatibility/2006">
              <mc:Choice xmlns:v="urn:schemas-microsoft-com:vml" Requires="v">
                <p:oleObj spid="_x0000_s35917" name="公式" r:id="rId3" imgW="1853396" imgH="215806" progId="Equation.3">
                  <p:embed/>
                </p:oleObj>
              </mc:Choice>
              <mc:Fallback>
                <p:oleObj name="公式" r:id="rId3" imgW="1853396"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286000"/>
                        <a:ext cx="4876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6">
            <a:extLst>
              <a:ext uri="{FF2B5EF4-FFF2-40B4-BE49-F238E27FC236}">
                <a16:creationId xmlns:a16="http://schemas.microsoft.com/office/drawing/2014/main" id="{7A499E91-1BE9-4BDD-ACA9-77C8D90F991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5850" name="Rectangle 8">
            <a:extLst>
              <a:ext uri="{FF2B5EF4-FFF2-40B4-BE49-F238E27FC236}">
                <a16:creationId xmlns:a16="http://schemas.microsoft.com/office/drawing/2014/main" id="{9A139B05-C0F6-4B2A-BCA5-3A5D093AC84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5851" name="Rectangle 11">
            <a:extLst>
              <a:ext uri="{FF2B5EF4-FFF2-40B4-BE49-F238E27FC236}">
                <a16:creationId xmlns:a16="http://schemas.microsoft.com/office/drawing/2014/main" id="{44CDE77D-3C08-4918-A2DC-FB52CF7430D7}"/>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5498" name="Object 10">
            <a:extLst>
              <a:ext uri="{FF2B5EF4-FFF2-40B4-BE49-F238E27FC236}">
                <a16:creationId xmlns:a16="http://schemas.microsoft.com/office/drawing/2014/main" id="{0C64239E-FA50-422A-BFEA-2E3C8A99B878}"/>
              </a:ext>
            </a:extLst>
          </p:cNvPr>
          <p:cNvGraphicFramePr>
            <a:graphicFrameLocks noChangeAspect="1"/>
          </p:cNvGraphicFramePr>
          <p:nvPr/>
        </p:nvGraphicFramePr>
        <p:xfrm>
          <a:off x="2743200" y="2743200"/>
          <a:ext cx="2286000" cy="623888"/>
        </p:xfrm>
        <a:graphic>
          <a:graphicData uri="http://schemas.openxmlformats.org/presentationml/2006/ole">
            <mc:AlternateContent xmlns:mc="http://schemas.openxmlformats.org/markup-compatibility/2006">
              <mc:Choice xmlns:v="urn:schemas-microsoft-com:vml" Requires="v">
                <p:oleObj spid="_x0000_s35918" name="公式" r:id="rId5" imgW="799753" imgH="215806" progId="Equation.3">
                  <p:embed/>
                </p:oleObj>
              </mc:Choice>
              <mc:Fallback>
                <p:oleObj name="公式" r:id="rId5" imgW="799753" imgH="21580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743200"/>
                        <a:ext cx="2286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5500" name="Object 12">
            <a:extLst>
              <a:ext uri="{FF2B5EF4-FFF2-40B4-BE49-F238E27FC236}">
                <a16:creationId xmlns:a16="http://schemas.microsoft.com/office/drawing/2014/main" id="{8FD161CB-FC0D-473D-9072-B6E241AA3250}"/>
              </a:ext>
            </a:extLst>
          </p:cNvPr>
          <p:cNvGraphicFramePr>
            <a:graphicFrameLocks noChangeAspect="1"/>
          </p:cNvGraphicFramePr>
          <p:nvPr/>
        </p:nvGraphicFramePr>
        <p:xfrm>
          <a:off x="2362200" y="3414713"/>
          <a:ext cx="2286000" cy="623887"/>
        </p:xfrm>
        <a:graphic>
          <a:graphicData uri="http://schemas.openxmlformats.org/presentationml/2006/ole">
            <mc:AlternateContent xmlns:mc="http://schemas.openxmlformats.org/markup-compatibility/2006">
              <mc:Choice xmlns:v="urn:schemas-microsoft-com:vml" Requires="v">
                <p:oleObj spid="_x0000_s35919" name="公式" r:id="rId7" imgW="799753" imgH="215806" progId="Equation.3">
                  <p:embed/>
                </p:oleObj>
              </mc:Choice>
              <mc:Fallback>
                <p:oleObj name="公式" r:id="rId7" imgW="799753" imgH="21580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414713"/>
                        <a:ext cx="22860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5491">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549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57549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755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5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A3DAD356-4EA5-417B-9899-C1D5ADA4EAD7}"/>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66421CA-15C4-42DE-A43D-943940921C0F}" type="datetime10">
              <a:rPr lang="zh-CN" altLang="en-US" sz="1000" smtClean="0"/>
              <a:pPr>
                <a:spcBef>
                  <a:spcPct val="0"/>
                </a:spcBef>
                <a:buClrTx/>
                <a:buSzTx/>
                <a:buFontTx/>
                <a:buNone/>
              </a:pPr>
              <a:t>09:50</a:t>
            </a:fld>
            <a:endParaRPr lang="en-US" altLang="zh-CN" sz="1000"/>
          </a:p>
        </p:txBody>
      </p:sp>
      <p:sp>
        <p:nvSpPr>
          <p:cNvPr id="36867" name="页脚占位符 4">
            <a:extLst>
              <a:ext uri="{FF2B5EF4-FFF2-40B4-BE49-F238E27FC236}">
                <a16:creationId xmlns:a16="http://schemas.microsoft.com/office/drawing/2014/main" id="{59D3532E-130B-444D-A077-A1EFC1721565}"/>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6868" name="灯片编号占位符 5">
            <a:extLst>
              <a:ext uri="{FF2B5EF4-FFF2-40B4-BE49-F238E27FC236}">
                <a16:creationId xmlns:a16="http://schemas.microsoft.com/office/drawing/2014/main" id="{3892736F-B432-451A-B8A9-4ECBA88C968F}"/>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0801304-DAFE-4EA2-9B46-1FF9817E3AF4}" type="slidenum">
              <a:rPr lang="zh-CN" altLang="en-US" sz="1000" smtClean="0"/>
              <a:pPr>
                <a:spcBef>
                  <a:spcPct val="0"/>
                </a:spcBef>
                <a:buClrTx/>
                <a:buSzTx/>
                <a:buFontTx/>
                <a:buNone/>
              </a:pPr>
              <a:t>22</a:t>
            </a:fld>
            <a:endParaRPr lang="en-US" altLang="zh-CN" sz="1000"/>
          </a:p>
        </p:txBody>
      </p:sp>
      <p:sp>
        <p:nvSpPr>
          <p:cNvPr id="36869" name="Rectangle 2">
            <a:extLst>
              <a:ext uri="{FF2B5EF4-FFF2-40B4-BE49-F238E27FC236}">
                <a16:creationId xmlns:a16="http://schemas.microsoft.com/office/drawing/2014/main" id="{E753DCA0-BCDB-403A-8944-26CC4DB165BC}"/>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573443" name="Rectangle 3">
            <a:extLst>
              <a:ext uri="{FF2B5EF4-FFF2-40B4-BE49-F238E27FC236}">
                <a16:creationId xmlns:a16="http://schemas.microsoft.com/office/drawing/2014/main" id="{FE7F378C-6584-4CB3-BF1B-0ABD67F08FFB}"/>
              </a:ext>
            </a:extLst>
          </p:cNvPr>
          <p:cNvSpPr>
            <a:spLocks noGrp="1" noChangeArrowheads="1"/>
          </p:cNvSpPr>
          <p:nvPr>
            <p:ph type="body" idx="1"/>
          </p:nvPr>
        </p:nvSpPr>
        <p:spPr>
          <a:xfrm>
            <a:off x="685800" y="1682750"/>
            <a:ext cx="7467600" cy="4114800"/>
          </a:xfrm>
        </p:spPr>
        <p:txBody>
          <a:bodyPr/>
          <a:lstStyle/>
          <a:p>
            <a:r>
              <a:rPr lang="zh-CN" altLang="en-US" sz="3200">
                <a:ea typeface="宋体" panose="02010600030101010101" pitchFamily="2" charset="-122"/>
              </a:rPr>
              <a:t>例：判断谓词公式的类型</a:t>
            </a:r>
          </a:p>
          <a:p>
            <a:r>
              <a:rPr lang="en-US" altLang="zh-CN" sz="3200">
                <a:ea typeface="宋体" panose="02010600030101010101" pitchFamily="2" charset="-122"/>
              </a:rPr>
              <a:t>(2)</a:t>
            </a:r>
          </a:p>
          <a:p>
            <a:r>
              <a:rPr lang="zh-CN" altLang="en-US" sz="3200">
                <a:ea typeface="宋体" panose="02010600030101010101" pitchFamily="2" charset="-122"/>
              </a:rPr>
              <a:t>解： </a:t>
            </a:r>
            <a:r>
              <a:rPr lang="en-US" altLang="zh-CN" sz="3200">
                <a:ea typeface="宋体" panose="02010600030101010101" pitchFamily="2" charset="-122"/>
              </a:rPr>
              <a:t>(2)</a:t>
            </a:r>
            <a:r>
              <a:rPr lang="zh-CN" altLang="en-US" sz="3200">
                <a:ea typeface="宋体" panose="02010600030101010101" pitchFamily="2" charset="-122"/>
              </a:rPr>
              <a:t>                      易知为重言式，</a:t>
            </a:r>
          </a:p>
          <a:p>
            <a:r>
              <a:rPr lang="zh-CN" altLang="en-US" sz="3200">
                <a:ea typeface="宋体" panose="02010600030101010101" pitchFamily="2" charset="-122"/>
              </a:rPr>
              <a:t>                         为矛盾式，</a:t>
            </a:r>
          </a:p>
          <a:p>
            <a:r>
              <a:rPr lang="zh-CN" altLang="en-US" sz="3200">
                <a:ea typeface="宋体" panose="02010600030101010101" pitchFamily="2" charset="-122"/>
              </a:rPr>
              <a:t>其代换实例为矛盾式。</a:t>
            </a:r>
            <a:endParaRPr lang="en-US" altLang="zh-CN" sz="3200">
              <a:ea typeface="宋体" panose="02010600030101010101" pitchFamily="2" charset="-122"/>
            </a:endParaRPr>
          </a:p>
        </p:txBody>
      </p:sp>
      <p:sp>
        <p:nvSpPr>
          <p:cNvPr id="36871" name="Rectangle 4">
            <a:extLst>
              <a:ext uri="{FF2B5EF4-FFF2-40B4-BE49-F238E27FC236}">
                <a16:creationId xmlns:a16="http://schemas.microsoft.com/office/drawing/2014/main" id="{8CED93E6-A77A-4BA9-8F2A-933A41E7400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6872" name="Rectangle 6">
            <a:extLst>
              <a:ext uri="{FF2B5EF4-FFF2-40B4-BE49-F238E27FC236}">
                <a16:creationId xmlns:a16="http://schemas.microsoft.com/office/drawing/2014/main" id="{810C92AF-2A92-40D5-A4CE-9C2F6FEE8A66}"/>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6873" name="Object 7">
            <a:extLst>
              <a:ext uri="{FF2B5EF4-FFF2-40B4-BE49-F238E27FC236}">
                <a16:creationId xmlns:a16="http://schemas.microsoft.com/office/drawing/2014/main" id="{5B002D01-EC9E-466C-8E6D-95EDD34659BD}"/>
              </a:ext>
            </a:extLst>
          </p:cNvPr>
          <p:cNvGraphicFramePr>
            <a:graphicFrameLocks noChangeAspect="1"/>
          </p:cNvGraphicFramePr>
          <p:nvPr/>
        </p:nvGraphicFramePr>
        <p:xfrm>
          <a:off x="1981200" y="2327275"/>
          <a:ext cx="4953000" cy="568325"/>
        </p:xfrm>
        <a:graphic>
          <a:graphicData uri="http://schemas.openxmlformats.org/presentationml/2006/ole">
            <mc:AlternateContent xmlns:mc="http://schemas.openxmlformats.org/markup-compatibility/2006">
              <mc:Choice xmlns:v="urn:schemas-microsoft-com:vml" Requires="v">
                <p:oleObj spid="_x0000_s36943" name="公式" r:id="rId3" imgW="1916868" imgH="215806" progId="Equation.3">
                  <p:embed/>
                </p:oleObj>
              </mc:Choice>
              <mc:Fallback>
                <p:oleObj name="公式" r:id="rId3" imgW="1916868"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27275"/>
                        <a:ext cx="4953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8">
            <a:extLst>
              <a:ext uri="{FF2B5EF4-FFF2-40B4-BE49-F238E27FC236}">
                <a16:creationId xmlns:a16="http://schemas.microsoft.com/office/drawing/2014/main" id="{1485BC6A-776D-48F9-8B66-C009B57F2B9E}"/>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6875" name="Rectangle 11">
            <a:extLst>
              <a:ext uri="{FF2B5EF4-FFF2-40B4-BE49-F238E27FC236}">
                <a16:creationId xmlns:a16="http://schemas.microsoft.com/office/drawing/2014/main" id="{396F478D-3826-48B7-A4BB-F525D521933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3450" name="Object 10">
            <a:extLst>
              <a:ext uri="{FF2B5EF4-FFF2-40B4-BE49-F238E27FC236}">
                <a16:creationId xmlns:a16="http://schemas.microsoft.com/office/drawing/2014/main" id="{565B6838-F4E2-4C6F-A8D6-67AC037B8BD3}"/>
              </a:ext>
            </a:extLst>
          </p:cNvPr>
          <p:cNvGraphicFramePr>
            <a:graphicFrameLocks noChangeAspect="1"/>
          </p:cNvGraphicFramePr>
          <p:nvPr/>
        </p:nvGraphicFramePr>
        <p:xfrm>
          <a:off x="2971800" y="2819400"/>
          <a:ext cx="2438400" cy="615950"/>
        </p:xfrm>
        <a:graphic>
          <a:graphicData uri="http://schemas.openxmlformats.org/presentationml/2006/ole">
            <mc:AlternateContent xmlns:mc="http://schemas.openxmlformats.org/markup-compatibility/2006">
              <mc:Choice xmlns:v="urn:schemas-microsoft-com:vml" Requires="v">
                <p:oleObj spid="_x0000_s36944" name="公式" r:id="rId5" imgW="863225" imgH="215806" progId="Equation.3">
                  <p:embed/>
                </p:oleObj>
              </mc:Choice>
              <mc:Fallback>
                <p:oleObj name="公式" r:id="rId5" imgW="863225" imgH="21580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819400"/>
                        <a:ext cx="2438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7" name="Rectangle 13">
            <a:extLst>
              <a:ext uri="{FF2B5EF4-FFF2-40B4-BE49-F238E27FC236}">
                <a16:creationId xmlns:a16="http://schemas.microsoft.com/office/drawing/2014/main" id="{A1E195D6-2303-4A9E-A59E-958FE693758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3452" name="Object 12">
            <a:extLst>
              <a:ext uri="{FF2B5EF4-FFF2-40B4-BE49-F238E27FC236}">
                <a16:creationId xmlns:a16="http://schemas.microsoft.com/office/drawing/2014/main" id="{58F26F93-1A8D-4D9A-BC93-EC733D914794}"/>
              </a:ext>
            </a:extLst>
          </p:cNvPr>
          <p:cNvGraphicFramePr>
            <a:graphicFrameLocks noChangeAspect="1"/>
          </p:cNvGraphicFramePr>
          <p:nvPr/>
        </p:nvGraphicFramePr>
        <p:xfrm>
          <a:off x="1371600" y="3886200"/>
          <a:ext cx="2895600" cy="600075"/>
        </p:xfrm>
        <a:graphic>
          <a:graphicData uri="http://schemas.openxmlformats.org/presentationml/2006/ole">
            <mc:AlternateContent xmlns:mc="http://schemas.openxmlformats.org/markup-compatibility/2006">
              <mc:Choice xmlns:v="urn:schemas-microsoft-com:vml" Requires="v">
                <p:oleObj spid="_x0000_s36945" name="公式" r:id="rId7" imgW="1053643" imgH="215806" progId="Equation.3">
                  <p:embed/>
                </p:oleObj>
              </mc:Choice>
              <mc:Fallback>
                <p:oleObj name="公式" r:id="rId7" imgW="1053643" imgH="215806"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886200"/>
                        <a:ext cx="2895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9" name="Rectangle 14">
            <a:extLst>
              <a:ext uri="{FF2B5EF4-FFF2-40B4-BE49-F238E27FC236}">
                <a16:creationId xmlns:a16="http://schemas.microsoft.com/office/drawing/2014/main" id="{BBFFA4EC-35FA-4B3C-94BB-7335315138E3}"/>
              </a:ext>
            </a:extLst>
          </p:cNvPr>
          <p:cNvSpPr>
            <a:spLocks noChangeArrowheads="1"/>
          </p:cNvSpPr>
          <p:nvPr/>
        </p:nvSpPr>
        <p:spPr bwMode="auto">
          <a:xfrm>
            <a:off x="0" y="3538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43">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345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57344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734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6804D1B2-0581-405A-A0CB-B3CCCEE4588E}"/>
              </a:ext>
            </a:extLst>
          </p:cNvPr>
          <p:cNvSpPr>
            <a:spLocks noGrp="1"/>
          </p:cNvSpPr>
          <p:nvPr>
            <p:ph type="dt" sz="quarter" idx="10"/>
          </p:nvPr>
        </p:nvSpPr>
        <p:spPr>
          <a:xfrm>
            <a:off x="457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49F00452-7BF7-4D1C-AE71-8E3846859B84}" type="datetime10">
              <a:rPr lang="zh-CN" altLang="en-US" sz="1000" smtClean="0"/>
              <a:pPr>
                <a:spcBef>
                  <a:spcPct val="0"/>
                </a:spcBef>
                <a:buClrTx/>
                <a:buSzTx/>
                <a:buFontTx/>
                <a:buNone/>
              </a:pPr>
              <a:t>09:50</a:t>
            </a:fld>
            <a:endParaRPr lang="en-US" altLang="zh-CN" sz="1000"/>
          </a:p>
        </p:txBody>
      </p:sp>
      <p:sp>
        <p:nvSpPr>
          <p:cNvPr id="37891" name="页脚占位符 4">
            <a:extLst>
              <a:ext uri="{FF2B5EF4-FFF2-40B4-BE49-F238E27FC236}">
                <a16:creationId xmlns:a16="http://schemas.microsoft.com/office/drawing/2014/main" id="{886C13A0-AE1C-4E74-A094-BE673FC830E5}"/>
              </a:ext>
            </a:extLst>
          </p:cNvPr>
          <p:cNvSpPr>
            <a:spLocks noGrp="1"/>
          </p:cNvSpPr>
          <p:nvPr>
            <p:ph type="ftr" sz="quarter" idx="11"/>
          </p:nvPr>
        </p:nvSpPr>
        <p:spPr>
          <a:xfrm>
            <a:off x="3124200" y="6400800"/>
            <a:ext cx="2895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7892" name="灯片编号占位符 5">
            <a:extLst>
              <a:ext uri="{FF2B5EF4-FFF2-40B4-BE49-F238E27FC236}">
                <a16:creationId xmlns:a16="http://schemas.microsoft.com/office/drawing/2014/main" id="{EFABDE04-E81E-4DC9-BF62-85D42D657267}"/>
              </a:ext>
            </a:extLst>
          </p:cNvPr>
          <p:cNvSpPr>
            <a:spLocks noGrp="1"/>
          </p:cNvSpPr>
          <p:nvPr>
            <p:ph type="sldNum" sz="quarter" idx="12"/>
          </p:nvPr>
        </p:nvSpPr>
        <p:spPr>
          <a:xfrm>
            <a:off x="6553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CD290EE-3098-4B27-96EE-9181BF23B899}" type="slidenum">
              <a:rPr lang="zh-CN" altLang="en-US" sz="1000" smtClean="0"/>
              <a:pPr>
                <a:spcBef>
                  <a:spcPct val="0"/>
                </a:spcBef>
                <a:buClrTx/>
                <a:buSzTx/>
                <a:buFontTx/>
                <a:buNone/>
              </a:pPr>
              <a:t>23</a:t>
            </a:fld>
            <a:endParaRPr lang="en-US" altLang="zh-CN" sz="1000"/>
          </a:p>
        </p:txBody>
      </p:sp>
      <p:sp>
        <p:nvSpPr>
          <p:cNvPr id="37893" name="Rectangle 2">
            <a:extLst>
              <a:ext uri="{FF2B5EF4-FFF2-40B4-BE49-F238E27FC236}">
                <a16:creationId xmlns:a16="http://schemas.microsoft.com/office/drawing/2014/main" id="{EC4704AC-6146-474B-A78C-CCA8FE2327FF}"/>
              </a:ext>
            </a:extLst>
          </p:cNvPr>
          <p:cNvSpPr>
            <a:spLocks noGrp="1" noChangeArrowheads="1"/>
          </p:cNvSpPr>
          <p:nvPr>
            <p:ph type="title"/>
          </p:nvPr>
        </p:nvSpPr>
        <p:spPr>
          <a:xfrm>
            <a:off x="990600" y="304800"/>
            <a:ext cx="7793038" cy="838200"/>
          </a:xfrm>
        </p:spPr>
        <p:txBody>
          <a:bodyPr/>
          <a:lstStyle/>
          <a:p>
            <a:r>
              <a:rPr lang="zh-CN" altLang="en-US">
                <a:ea typeface="宋体" panose="02010600030101010101" pitchFamily="2" charset="-122"/>
              </a:rPr>
              <a:t>例子</a:t>
            </a:r>
          </a:p>
        </p:txBody>
      </p:sp>
      <p:sp>
        <p:nvSpPr>
          <p:cNvPr id="574467" name="Rectangle 3">
            <a:extLst>
              <a:ext uri="{FF2B5EF4-FFF2-40B4-BE49-F238E27FC236}">
                <a16:creationId xmlns:a16="http://schemas.microsoft.com/office/drawing/2014/main" id="{397B652A-D586-419A-8055-AD15FFDA0CFB}"/>
              </a:ext>
            </a:extLst>
          </p:cNvPr>
          <p:cNvSpPr>
            <a:spLocks noGrp="1" noChangeArrowheads="1"/>
          </p:cNvSpPr>
          <p:nvPr>
            <p:ph type="body" idx="1"/>
          </p:nvPr>
        </p:nvSpPr>
        <p:spPr>
          <a:xfrm>
            <a:off x="152400" y="1371600"/>
            <a:ext cx="8839200" cy="5562600"/>
          </a:xfrm>
        </p:spPr>
        <p:txBody>
          <a:bodyPr/>
          <a:lstStyle/>
          <a:p>
            <a:r>
              <a:rPr lang="zh-CN" altLang="en-US" sz="3200">
                <a:ea typeface="宋体" panose="02010600030101010101" pitchFamily="2" charset="-122"/>
              </a:rPr>
              <a:t>例：判断谓词公式的类型</a:t>
            </a:r>
          </a:p>
          <a:p>
            <a:r>
              <a:rPr lang="en-US" altLang="zh-CN" sz="3200">
                <a:ea typeface="宋体" panose="02010600030101010101" pitchFamily="2" charset="-122"/>
              </a:rPr>
              <a:t>(3)</a:t>
            </a:r>
          </a:p>
          <a:p>
            <a:r>
              <a:rPr lang="zh-CN" altLang="en-US" sz="3200">
                <a:ea typeface="宋体" panose="02010600030101010101" pitchFamily="2" charset="-122"/>
              </a:rPr>
              <a:t>解：</a:t>
            </a:r>
            <a:r>
              <a:rPr lang="en-US" altLang="zh-CN" sz="3200">
                <a:ea typeface="宋体" panose="02010600030101010101" pitchFamily="2" charset="-122"/>
              </a:rPr>
              <a:t>(3) </a:t>
            </a:r>
            <a:r>
              <a:rPr lang="zh-CN" altLang="en-US" sz="3200">
                <a:ea typeface="宋体" panose="02010600030101010101" pitchFamily="2" charset="-122"/>
              </a:rPr>
              <a:t>取解释 </a:t>
            </a:r>
            <a:r>
              <a:rPr lang="en-US" altLang="zh-CN" sz="3200" i="1">
                <a:latin typeface="Times New Roman" panose="02020603050405020304" pitchFamily="18" charset="0"/>
                <a:ea typeface="宋体" panose="02010600030101010101" pitchFamily="2" charset="-122"/>
              </a:rPr>
              <a:t>I </a:t>
            </a:r>
            <a:r>
              <a:rPr lang="zh-CN" altLang="en-US" sz="3200">
                <a:ea typeface="宋体" panose="02010600030101010101" pitchFamily="2" charset="-122"/>
              </a:rPr>
              <a:t>如下：</a:t>
            </a:r>
          </a:p>
          <a:p>
            <a:r>
              <a:rPr lang="en-US" altLang="zh-CN" sz="3200">
                <a:ea typeface="宋体" panose="02010600030101010101" pitchFamily="2" charset="-122"/>
              </a:rPr>
              <a:t>1) </a:t>
            </a:r>
            <a:r>
              <a:rPr lang="zh-CN" altLang="en-US" sz="3200">
                <a:ea typeface="宋体" panose="02010600030101010101" pitchFamily="2" charset="-122"/>
              </a:rPr>
              <a:t>个体域为自然数集合 </a:t>
            </a:r>
            <a:r>
              <a:rPr lang="en-US" altLang="zh-CN" sz="3200" i="1">
                <a:latin typeface="Times New Roman" panose="02020603050405020304" pitchFamily="18" charset="0"/>
                <a:ea typeface="宋体" panose="02010600030101010101" pitchFamily="2" charset="-122"/>
              </a:rPr>
              <a:t>D </a:t>
            </a:r>
            <a:r>
              <a:rPr lang="en-US" altLang="zh-CN" sz="3200">
                <a:latin typeface="Times New Roman" panose="02020603050405020304" pitchFamily="18" charset="0"/>
                <a:ea typeface="宋体" panose="02010600030101010101" pitchFamily="2" charset="-122"/>
              </a:rPr>
              <a:t>;</a:t>
            </a:r>
          </a:p>
          <a:p>
            <a:r>
              <a:rPr lang="en-US" altLang="zh-CN" sz="3200">
                <a:ea typeface="宋体" panose="02010600030101010101" pitchFamily="2" charset="-122"/>
              </a:rPr>
              <a:t>2) </a:t>
            </a:r>
            <a:r>
              <a:rPr lang="en-US" altLang="zh-CN" sz="3200" i="1">
                <a:latin typeface="Times New Roman" panose="02020603050405020304" pitchFamily="18" charset="0"/>
                <a:ea typeface="宋体" panose="02010600030101010101" pitchFamily="2" charset="-122"/>
              </a:rPr>
              <a:t>F</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en-US" altLang="zh-CN" sz="3200">
                <a:latin typeface="Times New Roman" panose="02020603050405020304" pitchFamily="18" charset="0"/>
                <a:ea typeface="宋体" panose="02010600030101010101" pitchFamily="2" charset="-122"/>
              </a:rPr>
              <a:t>) </a:t>
            </a:r>
            <a:r>
              <a:rPr lang="zh-CN" altLang="en-US" sz="3200">
                <a:ea typeface="宋体" panose="02010600030101010101" pitchFamily="2" charset="-122"/>
              </a:rPr>
              <a:t>为；</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是偶数， </a:t>
            </a:r>
            <a:r>
              <a:rPr lang="en-US" altLang="zh-CN" sz="3200" i="1">
                <a:latin typeface="Times New Roman" panose="02020603050405020304" pitchFamily="18" charset="0"/>
                <a:ea typeface="宋体" panose="02010600030101010101" pitchFamily="2" charset="-122"/>
              </a:rPr>
              <a:t>G</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en-US" altLang="zh-CN" sz="3200">
                <a:latin typeface="Times New Roman" panose="02020603050405020304" pitchFamily="18" charset="0"/>
                <a:ea typeface="宋体" panose="02010600030101010101" pitchFamily="2" charset="-122"/>
              </a:rPr>
              <a:t>)</a:t>
            </a:r>
            <a:r>
              <a:rPr lang="zh-CN" altLang="en-US" sz="3200">
                <a:ea typeface="宋体" panose="02010600030101010101" pitchFamily="2" charset="-122"/>
              </a:rPr>
              <a:t>为：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是奇数。</a:t>
            </a:r>
          </a:p>
          <a:p>
            <a:r>
              <a:rPr lang="en-US" altLang="zh-CN" sz="3200">
                <a:ea typeface="宋体" panose="02010600030101010101" pitchFamily="2" charset="-122"/>
              </a:rPr>
              <a:t> </a:t>
            </a:r>
            <a:r>
              <a:rPr lang="zh-CN" altLang="en-US" sz="3200">
                <a:ea typeface="宋体" panose="02010600030101010101" pitchFamily="2" charset="-122"/>
              </a:rPr>
              <a:t>在这个解释 </a:t>
            </a:r>
            <a:r>
              <a:rPr lang="en-US" altLang="zh-CN" sz="3200" i="1">
                <a:latin typeface="Times New Roman" panose="02020603050405020304" pitchFamily="18" charset="0"/>
                <a:ea typeface="宋体" panose="02010600030101010101" pitchFamily="2" charset="-122"/>
              </a:rPr>
              <a:t>I </a:t>
            </a:r>
            <a:r>
              <a:rPr lang="zh-CN" altLang="en-US" sz="3200">
                <a:ea typeface="宋体" panose="02010600030101010101" pitchFamily="2" charset="-122"/>
              </a:rPr>
              <a:t>下，前件化为：     </a:t>
            </a:r>
            <a:r>
              <a:rPr lang="en-US" altLang="zh-CN"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为偶数或为奇数</a:t>
            </a:r>
            <a:r>
              <a:rPr lang="en-US" altLang="zh-CN" sz="3200">
                <a:ea typeface="宋体" panose="02010600030101010101" pitchFamily="2" charset="-122"/>
              </a:rPr>
              <a:t>) </a:t>
            </a:r>
            <a:r>
              <a:rPr lang="zh-CN" altLang="en-US" sz="3200">
                <a:ea typeface="宋体" panose="02010600030101010101" pitchFamily="2" charset="-122"/>
              </a:rPr>
              <a:t>为真命题，后件化为：     </a:t>
            </a:r>
            <a:r>
              <a:rPr lang="en-US" altLang="zh-CN"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为偶数</a:t>
            </a:r>
            <a:r>
              <a:rPr lang="en-US" altLang="zh-CN" sz="3200">
                <a:ea typeface="宋体" panose="02010600030101010101" pitchFamily="2" charset="-122"/>
              </a:rPr>
              <a:t>) </a:t>
            </a:r>
            <a:r>
              <a:rPr lang="zh-CN" altLang="en-US" sz="3200">
                <a:ea typeface="宋体" panose="02010600030101010101" pitchFamily="2" charset="-122"/>
              </a:rPr>
              <a:t>或      </a:t>
            </a:r>
            <a:r>
              <a:rPr lang="en-US" altLang="zh-CN"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为奇数</a:t>
            </a:r>
            <a:r>
              <a:rPr lang="en-US" altLang="zh-CN" sz="3200">
                <a:ea typeface="宋体" panose="02010600030101010101" pitchFamily="2" charset="-122"/>
              </a:rPr>
              <a:t>) </a:t>
            </a:r>
            <a:r>
              <a:rPr lang="zh-CN" altLang="en-US" sz="3200">
                <a:ea typeface="宋体" panose="02010600030101010101" pitchFamily="2" charset="-122"/>
              </a:rPr>
              <a:t>为假命题，故 </a:t>
            </a:r>
            <a:r>
              <a:rPr lang="en-US" altLang="zh-CN" sz="3200">
                <a:ea typeface="宋体" panose="02010600030101010101" pitchFamily="2" charset="-122"/>
              </a:rPr>
              <a:t>(3) </a:t>
            </a:r>
            <a:r>
              <a:rPr lang="zh-CN" altLang="en-US" sz="3200">
                <a:ea typeface="宋体" panose="02010600030101010101" pitchFamily="2" charset="-122"/>
              </a:rPr>
              <a:t>不是逻辑有效式。</a:t>
            </a:r>
            <a:endParaRPr lang="en-US" altLang="zh-CN" sz="3200">
              <a:ea typeface="宋体" panose="02010600030101010101" pitchFamily="2" charset="-122"/>
            </a:endParaRPr>
          </a:p>
        </p:txBody>
      </p:sp>
      <p:sp>
        <p:nvSpPr>
          <p:cNvPr id="37895" name="Rectangle 4">
            <a:extLst>
              <a:ext uri="{FF2B5EF4-FFF2-40B4-BE49-F238E27FC236}">
                <a16:creationId xmlns:a16="http://schemas.microsoft.com/office/drawing/2014/main" id="{D0AAC18E-FEBC-47AB-9393-F492E61B8E7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7896" name="Rectangle 6">
            <a:extLst>
              <a:ext uri="{FF2B5EF4-FFF2-40B4-BE49-F238E27FC236}">
                <a16:creationId xmlns:a16="http://schemas.microsoft.com/office/drawing/2014/main" id="{33383F63-2F11-4200-AF88-5A10DBD2E2C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7897" name="Rectangle 8">
            <a:extLst>
              <a:ext uri="{FF2B5EF4-FFF2-40B4-BE49-F238E27FC236}">
                <a16:creationId xmlns:a16="http://schemas.microsoft.com/office/drawing/2014/main" id="{E52F8ACB-0B58-417E-8372-FD960A9E56B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7898" name="Object 9">
            <a:extLst>
              <a:ext uri="{FF2B5EF4-FFF2-40B4-BE49-F238E27FC236}">
                <a16:creationId xmlns:a16="http://schemas.microsoft.com/office/drawing/2014/main" id="{72BFDC30-31FC-470B-BDA8-6AAD177B961C}"/>
              </a:ext>
            </a:extLst>
          </p:cNvPr>
          <p:cNvGraphicFramePr>
            <a:graphicFrameLocks noChangeAspect="1"/>
          </p:cNvGraphicFramePr>
          <p:nvPr/>
        </p:nvGraphicFramePr>
        <p:xfrm>
          <a:off x="1219200" y="2028825"/>
          <a:ext cx="6172200" cy="563563"/>
        </p:xfrm>
        <a:graphic>
          <a:graphicData uri="http://schemas.openxmlformats.org/presentationml/2006/ole">
            <mc:AlternateContent xmlns:mc="http://schemas.openxmlformats.org/markup-compatibility/2006">
              <mc:Choice xmlns:v="urn:schemas-microsoft-com:vml" Requires="v">
                <p:oleObj spid="_x0000_s37987" name="公式" r:id="rId3" imgW="2400300" imgH="215900" progId="Equation.3">
                  <p:embed/>
                </p:oleObj>
              </mc:Choice>
              <mc:Fallback>
                <p:oleObj name="公式" r:id="rId3" imgW="2400300" imgH="215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28825"/>
                        <a:ext cx="6172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11">
            <a:extLst>
              <a:ext uri="{FF2B5EF4-FFF2-40B4-BE49-F238E27FC236}">
                <a16:creationId xmlns:a16="http://schemas.microsoft.com/office/drawing/2014/main" id="{8676A2E6-02C2-4BD6-A8C2-511A9BB4743B}"/>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4474" name="Object 10">
            <a:extLst>
              <a:ext uri="{FF2B5EF4-FFF2-40B4-BE49-F238E27FC236}">
                <a16:creationId xmlns:a16="http://schemas.microsoft.com/office/drawing/2014/main" id="{0ED34442-23BE-46CD-881E-2A386DA76B50}"/>
              </a:ext>
            </a:extLst>
          </p:cNvPr>
          <p:cNvGraphicFramePr>
            <a:graphicFrameLocks noChangeAspect="1"/>
          </p:cNvGraphicFramePr>
          <p:nvPr/>
        </p:nvGraphicFramePr>
        <p:xfrm>
          <a:off x="5943600" y="4373563"/>
          <a:ext cx="609600" cy="503237"/>
        </p:xfrm>
        <a:graphic>
          <a:graphicData uri="http://schemas.openxmlformats.org/presentationml/2006/ole">
            <mc:AlternateContent xmlns:mc="http://schemas.openxmlformats.org/markup-compatibility/2006">
              <mc:Choice xmlns:v="urn:schemas-microsoft-com:vml" Requires="v">
                <p:oleObj spid="_x0000_s37988" name="公式" r:id="rId5" imgW="215619" imgH="177569" progId="Equation.3">
                  <p:embed/>
                </p:oleObj>
              </mc:Choice>
              <mc:Fallback>
                <p:oleObj name="公式" r:id="rId5" imgW="215619" imgH="17756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373563"/>
                        <a:ext cx="60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4476" name="Object 12">
            <a:extLst>
              <a:ext uri="{FF2B5EF4-FFF2-40B4-BE49-F238E27FC236}">
                <a16:creationId xmlns:a16="http://schemas.microsoft.com/office/drawing/2014/main" id="{B251B702-4F15-42EB-B51F-980960A8A783}"/>
              </a:ext>
            </a:extLst>
          </p:cNvPr>
          <p:cNvGraphicFramePr>
            <a:graphicFrameLocks noChangeAspect="1"/>
          </p:cNvGraphicFramePr>
          <p:nvPr/>
        </p:nvGraphicFramePr>
        <p:xfrm>
          <a:off x="6477000" y="4830763"/>
          <a:ext cx="609600" cy="503237"/>
        </p:xfrm>
        <a:graphic>
          <a:graphicData uri="http://schemas.openxmlformats.org/presentationml/2006/ole">
            <mc:AlternateContent xmlns:mc="http://schemas.openxmlformats.org/markup-compatibility/2006">
              <mc:Choice xmlns:v="urn:schemas-microsoft-com:vml" Requires="v">
                <p:oleObj spid="_x0000_s37989" name="公式" r:id="rId7" imgW="215619" imgH="177569" progId="Equation.3">
                  <p:embed/>
                </p:oleObj>
              </mc:Choice>
              <mc:Fallback>
                <p:oleObj name="公式" r:id="rId7" imgW="215619" imgH="17756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830763"/>
                        <a:ext cx="60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4477" name="Object 13">
            <a:extLst>
              <a:ext uri="{FF2B5EF4-FFF2-40B4-BE49-F238E27FC236}">
                <a16:creationId xmlns:a16="http://schemas.microsoft.com/office/drawing/2014/main" id="{4BE63D56-239F-4999-8E1D-2E33F2AB21B4}"/>
              </a:ext>
            </a:extLst>
          </p:cNvPr>
          <p:cNvGraphicFramePr>
            <a:graphicFrameLocks noChangeAspect="1"/>
          </p:cNvGraphicFramePr>
          <p:nvPr/>
        </p:nvGraphicFramePr>
        <p:xfrm>
          <a:off x="1905000" y="5364163"/>
          <a:ext cx="609600" cy="503237"/>
        </p:xfrm>
        <a:graphic>
          <a:graphicData uri="http://schemas.openxmlformats.org/presentationml/2006/ole">
            <mc:AlternateContent xmlns:mc="http://schemas.openxmlformats.org/markup-compatibility/2006">
              <mc:Choice xmlns:v="urn:schemas-microsoft-com:vml" Requires="v">
                <p:oleObj spid="_x0000_s37990" name="公式" r:id="rId8" imgW="215619" imgH="177569" progId="Equation.3">
                  <p:embed/>
                </p:oleObj>
              </mc:Choice>
              <mc:Fallback>
                <p:oleObj name="公式" r:id="rId8" imgW="215619" imgH="17756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364163"/>
                        <a:ext cx="60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4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44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44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4467">
                                            <p:txEl>
                                              <p:pRg st="5" end="5"/>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74474"/>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74476"/>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574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88F9BEA5-9E8B-4374-AC01-9003AA7B9BD1}"/>
              </a:ext>
            </a:extLst>
          </p:cNvPr>
          <p:cNvSpPr>
            <a:spLocks noGrp="1"/>
          </p:cNvSpPr>
          <p:nvPr>
            <p:ph type="dt" sz="quarter" idx="10"/>
          </p:nvPr>
        </p:nvSpPr>
        <p:spPr>
          <a:xfrm>
            <a:off x="457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066EA447-2154-4C26-80BB-06C98C9831D3}" type="datetime10">
              <a:rPr lang="zh-CN" altLang="en-US" sz="1000" smtClean="0"/>
              <a:pPr>
                <a:spcBef>
                  <a:spcPct val="0"/>
                </a:spcBef>
                <a:buClrTx/>
                <a:buSzTx/>
                <a:buFontTx/>
                <a:buNone/>
              </a:pPr>
              <a:t>09:50</a:t>
            </a:fld>
            <a:endParaRPr lang="en-US" altLang="zh-CN" sz="1000"/>
          </a:p>
        </p:txBody>
      </p:sp>
      <p:sp>
        <p:nvSpPr>
          <p:cNvPr id="38915" name="页脚占位符 4">
            <a:extLst>
              <a:ext uri="{FF2B5EF4-FFF2-40B4-BE49-F238E27FC236}">
                <a16:creationId xmlns:a16="http://schemas.microsoft.com/office/drawing/2014/main" id="{B8BC812E-FD87-4526-A9A2-4171501786A6}"/>
              </a:ext>
            </a:extLst>
          </p:cNvPr>
          <p:cNvSpPr>
            <a:spLocks noGrp="1"/>
          </p:cNvSpPr>
          <p:nvPr>
            <p:ph type="ftr" sz="quarter" idx="11"/>
          </p:nvPr>
        </p:nvSpPr>
        <p:spPr>
          <a:xfrm>
            <a:off x="3124200" y="6400800"/>
            <a:ext cx="2895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8916" name="灯片编号占位符 5">
            <a:extLst>
              <a:ext uri="{FF2B5EF4-FFF2-40B4-BE49-F238E27FC236}">
                <a16:creationId xmlns:a16="http://schemas.microsoft.com/office/drawing/2014/main" id="{DA9BC01C-6A70-40C4-88E9-AE3B43395F77}"/>
              </a:ext>
            </a:extLst>
          </p:cNvPr>
          <p:cNvSpPr>
            <a:spLocks noGrp="1"/>
          </p:cNvSpPr>
          <p:nvPr>
            <p:ph type="sldNum" sz="quarter" idx="12"/>
          </p:nvPr>
        </p:nvSpPr>
        <p:spPr>
          <a:xfrm>
            <a:off x="6553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6C38FDE-0277-4703-A866-B57262AC4CEB}" type="slidenum">
              <a:rPr lang="zh-CN" altLang="en-US" sz="1000" smtClean="0"/>
              <a:pPr>
                <a:spcBef>
                  <a:spcPct val="0"/>
                </a:spcBef>
                <a:buClrTx/>
                <a:buSzTx/>
                <a:buFontTx/>
                <a:buNone/>
              </a:pPr>
              <a:t>24</a:t>
            </a:fld>
            <a:endParaRPr lang="en-US" altLang="zh-CN" sz="1000"/>
          </a:p>
        </p:txBody>
      </p:sp>
      <p:sp>
        <p:nvSpPr>
          <p:cNvPr id="38917" name="Rectangle 2">
            <a:extLst>
              <a:ext uri="{FF2B5EF4-FFF2-40B4-BE49-F238E27FC236}">
                <a16:creationId xmlns:a16="http://schemas.microsoft.com/office/drawing/2014/main" id="{3ED34A77-1632-41B0-BEFE-90C299E778A0}"/>
              </a:ext>
            </a:extLst>
          </p:cNvPr>
          <p:cNvSpPr>
            <a:spLocks noGrp="1" noChangeArrowheads="1"/>
          </p:cNvSpPr>
          <p:nvPr>
            <p:ph type="title"/>
          </p:nvPr>
        </p:nvSpPr>
        <p:spPr>
          <a:xfrm>
            <a:off x="457200" y="349250"/>
            <a:ext cx="7793038" cy="838200"/>
          </a:xfrm>
        </p:spPr>
        <p:txBody>
          <a:bodyPr/>
          <a:lstStyle/>
          <a:p>
            <a:r>
              <a:rPr lang="zh-CN" altLang="en-US">
                <a:ea typeface="宋体" panose="02010600030101010101" pitchFamily="2" charset="-122"/>
              </a:rPr>
              <a:t>例子</a:t>
            </a:r>
          </a:p>
        </p:txBody>
      </p:sp>
      <p:sp>
        <p:nvSpPr>
          <p:cNvPr id="576515" name="Rectangle 3">
            <a:extLst>
              <a:ext uri="{FF2B5EF4-FFF2-40B4-BE49-F238E27FC236}">
                <a16:creationId xmlns:a16="http://schemas.microsoft.com/office/drawing/2014/main" id="{F341A6D2-3130-4E2E-B63A-42105B0F475D}"/>
              </a:ext>
            </a:extLst>
          </p:cNvPr>
          <p:cNvSpPr>
            <a:spLocks noGrp="1" noChangeArrowheads="1"/>
          </p:cNvSpPr>
          <p:nvPr>
            <p:ph type="body" idx="1"/>
          </p:nvPr>
        </p:nvSpPr>
        <p:spPr>
          <a:xfrm>
            <a:off x="228600" y="1295400"/>
            <a:ext cx="8839200" cy="5562600"/>
          </a:xfrm>
        </p:spPr>
        <p:txBody>
          <a:bodyPr/>
          <a:lstStyle/>
          <a:p>
            <a:r>
              <a:rPr lang="zh-CN" altLang="en-US" sz="3200">
                <a:ea typeface="宋体" panose="02010600030101010101" pitchFamily="2" charset="-122"/>
              </a:rPr>
              <a:t>例：判断谓词公式的类型</a:t>
            </a:r>
          </a:p>
          <a:p>
            <a:r>
              <a:rPr lang="en-US" altLang="zh-CN" sz="3200">
                <a:ea typeface="宋体" panose="02010600030101010101" pitchFamily="2" charset="-122"/>
              </a:rPr>
              <a:t>(3)</a:t>
            </a:r>
          </a:p>
          <a:p>
            <a:r>
              <a:rPr lang="zh-CN" altLang="en-US" sz="3200">
                <a:ea typeface="宋体" panose="02010600030101010101" pitchFamily="2" charset="-122"/>
              </a:rPr>
              <a:t>解：</a:t>
            </a:r>
            <a:r>
              <a:rPr lang="en-US" altLang="zh-CN" sz="3200">
                <a:ea typeface="宋体" panose="02010600030101010101" pitchFamily="2" charset="-122"/>
              </a:rPr>
              <a:t>(3) </a:t>
            </a:r>
            <a:r>
              <a:rPr lang="zh-CN" altLang="en-US" sz="3200">
                <a:ea typeface="宋体" panose="02010600030101010101" pitchFamily="2" charset="-122"/>
              </a:rPr>
              <a:t>取解释 </a:t>
            </a:r>
            <a:r>
              <a:rPr lang="en-US" altLang="zh-CN" sz="3200" i="1">
                <a:latin typeface="Times New Roman" panose="02020603050405020304" pitchFamily="18" charset="0"/>
                <a:ea typeface="宋体" panose="02010600030101010101" pitchFamily="2" charset="-122"/>
              </a:rPr>
              <a:t>I </a:t>
            </a:r>
            <a:r>
              <a:rPr lang="en-US" altLang="zh-CN" sz="3200">
                <a:ea typeface="宋体" panose="02010600030101010101" pitchFamily="2" charset="-122"/>
              </a:rPr>
              <a:t>’ </a:t>
            </a:r>
            <a:r>
              <a:rPr lang="zh-CN" altLang="en-US" sz="3200">
                <a:ea typeface="宋体" panose="02010600030101010101" pitchFamily="2" charset="-122"/>
              </a:rPr>
              <a:t>如下：</a:t>
            </a:r>
          </a:p>
          <a:p>
            <a:r>
              <a:rPr lang="en-US" altLang="zh-CN" sz="3200">
                <a:ea typeface="宋体" panose="02010600030101010101" pitchFamily="2" charset="-122"/>
              </a:rPr>
              <a:t>1) </a:t>
            </a:r>
            <a:r>
              <a:rPr lang="zh-CN" altLang="en-US" sz="3200">
                <a:ea typeface="宋体" panose="02010600030101010101" pitchFamily="2" charset="-122"/>
              </a:rPr>
              <a:t>个体域为自然数集合 </a:t>
            </a:r>
            <a:r>
              <a:rPr lang="en-US" altLang="zh-CN" sz="3200" i="1">
                <a:latin typeface="Times New Roman" panose="02020603050405020304" pitchFamily="18" charset="0"/>
                <a:ea typeface="宋体" panose="02010600030101010101" pitchFamily="2" charset="-122"/>
              </a:rPr>
              <a:t>D </a:t>
            </a:r>
            <a:r>
              <a:rPr lang="en-US" altLang="zh-CN" sz="3200">
                <a:latin typeface="Times New Roman" panose="02020603050405020304" pitchFamily="18" charset="0"/>
                <a:ea typeface="宋体" panose="02010600030101010101" pitchFamily="2" charset="-122"/>
              </a:rPr>
              <a:t>;</a:t>
            </a:r>
          </a:p>
          <a:p>
            <a:r>
              <a:rPr lang="en-US" altLang="zh-CN" sz="3200">
                <a:ea typeface="宋体" panose="02010600030101010101" pitchFamily="2" charset="-122"/>
              </a:rPr>
              <a:t>2) </a:t>
            </a:r>
            <a:r>
              <a:rPr lang="en-US" altLang="zh-CN" sz="3200" i="1">
                <a:latin typeface="Times New Roman" panose="02020603050405020304" pitchFamily="18" charset="0"/>
                <a:ea typeface="宋体" panose="02010600030101010101" pitchFamily="2" charset="-122"/>
              </a:rPr>
              <a:t>F</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en-US" altLang="zh-CN" sz="3200">
                <a:latin typeface="Times New Roman" panose="02020603050405020304" pitchFamily="18" charset="0"/>
                <a:ea typeface="宋体" panose="02010600030101010101" pitchFamily="2" charset="-122"/>
              </a:rPr>
              <a:t>) </a:t>
            </a:r>
            <a:r>
              <a:rPr lang="zh-CN" altLang="en-US" sz="3200">
                <a:ea typeface="宋体" panose="02010600030101010101" pitchFamily="2" charset="-122"/>
              </a:rPr>
              <a:t>改为</a:t>
            </a:r>
            <a:r>
              <a:rPr lang="en-US" altLang="zh-CN" sz="3200" i="1">
                <a:latin typeface="Times New Roman" panose="02020603050405020304" pitchFamily="18" charset="0"/>
                <a:ea typeface="宋体" panose="02010600030101010101" pitchFamily="2" charset="-122"/>
              </a:rPr>
              <a:t>x</a:t>
            </a:r>
            <a:r>
              <a:rPr lang="zh-CN" altLang="en-US" sz="3200">
                <a:ea typeface="宋体" panose="02010600030101010101" pitchFamily="2" charset="-122"/>
              </a:rPr>
              <a:t>有后继数</a:t>
            </a:r>
            <a:r>
              <a:rPr lang="en-US" altLang="zh-CN" sz="3200">
                <a:latin typeface="Times New Roman" panose="02020603050405020304" pitchFamily="18" charset="0"/>
                <a:ea typeface="宋体" panose="02010600030101010101" pitchFamily="2" charset="-122"/>
              </a:rPr>
              <a:t>,</a:t>
            </a:r>
            <a:r>
              <a:rPr lang="en-US" altLang="zh-CN" sz="3200" i="1">
                <a:latin typeface="Times New Roman" panose="02020603050405020304" pitchFamily="18" charset="0"/>
                <a:ea typeface="宋体" panose="02010600030101010101" pitchFamily="2" charset="-122"/>
              </a:rPr>
              <a:t>G</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en-US" altLang="zh-CN" sz="3200">
                <a:latin typeface="Times New Roman" panose="02020603050405020304" pitchFamily="18" charset="0"/>
                <a:ea typeface="宋体" panose="02010600030101010101" pitchFamily="2" charset="-122"/>
              </a:rPr>
              <a:t>)</a:t>
            </a:r>
            <a:r>
              <a:rPr lang="zh-CN" altLang="en-US" sz="3200">
                <a:ea typeface="宋体" panose="02010600030101010101" pitchFamily="2" charset="-122"/>
              </a:rPr>
              <a:t>改为</a:t>
            </a:r>
            <a:r>
              <a:rPr lang="en-US" altLang="zh-CN" sz="3200" i="1">
                <a:latin typeface="Times New Roman" panose="02020603050405020304" pitchFamily="18" charset="0"/>
                <a:ea typeface="宋体" panose="02010600030101010101" pitchFamily="2" charset="-122"/>
              </a:rPr>
              <a:t>x</a:t>
            </a:r>
            <a:r>
              <a:rPr lang="zh-CN" altLang="en-US" sz="3200">
                <a:ea typeface="宋体" panose="02010600030101010101" pitchFamily="2" charset="-122"/>
              </a:rPr>
              <a:t>有先驱数。</a:t>
            </a:r>
          </a:p>
          <a:p>
            <a:r>
              <a:rPr lang="en-US" altLang="zh-CN" sz="3200">
                <a:ea typeface="宋体" panose="02010600030101010101" pitchFamily="2" charset="-122"/>
              </a:rPr>
              <a:t> </a:t>
            </a:r>
            <a:r>
              <a:rPr lang="zh-CN" altLang="en-US" sz="3200">
                <a:ea typeface="宋体" panose="02010600030101010101" pitchFamily="2" charset="-122"/>
              </a:rPr>
              <a:t>在这个解释 </a:t>
            </a:r>
            <a:r>
              <a:rPr lang="en-US" altLang="zh-CN" sz="3200" i="1">
                <a:latin typeface="Times New Roman" panose="02020603050405020304" pitchFamily="18" charset="0"/>
                <a:ea typeface="宋体" panose="02010600030101010101" pitchFamily="2" charset="-122"/>
              </a:rPr>
              <a:t>I </a:t>
            </a:r>
            <a:r>
              <a:rPr lang="en-US" altLang="zh-CN" sz="3200">
                <a:ea typeface="宋体" panose="02010600030101010101" pitchFamily="2" charset="-122"/>
              </a:rPr>
              <a:t>’</a:t>
            </a:r>
            <a:r>
              <a:rPr lang="en-US" altLang="zh-CN" sz="3200" i="1">
                <a:latin typeface="Times New Roman" panose="02020603050405020304" pitchFamily="18" charset="0"/>
                <a:ea typeface="宋体" panose="02010600030101010101" pitchFamily="2" charset="-122"/>
              </a:rPr>
              <a:t> </a:t>
            </a:r>
            <a:r>
              <a:rPr lang="zh-CN" altLang="en-US" sz="3200">
                <a:ea typeface="宋体" panose="02010600030101010101" pitchFamily="2" charset="-122"/>
              </a:rPr>
              <a:t>下，前件化为：     </a:t>
            </a:r>
            <a:r>
              <a:rPr lang="en-US" altLang="zh-CN"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a:t>
            </a:r>
            <a:r>
              <a:rPr lang="zh-CN" altLang="en-US" sz="3200">
                <a:ea typeface="宋体" panose="02010600030101010101" pitchFamily="2" charset="-122"/>
              </a:rPr>
              <a:t>有后继数或有先驱数</a:t>
            </a:r>
            <a:r>
              <a:rPr lang="en-US" altLang="zh-CN" sz="3200">
                <a:ea typeface="宋体" panose="02010600030101010101" pitchFamily="2" charset="-122"/>
              </a:rPr>
              <a:t>) </a:t>
            </a:r>
            <a:r>
              <a:rPr lang="zh-CN" altLang="en-US" sz="3200">
                <a:ea typeface="宋体" panose="02010600030101010101" pitchFamily="2" charset="-122"/>
              </a:rPr>
              <a:t>为真命题，后件化为：     </a:t>
            </a:r>
            <a:r>
              <a:rPr lang="en-US" altLang="zh-CN"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a:t>
            </a:r>
            <a:r>
              <a:rPr lang="zh-CN" altLang="en-US" sz="3200">
                <a:ea typeface="宋体" panose="02010600030101010101" pitchFamily="2" charset="-122"/>
              </a:rPr>
              <a:t>有后继数</a:t>
            </a:r>
            <a:r>
              <a:rPr lang="en-US" altLang="zh-CN" sz="3200">
                <a:ea typeface="宋体" panose="02010600030101010101" pitchFamily="2" charset="-122"/>
              </a:rPr>
              <a:t>) </a:t>
            </a:r>
            <a:r>
              <a:rPr lang="zh-CN" altLang="en-US" sz="3200">
                <a:ea typeface="宋体" panose="02010600030101010101" pitchFamily="2" charset="-122"/>
              </a:rPr>
              <a:t>或      </a:t>
            </a:r>
            <a:r>
              <a:rPr lang="en-US" altLang="zh-CN"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有先驱数</a:t>
            </a:r>
            <a:r>
              <a:rPr lang="en-US" altLang="zh-CN" sz="3200">
                <a:ea typeface="宋体" panose="02010600030101010101" pitchFamily="2" charset="-122"/>
              </a:rPr>
              <a:t>) </a:t>
            </a:r>
            <a:r>
              <a:rPr lang="zh-CN" altLang="en-US" sz="3200">
                <a:ea typeface="宋体" panose="02010600030101010101" pitchFamily="2" charset="-122"/>
              </a:rPr>
              <a:t>为真命题，故 </a:t>
            </a:r>
            <a:r>
              <a:rPr lang="en-US" altLang="zh-CN" sz="3200">
                <a:ea typeface="宋体" panose="02010600030101010101" pitchFamily="2" charset="-122"/>
              </a:rPr>
              <a:t>(3) </a:t>
            </a:r>
            <a:r>
              <a:rPr lang="zh-CN" altLang="en-US" sz="3200">
                <a:ea typeface="宋体" panose="02010600030101010101" pitchFamily="2" charset="-122"/>
              </a:rPr>
              <a:t>不是矛盾式。</a:t>
            </a:r>
            <a:endParaRPr lang="en-US" altLang="zh-CN" sz="3200">
              <a:ea typeface="宋体" panose="02010600030101010101" pitchFamily="2" charset="-122"/>
            </a:endParaRPr>
          </a:p>
        </p:txBody>
      </p:sp>
      <p:sp>
        <p:nvSpPr>
          <p:cNvPr id="38919" name="Rectangle 4">
            <a:extLst>
              <a:ext uri="{FF2B5EF4-FFF2-40B4-BE49-F238E27FC236}">
                <a16:creationId xmlns:a16="http://schemas.microsoft.com/office/drawing/2014/main" id="{DB82A370-9884-443D-A5DB-1A125F77740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8920" name="Rectangle 5">
            <a:extLst>
              <a:ext uri="{FF2B5EF4-FFF2-40B4-BE49-F238E27FC236}">
                <a16:creationId xmlns:a16="http://schemas.microsoft.com/office/drawing/2014/main" id="{9B709419-7BDB-49D2-9416-5C23A4738507}"/>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8921" name="Rectangle 6">
            <a:extLst>
              <a:ext uri="{FF2B5EF4-FFF2-40B4-BE49-F238E27FC236}">
                <a16:creationId xmlns:a16="http://schemas.microsoft.com/office/drawing/2014/main" id="{D517AE8B-CD75-44D4-94F2-777074876C1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8922" name="Object 7">
            <a:extLst>
              <a:ext uri="{FF2B5EF4-FFF2-40B4-BE49-F238E27FC236}">
                <a16:creationId xmlns:a16="http://schemas.microsoft.com/office/drawing/2014/main" id="{C4A67041-4B4A-40B4-A563-A99B50ECAE99}"/>
              </a:ext>
            </a:extLst>
          </p:cNvPr>
          <p:cNvGraphicFramePr>
            <a:graphicFrameLocks noChangeAspect="1"/>
          </p:cNvGraphicFramePr>
          <p:nvPr/>
        </p:nvGraphicFramePr>
        <p:xfrm>
          <a:off x="1295400" y="1905000"/>
          <a:ext cx="6172200" cy="563563"/>
        </p:xfrm>
        <a:graphic>
          <a:graphicData uri="http://schemas.openxmlformats.org/presentationml/2006/ole">
            <mc:AlternateContent xmlns:mc="http://schemas.openxmlformats.org/markup-compatibility/2006">
              <mc:Choice xmlns:v="urn:schemas-microsoft-com:vml" Requires="v">
                <p:oleObj spid="_x0000_s39011" name="公式" r:id="rId3" imgW="2400300" imgH="215900" progId="Equation.3">
                  <p:embed/>
                </p:oleObj>
              </mc:Choice>
              <mc:Fallback>
                <p:oleObj name="公式" r:id="rId3" imgW="2400300" imgH="215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05000"/>
                        <a:ext cx="6172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8">
            <a:extLst>
              <a:ext uri="{FF2B5EF4-FFF2-40B4-BE49-F238E27FC236}">
                <a16:creationId xmlns:a16="http://schemas.microsoft.com/office/drawing/2014/main" id="{2E57F754-DB80-414A-ACAF-4AB6DE37EAE2}"/>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6521" name="Object 9">
            <a:extLst>
              <a:ext uri="{FF2B5EF4-FFF2-40B4-BE49-F238E27FC236}">
                <a16:creationId xmlns:a16="http://schemas.microsoft.com/office/drawing/2014/main" id="{6E4AAFAB-66F2-4E05-9B72-386A75CA0C22}"/>
              </a:ext>
            </a:extLst>
          </p:cNvPr>
          <p:cNvGraphicFramePr>
            <a:graphicFrameLocks noChangeAspect="1"/>
          </p:cNvGraphicFramePr>
          <p:nvPr/>
        </p:nvGraphicFramePr>
        <p:xfrm>
          <a:off x="6248400" y="4297363"/>
          <a:ext cx="609600" cy="503237"/>
        </p:xfrm>
        <a:graphic>
          <a:graphicData uri="http://schemas.openxmlformats.org/presentationml/2006/ole">
            <mc:AlternateContent xmlns:mc="http://schemas.openxmlformats.org/markup-compatibility/2006">
              <mc:Choice xmlns:v="urn:schemas-microsoft-com:vml" Requires="v">
                <p:oleObj spid="_x0000_s39012" name="公式" r:id="rId5" imgW="215619" imgH="177569" progId="Equation.3">
                  <p:embed/>
                </p:oleObj>
              </mc:Choice>
              <mc:Fallback>
                <p:oleObj name="公式" r:id="rId5" imgW="215619" imgH="17756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297363"/>
                        <a:ext cx="60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6522" name="Object 10">
            <a:extLst>
              <a:ext uri="{FF2B5EF4-FFF2-40B4-BE49-F238E27FC236}">
                <a16:creationId xmlns:a16="http://schemas.microsoft.com/office/drawing/2014/main" id="{C1C81CC4-DC0D-4992-A20D-DC7891CC54A0}"/>
              </a:ext>
            </a:extLst>
          </p:cNvPr>
          <p:cNvGraphicFramePr>
            <a:graphicFrameLocks noChangeAspect="1"/>
          </p:cNvGraphicFramePr>
          <p:nvPr/>
        </p:nvGraphicFramePr>
        <p:xfrm>
          <a:off x="7467600" y="4754563"/>
          <a:ext cx="609600" cy="503237"/>
        </p:xfrm>
        <a:graphic>
          <a:graphicData uri="http://schemas.openxmlformats.org/presentationml/2006/ole">
            <mc:AlternateContent xmlns:mc="http://schemas.openxmlformats.org/markup-compatibility/2006">
              <mc:Choice xmlns:v="urn:schemas-microsoft-com:vml" Requires="v">
                <p:oleObj spid="_x0000_s39013" name="公式" r:id="rId7" imgW="215619" imgH="177569" progId="Equation.3">
                  <p:embed/>
                </p:oleObj>
              </mc:Choice>
              <mc:Fallback>
                <p:oleObj name="公式" r:id="rId7" imgW="215619" imgH="17756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4754563"/>
                        <a:ext cx="609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6523" name="Object 11">
            <a:extLst>
              <a:ext uri="{FF2B5EF4-FFF2-40B4-BE49-F238E27FC236}">
                <a16:creationId xmlns:a16="http://schemas.microsoft.com/office/drawing/2014/main" id="{8A667833-B0AE-4B86-B53A-7967316AB118}"/>
              </a:ext>
            </a:extLst>
          </p:cNvPr>
          <p:cNvGraphicFramePr>
            <a:graphicFrameLocks noChangeAspect="1"/>
          </p:cNvGraphicFramePr>
          <p:nvPr/>
        </p:nvGraphicFramePr>
        <p:xfrm>
          <a:off x="3124200" y="5257800"/>
          <a:ext cx="609600" cy="503238"/>
        </p:xfrm>
        <a:graphic>
          <a:graphicData uri="http://schemas.openxmlformats.org/presentationml/2006/ole">
            <mc:AlternateContent xmlns:mc="http://schemas.openxmlformats.org/markup-compatibility/2006">
              <mc:Choice xmlns:v="urn:schemas-microsoft-com:vml" Requires="v">
                <p:oleObj spid="_x0000_s39014" name="公式" r:id="rId8" imgW="215619" imgH="177569" progId="Equation.3">
                  <p:embed/>
                </p:oleObj>
              </mc:Choice>
              <mc:Fallback>
                <p:oleObj name="公式" r:id="rId8" imgW="215619" imgH="17756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257800"/>
                        <a:ext cx="609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6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651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76515">
                                            <p:txEl>
                                              <p:pRg st="5" end="5"/>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576521"/>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576522"/>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576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234A4F5C-F84A-4238-A413-70293133E3BE}"/>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09C9526-9D06-4C99-978E-3D2D05A11ADB}" type="datetime10">
              <a:rPr lang="zh-CN" altLang="en-US" sz="1000" smtClean="0"/>
              <a:pPr>
                <a:spcBef>
                  <a:spcPct val="0"/>
                </a:spcBef>
                <a:buClrTx/>
                <a:buSzTx/>
                <a:buFontTx/>
                <a:buNone/>
              </a:pPr>
              <a:t>09:50</a:t>
            </a:fld>
            <a:endParaRPr lang="en-US" altLang="zh-CN" sz="1000"/>
          </a:p>
        </p:txBody>
      </p:sp>
      <p:sp>
        <p:nvSpPr>
          <p:cNvPr id="39939" name="页脚占位符 4">
            <a:extLst>
              <a:ext uri="{FF2B5EF4-FFF2-40B4-BE49-F238E27FC236}">
                <a16:creationId xmlns:a16="http://schemas.microsoft.com/office/drawing/2014/main" id="{1020B0DB-C2DE-4B84-9720-3EE05A7D13E3}"/>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39940" name="灯片编号占位符 5">
            <a:extLst>
              <a:ext uri="{FF2B5EF4-FFF2-40B4-BE49-F238E27FC236}">
                <a16:creationId xmlns:a16="http://schemas.microsoft.com/office/drawing/2014/main" id="{A210D867-2F85-4CB3-9188-F93DC2C7E6D5}"/>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BA8644FA-FA11-4C56-B515-475174599E7F}" type="slidenum">
              <a:rPr lang="zh-CN" altLang="en-US" sz="1000" smtClean="0"/>
              <a:pPr>
                <a:spcBef>
                  <a:spcPct val="0"/>
                </a:spcBef>
                <a:buClrTx/>
                <a:buSzTx/>
                <a:buFontTx/>
                <a:buNone/>
              </a:pPr>
              <a:t>25</a:t>
            </a:fld>
            <a:endParaRPr lang="en-US" altLang="zh-CN" sz="1000"/>
          </a:p>
        </p:txBody>
      </p:sp>
      <p:sp>
        <p:nvSpPr>
          <p:cNvPr id="39941" name="Rectangle 2">
            <a:extLst>
              <a:ext uri="{FF2B5EF4-FFF2-40B4-BE49-F238E27FC236}">
                <a16:creationId xmlns:a16="http://schemas.microsoft.com/office/drawing/2014/main" id="{06D5F805-9D03-4306-B77E-C02601423D78}"/>
              </a:ext>
            </a:extLst>
          </p:cNvPr>
          <p:cNvSpPr>
            <a:spLocks noGrp="1" noChangeArrowheads="1"/>
          </p:cNvSpPr>
          <p:nvPr>
            <p:ph type="title"/>
          </p:nvPr>
        </p:nvSpPr>
        <p:spPr>
          <a:xfrm>
            <a:off x="990600" y="304800"/>
            <a:ext cx="7793038" cy="838200"/>
          </a:xfrm>
        </p:spPr>
        <p:txBody>
          <a:bodyPr/>
          <a:lstStyle/>
          <a:p>
            <a:r>
              <a:rPr lang="zh-CN" altLang="en-US">
                <a:ea typeface="宋体" panose="02010600030101010101" pitchFamily="2" charset="-122"/>
              </a:rPr>
              <a:t>例子</a:t>
            </a:r>
          </a:p>
        </p:txBody>
      </p:sp>
      <p:sp>
        <p:nvSpPr>
          <p:cNvPr id="577539" name="Rectangle 3">
            <a:extLst>
              <a:ext uri="{FF2B5EF4-FFF2-40B4-BE49-F238E27FC236}">
                <a16:creationId xmlns:a16="http://schemas.microsoft.com/office/drawing/2014/main" id="{92450673-FDDF-43AE-881D-9DFEB5BF373F}"/>
              </a:ext>
            </a:extLst>
          </p:cNvPr>
          <p:cNvSpPr>
            <a:spLocks noGrp="1" noChangeArrowheads="1"/>
          </p:cNvSpPr>
          <p:nvPr>
            <p:ph type="body" idx="1"/>
          </p:nvPr>
        </p:nvSpPr>
        <p:spPr>
          <a:xfrm>
            <a:off x="304800" y="1533525"/>
            <a:ext cx="7793038" cy="4953000"/>
          </a:xfrm>
        </p:spPr>
        <p:txBody>
          <a:bodyPr/>
          <a:lstStyle/>
          <a:p>
            <a:r>
              <a:rPr lang="zh-CN" altLang="en-US" sz="3200">
                <a:ea typeface="宋体" panose="02010600030101010101" pitchFamily="2" charset="-122"/>
              </a:rPr>
              <a:t>例：判断谓词公式的类型</a:t>
            </a:r>
          </a:p>
          <a:p>
            <a:r>
              <a:rPr lang="en-US" altLang="zh-CN" sz="3200">
                <a:ea typeface="宋体" panose="02010600030101010101" pitchFamily="2" charset="-122"/>
              </a:rPr>
              <a:t>(3)</a:t>
            </a:r>
          </a:p>
          <a:p>
            <a:r>
              <a:rPr lang="zh-CN" altLang="en-US" sz="3200">
                <a:ea typeface="宋体" panose="02010600030101010101" pitchFamily="2" charset="-122"/>
              </a:rPr>
              <a:t>解：</a:t>
            </a:r>
            <a:r>
              <a:rPr lang="en-US" altLang="zh-CN" sz="3200">
                <a:ea typeface="宋体" panose="02010600030101010101" pitchFamily="2" charset="-122"/>
              </a:rPr>
              <a:t>(3) </a:t>
            </a:r>
            <a:r>
              <a:rPr lang="zh-CN" altLang="en-US" sz="3200">
                <a:ea typeface="宋体" panose="02010600030101010101" pitchFamily="2" charset="-122"/>
              </a:rPr>
              <a:t>在取解释 </a:t>
            </a:r>
            <a:r>
              <a:rPr lang="en-US" altLang="zh-CN" sz="3200" i="1">
                <a:latin typeface="Times New Roman" panose="02020603050405020304" pitchFamily="18" charset="0"/>
                <a:ea typeface="宋体" panose="02010600030101010101" pitchFamily="2" charset="-122"/>
              </a:rPr>
              <a:t>I </a:t>
            </a:r>
            <a:r>
              <a:rPr lang="zh-CN" altLang="en-US" sz="3200">
                <a:ea typeface="宋体" panose="02010600030101010101" pitchFamily="2" charset="-122"/>
              </a:rPr>
              <a:t>为假命题，在取解释 </a:t>
            </a:r>
            <a:r>
              <a:rPr lang="en-US" altLang="zh-CN" sz="3200" i="1">
                <a:latin typeface="Times New Roman" panose="02020603050405020304" pitchFamily="18" charset="0"/>
                <a:ea typeface="宋体" panose="02010600030101010101" pitchFamily="2" charset="-122"/>
              </a:rPr>
              <a:t>I </a:t>
            </a:r>
            <a:r>
              <a:rPr lang="en-US" altLang="zh-CN" sz="3200">
                <a:ea typeface="宋体" panose="02010600030101010101" pitchFamily="2" charset="-122"/>
              </a:rPr>
              <a:t>’ </a:t>
            </a:r>
            <a:r>
              <a:rPr lang="zh-CN" altLang="en-US" sz="3200">
                <a:ea typeface="宋体" panose="02010600030101010101" pitchFamily="2" charset="-122"/>
              </a:rPr>
              <a:t>为真命题，</a:t>
            </a:r>
          </a:p>
          <a:p>
            <a:r>
              <a:rPr lang="zh-CN" altLang="en-US" sz="3200">
                <a:ea typeface="宋体" panose="02010600030101010101" pitchFamily="2" charset="-122"/>
              </a:rPr>
              <a:t>故 </a:t>
            </a:r>
            <a:r>
              <a:rPr lang="en-US" altLang="zh-CN" sz="3200">
                <a:ea typeface="宋体" panose="02010600030101010101" pitchFamily="2" charset="-122"/>
              </a:rPr>
              <a:t>(3) </a:t>
            </a:r>
            <a:r>
              <a:rPr lang="zh-CN" altLang="en-US" sz="3200">
                <a:ea typeface="宋体" panose="02010600030101010101" pitchFamily="2" charset="-122"/>
              </a:rPr>
              <a:t>为可满足式。</a:t>
            </a:r>
            <a:endParaRPr lang="en-US" altLang="zh-CN" sz="3200">
              <a:ea typeface="宋体" panose="02010600030101010101" pitchFamily="2" charset="-122"/>
            </a:endParaRPr>
          </a:p>
        </p:txBody>
      </p:sp>
      <p:sp>
        <p:nvSpPr>
          <p:cNvPr id="39943" name="Rectangle 4">
            <a:extLst>
              <a:ext uri="{FF2B5EF4-FFF2-40B4-BE49-F238E27FC236}">
                <a16:creationId xmlns:a16="http://schemas.microsoft.com/office/drawing/2014/main" id="{25ED7C20-1BE3-47CF-BC0C-20983F2D3F9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9944" name="Rectangle 5">
            <a:extLst>
              <a:ext uri="{FF2B5EF4-FFF2-40B4-BE49-F238E27FC236}">
                <a16:creationId xmlns:a16="http://schemas.microsoft.com/office/drawing/2014/main" id="{E65A1A74-A1E3-47E3-85D4-0E66ABF44AE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39945" name="Rectangle 6">
            <a:extLst>
              <a:ext uri="{FF2B5EF4-FFF2-40B4-BE49-F238E27FC236}">
                <a16:creationId xmlns:a16="http://schemas.microsoft.com/office/drawing/2014/main" id="{B53D138B-936E-4717-8CA8-119ED556A0AE}"/>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39946" name="Object 7">
            <a:extLst>
              <a:ext uri="{FF2B5EF4-FFF2-40B4-BE49-F238E27FC236}">
                <a16:creationId xmlns:a16="http://schemas.microsoft.com/office/drawing/2014/main" id="{090CC2AA-38B9-49F5-A4C7-D060D4C9D6B6}"/>
              </a:ext>
            </a:extLst>
          </p:cNvPr>
          <p:cNvGraphicFramePr>
            <a:graphicFrameLocks noChangeAspect="1"/>
          </p:cNvGraphicFramePr>
          <p:nvPr/>
        </p:nvGraphicFramePr>
        <p:xfrm>
          <a:off x="1485900" y="2152650"/>
          <a:ext cx="6172200" cy="563563"/>
        </p:xfrm>
        <a:graphic>
          <a:graphicData uri="http://schemas.openxmlformats.org/presentationml/2006/ole">
            <mc:AlternateContent xmlns:mc="http://schemas.openxmlformats.org/markup-compatibility/2006">
              <mc:Choice xmlns:v="urn:schemas-microsoft-com:vml" Requires="v">
                <p:oleObj spid="_x0000_s39969" name="公式" r:id="rId3" imgW="2400300" imgH="215900" progId="Equation.3">
                  <p:embed/>
                </p:oleObj>
              </mc:Choice>
              <mc:Fallback>
                <p:oleObj name="公式" r:id="rId3" imgW="2400300" imgH="215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152650"/>
                        <a:ext cx="6172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7" name="Rectangle 8">
            <a:extLst>
              <a:ext uri="{FF2B5EF4-FFF2-40B4-BE49-F238E27FC236}">
                <a16:creationId xmlns:a16="http://schemas.microsoft.com/office/drawing/2014/main" id="{31BDACA4-13CB-4B1C-AC78-D3F602AD58D0}"/>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75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7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6E5104F4-737E-459D-844C-89B49F30E7F5}"/>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F1C2D248-83FC-4D65-B932-5EE15167A511}" type="datetime10">
              <a:rPr lang="zh-CN" altLang="en-US" sz="1000" smtClean="0"/>
              <a:pPr>
                <a:spcBef>
                  <a:spcPct val="0"/>
                </a:spcBef>
                <a:buClrTx/>
                <a:buSzTx/>
                <a:buFontTx/>
                <a:buNone/>
              </a:pPr>
              <a:t>09:50</a:t>
            </a:fld>
            <a:endParaRPr lang="en-US" altLang="zh-CN" sz="1000"/>
          </a:p>
        </p:txBody>
      </p:sp>
      <p:sp>
        <p:nvSpPr>
          <p:cNvPr id="40963" name="页脚占位符 4">
            <a:extLst>
              <a:ext uri="{FF2B5EF4-FFF2-40B4-BE49-F238E27FC236}">
                <a16:creationId xmlns:a16="http://schemas.microsoft.com/office/drawing/2014/main" id="{566611DE-5720-4A50-B815-CAC0A35626F3}"/>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0964" name="灯片编号占位符 5">
            <a:extLst>
              <a:ext uri="{FF2B5EF4-FFF2-40B4-BE49-F238E27FC236}">
                <a16:creationId xmlns:a16="http://schemas.microsoft.com/office/drawing/2014/main" id="{DABBDCB3-3909-42F6-A25D-80785DB886C3}"/>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E01B8AF6-068D-4674-B8D1-035F0BDB4318}" type="slidenum">
              <a:rPr lang="zh-CN" altLang="en-US" sz="1000" smtClean="0"/>
              <a:pPr>
                <a:spcBef>
                  <a:spcPct val="0"/>
                </a:spcBef>
                <a:buClrTx/>
                <a:buSzTx/>
                <a:buFontTx/>
                <a:buNone/>
              </a:pPr>
              <a:t>26</a:t>
            </a:fld>
            <a:endParaRPr lang="en-US" altLang="zh-CN" sz="1000"/>
          </a:p>
        </p:txBody>
      </p:sp>
      <p:sp>
        <p:nvSpPr>
          <p:cNvPr id="40965" name="Rectangle 2">
            <a:extLst>
              <a:ext uri="{FF2B5EF4-FFF2-40B4-BE49-F238E27FC236}">
                <a16:creationId xmlns:a16="http://schemas.microsoft.com/office/drawing/2014/main" id="{93831A12-23E0-48E4-AAF5-58865AFC046B}"/>
              </a:ext>
            </a:extLst>
          </p:cNvPr>
          <p:cNvSpPr>
            <a:spLocks noGrp="1" noChangeArrowheads="1"/>
          </p:cNvSpPr>
          <p:nvPr>
            <p:ph type="title"/>
          </p:nvPr>
        </p:nvSpPr>
        <p:spPr/>
        <p:txBody>
          <a:bodyPr/>
          <a:lstStyle/>
          <a:p>
            <a:r>
              <a:rPr lang="en-US" altLang="en-US"/>
              <a:t>谓词演算的</a:t>
            </a:r>
            <a:r>
              <a:rPr lang="zh-CN" altLang="en-US">
                <a:ea typeface="宋体" panose="02010600030101010101" pitchFamily="2" charset="-122"/>
              </a:rPr>
              <a:t>等价（</a:t>
            </a:r>
            <a:r>
              <a:rPr lang="en-US" altLang="en-US"/>
              <a:t>等值</a:t>
            </a:r>
            <a:r>
              <a:rPr lang="zh-CN" altLang="en-US">
                <a:ea typeface="宋体" panose="02010600030101010101" pitchFamily="2" charset="-122"/>
              </a:rPr>
              <a:t>）</a:t>
            </a:r>
            <a:r>
              <a:rPr lang="en-US" altLang="en-US"/>
              <a:t>式</a:t>
            </a:r>
            <a:endParaRPr lang="zh-CN" altLang="en-US">
              <a:ea typeface="宋体" panose="02010600030101010101" pitchFamily="2" charset="-122"/>
            </a:endParaRPr>
          </a:p>
        </p:txBody>
      </p:sp>
      <p:sp>
        <p:nvSpPr>
          <p:cNvPr id="40966" name="Rectangle 3">
            <a:extLst>
              <a:ext uri="{FF2B5EF4-FFF2-40B4-BE49-F238E27FC236}">
                <a16:creationId xmlns:a16="http://schemas.microsoft.com/office/drawing/2014/main" id="{707D6792-3B71-4BEC-9688-8C5B072FFECC}"/>
              </a:ext>
            </a:extLst>
          </p:cNvPr>
          <p:cNvSpPr>
            <a:spLocks noGrp="1" noChangeArrowheads="1"/>
          </p:cNvSpPr>
          <p:nvPr>
            <p:ph type="body" idx="1"/>
          </p:nvPr>
        </p:nvSpPr>
        <p:spPr>
          <a:xfrm>
            <a:off x="533400" y="1676400"/>
            <a:ext cx="7620000" cy="4114800"/>
          </a:xfrm>
        </p:spPr>
        <p:txBody>
          <a:bodyPr/>
          <a:lstStyle/>
          <a:p>
            <a:r>
              <a:rPr lang="zh-CN" altLang="en-US" sz="3200">
                <a:ea typeface="宋体" panose="02010600030101010101" pitchFamily="2" charset="-122"/>
              </a:rPr>
              <a:t>定义：设 </a:t>
            </a:r>
            <a:r>
              <a:rPr lang="en-US" altLang="zh-CN" sz="3200" i="1">
                <a:latin typeface="Times New Roman" panose="02020603050405020304" pitchFamily="18" charset="0"/>
                <a:ea typeface="宋体" panose="02010600030101010101" pitchFamily="2" charset="-122"/>
              </a:rPr>
              <a:t>A</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B </a:t>
            </a:r>
            <a:r>
              <a:rPr lang="zh-CN" altLang="en-US" sz="3200">
                <a:ea typeface="宋体" panose="02010600030101010101" pitchFamily="2" charset="-122"/>
              </a:rPr>
              <a:t>为任两个谓词公式，若 </a:t>
            </a:r>
            <a:r>
              <a:rPr lang="en-US" altLang="zh-CN" sz="3200" i="1">
                <a:latin typeface="Times New Roman" panose="02020603050405020304" pitchFamily="18" charset="0"/>
                <a:ea typeface="宋体" panose="02010600030101010101" pitchFamily="2" charset="-122"/>
              </a:rPr>
              <a:t>A</a:t>
            </a:r>
            <a:r>
              <a:rPr lang="en-US" altLang="zh-CN" sz="3200">
                <a:ea typeface="宋体" panose="02010600030101010101" pitchFamily="2" charset="-122"/>
                <a:sym typeface="Symbol" panose="05050102010706020507" pitchFamily="18" charset="2"/>
              </a:rPr>
              <a:t></a:t>
            </a:r>
            <a:r>
              <a:rPr lang="en-US" altLang="zh-CN" sz="3200" i="1">
                <a:latin typeface="Times New Roman" panose="02020603050405020304" pitchFamily="18" charset="0"/>
                <a:ea typeface="宋体" panose="02010600030101010101" pitchFamily="2" charset="-122"/>
              </a:rPr>
              <a:t>B </a:t>
            </a:r>
            <a:r>
              <a:rPr lang="zh-CN" altLang="en-US" sz="3200">
                <a:ea typeface="宋体" panose="02010600030101010101" pitchFamily="2" charset="-122"/>
              </a:rPr>
              <a:t>为逻辑有效式，则称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与</a:t>
            </a:r>
            <a:r>
              <a:rPr lang="en-US" altLang="zh-CN" sz="3200">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B </a:t>
            </a:r>
            <a:r>
              <a:rPr lang="zh-CN" altLang="en-US" sz="3200">
                <a:ea typeface="宋体" panose="02010600030101010101" pitchFamily="2" charset="-122"/>
              </a:rPr>
              <a:t>是等价（等值）的，记作</a:t>
            </a:r>
            <a:r>
              <a:rPr lang="en-US" altLang="zh-CN" sz="3200" i="1">
                <a:latin typeface="Times New Roman" panose="02020603050405020304" pitchFamily="18" charset="0"/>
                <a:ea typeface="宋体" panose="02010600030101010101" pitchFamily="2" charset="-122"/>
              </a:rPr>
              <a:t>A</a:t>
            </a:r>
            <a:r>
              <a:rPr lang="en-US" altLang="zh-CN" sz="3200">
                <a:ea typeface="宋体" panose="02010600030101010101" pitchFamily="2" charset="-122"/>
                <a:sym typeface="Symbol" panose="05050102010706020507" pitchFamily="18" charset="2"/>
              </a:rPr>
              <a:t></a:t>
            </a:r>
            <a:r>
              <a:rPr lang="en-US" altLang="zh-CN" sz="3200" i="1">
                <a:latin typeface="Times New Roman" panose="02020603050405020304" pitchFamily="18" charset="0"/>
                <a:ea typeface="宋体" panose="02010600030101010101" pitchFamily="2" charset="-122"/>
              </a:rPr>
              <a:t>B </a:t>
            </a:r>
            <a:r>
              <a:rPr lang="zh-CN" altLang="en-US" sz="3200">
                <a:ea typeface="宋体" panose="02010600030101010101" pitchFamily="2" charset="-12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BA3C4BA9-0A58-432D-A702-5908ED966EA6}"/>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4AD085D3-0437-4BDB-9196-5076CF641752}" type="datetime10">
              <a:rPr lang="zh-CN" altLang="en-US" sz="1000" smtClean="0"/>
              <a:pPr>
                <a:spcBef>
                  <a:spcPct val="0"/>
                </a:spcBef>
                <a:buClrTx/>
                <a:buSzTx/>
                <a:buFontTx/>
                <a:buNone/>
              </a:pPr>
              <a:t>09:50</a:t>
            </a:fld>
            <a:endParaRPr lang="en-US" altLang="zh-CN" sz="1000"/>
          </a:p>
        </p:txBody>
      </p:sp>
      <p:sp>
        <p:nvSpPr>
          <p:cNvPr id="41987" name="页脚占位符 4">
            <a:extLst>
              <a:ext uri="{FF2B5EF4-FFF2-40B4-BE49-F238E27FC236}">
                <a16:creationId xmlns:a16="http://schemas.microsoft.com/office/drawing/2014/main" id="{7C90CD12-A549-492C-B71D-42DD12B15223}"/>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1988" name="灯片编号占位符 5">
            <a:extLst>
              <a:ext uri="{FF2B5EF4-FFF2-40B4-BE49-F238E27FC236}">
                <a16:creationId xmlns:a16="http://schemas.microsoft.com/office/drawing/2014/main" id="{5C3B3018-DA77-41DB-B413-63403B148AF2}"/>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0727E6A-CB38-4650-93EE-E554CEEF0E73}" type="slidenum">
              <a:rPr lang="zh-CN" altLang="en-US" sz="1000" smtClean="0"/>
              <a:pPr>
                <a:spcBef>
                  <a:spcPct val="0"/>
                </a:spcBef>
                <a:buClrTx/>
                <a:buSzTx/>
                <a:buFontTx/>
                <a:buNone/>
              </a:pPr>
              <a:t>27</a:t>
            </a:fld>
            <a:endParaRPr lang="en-US" altLang="zh-CN" sz="1000"/>
          </a:p>
        </p:txBody>
      </p:sp>
      <p:sp>
        <p:nvSpPr>
          <p:cNvPr id="41989" name="Rectangle 2">
            <a:extLst>
              <a:ext uri="{FF2B5EF4-FFF2-40B4-BE49-F238E27FC236}">
                <a16:creationId xmlns:a16="http://schemas.microsoft.com/office/drawing/2014/main" id="{1627100F-5C4B-46F7-BC5E-D32800581B50}"/>
              </a:ext>
            </a:extLst>
          </p:cNvPr>
          <p:cNvSpPr>
            <a:spLocks noGrp="1" noChangeArrowheads="1"/>
          </p:cNvSpPr>
          <p:nvPr>
            <p:ph type="title"/>
          </p:nvPr>
        </p:nvSpPr>
        <p:spPr/>
        <p:txBody>
          <a:bodyPr/>
          <a:lstStyle/>
          <a:p>
            <a:r>
              <a:rPr lang="en-US" altLang="en-US"/>
              <a:t>谓词演算的</a:t>
            </a:r>
            <a:r>
              <a:rPr lang="zh-CN" altLang="en-US">
                <a:ea typeface="宋体" panose="02010600030101010101" pitchFamily="2" charset="-122"/>
              </a:rPr>
              <a:t>等价（</a:t>
            </a:r>
            <a:r>
              <a:rPr lang="en-US" altLang="en-US"/>
              <a:t>等值</a:t>
            </a:r>
            <a:r>
              <a:rPr lang="zh-CN" altLang="en-US">
                <a:ea typeface="宋体" panose="02010600030101010101" pitchFamily="2" charset="-122"/>
              </a:rPr>
              <a:t>）</a:t>
            </a:r>
            <a:r>
              <a:rPr lang="en-US" altLang="en-US"/>
              <a:t>式</a:t>
            </a:r>
            <a:endParaRPr lang="zh-CN" altLang="en-US">
              <a:ea typeface="宋体" panose="02010600030101010101" pitchFamily="2" charset="-122"/>
            </a:endParaRPr>
          </a:p>
        </p:txBody>
      </p:sp>
      <p:sp>
        <p:nvSpPr>
          <p:cNvPr id="579587" name="Rectangle 3">
            <a:extLst>
              <a:ext uri="{FF2B5EF4-FFF2-40B4-BE49-F238E27FC236}">
                <a16:creationId xmlns:a16="http://schemas.microsoft.com/office/drawing/2014/main" id="{EBBE2922-B46C-4CBE-9865-1C35BDAB3A09}"/>
              </a:ext>
            </a:extLst>
          </p:cNvPr>
          <p:cNvSpPr>
            <a:spLocks noGrp="1" noChangeArrowheads="1"/>
          </p:cNvSpPr>
          <p:nvPr>
            <p:ph type="body" idx="1"/>
          </p:nvPr>
        </p:nvSpPr>
        <p:spPr>
          <a:xfrm>
            <a:off x="571500" y="1600200"/>
            <a:ext cx="8115300" cy="4114800"/>
          </a:xfrm>
        </p:spPr>
        <p:txBody>
          <a:bodyPr/>
          <a:lstStyle/>
          <a:p>
            <a:r>
              <a:rPr lang="zh-CN" altLang="en-US" sz="3200">
                <a:ea typeface="宋体" panose="02010600030101010101" pitchFamily="2" charset="-122"/>
              </a:rPr>
              <a:t>命题逻辑中的等价（等值）式及其代换实例都是谓词演算中的等价（等值）式。</a:t>
            </a:r>
          </a:p>
          <a:p>
            <a:r>
              <a:rPr lang="zh-CN" altLang="en-US" sz="3200">
                <a:ea typeface="宋体" panose="02010600030101010101" pitchFamily="2" charset="-122"/>
              </a:rPr>
              <a:t>例如：</a:t>
            </a:r>
          </a:p>
          <a:p>
            <a:endParaRPr lang="zh-CN" altLang="en-US" sz="3200">
              <a:ea typeface="宋体" panose="02010600030101010101" pitchFamily="2" charset="-122"/>
            </a:endParaRPr>
          </a:p>
          <a:p>
            <a:endParaRPr lang="zh-CN" altLang="en-US" sz="3200">
              <a:ea typeface="宋体" panose="02010600030101010101" pitchFamily="2" charset="-122"/>
            </a:endParaRPr>
          </a:p>
          <a:p>
            <a:r>
              <a:rPr lang="zh-CN" altLang="en-US" sz="3200">
                <a:ea typeface="宋体" panose="02010600030101010101" pitchFamily="2" charset="-122"/>
              </a:rPr>
              <a:t>除此之外，还有其他一些重要等值式</a:t>
            </a:r>
            <a:r>
              <a:rPr lang="zh-CN" altLang="en-US">
                <a:ea typeface="宋体" panose="02010600030101010101" pitchFamily="2" charset="-122"/>
              </a:rPr>
              <a:t>。</a:t>
            </a:r>
          </a:p>
        </p:txBody>
      </p:sp>
      <p:sp>
        <p:nvSpPr>
          <p:cNvPr id="41991" name="Rectangle 5">
            <a:extLst>
              <a:ext uri="{FF2B5EF4-FFF2-40B4-BE49-F238E27FC236}">
                <a16:creationId xmlns:a16="http://schemas.microsoft.com/office/drawing/2014/main" id="{B70D3D24-A21E-40C4-8E6F-E9C0B0A4D80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9588" name="Object 4">
            <a:extLst>
              <a:ext uri="{FF2B5EF4-FFF2-40B4-BE49-F238E27FC236}">
                <a16:creationId xmlns:a16="http://schemas.microsoft.com/office/drawing/2014/main" id="{65EAEBB8-34FF-422B-831F-908CF91FBCC0}"/>
              </a:ext>
            </a:extLst>
          </p:cNvPr>
          <p:cNvGraphicFramePr>
            <a:graphicFrameLocks noChangeAspect="1"/>
          </p:cNvGraphicFramePr>
          <p:nvPr/>
        </p:nvGraphicFramePr>
        <p:xfrm>
          <a:off x="1752600" y="3136900"/>
          <a:ext cx="4800600" cy="673100"/>
        </p:xfrm>
        <a:graphic>
          <a:graphicData uri="http://schemas.openxmlformats.org/presentationml/2006/ole">
            <mc:AlternateContent xmlns:mc="http://schemas.openxmlformats.org/markup-compatibility/2006">
              <mc:Choice xmlns:v="urn:schemas-microsoft-com:vml" Requires="v">
                <p:oleObj spid="_x0000_s42037" r:id="rId3" imgW="1841500" imgH="254000" progId="Equation.3">
                  <p:embed/>
                </p:oleObj>
              </mc:Choice>
              <mc:Fallback>
                <p:oleObj r:id="rId3" imgW="18415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136900"/>
                        <a:ext cx="4800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3" name="Rectangle 7">
            <a:extLst>
              <a:ext uri="{FF2B5EF4-FFF2-40B4-BE49-F238E27FC236}">
                <a16:creationId xmlns:a16="http://schemas.microsoft.com/office/drawing/2014/main" id="{D926D6B9-7401-43A1-A485-EC744A31108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9590" name="Object 6">
            <a:extLst>
              <a:ext uri="{FF2B5EF4-FFF2-40B4-BE49-F238E27FC236}">
                <a16:creationId xmlns:a16="http://schemas.microsoft.com/office/drawing/2014/main" id="{76B39E0C-F6BC-4F31-8B84-623BA5F1BABD}"/>
              </a:ext>
            </a:extLst>
          </p:cNvPr>
          <p:cNvGraphicFramePr>
            <a:graphicFrameLocks noChangeAspect="1"/>
          </p:cNvGraphicFramePr>
          <p:nvPr/>
        </p:nvGraphicFramePr>
        <p:xfrm>
          <a:off x="1219200" y="3849688"/>
          <a:ext cx="6400800" cy="569912"/>
        </p:xfrm>
        <a:graphic>
          <a:graphicData uri="http://schemas.openxmlformats.org/presentationml/2006/ole">
            <mc:AlternateContent xmlns:mc="http://schemas.openxmlformats.org/markup-compatibility/2006">
              <mc:Choice xmlns:v="urn:schemas-microsoft-com:vml" Requires="v">
                <p:oleObj spid="_x0000_s42038" name="公式" r:id="rId5" imgW="2463800" imgH="215900" progId="Equation.3">
                  <p:embed/>
                </p:oleObj>
              </mc:Choice>
              <mc:Fallback>
                <p:oleObj name="公式" r:id="rId5" imgW="24638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849688"/>
                        <a:ext cx="64008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95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95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9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384D8C5D-82A1-4450-8850-A862672EFC3A}"/>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AF3BF24F-08A2-4054-9AB1-954BB22B8BF2}" type="datetime10">
              <a:rPr lang="zh-CN" altLang="en-US" sz="1000" smtClean="0"/>
              <a:pPr>
                <a:spcBef>
                  <a:spcPct val="0"/>
                </a:spcBef>
                <a:buClrTx/>
                <a:buSzTx/>
                <a:buFontTx/>
                <a:buNone/>
              </a:pPr>
              <a:t>09:50</a:t>
            </a:fld>
            <a:endParaRPr lang="en-US" altLang="zh-CN" sz="1000"/>
          </a:p>
        </p:txBody>
      </p:sp>
      <p:sp>
        <p:nvSpPr>
          <p:cNvPr id="43011" name="页脚占位符 4">
            <a:extLst>
              <a:ext uri="{FF2B5EF4-FFF2-40B4-BE49-F238E27FC236}">
                <a16:creationId xmlns:a16="http://schemas.microsoft.com/office/drawing/2014/main" id="{12B4F1F9-8C91-4D65-8F5D-6F4C0FFEB478}"/>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3012" name="灯片编号占位符 5">
            <a:extLst>
              <a:ext uri="{FF2B5EF4-FFF2-40B4-BE49-F238E27FC236}">
                <a16:creationId xmlns:a16="http://schemas.microsoft.com/office/drawing/2014/main" id="{1D2232FF-B39E-4315-9776-82C08FE640EB}"/>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AB4EA8AF-5435-4AF9-8E44-6D239D30E62D}" type="slidenum">
              <a:rPr lang="zh-CN" altLang="en-US" sz="1000" smtClean="0"/>
              <a:pPr>
                <a:spcBef>
                  <a:spcPct val="0"/>
                </a:spcBef>
                <a:buClrTx/>
                <a:buSzTx/>
                <a:buFontTx/>
                <a:buNone/>
              </a:pPr>
              <a:t>28</a:t>
            </a:fld>
            <a:endParaRPr lang="en-US" altLang="zh-CN" sz="1000"/>
          </a:p>
        </p:txBody>
      </p:sp>
      <p:sp>
        <p:nvSpPr>
          <p:cNvPr id="43013" name="Rectangle 2">
            <a:extLst>
              <a:ext uri="{FF2B5EF4-FFF2-40B4-BE49-F238E27FC236}">
                <a16:creationId xmlns:a16="http://schemas.microsoft.com/office/drawing/2014/main" id="{3559AC68-DD7E-42E4-9BDC-916064921BDA}"/>
              </a:ext>
            </a:extLst>
          </p:cNvPr>
          <p:cNvSpPr>
            <a:spLocks noGrp="1" noChangeArrowheads="1"/>
          </p:cNvSpPr>
          <p:nvPr>
            <p:ph type="title"/>
          </p:nvPr>
        </p:nvSpPr>
        <p:spPr/>
        <p:txBody>
          <a:bodyPr/>
          <a:lstStyle/>
          <a:p>
            <a:r>
              <a:rPr lang="en-US" altLang="en-US"/>
              <a:t>谓词演算的</a:t>
            </a:r>
            <a:r>
              <a:rPr lang="zh-CN" altLang="en-US">
                <a:ea typeface="宋体" panose="02010600030101010101" pitchFamily="2" charset="-122"/>
              </a:rPr>
              <a:t>等价（</a:t>
            </a:r>
            <a:r>
              <a:rPr lang="en-US" altLang="en-US"/>
              <a:t>等值</a:t>
            </a:r>
            <a:r>
              <a:rPr lang="zh-CN" altLang="en-US">
                <a:ea typeface="宋体" panose="02010600030101010101" pitchFamily="2" charset="-122"/>
              </a:rPr>
              <a:t>）</a:t>
            </a:r>
            <a:r>
              <a:rPr lang="en-US" altLang="en-US"/>
              <a:t>式</a:t>
            </a:r>
            <a:endParaRPr lang="zh-CN" altLang="en-US">
              <a:ea typeface="宋体" panose="02010600030101010101" pitchFamily="2" charset="-122"/>
            </a:endParaRPr>
          </a:p>
        </p:txBody>
      </p:sp>
      <p:sp>
        <p:nvSpPr>
          <p:cNvPr id="581635" name="Rectangle 3">
            <a:extLst>
              <a:ext uri="{FF2B5EF4-FFF2-40B4-BE49-F238E27FC236}">
                <a16:creationId xmlns:a16="http://schemas.microsoft.com/office/drawing/2014/main" id="{A05E5EA4-AA9D-4096-BB4B-BDF19D131AFC}"/>
              </a:ext>
            </a:extLst>
          </p:cNvPr>
          <p:cNvSpPr>
            <a:spLocks noGrp="1" noChangeArrowheads="1"/>
          </p:cNvSpPr>
          <p:nvPr>
            <p:ph type="body" idx="1"/>
          </p:nvPr>
        </p:nvSpPr>
        <p:spPr>
          <a:xfrm>
            <a:off x="533400" y="1600200"/>
            <a:ext cx="7772400" cy="41148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1 </a:t>
            </a:r>
            <a:r>
              <a:rPr lang="zh-CN" altLang="en-US" sz="3200">
                <a:ea typeface="宋体" panose="02010600030101010101" pitchFamily="2" charset="-122"/>
              </a:rPr>
              <a:t>量词否定等值式</a:t>
            </a:r>
          </a:p>
          <a:p>
            <a:r>
              <a:rPr lang="en-US" altLang="zh-CN" sz="3200">
                <a:ea typeface="宋体" panose="02010600030101010101" pitchFamily="2" charset="-122"/>
              </a:rPr>
              <a:t>(1)</a:t>
            </a:r>
          </a:p>
          <a:p>
            <a:r>
              <a:rPr lang="en-US" altLang="zh-CN" sz="3200">
                <a:ea typeface="宋体" panose="02010600030101010101" pitchFamily="2" charset="-122"/>
              </a:rPr>
              <a:t>(2)  </a:t>
            </a:r>
          </a:p>
        </p:txBody>
      </p:sp>
      <p:sp>
        <p:nvSpPr>
          <p:cNvPr id="43015" name="Rectangle 5">
            <a:extLst>
              <a:ext uri="{FF2B5EF4-FFF2-40B4-BE49-F238E27FC236}">
                <a16:creationId xmlns:a16="http://schemas.microsoft.com/office/drawing/2014/main" id="{12064296-6F51-4C42-B5CC-ACB02517419E}"/>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43016" name="Rectangle 7">
            <a:extLst>
              <a:ext uri="{FF2B5EF4-FFF2-40B4-BE49-F238E27FC236}">
                <a16:creationId xmlns:a16="http://schemas.microsoft.com/office/drawing/2014/main" id="{7748D88D-CA82-434A-8452-91DCF4C363EE}"/>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1638" name="Object 6">
            <a:extLst>
              <a:ext uri="{FF2B5EF4-FFF2-40B4-BE49-F238E27FC236}">
                <a16:creationId xmlns:a16="http://schemas.microsoft.com/office/drawing/2014/main" id="{CA9CEA8E-7258-4BE9-A006-C76627E4A3E4}"/>
              </a:ext>
            </a:extLst>
          </p:cNvPr>
          <p:cNvGraphicFramePr>
            <a:graphicFrameLocks noChangeAspect="1"/>
          </p:cNvGraphicFramePr>
          <p:nvPr/>
        </p:nvGraphicFramePr>
        <p:xfrm>
          <a:off x="1752600" y="2227263"/>
          <a:ext cx="3505200" cy="571500"/>
        </p:xfrm>
        <a:graphic>
          <a:graphicData uri="http://schemas.openxmlformats.org/presentationml/2006/ole">
            <mc:AlternateContent xmlns:mc="http://schemas.openxmlformats.org/markup-compatibility/2006">
              <mc:Choice xmlns:v="urn:schemas-microsoft-com:vml" Requires="v">
                <p:oleObj spid="_x0000_s43063" name="公式" r:id="rId3" imgW="1345616" imgH="215806" progId="Equation.3">
                  <p:embed/>
                </p:oleObj>
              </mc:Choice>
              <mc:Fallback>
                <p:oleObj name="公式" r:id="rId3" imgW="1345616" imgH="2158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27263"/>
                        <a:ext cx="3505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8" name="Rectangle 9">
            <a:extLst>
              <a:ext uri="{FF2B5EF4-FFF2-40B4-BE49-F238E27FC236}">
                <a16:creationId xmlns:a16="http://schemas.microsoft.com/office/drawing/2014/main" id="{8BF1D724-9546-4A68-8147-34C39435B2D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1640" name="Object 8">
            <a:extLst>
              <a:ext uri="{FF2B5EF4-FFF2-40B4-BE49-F238E27FC236}">
                <a16:creationId xmlns:a16="http://schemas.microsoft.com/office/drawing/2014/main" id="{7C11AF0C-2CD4-487A-BC9E-812113B0985B}"/>
              </a:ext>
            </a:extLst>
          </p:cNvPr>
          <p:cNvGraphicFramePr>
            <a:graphicFrameLocks noChangeAspect="1"/>
          </p:cNvGraphicFramePr>
          <p:nvPr/>
        </p:nvGraphicFramePr>
        <p:xfrm>
          <a:off x="1752600" y="2852738"/>
          <a:ext cx="3505200" cy="571500"/>
        </p:xfrm>
        <a:graphic>
          <a:graphicData uri="http://schemas.openxmlformats.org/presentationml/2006/ole">
            <mc:AlternateContent xmlns:mc="http://schemas.openxmlformats.org/markup-compatibility/2006">
              <mc:Choice xmlns:v="urn:schemas-microsoft-com:vml" Requires="v">
                <p:oleObj spid="_x0000_s43064" name="公式" r:id="rId5" imgW="1345616" imgH="215806" progId="Equation.3">
                  <p:embed/>
                </p:oleObj>
              </mc:Choice>
              <mc:Fallback>
                <p:oleObj name="公式" r:id="rId5" imgW="1345616"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852738"/>
                        <a:ext cx="3505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0" name="Rectangle 11">
            <a:extLst>
              <a:ext uri="{FF2B5EF4-FFF2-40B4-BE49-F238E27FC236}">
                <a16:creationId xmlns:a16="http://schemas.microsoft.com/office/drawing/2014/main" id="{D5D3A06E-8F69-4F0C-8E54-83F2DF31CB1C}"/>
              </a:ext>
            </a:extLst>
          </p:cNvPr>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8163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81635">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81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401B7423-4B4B-45BF-B984-6A29B5908705}"/>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40946CD-6E79-4597-8C28-809E0701FB14}" type="datetime10">
              <a:rPr lang="zh-CN" altLang="en-US" sz="1000" smtClean="0"/>
              <a:pPr>
                <a:spcBef>
                  <a:spcPct val="0"/>
                </a:spcBef>
                <a:buClrTx/>
                <a:buSzTx/>
                <a:buFontTx/>
                <a:buNone/>
              </a:pPr>
              <a:t>09:50</a:t>
            </a:fld>
            <a:endParaRPr lang="en-US" altLang="zh-CN" sz="1000"/>
          </a:p>
        </p:txBody>
      </p:sp>
      <p:sp>
        <p:nvSpPr>
          <p:cNvPr id="44035" name="页脚占位符 4">
            <a:extLst>
              <a:ext uri="{FF2B5EF4-FFF2-40B4-BE49-F238E27FC236}">
                <a16:creationId xmlns:a16="http://schemas.microsoft.com/office/drawing/2014/main" id="{EE7C5182-4699-461C-8613-5323F9ECF393}"/>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4036" name="灯片编号占位符 5">
            <a:extLst>
              <a:ext uri="{FF2B5EF4-FFF2-40B4-BE49-F238E27FC236}">
                <a16:creationId xmlns:a16="http://schemas.microsoft.com/office/drawing/2014/main" id="{471C7B91-CF59-403F-9031-043CDD0CF251}"/>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C77F5B59-A989-417F-B89D-D6EF40E27DBF}" type="slidenum">
              <a:rPr lang="zh-CN" altLang="en-US" sz="1000" smtClean="0"/>
              <a:pPr>
                <a:spcBef>
                  <a:spcPct val="0"/>
                </a:spcBef>
                <a:buClrTx/>
                <a:buSzTx/>
                <a:buFontTx/>
                <a:buNone/>
              </a:pPr>
              <a:t>29</a:t>
            </a:fld>
            <a:endParaRPr lang="en-US" altLang="zh-CN" sz="1000"/>
          </a:p>
        </p:txBody>
      </p:sp>
      <p:sp>
        <p:nvSpPr>
          <p:cNvPr id="44037" name="Rectangle 2">
            <a:extLst>
              <a:ext uri="{FF2B5EF4-FFF2-40B4-BE49-F238E27FC236}">
                <a16:creationId xmlns:a16="http://schemas.microsoft.com/office/drawing/2014/main" id="{3635FC5C-46BA-4798-9E2A-D4545D4587D2}"/>
              </a:ext>
            </a:extLst>
          </p:cNvPr>
          <p:cNvSpPr>
            <a:spLocks noGrp="1" noChangeArrowheads="1"/>
          </p:cNvSpPr>
          <p:nvPr>
            <p:ph type="title"/>
          </p:nvPr>
        </p:nvSpPr>
        <p:spPr/>
        <p:txBody>
          <a:bodyPr/>
          <a:lstStyle/>
          <a:p>
            <a:r>
              <a:rPr lang="zh-CN" altLang="en-US">
                <a:ea typeface="宋体" panose="02010600030101010101" pitchFamily="2" charset="-122"/>
              </a:rPr>
              <a:t>谓词演算中的等值式</a:t>
            </a:r>
          </a:p>
        </p:txBody>
      </p:sp>
      <p:sp>
        <p:nvSpPr>
          <p:cNvPr id="582659" name="Rectangle 3">
            <a:extLst>
              <a:ext uri="{FF2B5EF4-FFF2-40B4-BE49-F238E27FC236}">
                <a16:creationId xmlns:a16="http://schemas.microsoft.com/office/drawing/2014/main" id="{E6D7BBAD-1241-4E13-BBE6-85693B882088}"/>
              </a:ext>
            </a:extLst>
          </p:cNvPr>
          <p:cNvSpPr>
            <a:spLocks noGrp="1" noChangeArrowheads="1"/>
          </p:cNvSpPr>
          <p:nvPr>
            <p:ph type="body" idx="1"/>
          </p:nvPr>
        </p:nvSpPr>
        <p:spPr>
          <a:xfrm>
            <a:off x="609600" y="1792288"/>
            <a:ext cx="7924800" cy="44196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2  </a:t>
            </a:r>
            <a:r>
              <a:rPr lang="zh-CN" altLang="en-US" sz="3200">
                <a:ea typeface="宋体" panose="02010600030101010101" pitchFamily="2" charset="-122"/>
              </a:rPr>
              <a:t>量词辖域收缩与扩张等值式</a:t>
            </a:r>
          </a:p>
          <a:p>
            <a:r>
              <a:rPr lang="en-US" altLang="zh-CN" sz="3200">
                <a:ea typeface="宋体" panose="02010600030101010101" pitchFamily="2" charset="-122"/>
              </a:rPr>
              <a:t>(1)  ①</a:t>
            </a:r>
          </a:p>
          <a:p>
            <a:r>
              <a:rPr lang="en-US" altLang="zh-CN" sz="3200">
                <a:ea typeface="宋体" panose="02010600030101010101" pitchFamily="2" charset="-122"/>
              </a:rPr>
              <a:t>      ②</a:t>
            </a:r>
          </a:p>
          <a:p>
            <a:r>
              <a:rPr lang="en-US" altLang="zh-CN" sz="3200">
                <a:ea typeface="宋体" panose="02010600030101010101" pitchFamily="2" charset="-122"/>
              </a:rPr>
              <a:t>(2)  ①</a:t>
            </a:r>
          </a:p>
          <a:p>
            <a:r>
              <a:rPr lang="en-US" altLang="zh-CN" sz="3200">
                <a:ea typeface="宋体" panose="02010600030101010101" pitchFamily="2" charset="-122"/>
              </a:rPr>
              <a:t>      ②</a:t>
            </a:r>
          </a:p>
          <a:p>
            <a:r>
              <a:rPr lang="en-US" altLang="zh-CN" sz="3200" i="1">
                <a:latin typeface="Times New Roman" panose="02020603050405020304" pitchFamily="18" charset="0"/>
                <a:ea typeface="宋体" panose="02010600030101010101" pitchFamily="2" charset="-122"/>
              </a:rPr>
              <a:t>B </a:t>
            </a:r>
            <a:r>
              <a:rPr lang="zh-CN" altLang="en-US" sz="3200">
                <a:ea typeface="宋体" panose="02010600030101010101" pitchFamily="2" charset="-122"/>
              </a:rPr>
              <a:t>中不含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的出现</a:t>
            </a:r>
          </a:p>
        </p:txBody>
      </p:sp>
      <p:sp>
        <p:nvSpPr>
          <p:cNvPr id="44039" name="Rectangle 5">
            <a:extLst>
              <a:ext uri="{FF2B5EF4-FFF2-40B4-BE49-F238E27FC236}">
                <a16:creationId xmlns:a16="http://schemas.microsoft.com/office/drawing/2014/main" id="{BE4DED8D-34C6-4F8D-822B-CEBD60D78F4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2660" name="Object 4">
            <a:extLst>
              <a:ext uri="{FF2B5EF4-FFF2-40B4-BE49-F238E27FC236}">
                <a16:creationId xmlns:a16="http://schemas.microsoft.com/office/drawing/2014/main" id="{D1D6E5EB-0F4C-48D0-B8B7-7D44B68776FA}"/>
              </a:ext>
            </a:extLst>
          </p:cNvPr>
          <p:cNvGraphicFramePr>
            <a:graphicFrameLocks noChangeAspect="1"/>
          </p:cNvGraphicFramePr>
          <p:nvPr/>
        </p:nvGraphicFramePr>
        <p:xfrm>
          <a:off x="2667000" y="3505200"/>
          <a:ext cx="5257800" cy="631825"/>
        </p:xfrm>
        <a:graphic>
          <a:graphicData uri="http://schemas.openxmlformats.org/presentationml/2006/ole">
            <mc:AlternateContent xmlns:mc="http://schemas.openxmlformats.org/markup-compatibility/2006">
              <mc:Choice xmlns:v="urn:schemas-microsoft-com:vml" Requires="v">
                <p:oleObj spid="_x0000_s44131" name="公式" r:id="rId3" imgW="1815312" imgH="215806" progId="Equation.3">
                  <p:embed/>
                </p:oleObj>
              </mc:Choice>
              <mc:Fallback>
                <p:oleObj name="公式" r:id="rId3" imgW="1815312"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05200"/>
                        <a:ext cx="5257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7">
            <a:extLst>
              <a:ext uri="{FF2B5EF4-FFF2-40B4-BE49-F238E27FC236}">
                <a16:creationId xmlns:a16="http://schemas.microsoft.com/office/drawing/2014/main" id="{3A19D241-7B16-4378-9062-6EA0D58C1C5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2662" name="Object 6">
            <a:extLst>
              <a:ext uri="{FF2B5EF4-FFF2-40B4-BE49-F238E27FC236}">
                <a16:creationId xmlns:a16="http://schemas.microsoft.com/office/drawing/2014/main" id="{F8675377-8868-4CC7-AD8A-30C678B3F762}"/>
              </a:ext>
            </a:extLst>
          </p:cNvPr>
          <p:cNvGraphicFramePr>
            <a:graphicFrameLocks noChangeAspect="1"/>
          </p:cNvGraphicFramePr>
          <p:nvPr/>
        </p:nvGraphicFramePr>
        <p:xfrm>
          <a:off x="2667000" y="4114800"/>
          <a:ext cx="5105400" cy="615950"/>
        </p:xfrm>
        <a:graphic>
          <a:graphicData uri="http://schemas.openxmlformats.org/presentationml/2006/ole">
            <mc:AlternateContent xmlns:mc="http://schemas.openxmlformats.org/markup-compatibility/2006">
              <mc:Choice xmlns:v="urn:schemas-microsoft-com:vml" Requires="v">
                <p:oleObj spid="_x0000_s44132" name="公式" r:id="rId5" imgW="1815312" imgH="215806" progId="Equation.3">
                  <p:embed/>
                </p:oleObj>
              </mc:Choice>
              <mc:Fallback>
                <p:oleObj name="公式" r:id="rId5" imgW="1815312"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114800"/>
                        <a:ext cx="5105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3" name="Rectangle 9">
            <a:extLst>
              <a:ext uri="{FF2B5EF4-FFF2-40B4-BE49-F238E27FC236}">
                <a16:creationId xmlns:a16="http://schemas.microsoft.com/office/drawing/2014/main" id="{CCA18E42-F4CB-466B-A9E2-4A24349B5EF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2664" name="Object 8">
            <a:extLst>
              <a:ext uri="{FF2B5EF4-FFF2-40B4-BE49-F238E27FC236}">
                <a16:creationId xmlns:a16="http://schemas.microsoft.com/office/drawing/2014/main" id="{EA98E9EC-74AF-42B9-A97D-5E976740C2FA}"/>
              </a:ext>
            </a:extLst>
          </p:cNvPr>
          <p:cNvGraphicFramePr>
            <a:graphicFrameLocks noChangeAspect="1"/>
          </p:cNvGraphicFramePr>
          <p:nvPr/>
        </p:nvGraphicFramePr>
        <p:xfrm>
          <a:off x="2590800" y="2286000"/>
          <a:ext cx="4876800" cy="576263"/>
        </p:xfrm>
        <a:graphic>
          <a:graphicData uri="http://schemas.openxmlformats.org/presentationml/2006/ole">
            <mc:AlternateContent xmlns:mc="http://schemas.openxmlformats.org/markup-compatibility/2006">
              <mc:Choice xmlns:v="urn:schemas-microsoft-com:vml" Requires="v">
                <p:oleObj spid="_x0000_s44133" name="公式" r:id="rId7" imgW="1853396" imgH="215806" progId="Equation.3">
                  <p:embed/>
                </p:oleObj>
              </mc:Choice>
              <mc:Fallback>
                <p:oleObj name="公式" r:id="rId7" imgW="1853396" imgH="21580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286000"/>
                        <a:ext cx="4876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5" name="Rectangle 11">
            <a:extLst>
              <a:ext uri="{FF2B5EF4-FFF2-40B4-BE49-F238E27FC236}">
                <a16:creationId xmlns:a16="http://schemas.microsoft.com/office/drawing/2014/main" id="{0032E003-53E6-4043-8332-C7B9551655B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2666" name="Object 10">
            <a:extLst>
              <a:ext uri="{FF2B5EF4-FFF2-40B4-BE49-F238E27FC236}">
                <a16:creationId xmlns:a16="http://schemas.microsoft.com/office/drawing/2014/main" id="{1CC1D683-EB1B-4A94-BBA6-72DCD47A6A29}"/>
              </a:ext>
            </a:extLst>
          </p:cNvPr>
          <p:cNvGraphicFramePr>
            <a:graphicFrameLocks noChangeAspect="1"/>
          </p:cNvGraphicFramePr>
          <p:nvPr/>
        </p:nvGraphicFramePr>
        <p:xfrm>
          <a:off x="2590800" y="2895600"/>
          <a:ext cx="4953000" cy="584200"/>
        </p:xfrm>
        <a:graphic>
          <a:graphicData uri="http://schemas.openxmlformats.org/presentationml/2006/ole">
            <mc:AlternateContent xmlns:mc="http://schemas.openxmlformats.org/markup-compatibility/2006">
              <mc:Choice xmlns:v="urn:schemas-microsoft-com:vml" Requires="v">
                <p:oleObj spid="_x0000_s44134" name="公式" r:id="rId9" imgW="1853396" imgH="215806" progId="Equation.3">
                  <p:embed/>
                </p:oleObj>
              </mc:Choice>
              <mc:Fallback>
                <p:oleObj name="公式" r:id="rId9" imgW="1853396" imgH="21580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8956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82664"/>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8265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2659">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58266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82659">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58266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2659">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nodeType="afterEffect">
                                  <p:stCondLst>
                                    <p:cond delay="0"/>
                                  </p:stCondLst>
                                  <p:childTnLst>
                                    <p:set>
                                      <p:cBhvr>
                                        <p:cTn id="37" dur="1" fill="hold">
                                          <p:stCondLst>
                                            <p:cond delay="0"/>
                                          </p:stCondLst>
                                        </p:cTn>
                                        <p:tgtEl>
                                          <p:spTgt spid="582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23C4D8C9-82DA-45F7-8D55-0258F155334D}"/>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D10C4044-E1C9-48F6-B6AA-5C0C2694ED46}" type="slidenum">
              <a:rPr lang="zh-CN" altLang="en-US" sz="1000" smtClean="0">
                <a:solidFill>
                  <a:srgbClr val="009999"/>
                </a:solidFill>
                <a:latin typeface="Arial Narrow" panose="020B0606020202030204" pitchFamily="34" charset="0"/>
              </a:rPr>
              <a:pPr algn="l">
                <a:spcBef>
                  <a:spcPct val="0"/>
                </a:spcBef>
                <a:buClrTx/>
                <a:buSzTx/>
                <a:buFontTx/>
                <a:buNone/>
              </a:pPr>
              <a:t>3</a:t>
            </a:fld>
            <a:endParaRPr lang="en-US" altLang="zh-CN" sz="1000">
              <a:solidFill>
                <a:srgbClr val="009999"/>
              </a:solidFill>
              <a:latin typeface="Arial Narrow" panose="020B0606020202030204" pitchFamily="34" charset="0"/>
            </a:endParaRPr>
          </a:p>
        </p:txBody>
      </p:sp>
      <p:sp>
        <p:nvSpPr>
          <p:cNvPr id="17411" name="日期占位符 4">
            <a:extLst>
              <a:ext uri="{FF2B5EF4-FFF2-40B4-BE49-F238E27FC236}">
                <a16:creationId xmlns:a16="http://schemas.microsoft.com/office/drawing/2014/main" id="{4C95AD3F-B326-4337-9ECA-7B77A99A9FC5}"/>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02BA4EAF-2FD9-47F3-8F21-23B0248B71DE}"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17412" name="页脚占位符 5">
            <a:extLst>
              <a:ext uri="{FF2B5EF4-FFF2-40B4-BE49-F238E27FC236}">
                <a16:creationId xmlns:a16="http://schemas.microsoft.com/office/drawing/2014/main" id="{E339A490-7C57-444F-98EF-E3F81D3F5631}"/>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17413" name="Rectangle 2">
            <a:extLst>
              <a:ext uri="{FF2B5EF4-FFF2-40B4-BE49-F238E27FC236}">
                <a16:creationId xmlns:a16="http://schemas.microsoft.com/office/drawing/2014/main" id="{1005D3F3-A497-46C9-899F-C231AD8C6DC3}"/>
              </a:ext>
            </a:extLst>
          </p:cNvPr>
          <p:cNvSpPr>
            <a:spLocks noGrp="1" noChangeArrowheads="1"/>
          </p:cNvSpPr>
          <p:nvPr>
            <p:ph type="title"/>
          </p:nvPr>
        </p:nvSpPr>
        <p:spPr/>
        <p:txBody>
          <a:bodyPr/>
          <a:lstStyle/>
          <a:p>
            <a:pPr eaLnBrk="1" hangingPunct="1"/>
            <a:r>
              <a:rPr lang="en-US" altLang="zh-CN" sz="4000">
                <a:latin typeface="Times New Roman" panose="02020603050405020304" pitchFamily="18" charset="0"/>
                <a:ea typeface="宋体" panose="02010600030101010101" pitchFamily="2" charset="-122"/>
                <a:cs typeface="Times New Roman" panose="02020603050405020304" pitchFamily="18" charset="0"/>
              </a:rPr>
              <a:t>§1.5 Nested quantifiers(</a:t>
            </a:r>
            <a:r>
              <a:rPr lang="zh-CN" altLang="en-US" sz="4000">
                <a:latin typeface="Times New Roman" panose="02020603050405020304" pitchFamily="18" charset="0"/>
                <a:ea typeface="宋体" panose="02010600030101010101" pitchFamily="2" charset="-122"/>
                <a:cs typeface="Times New Roman" panose="02020603050405020304" pitchFamily="18" charset="0"/>
              </a:rPr>
              <a:t>嵌套量词</a:t>
            </a:r>
            <a:r>
              <a:rPr lang="en-US" altLang="zh-CN" sz="4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414" name="Rectangle 3">
            <a:extLst>
              <a:ext uri="{FF2B5EF4-FFF2-40B4-BE49-F238E27FC236}">
                <a16:creationId xmlns:a16="http://schemas.microsoft.com/office/drawing/2014/main" id="{3FD990C3-EE82-4FEE-947A-B4E26BFAD097}"/>
              </a:ext>
            </a:extLst>
          </p:cNvPr>
          <p:cNvSpPr>
            <a:spLocks noGrp="1" noChangeArrowheads="1"/>
          </p:cNvSpPr>
          <p:nvPr>
            <p:ph type="body" idx="1"/>
          </p:nvPr>
        </p:nvSpPr>
        <p:spPr>
          <a:xfrm>
            <a:off x="457200" y="1436688"/>
            <a:ext cx="8166100" cy="4818062"/>
          </a:xfrm>
        </p:spPr>
        <p:txBody>
          <a:bodyPr/>
          <a:lstStyle/>
          <a:p>
            <a:pPr eaLnBrk="1" hangingPunct="1"/>
            <a:r>
              <a:rPr lang="en-US" altLang="zh-CN">
                <a:ea typeface="宋体" panose="02010600030101010101" pitchFamily="2" charset="-122"/>
              </a:rPr>
              <a:t>In Section 1.4 we defined the existential and universal quantifiers and showed how they can be used to represent mathematical statements. </a:t>
            </a:r>
          </a:p>
          <a:p>
            <a:pPr eaLnBrk="1" hangingPunct="1"/>
            <a:r>
              <a:rPr lang="en-US" altLang="zh-CN">
                <a:ea typeface="宋体" panose="02010600030101010101" pitchFamily="2" charset="-122"/>
              </a:rPr>
              <a:t>However, in Section 1.4 we avoided nested quantifiers</a:t>
            </a:r>
            <a:r>
              <a:rPr lang="zh-CN" altLang="en-US">
                <a:ea typeface="宋体" panose="02010600030101010101" pitchFamily="2" charset="-122"/>
              </a:rPr>
              <a:t>。</a:t>
            </a:r>
            <a:endParaRPr lang="en-US" altLang="zh-CN">
              <a:ea typeface="宋体" panose="02010600030101010101" pitchFamily="2" charset="-122"/>
            </a:endParaRPr>
          </a:p>
          <a:p>
            <a:pPr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Example 1 </a:t>
            </a:r>
            <a:r>
              <a:rPr lang="zh-CN" altLang="en-US">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Nested quantifiers </a:t>
            </a:r>
            <a:r>
              <a:rPr lang="zh-CN" altLang="en-US">
                <a:latin typeface="Times New Roman" panose="02020603050405020304" pitchFamily="18" charset="0"/>
                <a:ea typeface="宋体" panose="02010600030101010101" pitchFamily="2" charset="-122"/>
                <a:sym typeface="Symbol" panose="05050102010706020507" pitchFamily="18" charset="2"/>
              </a:rPr>
              <a:t>）</a:t>
            </a:r>
            <a:endParaRPr lang="en-US" altLang="zh-CN">
              <a:latin typeface="Times New Roman" panose="02020603050405020304" pitchFamily="18" charset="0"/>
              <a:ea typeface="宋体" panose="02010600030101010101" pitchFamily="2" charset="-122"/>
              <a:sym typeface="Symbol" panose="05050102010706020507" pitchFamily="18" charset="2"/>
            </a:endParaRPr>
          </a:p>
          <a:p>
            <a:pPr lvl="1" eaLnBrk="1" hangingPunct="1"/>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x </a:t>
            </a:r>
            <a:r>
              <a:rPr lang="en-US" altLang="zh-CN" sz="2800">
                <a:latin typeface="Times New Roman" panose="02020603050405020304" pitchFamily="18" charset="0"/>
                <a:ea typeface="宋体" panose="02010600030101010101" pitchFamily="2" charset="-122"/>
                <a:sym typeface="Symbol" panose="05050102010706020507" pitchFamily="18" charset="2"/>
              </a:rPr>
              <a:t>)  </a:t>
            </a:r>
          </a:p>
          <a:p>
            <a:pPr lvl="1" eaLnBrk="1" hangingPunct="1"/>
            <a:r>
              <a:rPr lang="en-US" altLang="zh-CN" sz="2800" u="sng">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a:t>
            </a:r>
            <a:r>
              <a:rPr lang="en-US" altLang="zh-CN" sz="2800">
                <a:latin typeface="Times New Roman" panose="02020603050405020304" pitchFamily="18" charset="0"/>
                <a:ea typeface="宋体" panose="02010600030101010101" pitchFamily="2" charset="-122"/>
                <a:sym typeface="Symbol" panose="05050102010706020507" pitchFamily="18" charset="2"/>
              </a:rPr>
              <a:t>0 )      </a:t>
            </a:r>
          </a:p>
          <a:p>
            <a:pPr lvl="1" eaLnBrk="1" hangingPunct="1"/>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z </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 ( </a:t>
            </a:r>
            <a:r>
              <a:rPr lang="en-US" altLang="zh-CN" sz="2800" i="1">
                <a:latin typeface="Times New Roman" panose="02020603050405020304" pitchFamily="18" charset="0"/>
                <a:ea typeface="宋体" panose="02010600030101010101" pitchFamily="2" charset="-122"/>
                <a:sym typeface="Symbol" panose="05050102010706020507" pitchFamily="18" charset="2"/>
              </a:rPr>
              <a:t>y</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z </a:t>
            </a:r>
            <a:r>
              <a:rPr lang="en-US" altLang="zh-CN" sz="2800">
                <a:latin typeface="Times New Roman" panose="02020603050405020304" pitchFamily="18" charset="0"/>
                <a:ea typeface="宋体" panose="02010600030101010101" pitchFamily="2" charset="-122"/>
                <a:sym typeface="Symbol" panose="05050102010706020507" pitchFamily="18" charset="2"/>
              </a:rPr>
              <a:t>)  (</a:t>
            </a:r>
            <a:r>
              <a:rPr lang="en-US" altLang="zh-CN" sz="2800" i="1">
                <a:latin typeface="Times New Roman" panose="02020603050405020304" pitchFamily="18" charset="0"/>
                <a:ea typeface="宋体" panose="02010600030101010101" pitchFamily="2" charset="-122"/>
                <a:sym typeface="Symbol" panose="05050102010706020507" pitchFamily="18" charset="2"/>
              </a:rPr>
              <a:t>x</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y</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sym typeface="Symbol" panose="05050102010706020507" pitchFamily="18" charset="2"/>
              </a:rPr>
              <a:t>z</a:t>
            </a:r>
            <a:r>
              <a:rPr lang="en-US" altLang="zh-CN" sz="2800">
                <a:latin typeface="Times New Roman" panose="02020603050405020304" pitchFamily="18" charset="0"/>
                <a:ea typeface="宋体" panose="02010600030101010101" pitchFamily="2" charset="-122"/>
                <a:sym typeface="Symbol" panose="05050102010706020507" pitchFamily="18" charset="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AB75DC9E-EF57-4DD6-93DA-514431F223E0}"/>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9F06D17C-6CF6-48FE-8DD1-5A6EC7AB8810}" type="datetime10">
              <a:rPr lang="zh-CN" altLang="en-US" sz="1000" smtClean="0"/>
              <a:pPr>
                <a:spcBef>
                  <a:spcPct val="0"/>
                </a:spcBef>
                <a:buClrTx/>
                <a:buSzTx/>
                <a:buFontTx/>
                <a:buNone/>
              </a:pPr>
              <a:t>09:50</a:t>
            </a:fld>
            <a:endParaRPr lang="en-US" altLang="zh-CN" sz="1000"/>
          </a:p>
        </p:txBody>
      </p:sp>
      <p:sp>
        <p:nvSpPr>
          <p:cNvPr id="45059" name="页脚占位符 4">
            <a:extLst>
              <a:ext uri="{FF2B5EF4-FFF2-40B4-BE49-F238E27FC236}">
                <a16:creationId xmlns:a16="http://schemas.microsoft.com/office/drawing/2014/main" id="{0E833F45-313A-4D77-B3B8-BA97C55F9ACC}"/>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5060" name="灯片编号占位符 5">
            <a:extLst>
              <a:ext uri="{FF2B5EF4-FFF2-40B4-BE49-F238E27FC236}">
                <a16:creationId xmlns:a16="http://schemas.microsoft.com/office/drawing/2014/main" id="{8C16B05B-60B5-40C3-9F8F-D9C4EBD5BEA8}"/>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BAFC0A5-C7D2-4834-A45C-4B3A9710C615}" type="slidenum">
              <a:rPr lang="zh-CN" altLang="en-US" sz="1000" smtClean="0"/>
              <a:pPr>
                <a:spcBef>
                  <a:spcPct val="0"/>
                </a:spcBef>
                <a:buClrTx/>
                <a:buSzTx/>
                <a:buFontTx/>
                <a:buNone/>
              </a:pPr>
              <a:t>30</a:t>
            </a:fld>
            <a:endParaRPr lang="en-US" altLang="zh-CN" sz="1000"/>
          </a:p>
        </p:txBody>
      </p:sp>
      <p:sp>
        <p:nvSpPr>
          <p:cNvPr id="45061" name="Rectangle 3">
            <a:extLst>
              <a:ext uri="{FF2B5EF4-FFF2-40B4-BE49-F238E27FC236}">
                <a16:creationId xmlns:a16="http://schemas.microsoft.com/office/drawing/2014/main" id="{3B630C02-58C5-493C-9CB1-C8B8FC4B3D86}"/>
              </a:ext>
            </a:extLst>
          </p:cNvPr>
          <p:cNvSpPr>
            <a:spLocks noGrp="1" noChangeArrowheads="1"/>
          </p:cNvSpPr>
          <p:nvPr>
            <p:ph type="body" idx="1"/>
          </p:nvPr>
        </p:nvSpPr>
        <p:spPr>
          <a:xfrm>
            <a:off x="381000" y="152400"/>
            <a:ext cx="7924800" cy="44196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2  </a:t>
            </a:r>
            <a:r>
              <a:rPr lang="zh-CN" altLang="en-US" sz="3200">
                <a:ea typeface="宋体" panose="02010600030101010101" pitchFamily="2" charset="-122"/>
              </a:rPr>
              <a:t>量词辖域收缩与扩张等值式</a:t>
            </a:r>
          </a:p>
          <a:p>
            <a:r>
              <a:rPr lang="en-US" altLang="zh-CN" sz="3200">
                <a:ea typeface="宋体" panose="02010600030101010101" pitchFamily="2" charset="-122"/>
              </a:rPr>
              <a:t>(1)  ①</a:t>
            </a:r>
          </a:p>
          <a:p>
            <a:r>
              <a:rPr lang="en-US" altLang="zh-CN" sz="3200">
                <a:ea typeface="宋体" panose="02010600030101010101" pitchFamily="2" charset="-122"/>
              </a:rPr>
              <a:t>      ②</a:t>
            </a:r>
          </a:p>
          <a:p>
            <a:r>
              <a:rPr lang="en-US" altLang="zh-CN" sz="3200">
                <a:ea typeface="宋体" panose="02010600030101010101" pitchFamily="2" charset="-122"/>
              </a:rPr>
              <a:t>(2)  ①</a:t>
            </a:r>
          </a:p>
          <a:p>
            <a:r>
              <a:rPr lang="en-US" altLang="zh-CN" sz="3200">
                <a:ea typeface="宋体" panose="02010600030101010101" pitchFamily="2" charset="-122"/>
              </a:rPr>
              <a:t>      ②</a:t>
            </a:r>
          </a:p>
          <a:p>
            <a:r>
              <a:rPr lang="en-US" altLang="zh-CN" sz="3200" i="1">
                <a:latin typeface="Times New Roman" panose="02020603050405020304" pitchFamily="18" charset="0"/>
                <a:ea typeface="宋体" panose="02010600030101010101" pitchFamily="2" charset="-122"/>
              </a:rPr>
              <a:t>B </a:t>
            </a:r>
            <a:r>
              <a:rPr lang="zh-CN" altLang="en-US" sz="3200">
                <a:ea typeface="宋体" panose="02010600030101010101" pitchFamily="2" charset="-122"/>
              </a:rPr>
              <a:t>中不含 </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的出现</a:t>
            </a:r>
          </a:p>
          <a:p>
            <a:r>
              <a:rPr lang="zh-CN" altLang="en-US" sz="3200">
                <a:ea typeface="宋体" panose="02010600030101010101" pitchFamily="2" charset="-122"/>
              </a:rPr>
              <a:t>当个体域                      ，证明（</a:t>
            </a:r>
            <a:r>
              <a:rPr lang="en-US" altLang="zh-CN" sz="3200">
                <a:ea typeface="宋体" panose="02010600030101010101" pitchFamily="2" charset="-122"/>
              </a:rPr>
              <a:t>1</a:t>
            </a:r>
            <a:r>
              <a:rPr lang="zh-CN" altLang="en-US" sz="3200">
                <a:ea typeface="宋体" panose="02010600030101010101" pitchFamily="2" charset="-122"/>
              </a:rPr>
              <a:t>）</a:t>
            </a:r>
          </a:p>
        </p:txBody>
      </p:sp>
      <p:sp>
        <p:nvSpPr>
          <p:cNvPr id="45062" name="Rectangle 4">
            <a:extLst>
              <a:ext uri="{FF2B5EF4-FFF2-40B4-BE49-F238E27FC236}">
                <a16:creationId xmlns:a16="http://schemas.microsoft.com/office/drawing/2014/main" id="{5439FDEA-FF33-46DF-8D9C-4FA680FC9DBF}"/>
              </a:ext>
            </a:extLst>
          </p:cNvPr>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5063" name="Object 5">
            <a:extLst>
              <a:ext uri="{FF2B5EF4-FFF2-40B4-BE49-F238E27FC236}">
                <a16:creationId xmlns:a16="http://schemas.microsoft.com/office/drawing/2014/main" id="{0BAF2C3B-30F5-47E9-9AA8-5007ABB083D6}"/>
              </a:ext>
            </a:extLst>
          </p:cNvPr>
          <p:cNvGraphicFramePr>
            <a:graphicFrameLocks noChangeAspect="1"/>
          </p:cNvGraphicFramePr>
          <p:nvPr/>
        </p:nvGraphicFramePr>
        <p:xfrm>
          <a:off x="2362200" y="1958975"/>
          <a:ext cx="5257800" cy="631825"/>
        </p:xfrm>
        <a:graphic>
          <a:graphicData uri="http://schemas.openxmlformats.org/presentationml/2006/ole">
            <mc:AlternateContent xmlns:mc="http://schemas.openxmlformats.org/markup-compatibility/2006">
              <mc:Choice xmlns:v="urn:schemas-microsoft-com:vml" Requires="v">
                <p:oleObj spid="_x0000_s45200" name="公式" r:id="rId3" imgW="1815312" imgH="215806" progId="Equation.3">
                  <p:embed/>
                </p:oleObj>
              </mc:Choice>
              <mc:Fallback>
                <p:oleObj name="公式" r:id="rId3" imgW="1815312"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58975"/>
                        <a:ext cx="5257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6">
            <a:extLst>
              <a:ext uri="{FF2B5EF4-FFF2-40B4-BE49-F238E27FC236}">
                <a16:creationId xmlns:a16="http://schemas.microsoft.com/office/drawing/2014/main" id="{3F81A6C8-E5D8-454B-817F-7489A331FD9A}"/>
              </a:ext>
            </a:extLst>
          </p:cNvPr>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5065" name="Object 7">
            <a:extLst>
              <a:ext uri="{FF2B5EF4-FFF2-40B4-BE49-F238E27FC236}">
                <a16:creationId xmlns:a16="http://schemas.microsoft.com/office/drawing/2014/main" id="{9F470695-E241-4A34-B17C-E2FC89C2E945}"/>
              </a:ext>
            </a:extLst>
          </p:cNvPr>
          <p:cNvGraphicFramePr>
            <a:graphicFrameLocks noChangeAspect="1"/>
          </p:cNvGraphicFramePr>
          <p:nvPr/>
        </p:nvGraphicFramePr>
        <p:xfrm>
          <a:off x="2362200" y="2511425"/>
          <a:ext cx="5105400" cy="615950"/>
        </p:xfrm>
        <a:graphic>
          <a:graphicData uri="http://schemas.openxmlformats.org/presentationml/2006/ole">
            <mc:AlternateContent xmlns:mc="http://schemas.openxmlformats.org/markup-compatibility/2006">
              <mc:Choice xmlns:v="urn:schemas-microsoft-com:vml" Requires="v">
                <p:oleObj spid="_x0000_s45201" name="公式" r:id="rId5" imgW="1815312" imgH="215806" progId="Equation.3">
                  <p:embed/>
                </p:oleObj>
              </mc:Choice>
              <mc:Fallback>
                <p:oleObj name="公式" r:id="rId5" imgW="1815312" imgH="21580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11425"/>
                        <a:ext cx="5105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6" name="Rectangle 8">
            <a:extLst>
              <a:ext uri="{FF2B5EF4-FFF2-40B4-BE49-F238E27FC236}">
                <a16:creationId xmlns:a16="http://schemas.microsoft.com/office/drawing/2014/main" id="{E6CBA1E1-3EE2-425F-8CCA-150818753F6C}"/>
              </a:ext>
            </a:extLst>
          </p:cNvPr>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5067" name="Object 9">
            <a:extLst>
              <a:ext uri="{FF2B5EF4-FFF2-40B4-BE49-F238E27FC236}">
                <a16:creationId xmlns:a16="http://schemas.microsoft.com/office/drawing/2014/main" id="{66A7C478-9105-48D3-ADC7-DA185BE2B6BC}"/>
              </a:ext>
            </a:extLst>
          </p:cNvPr>
          <p:cNvGraphicFramePr>
            <a:graphicFrameLocks noChangeAspect="1"/>
          </p:cNvGraphicFramePr>
          <p:nvPr/>
        </p:nvGraphicFramePr>
        <p:xfrm>
          <a:off x="2362200" y="762000"/>
          <a:ext cx="4876800" cy="576263"/>
        </p:xfrm>
        <a:graphic>
          <a:graphicData uri="http://schemas.openxmlformats.org/presentationml/2006/ole">
            <mc:AlternateContent xmlns:mc="http://schemas.openxmlformats.org/markup-compatibility/2006">
              <mc:Choice xmlns:v="urn:schemas-microsoft-com:vml" Requires="v">
                <p:oleObj spid="_x0000_s45202" name="公式" r:id="rId7" imgW="1853396" imgH="215806" progId="Equation.3">
                  <p:embed/>
                </p:oleObj>
              </mc:Choice>
              <mc:Fallback>
                <p:oleObj name="公式" r:id="rId7" imgW="1853396" imgH="21580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762000"/>
                        <a:ext cx="4876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8" name="Rectangle 10">
            <a:extLst>
              <a:ext uri="{FF2B5EF4-FFF2-40B4-BE49-F238E27FC236}">
                <a16:creationId xmlns:a16="http://schemas.microsoft.com/office/drawing/2014/main" id="{7F884A0A-EE02-4AA4-BCAE-F9C4B2ECEC16}"/>
              </a:ext>
            </a:extLst>
          </p:cNvPr>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5069" name="Object 11">
            <a:extLst>
              <a:ext uri="{FF2B5EF4-FFF2-40B4-BE49-F238E27FC236}">
                <a16:creationId xmlns:a16="http://schemas.microsoft.com/office/drawing/2014/main" id="{F15EF544-482A-416E-8E39-42C53CE47714}"/>
              </a:ext>
            </a:extLst>
          </p:cNvPr>
          <p:cNvGraphicFramePr>
            <a:graphicFrameLocks noChangeAspect="1"/>
          </p:cNvGraphicFramePr>
          <p:nvPr/>
        </p:nvGraphicFramePr>
        <p:xfrm>
          <a:off x="2362200" y="1371600"/>
          <a:ext cx="4953000" cy="584200"/>
        </p:xfrm>
        <a:graphic>
          <a:graphicData uri="http://schemas.openxmlformats.org/presentationml/2006/ole">
            <mc:AlternateContent xmlns:mc="http://schemas.openxmlformats.org/markup-compatibility/2006">
              <mc:Choice xmlns:v="urn:schemas-microsoft-com:vml" Requires="v">
                <p:oleObj spid="_x0000_s45203" name="公式" r:id="rId9" imgW="1853396" imgH="215806" progId="Equation.3">
                  <p:embed/>
                </p:oleObj>
              </mc:Choice>
              <mc:Fallback>
                <p:oleObj name="公式" r:id="rId9" imgW="1853396" imgH="215806"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13716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0" name="Rectangle 14">
            <a:extLst>
              <a:ext uri="{FF2B5EF4-FFF2-40B4-BE49-F238E27FC236}">
                <a16:creationId xmlns:a16="http://schemas.microsoft.com/office/drawing/2014/main" id="{1E8869E9-B932-4DE7-A402-F83C316DBD28}"/>
              </a:ext>
            </a:extLst>
          </p:cNvPr>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2125" name="Object 13">
            <a:extLst>
              <a:ext uri="{FF2B5EF4-FFF2-40B4-BE49-F238E27FC236}">
                <a16:creationId xmlns:a16="http://schemas.microsoft.com/office/drawing/2014/main" id="{2905EC1C-6539-4CBE-BC59-127FD9100749}"/>
              </a:ext>
            </a:extLst>
          </p:cNvPr>
          <p:cNvGraphicFramePr>
            <a:graphicFrameLocks noChangeAspect="1"/>
          </p:cNvGraphicFramePr>
          <p:nvPr/>
        </p:nvGraphicFramePr>
        <p:xfrm>
          <a:off x="774700" y="4259263"/>
          <a:ext cx="7620000" cy="1763712"/>
        </p:xfrm>
        <a:graphic>
          <a:graphicData uri="http://schemas.openxmlformats.org/presentationml/2006/ole">
            <mc:AlternateContent xmlns:mc="http://schemas.openxmlformats.org/markup-compatibility/2006">
              <mc:Choice xmlns:v="urn:schemas-microsoft-com:vml" Requires="v">
                <p:oleObj spid="_x0000_s45204" name="公式" r:id="rId11" imgW="2959100" imgH="685800" progId="Equation.3">
                  <p:embed/>
                </p:oleObj>
              </mc:Choice>
              <mc:Fallback>
                <p:oleObj name="公式" r:id="rId11" imgW="2959100" imgH="685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700" y="4259263"/>
                        <a:ext cx="7620000"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2" name="Rectangle 16">
            <a:extLst>
              <a:ext uri="{FF2B5EF4-FFF2-40B4-BE49-F238E27FC236}">
                <a16:creationId xmlns:a16="http://schemas.microsoft.com/office/drawing/2014/main" id="{66969C0E-2C60-4341-B22C-1662CDA0AC9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5073" name="Object 15">
            <a:extLst>
              <a:ext uri="{FF2B5EF4-FFF2-40B4-BE49-F238E27FC236}">
                <a16:creationId xmlns:a16="http://schemas.microsoft.com/office/drawing/2014/main" id="{A48BDE56-FF61-44B1-B89D-1560E3DECD31}"/>
              </a:ext>
            </a:extLst>
          </p:cNvPr>
          <p:cNvGraphicFramePr>
            <a:graphicFrameLocks noChangeAspect="1"/>
          </p:cNvGraphicFramePr>
          <p:nvPr/>
        </p:nvGraphicFramePr>
        <p:xfrm>
          <a:off x="2514600" y="3657600"/>
          <a:ext cx="3124200" cy="608013"/>
        </p:xfrm>
        <a:graphic>
          <a:graphicData uri="http://schemas.openxmlformats.org/presentationml/2006/ole">
            <mc:AlternateContent xmlns:mc="http://schemas.openxmlformats.org/markup-compatibility/2006">
              <mc:Choice xmlns:v="urn:schemas-microsoft-com:vml" Requires="v">
                <p:oleObj spid="_x0000_s45205" name="公式" r:id="rId13" imgW="1168400" imgH="228600" progId="Equation.3">
                  <p:embed/>
                </p:oleObj>
              </mc:Choice>
              <mc:Fallback>
                <p:oleObj name="公式" r:id="rId13" imgW="116840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3657600"/>
                        <a:ext cx="31242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6323692B-BB54-4CD5-A8B3-35F2F3272B1C}"/>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CC7EC100-A3AD-4691-85D3-9F0A93B050E5}" type="datetime10">
              <a:rPr lang="zh-CN" altLang="en-US" sz="1000" smtClean="0"/>
              <a:pPr>
                <a:spcBef>
                  <a:spcPct val="0"/>
                </a:spcBef>
                <a:buClrTx/>
                <a:buSzTx/>
                <a:buFontTx/>
                <a:buNone/>
              </a:pPr>
              <a:t>09:50</a:t>
            </a:fld>
            <a:endParaRPr lang="en-US" altLang="zh-CN" sz="1000"/>
          </a:p>
        </p:txBody>
      </p:sp>
      <p:sp>
        <p:nvSpPr>
          <p:cNvPr id="46083" name="页脚占位符 4">
            <a:extLst>
              <a:ext uri="{FF2B5EF4-FFF2-40B4-BE49-F238E27FC236}">
                <a16:creationId xmlns:a16="http://schemas.microsoft.com/office/drawing/2014/main" id="{508820C4-8BD5-4E14-824A-7D4D824180A2}"/>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6084" name="灯片编号占位符 5">
            <a:extLst>
              <a:ext uri="{FF2B5EF4-FFF2-40B4-BE49-F238E27FC236}">
                <a16:creationId xmlns:a16="http://schemas.microsoft.com/office/drawing/2014/main" id="{DB145A31-87CB-4073-8973-1617F9EE131E}"/>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37F012FE-3FBF-447E-8DA7-788E3EAD70EA}" type="slidenum">
              <a:rPr lang="zh-CN" altLang="en-US" sz="1000" smtClean="0"/>
              <a:pPr>
                <a:spcBef>
                  <a:spcPct val="0"/>
                </a:spcBef>
                <a:buClrTx/>
                <a:buSzTx/>
                <a:buFontTx/>
                <a:buNone/>
              </a:pPr>
              <a:t>31</a:t>
            </a:fld>
            <a:endParaRPr lang="en-US" altLang="zh-CN" sz="1000"/>
          </a:p>
        </p:txBody>
      </p:sp>
      <p:sp>
        <p:nvSpPr>
          <p:cNvPr id="46085" name="Rectangle 2">
            <a:extLst>
              <a:ext uri="{FF2B5EF4-FFF2-40B4-BE49-F238E27FC236}">
                <a16:creationId xmlns:a16="http://schemas.microsoft.com/office/drawing/2014/main" id="{6808ED6D-39A2-4C0C-82F8-B65589987BB7}"/>
              </a:ext>
            </a:extLst>
          </p:cNvPr>
          <p:cNvSpPr>
            <a:spLocks noGrp="1" noChangeArrowheads="1"/>
          </p:cNvSpPr>
          <p:nvPr>
            <p:ph type="title"/>
          </p:nvPr>
        </p:nvSpPr>
        <p:spPr/>
        <p:txBody>
          <a:bodyPr/>
          <a:lstStyle/>
          <a:p>
            <a:r>
              <a:rPr lang="zh-CN" altLang="en-US">
                <a:ea typeface="宋体" panose="02010600030101010101" pitchFamily="2" charset="-122"/>
              </a:rPr>
              <a:t>谓词演算中的等值式</a:t>
            </a:r>
          </a:p>
        </p:txBody>
      </p:sp>
      <p:sp>
        <p:nvSpPr>
          <p:cNvPr id="46086" name="Rectangle 3">
            <a:extLst>
              <a:ext uri="{FF2B5EF4-FFF2-40B4-BE49-F238E27FC236}">
                <a16:creationId xmlns:a16="http://schemas.microsoft.com/office/drawing/2014/main" id="{E7F2E120-A387-481B-8A6C-B5A0AAF05977}"/>
              </a:ext>
            </a:extLst>
          </p:cNvPr>
          <p:cNvSpPr>
            <a:spLocks noGrp="1" noChangeArrowheads="1"/>
          </p:cNvSpPr>
          <p:nvPr>
            <p:ph type="body" idx="1"/>
          </p:nvPr>
        </p:nvSpPr>
        <p:spPr>
          <a:xfrm>
            <a:off x="461963" y="1676400"/>
            <a:ext cx="7772400" cy="4114800"/>
          </a:xfrm>
        </p:spPr>
        <p:txBody>
          <a:bodyPr/>
          <a:lstStyle/>
          <a:p>
            <a:r>
              <a:rPr lang="zh-CN" altLang="en-US" sz="3200">
                <a:ea typeface="宋体" panose="02010600030101010101" pitchFamily="2" charset="-122"/>
              </a:rPr>
              <a:t>由上面两个定理可得：</a:t>
            </a:r>
          </a:p>
        </p:txBody>
      </p:sp>
      <p:sp>
        <p:nvSpPr>
          <p:cNvPr id="46087" name="Rectangle 5">
            <a:extLst>
              <a:ext uri="{FF2B5EF4-FFF2-40B4-BE49-F238E27FC236}">
                <a16:creationId xmlns:a16="http://schemas.microsoft.com/office/drawing/2014/main" id="{A1A885A6-AE96-4EBB-903A-62C612A31CF4}"/>
              </a:ext>
            </a:extLst>
          </p:cNvPr>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3684" name="Object 4">
            <a:extLst>
              <a:ext uri="{FF2B5EF4-FFF2-40B4-BE49-F238E27FC236}">
                <a16:creationId xmlns:a16="http://schemas.microsoft.com/office/drawing/2014/main" id="{7AB59BD3-D33E-456F-9085-F76D5D2C95D0}"/>
              </a:ext>
            </a:extLst>
          </p:cNvPr>
          <p:cNvGraphicFramePr>
            <a:graphicFrameLocks noChangeAspect="1"/>
          </p:cNvGraphicFramePr>
          <p:nvPr/>
        </p:nvGraphicFramePr>
        <p:xfrm>
          <a:off x="1489075" y="2362200"/>
          <a:ext cx="5719763" cy="2546350"/>
        </p:xfrm>
        <a:graphic>
          <a:graphicData uri="http://schemas.openxmlformats.org/presentationml/2006/ole">
            <mc:AlternateContent xmlns:mc="http://schemas.openxmlformats.org/markup-compatibility/2006">
              <mc:Choice xmlns:v="urn:schemas-microsoft-com:vml" Requires="v">
                <p:oleObj spid="_x0000_s46110" name="公式" r:id="rId3" imgW="1993900" imgH="889000" progId="Equation.3">
                  <p:embed/>
                </p:oleObj>
              </mc:Choice>
              <mc:Fallback>
                <p:oleObj name="公式" r:id="rId3" imgW="19939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075" y="2362200"/>
                        <a:ext cx="571976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E84A1AAF-6FD2-442B-9307-96955AA759B2}"/>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FCB8979-C1B2-4AB2-8D52-83A3C2E03A82}" type="datetime10">
              <a:rPr lang="zh-CN" altLang="en-US" sz="1000" smtClean="0"/>
              <a:pPr>
                <a:spcBef>
                  <a:spcPct val="0"/>
                </a:spcBef>
                <a:buClrTx/>
                <a:buSzTx/>
                <a:buFontTx/>
                <a:buNone/>
              </a:pPr>
              <a:t>09:50</a:t>
            </a:fld>
            <a:endParaRPr lang="en-US" altLang="zh-CN" sz="1000"/>
          </a:p>
        </p:txBody>
      </p:sp>
      <p:sp>
        <p:nvSpPr>
          <p:cNvPr id="47107" name="页脚占位符 4">
            <a:extLst>
              <a:ext uri="{FF2B5EF4-FFF2-40B4-BE49-F238E27FC236}">
                <a16:creationId xmlns:a16="http://schemas.microsoft.com/office/drawing/2014/main" id="{29FA0D15-1069-4BFE-8E35-7E46FEB61B20}"/>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7108" name="灯片编号占位符 5">
            <a:extLst>
              <a:ext uri="{FF2B5EF4-FFF2-40B4-BE49-F238E27FC236}">
                <a16:creationId xmlns:a16="http://schemas.microsoft.com/office/drawing/2014/main" id="{79D707E3-570C-4512-8931-1D9B77794DF0}"/>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CA326308-D53A-437C-B3A1-208984440B82}" type="slidenum">
              <a:rPr lang="zh-CN" altLang="en-US" sz="1000" smtClean="0"/>
              <a:pPr>
                <a:spcBef>
                  <a:spcPct val="0"/>
                </a:spcBef>
                <a:buClrTx/>
                <a:buSzTx/>
                <a:buFontTx/>
                <a:buNone/>
              </a:pPr>
              <a:t>32</a:t>
            </a:fld>
            <a:endParaRPr lang="en-US" altLang="zh-CN" sz="1000"/>
          </a:p>
        </p:txBody>
      </p:sp>
      <p:sp>
        <p:nvSpPr>
          <p:cNvPr id="603139" name="Rectangle 3">
            <a:extLst>
              <a:ext uri="{FF2B5EF4-FFF2-40B4-BE49-F238E27FC236}">
                <a16:creationId xmlns:a16="http://schemas.microsoft.com/office/drawing/2014/main" id="{C86EFDCA-649B-4C13-9B41-8BBD5D9E85D6}"/>
              </a:ext>
            </a:extLst>
          </p:cNvPr>
          <p:cNvSpPr>
            <a:spLocks noGrp="1" noChangeArrowheads="1"/>
          </p:cNvSpPr>
          <p:nvPr>
            <p:ph type="body" idx="1"/>
          </p:nvPr>
        </p:nvSpPr>
        <p:spPr>
          <a:xfrm>
            <a:off x="508000" y="228600"/>
            <a:ext cx="7848600" cy="6096000"/>
          </a:xfrm>
        </p:spPr>
        <p:txBody>
          <a:bodyPr/>
          <a:lstStyle/>
          <a:p>
            <a:pPr>
              <a:lnSpc>
                <a:spcPct val="90000"/>
              </a:lnSpc>
            </a:pPr>
            <a:r>
              <a:rPr lang="zh-CN" altLang="en-US" sz="3200">
                <a:ea typeface="宋体" panose="02010600030101010101" pitchFamily="2" charset="-122"/>
              </a:rPr>
              <a:t>由上面两个定理可得：</a:t>
            </a:r>
          </a:p>
          <a:p>
            <a:pPr>
              <a:lnSpc>
                <a:spcPct val="90000"/>
              </a:lnSpc>
            </a:pPr>
            <a:endParaRPr lang="zh-CN" altLang="en-US" sz="3200">
              <a:ea typeface="宋体" panose="02010600030101010101" pitchFamily="2" charset="-122"/>
            </a:endParaRPr>
          </a:p>
          <a:p>
            <a:pPr>
              <a:lnSpc>
                <a:spcPct val="90000"/>
              </a:lnSpc>
            </a:pPr>
            <a:endParaRPr lang="zh-CN" altLang="en-US" sz="3200">
              <a:ea typeface="宋体" panose="02010600030101010101" pitchFamily="2" charset="-122"/>
            </a:endParaRPr>
          </a:p>
          <a:p>
            <a:pPr>
              <a:lnSpc>
                <a:spcPct val="90000"/>
              </a:lnSpc>
            </a:pPr>
            <a:endParaRPr lang="zh-CN" altLang="en-US" sz="3200">
              <a:ea typeface="宋体" panose="02010600030101010101" pitchFamily="2" charset="-122"/>
            </a:endParaRPr>
          </a:p>
          <a:p>
            <a:pPr>
              <a:lnSpc>
                <a:spcPct val="90000"/>
              </a:lnSpc>
            </a:pPr>
            <a:endParaRPr lang="zh-CN" altLang="en-US" sz="3200">
              <a:ea typeface="宋体" panose="02010600030101010101" pitchFamily="2" charset="-122"/>
            </a:endParaRPr>
          </a:p>
          <a:p>
            <a:pPr>
              <a:lnSpc>
                <a:spcPct val="90000"/>
              </a:lnSpc>
            </a:pPr>
            <a:r>
              <a:rPr lang="zh-CN" altLang="en-US" sz="3200">
                <a:ea typeface="宋体" panose="02010600030101010101" pitchFamily="2" charset="-122"/>
              </a:rPr>
              <a:t> 证：</a:t>
            </a:r>
          </a:p>
          <a:p>
            <a:pPr>
              <a:lnSpc>
                <a:spcPct val="90000"/>
              </a:lnSpc>
            </a:pPr>
            <a:endParaRPr lang="zh-CN" altLang="en-US" sz="3200">
              <a:ea typeface="宋体" panose="02010600030101010101" pitchFamily="2" charset="-122"/>
            </a:endParaRPr>
          </a:p>
          <a:p>
            <a:pPr>
              <a:lnSpc>
                <a:spcPct val="90000"/>
              </a:lnSpc>
            </a:pPr>
            <a:endParaRPr lang="zh-CN" altLang="en-US" sz="3200">
              <a:ea typeface="宋体" panose="02010600030101010101" pitchFamily="2" charset="-122"/>
            </a:endParaRPr>
          </a:p>
          <a:p>
            <a:pPr>
              <a:lnSpc>
                <a:spcPct val="90000"/>
              </a:lnSpc>
            </a:pPr>
            <a:endParaRPr lang="zh-CN" altLang="en-US" sz="3200">
              <a:ea typeface="宋体" panose="02010600030101010101" pitchFamily="2" charset="-122"/>
            </a:endParaRPr>
          </a:p>
          <a:p>
            <a:pPr>
              <a:lnSpc>
                <a:spcPct val="90000"/>
              </a:lnSpc>
            </a:pPr>
            <a:endParaRPr lang="zh-CN" altLang="en-US" sz="3200">
              <a:ea typeface="宋体" panose="02010600030101010101" pitchFamily="2" charset="-122"/>
            </a:endParaRPr>
          </a:p>
          <a:p>
            <a:pPr>
              <a:lnSpc>
                <a:spcPct val="90000"/>
              </a:lnSpc>
            </a:pPr>
            <a:r>
              <a:rPr lang="zh-CN" altLang="en-US" sz="3200">
                <a:ea typeface="宋体" panose="02010600030101010101" pitchFamily="2" charset="-122"/>
              </a:rPr>
              <a:t>其余类似。</a:t>
            </a:r>
          </a:p>
        </p:txBody>
      </p:sp>
      <p:sp>
        <p:nvSpPr>
          <p:cNvPr id="47110" name="Rectangle 4">
            <a:extLst>
              <a:ext uri="{FF2B5EF4-FFF2-40B4-BE49-F238E27FC236}">
                <a16:creationId xmlns:a16="http://schemas.microsoft.com/office/drawing/2014/main" id="{62BF2AB5-1249-4164-849D-27141D690E8C}"/>
              </a:ext>
            </a:extLst>
          </p:cNvPr>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7111" name="Object 5">
            <a:extLst>
              <a:ext uri="{FF2B5EF4-FFF2-40B4-BE49-F238E27FC236}">
                <a16:creationId xmlns:a16="http://schemas.microsoft.com/office/drawing/2014/main" id="{F819F9BC-5DE1-4583-AEC9-C5674379FC2D}"/>
              </a:ext>
            </a:extLst>
          </p:cNvPr>
          <p:cNvGraphicFramePr>
            <a:graphicFrameLocks noChangeAspect="1"/>
          </p:cNvGraphicFramePr>
          <p:nvPr/>
        </p:nvGraphicFramePr>
        <p:xfrm>
          <a:off x="1747838" y="727075"/>
          <a:ext cx="5181600" cy="2306638"/>
        </p:xfrm>
        <a:graphic>
          <a:graphicData uri="http://schemas.openxmlformats.org/presentationml/2006/ole">
            <mc:AlternateContent xmlns:mc="http://schemas.openxmlformats.org/markup-compatibility/2006">
              <mc:Choice xmlns:v="urn:schemas-microsoft-com:vml" Requires="v">
                <p:oleObj spid="_x0000_s47156" name="公式" r:id="rId3" imgW="1993900" imgH="889000" progId="Equation.3">
                  <p:embed/>
                </p:oleObj>
              </mc:Choice>
              <mc:Fallback>
                <p:oleObj name="公式" r:id="rId3" imgW="1993900" imgH="889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38" y="727075"/>
                        <a:ext cx="5181600"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Rectangle 8">
            <a:extLst>
              <a:ext uri="{FF2B5EF4-FFF2-40B4-BE49-F238E27FC236}">
                <a16:creationId xmlns:a16="http://schemas.microsoft.com/office/drawing/2014/main" id="{F899C621-F113-4A95-B65D-43CDE94AFF87}"/>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3143" name="Object 7">
            <a:extLst>
              <a:ext uri="{FF2B5EF4-FFF2-40B4-BE49-F238E27FC236}">
                <a16:creationId xmlns:a16="http://schemas.microsoft.com/office/drawing/2014/main" id="{94B79F35-96B0-4AFB-82FD-51B45C8A2835}"/>
              </a:ext>
            </a:extLst>
          </p:cNvPr>
          <p:cNvGraphicFramePr>
            <a:graphicFrameLocks noChangeAspect="1"/>
          </p:cNvGraphicFramePr>
          <p:nvPr/>
        </p:nvGraphicFramePr>
        <p:xfrm>
          <a:off x="1747838" y="3276600"/>
          <a:ext cx="6761162" cy="2376488"/>
        </p:xfrm>
        <a:graphic>
          <a:graphicData uri="http://schemas.openxmlformats.org/presentationml/2006/ole">
            <mc:AlternateContent xmlns:mc="http://schemas.openxmlformats.org/markup-compatibility/2006">
              <mc:Choice xmlns:v="urn:schemas-microsoft-com:vml" Requires="v">
                <p:oleObj spid="_x0000_s47157" name="公式" r:id="rId5" imgW="2603500" imgH="914400" progId="Equation.3">
                  <p:embed/>
                </p:oleObj>
              </mc:Choice>
              <mc:Fallback>
                <p:oleObj name="公式" r:id="rId5" imgW="2603500" imgH="914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7838" y="3276600"/>
                        <a:ext cx="67611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31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39A43217-FBF9-4152-AB5C-DE7404B66284}"/>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0A208F7D-CE88-4999-B90E-1283DE658C78}" type="datetime10">
              <a:rPr lang="zh-CN" altLang="en-US" sz="1000" smtClean="0"/>
              <a:pPr>
                <a:spcBef>
                  <a:spcPct val="0"/>
                </a:spcBef>
                <a:buClrTx/>
                <a:buSzTx/>
                <a:buFontTx/>
                <a:buNone/>
              </a:pPr>
              <a:t>09:50</a:t>
            </a:fld>
            <a:endParaRPr lang="en-US" altLang="zh-CN" sz="1000"/>
          </a:p>
        </p:txBody>
      </p:sp>
      <p:sp>
        <p:nvSpPr>
          <p:cNvPr id="48131" name="页脚占位符 4">
            <a:extLst>
              <a:ext uri="{FF2B5EF4-FFF2-40B4-BE49-F238E27FC236}">
                <a16:creationId xmlns:a16="http://schemas.microsoft.com/office/drawing/2014/main" id="{4BF36EA5-AB5F-4275-A2F6-61F4FEDDAB31}"/>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8132" name="灯片编号占位符 5">
            <a:extLst>
              <a:ext uri="{FF2B5EF4-FFF2-40B4-BE49-F238E27FC236}">
                <a16:creationId xmlns:a16="http://schemas.microsoft.com/office/drawing/2014/main" id="{592597B3-BDD6-4252-B84E-405E241287F7}"/>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87C58D9-33E2-467D-A7CE-7336D4F0C0C7}" type="slidenum">
              <a:rPr lang="zh-CN" altLang="en-US" sz="1000" smtClean="0"/>
              <a:pPr>
                <a:spcBef>
                  <a:spcPct val="0"/>
                </a:spcBef>
                <a:buClrTx/>
                <a:buSzTx/>
                <a:buFontTx/>
                <a:buNone/>
              </a:pPr>
              <a:t>33</a:t>
            </a:fld>
            <a:endParaRPr lang="en-US" altLang="zh-CN" sz="1000"/>
          </a:p>
        </p:txBody>
      </p:sp>
      <p:sp>
        <p:nvSpPr>
          <p:cNvPr id="48133" name="Rectangle 2">
            <a:extLst>
              <a:ext uri="{FF2B5EF4-FFF2-40B4-BE49-F238E27FC236}">
                <a16:creationId xmlns:a16="http://schemas.microsoft.com/office/drawing/2014/main" id="{53EFF9B8-4DCC-4B8F-A05C-CDE36A55598E}"/>
              </a:ext>
            </a:extLst>
          </p:cNvPr>
          <p:cNvSpPr>
            <a:spLocks noGrp="1" noChangeArrowheads="1"/>
          </p:cNvSpPr>
          <p:nvPr>
            <p:ph type="title"/>
          </p:nvPr>
        </p:nvSpPr>
        <p:spPr/>
        <p:txBody>
          <a:bodyPr/>
          <a:lstStyle/>
          <a:p>
            <a:r>
              <a:rPr lang="zh-CN" altLang="en-US">
                <a:ea typeface="宋体" panose="02010600030101010101" pitchFamily="2" charset="-122"/>
              </a:rPr>
              <a:t>谓词演算中的等值式</a:t>
            </a:r>
          </a:p>
        </p:txBody>
      </p:sp>
      <p:sp>
        <p:nvSpPr>
          <p:cNvPr id="584707" name="Rectangle 3">
            <a:extLst>
              <a:ext uri="{FF2B5EF4-FFF2-40B4-BE49-F238E27FC236}">
                <a16:creationId xmlns:a16="http://schemas.microsoft.com/office/drawing/2014/main" id="{3D939107-9DC5-4CDB-9DA4-E76E284CF845}"/>
              </a:ext>
            </a:extLst>
          </p:cNvPr>
          <p:cNvSpPr>
            <a:spLocks noGrp="1" noChangeArrowheads="1"/>
          </p:cNvSpPr>
          <p:nvPr>
            <p:ph type="body" idx="1"/>
          </p:nvPr>
        </p:nvSpPr>
        <p:spPr>
          <a:xfrm>
            <a:off x="457200" y="1557338"/>
            <a:ext cx="7848600" cy="44196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3 </a:t>
            </a:r>
            <a:r>
              <a:rPr lang="zh-CN" altLang="en-US" sz="3200">
                <a:ea typeface="宋体" panose="02010600030101010101" pitchFamily="2" charset="-122"/>
              </a:rPr>
              <a:t>量词分配等值式。</a:t>
            </a:r>
          </a:p>
          <a:p>
            <a:r>
              <a:rPr lang="en-US" altLang="zh-CN" sz="3200">
                <a:ea typeface="宋体" panose="02010600030101010101" pitchFamily="2" charset="-122"/>
              </a:rPr>
              <a:t>(1)</a:t>
            </a:r>
          </a:p>
          <a:p>
            <a:r>
              <a:rPr lang="en-US" altLang="zh-CN" sz="3200">
                <a:ea typeface="宋体" panose="02010600030101010101" pitchFamily="2" charset="-122"/>
              </a:rPr>
              <a:t>(2)</a:t>
            </a:r>
          </a:p>
          <a:p>
            <a:r>
              <a:rPr lang="en-US" altLang="zh-CN" sz="3200">
                <a:ea typeface="宋体" panose="02010600030101010101" pitchFamily="2" charset="-122"/>
              </a:rPr>
              <a:t>(1)</a:t>
            </a:r>
            <a:r>
              <a:rPr lang="zh-CN" altLang="en-US" sz="3200">
                <a:ea typeface="宋体" panose="02010600030101010101" pitchFamily="2" charset="-122"/>
              </a:rPr>
              <a:t>式</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为对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的分配，</a:t>
            </a:r>
            <a:r>
              <a:rPr lang="en-US" altLang="zh-CN" sz="3200">
                <a:ea typeface="宋体" panose="02010600030101010101" pitchFamily="2" charset="-122"/>
              </a:rPr>
              <a:t>(2)</a:t>
            </a:r>
            <a:r>
              <a:rPr lang="zh-CN" altLang="en-US" sz="3200">
                <a:ea typeface="宋体" panose="02010600030101010101" pitchFamily="2" charset="-122"/>
              </a:rPr>
              <a:t>式</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为对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的分配，但</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及</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不存在分配等值式。</a:t>
            </a:r>
          </a:p>
          <a:p>
            <a:r>
              <a:rPr lang="zh-CN" altLang="en-US" sz="3200">
                <a:ea typeface="宋体" panose="02010600030101010101" pitchFamily="2" charset="-122"/>
              </a:rPr>
              <a:t>即： </a:t>
            </a:r>
          </a:p>
        </p:txBody>
      </p:sp>
      <p:sp>
        <p:nvSpPr>
          <p:cNvPr id="48135" name="Rectangle 5">
            <a:extLst>
              <a:ext uri="{FF2B5EF4-FFF2-40B4-BE49-F238E27FC236}">
                <a16:creationId xmlns:a16="http://schemas.microsoft.com/office/drawing/2014/main" id="{D62B5C85-37F8-43F2-A0E3-9CEB961AD633}"/>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4708" name="Object 4">
            <a:extLst>
              <a:ext uri="{FF2B5EF4-FFF2-40B4-BE49-F238E27FC236}">
                <a16:creationId xmlns:a16="http://schemas.microsoft.com/office/drawing/2014/main" id="{4E1B533A-0F90-426B-9ED1-8E182B7D31B2}"/>
              </a:ext>
            </a:extLst>
          </p:cNvPr>
          <p:cNvGraphicFramePr>
            <a:graphicFrameLocks noChangeAspect="1"/>
          </p:cNvGraphicFramePr>
          <p:nvPr/>
        </p:nvGraphicFramePr>
        <p:xfrm>
          <a:off x="1600200" y="2214563"/>
          <a:ext cx="6172200" cy="573087"/>
        </p:xfrm>
        <a:graphic>
          <a:graphicData uri="http://schemas.openxmlformats.org/presentationml/2006/ole">
            <mc:AlternateContent xmlns:mc="http://schemas.openxmlformats.org/markup-compatibility/2006">
              <mc:Choice xmlns:v="urn:schemas-microsoft-com:vml" Requires="v">
                <p:oleObj spid="_x0000_s48227" name="公式" r:id="rId3" imgW="2362200" imgH="215900" progId="Equation.3">
                  <p:embed/>
                </p:oleObj>
              </mc:Choice>
              <mc:Fallback>
                <p:oleObj name="公式" r:id="rId3" imgW="23622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14563"/>
                        <a:ext cx="6172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7">
            <a:extLst>
              <a:ext uri="{FF2B5EF4-FFF2-40B4-BE49-F238E27FC236}">
                <a16:creationId xmlns:a16="http://schemas.microsoft.com/office/drawing/2014/main" id="{97A836A0-7AE9-45DD-8BA7-AEABAF0B8703}"/>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4710" name="Object 6">
            <a:extLst>
              <a:ext uri="{FF2B5EF4-FFF2-40B4-BE49-F238E27FC236}">
                <a16:creationId xmlns:a16="http://schemas.microsoft.com/office/drawing/2014/main" id="{12F7D65F-A051-4259-B6F5-DCEF62DAA0D9}"/>
              </a:ext>
            </a:extLst>
          </p:cNvPr>
          <p:cNvGraphicFramePr>
            <a:graphicFrameLocks noChangeAspect="1"/>
          </p:cNvGraphicFramePr>
          <p:nvPr/>
        </p:nvGraphicFramePr>
        <p:xfrm>
          <a:off x="1600200" y="2822575"/>
          <a:ext cx="6096000" cy="582613"/>
        </p:xfrm>
        <a:graphic>
          <a:graphicData uri="http://schemas.openxmlformats.org/presentationml/2006/ole">
            <mc:AlternateContent xmlns:mc="http://schemas.openxmlformats.org/markup-compatibility/2006">
              <mc:Choice xmlns:v="urn:schemas-microsoft-com:vml" Requires="v">
                <p:oleObj spid="_x0000_s48228" name="公式" r:id="rId5" imgW="2298700" imgH="215900" progId="Equation.3">
                  <p:embed/>
                </p:oleObj>
              </mc:Choice>
              <mc:Fallback>
                <p:oleObj name="公式" r:id="rId5" imgW="22987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822575"/>
                        <a:ext cx="6096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9" name="Rectangle 9">
            <a:extLst>
              <a:ext uri="{FF2B5EF4-FFF2-40B4-BE49-F238E27FC236}">
                <a16:creationId xmlns:a16="http://schemas.microsoft.com/office/drawing/2014/main" id="{D9BE3C6D-D463-44A7-8AEA-A68AC25AE737}"/>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4712" name="Object 8">
            <a:extLst>
              <a:ext uri="{FF2B5EF4-FFF2-40B4-BE49-F238E27FC236}">
                <a16:creationId xmlns:a16="http://schemas.microsoft.com/office/drawing/2014/main" id="{EB907BA9-AB78-4A39-B2C4-43C69DD09303}"/>
              </a:ext>
            </a:extLst>
          </p:cNvPr>
          <p:cNvGraphicFramePr>
            <a:graphicFrameLocks noChangeAspect="1"/>
          </p:cNvGraphicFramePr>
          <p:nvPr/>
        </p:nvGraphicFramePr>
        <p:xfrm>
          <a:off x="1828800" y="4548188"/>
          <a:ext cx="5867400" cy="561975"/>
        </p:xfrm>
        <a:graphic>
          <a:graphicData uri="http://schemas.openxmlformats.org/presentationml/2006/ole">
            <mc:AlternateContent xmlns:mc="http://schemas.openxmlformats.org/markup-compatibility/2006">
              <mc:Choice xmlns:v="urn:schemas-microsoft-com:vml" Requires="v">
                <p:oleObj spid="_x0000_s48229" name="公式" r:id="rId7" imgW="2286000" imgH="215900" progId="Equation.3">
                  <p:embed/>
                </p:oleObj>
              </mc:Choice>
              <mc:Fallback>
                <p:oleObj name="公式" r:id="rId7" imgW="22860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548188"/>
                        <a:ext cx="5867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1" name="Rectangle 11">
            <a:extLst>
              <a:ext uri="{FF2B5EF4-FFF2-40B4-BE49-F238E27FC236}">
                <a16:creationId xmlns:a16="http://schemas.microsoft.com/office/drawing/2014/main" id="{5DB73CA0-6D8B-423F-8DCE-4E7C43DAAA2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4714" name="Object 10">
            <a:extLst>
              <a:ext uri="{FF2B5EF4-FFF2-40B4-BE49-F238E27FC236}">
                <a16:creationId xmlns:a16="http://schemas.microsoft.com/office/drawing/2014/main" id="{F3352A6C-3F7D-4EDB-ADE2-50D58C37E7F6}"/>
              </a:ext>
            </a:extLst>
          </p:cNvPr>
          <p:cNvGraphicFramePr>
            <a:graphicFrameLocks noChangeAspect="1"/>
          </p:cNvGraphicFramePr>
          <p:nvPr/>
        </p:nvGraphicFramePr>
        <p:xfrm>
          <a:off x="1751013" y="5289550"/>
          <a:ext cx="5867400" cy="579438"/>
        </p:xfrm>
        <a:graphic>
          <a:graphicData uri="http://schemas.openxmlformats.org/presentationml/2006/ole">
            <mc:AlternateContent xmlns:mc="http://schemas.openxmlformats.org/markup-compatibility/2006">
              <mc:Choice xmlns:v="urn:schemas-microsoft-com:vml" Requires="v">
                <p:oleObj spid="_x0000_s48230" name="公式" r:id="rId9" imgW="2222500" imgH="215900" progId="Equation.3">
                  <p:embed/>
                </p:oleObj>
              </mc:Choice>
              <mc:Fallback>
                <p:oleObj name="公式" r:id="rId9" imgW="2222500" imgH="2159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1013" y="528955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4707">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8470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84707">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847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4707">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4707">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84712"/>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584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3D4C49F4-34B1-4BF3-A34E-3B612A09B544}"/>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04F87B4-7353-4E61-8036-CF135E53C9B4}" type="datetime10">
              <a:rPr lang="zh-CN" altLang="en-US" sz="1000" smtClean="0"/>
              <a:pPr>
                <a:spcBef>
                  <a:spcPct val="0"/>
                </a:spcBef>
                <a:buClrTx/>
                <a:buSzTx/>
                <a:buFontTx/>
                <a:buNone/>
              </a:pPr>
              <a:t>09:50</a:t>
            </a:fld>
            <a:endParaRPr lang="en-US" altLang="zh-CN" sz="1000"/>
          </a:p>
        </p:txBody>
      </p:sp>
      <p:sp>
        <p:nvSpPr>
          <p:cNvPr id="49155" name="页脚占位符 4">
            <a:extLst>
              <a:ext uri="{FF2B5EF4-FFF2-40B4-BE49-F238E27FC236}">
                <a16:creationId xmlns:a16="http://schemas.microsoft.com/office/drawing/2014/main" id="{AD82B9CA-DAEC-4955-A9DD-79ABBDDDED4B}"/>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49156" name="灯片编号占位符 5">
            <a:extLst>
              <a:ext uri="{FF2B5EF4-FFF2-40B4-BE49-F238E27FC236}">
                <a16:creationId xmlns:a16="http://schemas.microsoft.com/office/drawing/2014/main" id="{91213B09-454D-4F4E-BCA7-45D0E0E2968E}"/>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5DB80FC0-9997-4DD9-A2C1-35B86035DFE7}" type="slidenum">
              <a:rPr lang="zh-CN" altLang="en-US" sz="1000" smtClean="0"/>
              <a:pPr>
                <a:spcBef>
                  <a:spcPct val="0"/>
                </a:spcBef>
                <a:buClrTx/>
                <a:buSzTx/>
                <a:buFontTx/>
                <a:buNone/>
              </a:pPr>
              <a:t>34</a:t>
            </a:fld>
            <a:endParaRPr lang="en-US" altLang="zh-CN" sz="1000"/>
          </a:p>
        </p:txBody>
      </p:sp>
      <p:sp>
        <p:nvSpPr>
          <p:cNvPr id="604163" name="Rectangle 3">
            <a:extLst>
              <a:ext uri="{FF2B5EF4-FFF2-40B4-BE49-F238E27FC236}">
                <a16:creationId xmlns:a16="http://schemas.microsoft.com/office/drawing/2014/main" id="{F3B43F03-FE7E-4609-A699-B3DD0396F5ED}"/>
              </a:ext>
            </a:extLst>
          </p:cNvPr>
          <p:cNvSpPr>
            <a:spLocks noGrp="1" noChangeArrowheads="1"/>
          </p:cNvSpPr>
          <p:nvPr>
            <p:ph type="body" idx="1"/>
          </p:nvPr>
        </p:nvSpPr>
        <p:spPr>
          <a:xfrm>
            <a:off x="609600" y="914400"/>
            <a:ext cx="7848600" cy="51816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3 </a:t>
            </a:r>
            <a:r>
              <a:rPr lang="zh-CN" altLang="en-US" sz="3200">
                <a:ea typeface="宋体" panose="02010600030101010101" pitchFamily="2" charset="-122"/>
              </a:rPr>
              <a:t>量词分配等值式。</a:t>
            </a:r>
          </a:p>
          <a:p>
            <a:r>
              <a:rPr lang="en-US" altLang="zh-CN" sz="3200">
                <a:ea typeface="宋体" panose="02010600030101010101" pitchFamily="2" charset="-122"/>
              </a:rPr>
              <a:t>(1)</a:t>
            </a:r>
          </a:p>
          <a:p>
            <a:r>
              <a:rPr lang="en-US" altLang="zh-CN" sz="3200">
                <a:ea typeface="宋体" panose="02010600030101010101" pitchFamily="2" charset="-122"/>
              </a:rPr>
              <a:t>(2)</a:t>
            </a:r>
          </a:p>
          <a:p>
            <a:r>
              <a:rPr lang="en-US" altLang="zh-CN" sz="3200">
                <a:ea typeface="宋体" panose="02010600030101010101" pitchFamily="2" charset="-122"/>
              </a:rPr>
              <a:t>(1)</a:t>
            </a:r>
            <a:r>
              <a:rPr lang="zh-CN" altLang="en-US" sz="3200">
                <a:ea typeface="宋体" panose="02010600030101010101" pitchFamily="2" charset="-122"/>
              </a:rPr>
              <a:t>式</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为对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的分配，</a:t>
            </a:r>
            <a:r>
              <a:rPr lang="en-US" altLang="zh-CN" sz="3200">
                <a:ea typeface="宋体" panose="02010600030101010101" pitchFamily="2" charset="-122"/>
              </a:rPr>
              <a:t>(2)</a:t>
            </a:r>
            <a:r>
              <a:rPr lang="zh-CN" altLang="en-US" sz="3200">
                <a:ea typeface="宋体" panose="02010600030101010101" pitchFamily="2" charset="-122"/>
              </a:rPr>
              <a:t>式</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为对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的分配，但</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及</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对</a:t>
            </a:r>
            <a:r>
              <a:rPr lang="en-US" altLang="zh-TW" sz="3200">
                <a:ea typeface="新細明體" panose="02020500000000000000" pitchFamily="18" charset="-120"/>
                <a:sym typeface="Symbol" panose="05050102010706020507" pitchFamily="18" charset="2"/>
              </a:rPr>
              <a:t></a:t>
            </a:r>
            <a:r>
              <a:rPr lang="zh-CN" altLang="en-US" sz="3200">
                <a:ea typeface="宋体" panose="02010600030101010101" pitchFamily="2" charset="-122"/>
              </a:rPr>
              <a:t>不存在分配等值式。</a:t>
            </a:r>
          </a:p>
          <a:p>
            <a:r>
              <a:rPr lang="zh-CN" altLang="en-US" sz="3200">
                <a:ea typeface="宋体" panose="02010600030101010101" pitchFamily="2" charset="-122"/>
              </a:rPr>
              <a:t>即： </a:t>
            </a:r>
          </a:p>
          <a:p>
            <a:endParaRPr lang="zh-CN" altLang="en-US" sz="3200">
              <a:ea typeface="宋体" panose="02010600030101010101" pitchFamily="2" charset="-122"/>
            </a:endParaRPr>
          </a:p>
          <a:p>
            <a:r>
              <a:rPr lang="zh-CN" altLang="en-US" sz="3200">
                <a:ea typeface="宋体" panose="02010600030101010101" pitchFamily="2" charset="-122"/>
              </a:rPr>
              <a:t>解释 </a:t>
            </a:r>
            <a:r>
              <a:rPr lang="en-US" altLang="zh-CN" sz="3200" i="1">
                <a:latin typeface="Times New Roman" panose="02020603050405020304" pitchFamily="18" charset="0"/>
                <a:ea typeface="宋体" panose="02010600030101010101" pitchFamily="2" charset="-122"/>
              </a:rPr>
              <a:t>I </a:t>
            </a:r>
            <a:r>
              <a:rPr lang="zh-CN" altLang="en-US" sz="3200">
                <a:ea typeface="宋体" panose="02010600030101010101" pitchFamily="2" charset="-122"/>
              </a:rPr>
              <a:t>为：个体域为 </a:t>
            </a:r>
            <a:r>
              <a:rPr lang="en-US" altLang="zh-CN" sz="3200" i="1">
                <a:latin typeface="Times New Roman" panose="02020603050405020304" pitchFamily="18" charset="0"/>
                <a:ea typeface="宋体" panose="02010600030101010101" pitchFamily="2" charset="-122"/>
              </a:rPr>
              <a:t>N </a:t>
            </a:r>
            <a:r>
              <a:rPr lang="zh-CN" altLang="en-US" sz="320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A</a:t>
            </a:r>
            <a:r>
              <a:rPr lang="en-US" altLang="zh-CN" sz="3200">
                <a:latin typeface="Times New Roman" panose="02020603050405020304" pitchFamily="18" charset="0"/>
                <a:ea typeface="宋体" panose="02010600030101010101" pitchFamily="2" charset="-122"/>
              </a:rPr>
              <a:t>(</a:t>
            </a:r>
            <a:r>
              <a:rPr lang="en-US" altLang="zh-CN" sz="3200" i="1">
                <a:latin typeface="Times New Roman" panose="02020603050405020304" pitchFamily="18" charset="0"/>
                <a:ea typeface="宋体" panose="02010600030101010101" pitchFamily="2" charset="-122"/>
              </a:rPr>
              <a:t>x</a:t>
            </a:r>
            <a:r>
              <a:rPr lang="en-US" altLang="zh-CN" sz="3200">
                <a:latin typeface="Times New Roman" panose="02020603050405020304" pitchFamily="18" charset="0"/>
                <a:ea typeface="宋体" panose="02010600030101010101" pitchFamily="2" charset="-122"/>
              </a:rPr>
              <a:t>)</a:t>
            </a:r>
            <a:r>
              <a:rPr lang="en-US" altLang="zh-CN" sz="3200" i="1">
                <a:latin typeface="Times New Roman" panose="02020603050405020304" pitchFamily="18" charset="0"/>
                <a:ea typeface="宋体" panose="02010600030101010101" pitchFamily="2" charset="-122"/>
              </a:rPr>
              <a:t> </a:t>
            </a:r>
            <a:r>
              <a:rPr lang="zh-CN" altLang="en-US" sz="3200">
                <a:ea typeface="宋体" panose="02010600030101010101" pitchFamily="2" charset="-122"/>
              </a:rPr>
              <a:t>为：</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是偶数，</a:t>
            </a:r>
            <a:r>
              <a:rPr lang="en-US" altLang="zh-CN" sz="3200" i="1">
                <a:latin typeface="Times New Roman" panose="02020603050405020304" pitchFamily="18" charset="0"/>
                <a:ea typeface="宋体" panose="02010600030101010101" pitchFamily="2" charset="-122"/>
              </a:rPr>
              <a:t>B</a:t>
            </a:r>
            <a:r>
              <a:rPr lang="en-US" altLang="zh-CN" sz="3200">
                <a:latin typeface="Times New Roman" panose="02020603050405020304" pitchFamily="18" charset="0"/>
                <a:ea typeface="宋体" panose="02010600030101010101" pitchFamily="2" charset="-122"/>
              </a:rPr>
              <a:t>(</a:t>
            </a:r>
            <a:r>
              <a:rPr lang="en-US" altLang="zh-CN" sz="3200" i="1">
                <a:latin typeface="Times New Roman" panose="02020603050405020304" pitchFamily="18" charset="0"/>
                <a:ea typeface="宋体" panose="02010600030101010101" pitchFamily="2" charset="-122"/>
              </a:rPr>
              <a:t>x</a:t>
            </a:r>
            <a:r>
              <a:rPr lang="en-US" altLang="zh-CN" sz="3200">
                <a:latin typeface="Times New Roman" panose="02020603050405020304" pitchFamily="18" charset="0"/>
                <a:ea typeface="宋体" panose="02010600030101010101" pitchFamily="2" charset="-122"/>
              </a:rPr>
              <a:t>)</a:t>
            </a:r>
            <a:r>
              <a:rPr lang="en-US" altLang="zh-CN" sz="3200" i="1">
                <a:latin typeface="Times New Roman" panose="02020603050405020304" pitchFamily="18" charset="0"/>
                <a:ea typeface="宋体" panose="02010600030101010101" pitchFamily="2" charset="-122"/>
              </a:rPr>
              <a:t> </a:t>
            </a:r>
            <a:r>
              <a:rPr lang="zh-CN" altLang="en-US" sz="3200">
                <a:ea typeface="宋体" panose="02010600030101010101" pitchFamily="2" charset="-122"/>
              </a:rPr>
              <a:t>为：</a:t>
            </a:r>
            <a:r>
              <a:rPr lang="en-US" altLang="zh-CN" sz="3200" i="1">
                <a:latin typeface="Times New Roman" panose="02020603050405020304" pitchFamily="18" charset="0"/>
                <a:ea typeface="宋体" panose="02010600030101010101" pitchFamily="2" charset="-122"/>
              </a:rPr>
              <a:t>x </a:t>
            </a:r>
            <a:r>
              <a:rPr lang="zh-CN" altLang="en-US" sz="3200">
                <a:ea typeface="宋体" panose="02010600030101010101" pitchFamily="2" charset="-122"/>
              </a:rPr>
              <a:t>是奇数，即可验证。</a:t>
            </a:r>
          </a:p>
        </p:txBody>
      </p:sp>
      <p:sp>
        <p:nvSpPr>
          <p:cNvPr id="49158" name="Rectangle 4">
            <a:extLst>
              <a:ext uri="{FF2B5EF4-FFF2-40B4-BE49-F238E27FC236}">
                <a16:creationId xmlns:a16="http://schemas.microsoft.com/office/drawing/2014/main" id="{0E4BCFE5-9764-408E-BB90-75A39AAF94B5}"/>
              </a:ext>
            </a:extLst>
          </p:cNvPr>
          <p:cNvSpPr>
            <a:spLocks noChangeArrowheads="1"/>
          </p:cNvSpPr>
          <p:nvPr/>
        </p:nvSpPr>
        <p:spPr bwMode="auto">
          <a:xfrm>
            <a:off x="-152400" y="1795463"/>
            <a:ext cx="9144000" cy="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59" name="Object 5">
            <a:extLst>
              <a:ext uri="{FF2B5EF4-FFF2-40B4-BE49-F238E27FC236}">
                <a16:creationId xmlns:a16="http://schemas.microsoft.com/office/drawing/2014/main" id="{B5245DC1-BF58-455C-B236-C79C7417D338}"/>
              </a:ext>
            </a:extLst>
          </p:cNvPr>
          <p:cNvGraphicFramePr>
            <a:graphicFrameLocks noChangeAspect="1"/>
          </p:cNvGraphicFramePr>
          <p:nvPr/>
        </p:nvGraphicFramePr>
        <p:xfrm>
          <a:off x="1676400" y="1560513"/>
          <a:ext cx="6172200" cy="573087"/>
        </p:xfrm>
        <a:graphic>
          <a:graphicData uri="http://schemas.openxmlformats.org/presentationml/2006/ole">
            <mc:AlternateContent xmlns:mc="http://schemas.openxmlformats.org/markup-compatibility/2006">
              <mc:Choice xmlns:v="urn:schemas-microsoft-com:vml" Requires="v">
                <p:oleObj spid="_x0000_s49250" name="公式" r:id="rId3" imgW="2362200" imgH="215900" progId="Equation.3">
                  <p:embed/>
                </p:oleObj>
              </mc:Choice>
              <mc:Fallback>
                <p:oleObj name="公式" r:id="rId3" imgW="2362200" imgH="215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60513"/>
                        <a:ext cx="6172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Rectangle 6">
            <a:extLst>
              <a:ext uri="{FF2B5EF4-FFF2-40B4-BE49-F238E27FC236}">
                <a16:creationId xmlns:a16="http://schemas.microsoft.com/office/drawing/2014/main" id="{68BAB8B5-0793-45B9-946D-5E23823F1146}"/>
              </a:ext>
            </a:extLst>
          </p:cNvPr>
          <p:cNvSpPr>
            <a:spLocks noChangeArrowheads="1"/>
          </p:cNvSpPr>
          <p:nvPr/>
        </p:nvSpPr>
        <p:spPr bwMode="auto">
          <a:xfrm>
            <a:off x="-152400" y="1795463"/>
            <a:ext cx="9144000" cy="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61" name="Object 7">
            <a:extLst>
              <a:ext uri="{FF2B5EF4-FFF2-40B4-BE49-F238E27FC236}">
                <a16:creationId xmlns:a16="http://schemas.microsoft.com/office/drawing/2014/main" id="{E4654D8C-A9AB-476B-9257-161A7F9D6363}"/>
              </a:ext>
            </a:extLst>
          </p:cNvPr>
          <p:cNvGraphicFramePr>
            <a:graphicFrameLocks noChangeAspect="1"/>
          </p:cNvGraphicFramePr>
          <p:nvPr/>
        </p:nvGraphicFramePr>
        <p:xfrm>
          <a:off x="1676400" y="2133600"/>
          <a:ext cx="6096000" cy="582613"/>
        </p:xfrm>
        <a:graphic>
          <a:graphicData uri="http://schemas.openxmlformats.org/presentationml/2006/ole">
            <mc:AlternateContent xmlns:mc="http://schemas.openxmlformats.org/markup-compatibility/2006">
              <mc:Choice xmlns:v="urn:schemas-microsoft-com:vml" Requires="v">
                <p:oleObj spid="_x0000_s49251" name="公式" r:id="rId5" imgW="2298700" imgH="215900" progId="Equation.3">
                  <p:embed/>
                </p:oleObj>
              </mc:Choice>
              <mc:Fallback>
                <p:oleObj name="公式" r:id="rId5" imgW="2298700" imgH="215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133600"/>
                        <a:ext cx="6096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8">
            <a:extLst>
              <a:ext uri="{FF2B5EF4-FFF2-40B4-BE49-F238E27FC236}">
                <a16:creationId xmlns:a16="http://schemas.microsoft.com/office/drawing/2014/main" id="{1B5A3FD4-BB97-452D-9F99-12F1F65067C2}"/>
              </a:ext>
            </a:extLst>
          </p:cNvPr>
          <p:cNvSpPr>
            <a:spLocks noChangeArrowheads="1"/>
          </p:cNvSpPr>
          <p:nvPr/>
        </p:nvSpPr>
        <p:spPr bwMode="auto">
          <a:xfrm>
            <a:off x="-152400" y="1795463"/>
            <a:ext cx="9144000" cy="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63" name="Object 9">
            <a:extLst>
              <a:ext uri="{FF2B5EF4-FFF2-40B4-BE49-F238E27FC236}">
                <a16:creationId xmlns:a16="http://schemas.microsoft.com/office/drawing/2014/main" id="{5FFAC39E-28C2-4595-9DCB-C9EA1410CB9C}"/>
              </a:ext>
            </a:extLst>
          </p:cNvPr>
          <p:cNvGraphicFramePr>
            <a:graphicFrameLocks noChangeAspect="1"/>
          </p:cNvGraphicFramePr>
          <p:nvPr/>
        </p:nvGraphicFramePr>
        <p:xfrm>
          <a:off x="1752600" y="3781425"/>
          <a:ext cx="5867400" cy="561975"/>
        </p:xfrm>
        <a:graphic>
          <a:graphicData uri="http://schemas.openxmlformats.org/presentationml/2006/ole">
            <mc:AlternateContent xmlns:mc="http://schemas.openxmlformats.org/markup-compatibility/2006">
              <mc:Choice xmlns:v="urn:schemas-microsoft-com:vml" Requires="v">
                <p:oleObj spid="_x0000_s49252" name="公式" r:id="rId7" imgW="2286000" imgH="215900" progId="Equation.3">
                  <p:embed/>
                </p:oleObj>
              </mc:Choice>
              <mc:Fallback>
                <p:oleObj name="公式" r:id="rId7" imgW="2286000" imgH="215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781425"/>
                        <a:ext cx="5867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4" name="Rectangle 10">
            <a:extLst>
              <a:ext uri="{FF2B5EF4-FFF2-40B4-BE49-F238E27FC236}">
                <a16:creationId xmlns:a16="http://schemas.microsoft.com/office/drawing/2014/main" id="{3E2BC30F-FA2D-476F-95C7-E028F3FE70D5}"/>
              </a:ext>
            </a:extLst>
          </p:cNvPr>
          <p:cNvSpPr>
            <a:spLocks noChangeArrowheads="1"/>
          </p:cNvSpPr>
          <p:nvPr/>
        </p:nvSpPr>
        <p:spPr bwMode="auto">
          <a:xfrm>
            <a:off x="-152400" y="1795463"/>
            <a:ext cx="9144000" cy="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65" name="Object 11">
            <a:extLst>
              <a:ext uri="{FF2B5EF4-FFF2-40B4-BE49-F238E27FC236}">
                <a16:creationId xmlns:a16="http://schemas.microsoft.com/office/drawing/2014/main" id="{20A3B126-0C10-4F0D-BDBC-8638AD3607B8}"/>
              </a:ext>
            </a:extLst>
          </p:cNvPr>
          <p:cNvGraphicFramePr>
            <a:graphicFrameLocks noChangeAspect="1"/>
          </p:cNvGraphicFramePr>
          <p:nvPr/>
        </p:nvGraphicFramePr>
        <p:xfrm>
          <a:off x="1752600" y="4419600"/>
          <a:ext cx="5867400" cy="579438"/>
        </p:xfrm>
        <a:graphic>
          <a:graphicData uri="http://schemas.openxmlformats.org/presentationml/2006/ole">
            <mc:AlternateContent xmlns:mc="http://schemas.openxmlformats.org/markup-compatibility/2006">
              <mc:Choice xmlns:v="urn:schemas-microsoft-com:vml" Requires="v">
                <p:oleObj spid="_x0000_s49253" name="公式" r:id="rId9" imgW="2222500" imgH="215900" progId="Equation.3">
                  <p:embed/>
                </p:oleObj>
              </mc:Choice>
              <mc:Fallback>
                <p:oleObj name="公式" r:id="rId9" imgW="2222500" imgH="215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4196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5444C401-FCF5-4677-8199-CFA72FE835E7}"/>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CEE70AD-6D4A-4F0E-B44E-34C5B2914548}" type="datetime10">
              <a:rPr lang="zh-CN" altLang="en-US" sz="1000" smtClean="0"/>
              <a:pPr>
                <a:spcBef>
                  <a:spcPct val="0"/>
                </a:spcBef>
                <a:buClrTx/>
                <a:buSzTx/>
                <a:buFontTx/>
                <a:buNone/>
              </a:pPr>
              <a:t>09:50</a:t>
            </a:fld>
            <a:endParaRPr lang="en-US" altLang="zh-CN" sz="1000"/>
          </a:p>
        </p:txBody>
      </p:sp>
      <p:sp>
        <p:nvSpPr>
          <p:cNvPr id="50179" name="页脚占位符 4">
            <a:extLst>
              <a:ext uri="{FF2B5EF4-FFF2-40B4-BE49-F238E27FC236}">
                <a16:creationId xmlns:a16="http://schemas.microsoft.com/office/drawing/2014/main" id="{020492B7-F700-45C1-BE68-0925EA44AF05}"/>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0180" name="灯片编号占位符 5">
            <a:extLst>
              <a:ext uri="{FF2B5EF4-FFF2-40B4-BE49-F238E27FC236}">
                <a16:creationId xmlns:a16="http://schemas.microsoft.com/office/drawing/2014/main" id="{AF0BDCB1-A47C-4C8D-A05C-885B1964144F}"/>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382CF77-9A5E-4145-AA79-20288D38D214}" type="slidenum">
              <a:rPr lang="zh-CN" altLang="en-US" sz="1000" smtClean="0"/>
              <a:pPr>
                <a:spcBef>
                  <a:spcPct val="0"/>
                </a:spcBef>
                <a:buClrTx/>
                <a:buSzTx/>
                <a:buFontTx/>
                <a:buNone/>
              </a:pPr>
              <a:t>35</a:t>
            </a:fld>
            <a:endParaRPr lang="en-US" altLang="zh-CN" sz="1000"/>
          </a:p>
        </p:txBody>
      </p:sp>
      <p:sp>
        <p:nvSpPr>
          <p:cNvPr id="50181" name="Rectangle 2">
            <a:extLst>
              <a:ext uri="{FF2B5EF4-FFF2-40B4-BE49-F238E27FC236}">
                <a16:creationId xmlns:a16="http://schemas.microsoft.com/office/drawing/2014/main" id="{3ED7DD16-0175-4465-BD88-87BB6B21EC04}"/>
              </a:ext>
            </a:extLst>
          </p:cNvPr>
          <p:cNvSpPr>
            <a:spLocks noGrp="1" noChangeArrowheads="1"/>
          </p:cNvSpPr>
          <p:nvPr>
            <p:ph type="title"/>
          </p:nvPr>
        </p:nvSpPr>
        <p:spPr/>
        <p:txBody>
          <a:bodyPr/>
          <a:lstStyle/>
          <a:p>
            <a:r>
              <a:rPr lang="zh-CN" altLang="en-US">
                <a:ea typeface="宋体" panose="02010600030101010101" pitchFamily="2" charset="-122"/>
              </a:rPr>
              <a:t>谓词演算中的等值式</a:t>
            </a:r>
          </a:p>
        </p:txBody>
      </p:sp>
      <p:sp>
        <p:nvSpPr>
          <p:cNvPr id="585731" name="Rectangle 3">
            <a:extLst>
              <a:ext uri="{FF2B5EF4-FFF2-40B4-BE49-F238E27FC236}">
                <a16:creationId xmlns:a16="http://schemas.microsoft.com/office/drawing/2014/main" id="{D87CE728-FD12-412A-B075-DDED7D3024E1}"/>
              </a:ext>
            </a:extLst>
          </p:cNvPr>
          <p:cNvSpPr>
            <a:spLocks noGrp="1" noChangeArrowheads="1"/>
          </p:cNvSpPr>
          <p:nvPr>
            <p:ph type="body" idx="1"/>
          </p:nvPr>
        </p:nvSpPr>
        <p:spPr>
          <a:xfrm>
            <a:off x="609600" y="1481138"/>
            <a:ext cx="7772400" cy="41148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4</a:t>
            </a:r>
          </a:p>
          <a:p>
            <a:r>
              <a:rPr lang="en-US" altLang="zh-CN" sz="3200">
                <a:ea typeface="宋体" panose="02010600030101010101" pitchFamily="2" charset="-122"/>
              </a:rPr>
              <a:t>(1)</a:t>
            </a:r>
          </a:p>
          <a:p>
            <a:r>
              <a:rPr lang="en-US" altLang="zh-CN" sz="3200">
                <a:ea typeface="宋体" panose="02010600030101010101" pitchFamily="2" charset="-122"/>
              </a:rPr>
              <a:t>(2)</a:t>
            </a:r>
          </a:p>
          <a:p>
            <a:r>
              <a:rPr lang="zh-CN" altLang="en-US" sz="3200">
                <a:ea typeface="宋体" panose="02010600030101010101" pitchFamily="2" charset="-122"/>
              </a:rPr>
              <a:t>一般情况下，不能颠倒量词顺序。</a:t>
            </a:r>
          </a:p>
        </p:txBody>
      </p:sp>
      <p:sp>
        <p:nvSpPr>
          <p:cNvPr id="50183" name="Rectangle 5">
            <a:extLst>
              <a:ext uri="{FF2B5EF4-FFF2-40B4-BE49-F238E27FC236}">
                <a16:creationId xmlns:a16="http://schemas.microsoft.com/office/drawing/2014/main" id="{0C14509D-9641-4129-A35D-76566FEFA15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5732" name="Object 4">
            <a:extLst>
              <a:ext uri="{FF2B5EF4-FFF2-40B4-BE49-F238E27FC236}">
                <a16:creationId xmlns:a16="http://schemas.microsoft.com/office/drawing/2014/main" id="{E347498C-CB43-4BBE-9C90-138D46167756}"/>
              </a:ext>
            </a:extLst>
          </p:cNvPr>
          <p:cNvGraphicFramePr>
            <a:graphicFrameLocks noChangeAspect="1"/>
          </p:cNvGraphicFramePr>
          <p:nvPr/>
        </p:nvGraphicFramePr>
        <p:xfrm>
          <a:off x="1892300" y="2098675"/>
          <a:ext cx="4572000" cy="561975"/>
        </p:xfrm>
        <a:graphic>
          <a:graphicData uri="http://schemas.openxmlformats.org/presentationml/2006/ole">
            <mc:AlternateContent xmlns:mc="http://schemas.openxmlformats.org/markup-compatibility/2006">
              <mc:Choice xmlns:v="urn:schemas-microsoft-com:vml" Requires="v">
                <p:oleObj spid="_x0000_s50229" name="公式" r:id="rId3" imgW="1777229" imgH="215806" progId="Equation.3">
                  <p:embed/>
                </p:oleObj>
              </mc:Choice>
              <mc:Fallback>
                <p:oleObj name="公式" r:id="rId3" imgW="1777229"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2098675"/>
                        <a:ext cx="4572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Rectangle 7">
            <a:extLst>
              <a:ext uri="{FF2B5EF4-FFF2-40B4-BE49-F238E27FC236}">
                <a16:creationId xmlns:a16="http://schemas.microsoft.com/office/drawing/2014/main" id="{D4C647C0-E964-4570-94E5-6418B4233D3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5734" name="Object 6">
            <a:extLst>
              <a:ext uri="{FF2B5EF4-FFF2-40B4-BE49-F238E27FC236}">
                <a16:creationId xmlns:a16="http://schemas.microsoft.com/office/drawing/2014/main" id="{06945B6D-8D8F-4385-A360-1BCA187B81C0}"/>
              </a:ext>
            </a:extLst>
          </p:cNvPr>
          <p:cNvGraphicFramePr>
            <a:graphicFrameLocks noChangeAspect="1"/>
          </p:cNvGraphicFramePr>
          <p:nvPr/>
        </p:nvGraphicFramePr>
        <p:xfrm>
          <a:off x="1863725" y="2660650"/>
          <a:ext cx="4495800" cy="584200"/>
        </p:xfrm>
        <a:graphic>
          <a:graphicData uri="http://schemas.openxmlformats.org/presentationml/2006/ole">
            <mc:AlternateContent xmlns:mc="http://schemas.openxmlformats.org/markup-compatibility/2006">
              <mc:Choice xmlns:v="urn:schemas-microsoft-com:vml" Requires="v">
                <p:oleObj spid="_x0000_s50230" name="公式" r:id="rId5" imgW="1688367" imgH="215806" progId="Equation.3">
                  <p:embed/>
                </p:oleObj>
              </mc:Choice>
              <mc:Fallback>
                <p:oleObj name="公式" r:id="rId5" imgW="1688367"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3725" y="2660650"/>
                        <a:ext cx="449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8573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85731">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857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76FBC629-DF29-4609-989F-62FFB4BF334B}"/>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0ECC4A1C-B5F2-4CD2-97BE-77360DBFBC6C}" type="datetime10">
              <a:rPr lang="zh-CN" altLang="en-US" sz="1000" smtClean="0"/>
              <a:pPr>
                <a:spcBef>
                  <a:spcPct val="0"/>
                </a:spcBef>
                <a:buClrTx/>
                <a:buSzTx/>
                <a:buFontTx/>
                <a:buNone/>
              </a:pPr>
              <a:t>09:50</a:t>
            </a:fld>
            <a:endParaRPr lang="en-US" altLang="zh-CN" sz="1000"/>
          </a:p>
        </p:txBody>
      </p:sp>
      <p:sp>
        <p:nvSpPr>
          <p:cNvPr id="51203" name="页脚占位符 4">
            <a:extLst>
              <a:ext uri="{FF2B5EF4-FFF2-40B4-BE49-F238E27FC236}">
                <a16:creationId xmlns:a16="http://schemas.microsoft.com/office/drawing/2014/main" id="{96DDC621-870C-4B1A-BDDC-58A53D0BD688}"/>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1204" name="灯片编号占位符 5">
            <a:extLst>
              <a:ext uri="{FF2B5EF4-FFF2-40B4-BE49-F238E27FC236}">
                <a16:creationId xmlns:a16="http://schemas.microsoft.com/office/drawing/2014/main" id="{4A9F0793-AEF1-460F-84D6-915C794C921E}"/>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A565088-EAD9-4B13-9AFD-58EE0003F7B4}" type="slidenum">
              <a:rPr lang="zh-CN" altLang="en-US" sz="1000" smtClean="0"/>
              <a:pPr>
                <a:spcBef>
                  <a:spcPct val="0"/>
                </a:spcBef>
                <a:buClrTx/>
                <a:buSzTx/>
                <a:buFontTx/>
                <a:buNone/>
              </a:pPr>
              <a:t>36</a:t>
            </a:fld>
            <a:endParaRPr lang="en-US" altLang="zh-CN" sz="1000"/>
          </a:p>
        </p:txBody>
      </p:sp>
      <p:sp>
        <p:nvSpPr>
          <p:cNvPr id="51205" name="Rectangle 2">
            <a:extLst>
              <a:ext uri="{FF2B5EF4-FFF2-40B4-BE49-F238E27FC236}">
                <a16:creationId xmlns:a16="http://schemas.microsoft.com/office/drawing/2014/main" id="{8E323043-7F67-4CA5-8996-B00DD588BF7D}"/>
              </a:ext>
            </a:extLst>
          </p:cNvPr>
          <p:cNvSpPr>
            <a:spLocks noGrp="1" noChangeArrowheads="1"/>
          </p:cNvSpPr>
          <p:nvPr>
            <p:ph type="title"/>
          </p:nvPr>
        </p:nvSpPr>
        <p:spPr/>
        <p:txBody>
          <a:bodyPr/>
          <a:lstStyle/>
          <a:p>
            <a:r>
              <a:rPr lang="zh-CN" altLang="en-US">
                <a:ea typeface="宋体" panose="02010600030101010101" pitchFamily="2" charset="-122"/>
              </a:rPr>
              <a:t>谓词的约束</a:t>
            </a:r>
          </a:p>
        </p:txBody>
      </p:sp>
      <p:sp>
        <p:nvSpPr>
          <p:cNvPr id="494595" name="Rectangle 3">
            <a:extLst>
              <a:ext uri="{FF2B5EF4-FFF2-40B4-BE49-F238E27FC236}">
                <a16:creationId xmlns:a16="http://schemas.microsoft.com/office/drawing/2014/main" id="{6E88E53F-8EE7-40AB-BBD2-425E801E0462}"/>
              </a:ext>
            </a:extLst>
          </p:cNvPr>
          <p:cNvSpPr>
            <a:spLocks noGrp="1" noChangeArrowheads="1"/>
          </p:cNvSpPr>
          <p:nvPr>
            <p:ph type="body" idx="1"/>
          </p:nvPr>
        </p:nvSpPr>
        <p:spPr>
          <a:xfrm>
            <a:off x="685800" y="1657350"/>
            <a:ext cx="7772400" cy="4114800"/>
          </a:xfrm>
        </p:spPr>
        <p:txBody>
          <a:bodyPr/>
          <a:lstStyle/>
          <a:p>
            <a:r>
              <a:rPr lang="zh-CN" altLang="en-US">
                <a:ea typeface="宋体" panose="02010600030101010101" pitchFamily="2" charset="-122"/>
              </a:rPr>
              <a:t>                       是 </a:t>
            </a:r>
            <a:r>
              <a:rPr lang="en-US" altLang="zh-CN" i="1">
                <a:latin typeface="Times New Roman" panose="02020603050405020304" pitchFamily="18" charset="0"/>
                <a:ea typeface="宋体" panose="02010600030101010101" pitchFamily="2" charset="-122"/>
              </a:rPr>
              <a:t>n </a:t>
            </a:r>
            <a:r>
              <a:rPr lang="zh-CN" altLang="en-US">
                <a:ea typeface="宋体" panose="02010600030101010101" pitchFamily="2" charset="-122"/>
              </a:rPr>
              <a:t>元谓词，它有 </a:t>
            </a:r>
            <a:r>
              <a:rPr lang="en-US" altLang="zh-CN" i="1">
                <a:latin typeface="Times New Roman" panose="02020603050405020304" pitchFamily="18" charset="0"/>
                <a:ea typeface="宋体" panose="02010600030101010101" pitchFamily="2" charset="-122"/>
              </a:rPr>
              <a:t>n </a:t>
            </a:r>
            <a:r>
              <a:rPr lang="zh-CN" altLang="en-US">
                <a:ea typeface="宋体" panose="02010600030101010101" pitchFamily="2" charset="-122"/>
              </a:rPr>
              <a:t>个个体变项，若对其中</a:t>
            </a:r>
            <a:r>
              <a:rPr lang="zh-CN" altLang="en-US" i="1">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k </a:t>
            </a:r>
            <a:r>
              <a:rPr lang="zh-CN" altLang="en-US">
                <a:ea typeface="宋体" panose="02010600030101010101" pitchFamily="2" charset="-122"/>
              </a:rPr>
              <a:t>个进行约束，则成为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 </a:t>
            </a:r>
            <a:r>
              <a:rPr lang="zh-CN" altLang="en-US">
                <a:ea typeface="宋体" panose="02010600030101010101" pitchFamily="2" charset="-122"/>
              </a:rPr>
              <a:t>元谓词，例如</a:t>
            </a:r>
          </a:p>
          <a:p>
            <a:r>
              <a:rPr lang="zh-CN" altLang="en-US">
                <a:ea typeface="宋体" panose="02010600030101010101" pitchFamily="2" charset="-122"/>
              </a:rPr>
              <a:t>                   为二元谓词</a:t>
            </a:r>
          </a:p>
          <a:p>
            <a:r>
              <a:rPr lang="zh-CN" altLang="en-US">
                <a:ea typeface="宋体" panose="02010600030101010101" pitchFamily="2" charset="-122"/>
              </a:rPr>
              <a:t>                     为一元谓词</a:t>
            </a:r>
          </a:p>
        </p:txBody>
      </p:sp>
      <p:sp>
        <p:nvSpPr>
          <p:cNvPr id="51207" name="Rectangle 5">
            <a:extLst>
              <a:ext uri="{FF2B5EF4-FFF2-40B4-BE49-F238E27FC236}">
                <a16:creationId xmlns:a16="http://schemas.microsoft.com/office/drawing/2014/main" id="{E36F561F-7E03-464F-9409-D52CB4915321}"/>
              </a:ext>
            </a:extLst>
          </p:cNvPr>
          <p:cNvSpPr>
            <a:spLocks noChangeArrowheads="1"/>
          </p:cNvSpPr>
          <p:nvPr/>
        </p:nvSpPr>
        <p:spPr bwMode="auto">
          <a:xfrm>
            <a:off x="-22860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4596" name="Object 4">
            <a:extLst>
              <a:ext uri="{FF2B5EF4-FFF2-40B4-BE49-F238E27FC236}">
                <a16:creationId xmlns:a16="http://schemas.microsoft.com/office/drawing/2014/main" id="{776759F9-9A68-4023-A3B3-741707EE4A38}"/>
              </a:ext>
            </a:extLst>
          </p:cNvPr>
          <p:cNvGraphicFramePr>
            <a:graphicFrameLocks noChangeAspect="1"/>
          </p:cNvGraphicFramePr>
          <p:nvPr/>
        </p:nvGraphicFramePr>
        <p:xfrm>
          <a:off x="1066800" y="1600200"/>
          <a:ext cx="2819400" cy="657225"/>
        </p:xfrm>
        <a:graphic>
          <a:graphicData uri="http://schemas.openxmlformats.org/presentationml/2006/ole">
            <mc:AlternateContent xmlns:mc="http://schemas.openxmlformats.org/markup-compatibility/2006">
              <mc:Choice xmlns:v="urn:schemas-microsoft-com:vml" Requires="v">
                <p:oleObj spid="_x0000_s51276" name="公式" r:id="rId3" imgW="977900" imgH="228600" progId="Equation.3">
                  <p:embed/>
                </p:oleObj>
              </mc:Choice>
              <mc:Fallback>
                <p:oleObj name="公式" r:id="rId3" imgW="977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28194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Rectangle 7">
            <a:extLst>
              <a:ext uri="{FF2B5EF4-FFF2-40B4-BE49-F238E27FC236}">
                <a16:creationId xmlns:a16="http://schemas.microsoft.com/office/drawing/2014/main" id="{AC524529-A95B-48DC-8A98-88845CD7169D}"/>
              </a:ext>
            </a:extLst>
          </p:cNvPr>
          <p:cNvSpPr>
            <a:spLocks noChangeArrowheads="1"/>
          </p:cNvSpPr>
          <p:nvPr/>
        </p:nvSpPr>
        <p:spPr bwMode="auto">
          <a:xfrm>
            <a:off x="-22860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4598" name="Object 6">
            <a:extLst>
              <a:ext uri="{FF2B5EF4-FFF2-40B4-BE49-F238E27FC236}">
                <a16:creationId xmlns:a16="http://schemas.microsoft.com/office/drawing/2014/main" id="{2C1A6CF7-86A2-4DC4-9C90-3DDCC45AE59B}"/>
              </a:ext>
            </a:extLst>
          </p:cNvPr>
          <p:cNvGraphicFramePr>
            <a:graphicFrameLocks noChangeAspect="1"/>
          </p:cNvGraphicFramePr>
          <p:nvPr/>
        </p:nvGraphicFramePr>
        <p:xfrm>
          <a:off x="1295400" y="3057525"/>
          <a:ext cx="1981200" cy="569913"/>
        </p:xfrm>
        <a:graphic>
          <a:graphicData uri="http://schemas.openxmlformats.org/presentationml/2006/ole">
            <mc:AlternateContent xmlns:mc="http://schemas.openxmlformats.org/markup-compatibility/2006">
              <mc:Choice xmlns:v="urn:schemas-microsoft-com:vml" Requires="v">
                <p:oleObj spid="_x0000_s51277" name="公式" r:id="rId5" imgW="761669" imgH="215806" progId="Equation.3">
                  <p:embed/>
                </p:oleObj>
              </mc:Choice>
              <mc:Fallback>
                <p:oleObj name="公式" r:id="rId5" imgW="761669"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057525"/>
                        <a:ext cx="1981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Rectangle 9">
            <a:extLst>
              <a:ext uri="{FF2B5EF4-FFF2-40B4-BE49-F238E27FC236}">
                <a16:creationId xmlns:a16="http://schemas.microsoft.com/office/drawing/2014/main" id="{C12815A0-917B-4052-A220-748B0CDEF08A}"/>
              </a:ext>
            </a:extLst>
          </p:cNvPr>
          <p:cNvSpPr>
            <a:spLocks noChangeArrowheads="1"/>
          </p:cNvSpPr>
          <p:nvPr/>
        </p:nvSpPr>
        <p:spPr bwMode="auto">
          <a:xfrm>
            <a:off x="-22860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4600" name="Object 8">
            <a:extLst>
              <a:ext uri="{FF2B5EF4-FFF2-40B4-BE49-F238E27FC236}">
                <a16:creationId xmlns:a16="http://schemas.microsoft.com/office/drawing/2014/main" id="{8F8A774A-915B-4A7A-B084-EEF53D34EADF}"/>
              </a:ext>
            </a:extLst>
          </p:cNvPr>
          <p:cNvGraphicFramePr>
            <a:graphicFrameLocks noChangeAspect="1"/>
          </p:cNvGraphicFramePr>
          <p:nvPr/>
        </p:nvGraphicFramePr>
        <p:xfrm>
          <a:off x="1295400" y="3529013"/>
          <a:ext cx="2362200" cy="566737"/>
        </p:xfrm>
        <a:graphic>
          <a:graphicData uri="http://schemas.openxmlformats.org/presentationml/2006/ole">
            <mc:AlternateContent xmlns:mc="http://schemas.openxmlformats.org/markup-compatibility/2006">
              <mc:Choice xmlns:v="urn:schemas-microsoft-com:vml" Requires="v">
                <p:oleObj spid="_x0000_s51278" name="公式" r:id="rId7" imgW="914003" imgH="215806" progId="Equation.3">
                  <p:embed/>
                </p:oleObj>
              </mc:Choice>
              <mc:Fallback>
                <p:oleObj name="公式" r:id="rId7" imgW="914003" imgH="21580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529013"/>
                        <a:ext cx="2362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459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94595">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9459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4595">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94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10FB85EB-164B-42D5-BE87-6C3CF1B80AC4}"/>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97EE0D5E-CF54-4F3E-8EFD-9EDC29C9792B}" type="datetime10">
              <a:rPr lang="zh-CN" altLang="en-US" sz="1000" smtClean="0"/>
              <a:pPr>
                <a:spcBef>
                  <a:spcPct val="0"/>
                </a:spcBef>
                <a:buClrTx/>
                <a:buSzTx/>
                <a:buFontTx/>
                <a:buNone/>
              </a:pPr>
              <a:t>09:50</a:t>
            </a:fld>
            <a:endParaRPr lang="en-US" altLang="zh-CN" sz="1000"/>
          </a:p>
        </p:txBody>
      </p:sp>
      <p:sp>
        <p:nvSpPr>
          <p:cNvPr id="52227" name="页脚占位符 4">
            <a:extLst>
              <a:ext uri="{FF2B5EF4-FFF2-40B4-BE49-F238E27FC236}">
                <a16:creationId xmlns:a16="http://schemas.microsoft.com/office/drawing/2014/main" id="{C52CE8E7-694B-46AA-AB87-2358FEDDBCD6}"/>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2228" name="灯片编号占位符 5">
            <a:extLst>
              <a:ext uri="{FF2B5EF4-FFF2-40B4-BE49-F238E27FC236}">
                <a16:creationId xmlns:a16="http://schemas.microsoft.com/office/drawing/2014/main" id="{54D510C5-E91C-44C0-8E1A-8A34F61899E1}"/>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ED27A93C-C9CE-4A47-BD51-0DE06B533C55}" type="slidenum">
              <a:rPr lang="zh-CN" altLang="en-US" sz="1000" smtClean="0"/>
              <a:pPr>
                <a:spcBef>
                  <a:spcPct val="0"/>
                </a:spcBef>
                <a:buClrTx/>
                <a:buSzTx/>
                <a:buFontTx/>
                <a:buNone/>
              </a:pPr>
              <a:t>37</a:t>
            </a:fld>
            <a:endParaRPr lang="en-US" altLang="zh-CN" sz="1000"/>
          </a:p>
        </p:txBody>
      </p:sp>
      <p:sp>
        <p:nvSpPr>
          <p:cNvPr id="52229" name="Rectangle 2">
            <a:extLst>
              <a:ext uri="{FF2B5EF4-FFF2-40B4-BE49-F238E27FC236}">
                <a16:creationId xmlns:a16="http://schemas.microsoft.com/office/drawing/2014/main" id="{D34A3862-48EE-4420-8512-0284597201AA}"/>
              </a:ext>
            </a:extLst>
          </p:cNvPr>
          <p:cNvSpPr>
            <a:spLocks noGrp="1" noChangeArrowheads="1"/>
          </p:cNvSpPr>
          <p:nvPr>
            <p:ph type="title"/>
          </p:nvPr>
        </p:nvSpPr>
        <p:spPr/>
        <p:txBody>
          <a:bodyPr/>
          <a:lstStyle/>
          <a:p>
            <a:r>
              <a:rPr lang="zh-CN" altLang="en-US">
                <a:ea typeface="宋体" panose="02010600030101010101" pitchFamily="2" charset="-122"/>
              </a:rPr>
              <a:t>换名规则</a:t>
            </a:r>
          </a:p>
        </p:txBody>
      </p:sp>
      <p:sp>
        <p:nvSpPr>
          <p:cNvPr id="495619" name="Rectangle 3">
            <a:extLst>
              <a:ext uri="{FF2B5EF4-FFF2-40B4-BE49-F238E27FC236}">
                <a16:creationId xmlns:a16="http://schemas.microsoft.com/office/drawing/2014/main" id="{21F35A97-129B-4972-9BA3-BD815EDA4D49}"/>
              </a:ext>
            </a:extLst>
          </p:cNvPr>
          <p:cNvSpPr>
            <a:spLocks noGrp="1" noChangeArrowheads="1"/>
          </p:cNvSpPr>
          <p:nvPr>
            <p:ph type="body" idx="1"/>
          </p:nvPr>
        </p:nvSpPr>
        <p:spPr>
          <a:xfrm>
            <a:off x="381000" y="1676400"/>
            <a:ext cx="7772400" cy="4114800"/>
          </a:xfrm>
        </p:spPr>
        <p:txBody>
          <a:bodyPr/>
          <a:lstStyle/>
          <a:p>
            <a:r>
              <a:rPr lang="zh-CN" altLang="en-US">
                <a:ea typeface="宋体" panose="02010600030101010101" pitchFamily="2" charset="-122"/>
              </a:rPr>
              <a:t>为了避免由于变项的约束和自由同时出现，引起概念上的混乱，采用下面</a:t>
            </a:r>
            <a:r>
              <a:rPr lang="en-US" altLang="zh-CN">
                <a:ea typeface="宋体" panose="02010600030101010101" pitchFamily="2" charset="-122"/>
              </a:rPr>
              <a:t>2</a:t>
            </a:r>
            <a:r>
              <a:rPr lang="zh-CN" altLang="en-US">
                <a:ea typeface="宋体" panose="02010600030101010101" pitchFamily="2" charset="-122"/>
              </a:rPr>
              <a:t>条规则：</a:t>
            </a:r>
          </a:p>
          <a:p>
            <a:r>
              <a:rPr lang="en-US" altLang="zh-CN">
                <a:ea typeface="宋体" panose="02010600030101010101" pitchFamily="2" charset="-122"/>
              </a:rPr>
              <a:t>1. </a:t>
            </a:r>
            <a:r>
              <a:rPr lang="zh-CN" altLang="en-US">
                <a:ea typeface="宋体" panose="02010600030101010101" pitchFamily="2" charset="-122"/>
              </a:rPr>
              <a:t>换名规则：将量词辖域中出现的某个约束出现的个体变项及对应的指导变项，改换成新的变项，且不能是已出现在量词的辖域中的变项，其余部分不变。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667F1EB0-1DD0-486F-8946-3B0AEFC315BC}"/>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ECF20CCD-B781-4243-83CA-8BC20A0A4778}" type="datetime10">
              <a:rPr lang="zh-CN" altLang="en-US" sz="1000" smtClean="0"/>
              <a:pPr>
                <a:spcBef>
                  <a:spcPct val="0"/>
                </a:spcBef>
                <a:buClrTx/>
                <a:buSzTx/>
                <a:buFontTx/>
                <a:buNone/>
              </a:pPr>
              <a:t>09:50</a:t>
            </a:fld>
            <a:endParaRPr lang="en-US" altLang="zh-CN" sz="1000"/>
          </a:p>
        </p:txBody>
      </p:sp>
      <p:sp>
        <p:nvSpPr>
          <p:cNvPr id="53251" name="页脚占位符 4">
            <a:extLst>
              <a:ext uri="{FF2B5EF4-FFF2-40B4-BE49-F238E27FC236}">
                <a16:creationId xmlns:a16="http://schemas.microsoft.com/office/drawing/2014/main" id="{EFCABC0A-322C-4309-92F4-CF8B7814B210}"/>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3252" name="灯片编号占位符 5">
            <a:extLst>
              <a:ext uri="{FF2B5EF4-FFF2-40B4-BE49-F238E27FC236}">
                <a16:creationId xmlns:a16="http://schemas.microsoft.com/office/drawing/2014/main" id="{99AAE7AD-99B3-4DBE-8FDD-375A6FAA3936}"/>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BFF9B275-0DF9-46B2-AEFA-88DB453C2D7A}" type="slidenum">
              <a:rPr lang="zh-CN" altLang="en-US" sz="1000" smtClean="0"/>
              <a:pPr>
                <a:spcBef>
                  <a:spcPct val="0"/>
                </a:spcBef>
                <a:buClrTx/>
                <a:buSzTx/>
                <a:buFontTx/>
                <a:buNone/>
              </a:pPr>
              <a:t>38</a:t>
            </a:fld>
            <a:endParaRPr lang="en-US" altLang="zh-CN" sz="1000"/>
          </a:p>
        </p:txBody>
      </p:sp>
      <p:sp>
        <p:nvSpPr>
          <p:cNvPr id="53253" name="Rectangle 2">
            <a:extLst>
              <a:ext uri="{FF2B5EF4-FFF2-40B4-BE49-F238E27FC236}">
                <a16:creationId xmlns:a16="http://schemas.microsoft.com/office/drawing/2014/main" id="{72EE482F-20A6-40B2-BD8F-F4F0F46B9498}"/>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496643" name="Rectangle 3">
            <a:extLst>
              <a:ext uri="{FF2B5EF4-FFF2-40B4-BE49-F238E27FC236}">
                <a16:creationId xmlns:a16="http://schemas.microsoft.com/office/drawing/2014/main" id="{8E4A5D37-380B-42D8-AEF3-8A7DC767E34C}"/>
              </a:ext>
            </a:extLst>
          </p:cNvPr>
          <p:cNvSpPr>
            <a:spLocks noGrp="1" noChangeArrowheads="1"/>
          </p:cNvSpPr>
          <p:nvPr>
            <p:ph type="body" idx="1"/>
          </p:nvPr>
        </p:nvSpPr>
        <p:spPr>
          <a:xfrm>
            <a:off x="762000" y="1828800"/>
            <a:ext cx="7848600" cy="4572000"/>
          </a:xfrm>
        </p:spPr>
        <p:txBody>
          <a:bodyPr/>
          <a:lstStyle/>
          <a:p>
            <a:r>
              <a:rPr lang="zh-CN" altLang="en-US">
                <a:ea typeface="宋体" panose="02010600030101010101" pitchFamily="2" charset="-122"/>
              </a:rPr>
              <a:t>例：</a:t>
            </a:r>
          </a:p>
          <a:p>
            <a:r>
              <a:rPr lang="en-US" altLang="zh-CN" i="1">
                <a:latin typeface="Times New Roman" panose="02020603050405020304" pitchFamily="18" charset="0"/>
                <a:ea typeface="宋体" panose="02010600030101010101" pitchFamily="2" charset="-122"/>
              </a:rPr>
              <a:t>x </a:t>
            </a:r>
            <a:r>
              <a:rPr lang="zh-CN" altLang="en-US">
                <a:ea typeface="宋体" panose="02010600030101010101" pitchFamily="2" charset="-122"/>
              </a:rPr>
              <a:t>为约束出现同时又是自由出现。</a:t>
            </a:r>
          </a:p>
          <a:p>
            <a:r>
              <a:rPr lang="zh-CN" altLang="en-US">
                <a:ea typeface="宋体" panose="02010600030101010101" pitchFamily="2" charset="-122"/>
              </a:rPr>
              <a:t>解：可换名为： </a:t>
            </a:r>
          </a:p>
          <a:p>
            <a:endParaRPr lang="zh-CN" altLang="en-US">
              <a:ea typeface="宋体" panose="02010600030101010101" pitchFamily="2" charset="-122"/>
            </a:endParaRPr>
          </a:p>
          <a:p>
            <a:r>
              <a:rPr lang="zh-CN" altLang="en-US">
                <a:ea typeface="宋体" panose="02010600030101010101" pitchFamily="2" charset="-122"/>
              </a:rPr>
              <a:t>则无既是约束出现又同时是自由出现。</a:t>
            </a:r>
          </a:p>
          <a:p>
            <a:r>
              <a:rPr lang="zh-CN" altLang="en-US">
                <a:ea typeface="宋体" panose="02010600030101010101" pitchFamily="2" charset="-122"/>
              </a:rPr>
              <a:t>                                    错误的换名</a:t>
            </a:r>
          </a:p>
          <a:p>
            <a:r>
              <a:rPr lang="zh-CN" altLang="en-US">
                <a:ea typeface="宋体" panose="02010600030101010101" pitchFamily="2" charset="-122"/>
              </a:rPr>
              <a:t>                                    错误的换名</a:t>
            </a:r>
          </a:p>
        </p:txBody>
      </p:sp>
      <p:sp>
        <p:nvSpPr>
          <p:cNvPr id="53255" name="Rectangle 5">
            <a:extLst>
              <a:ext uri="{FF2B5EF4-FFF2-40B4-BE49-F238E27FC236}">
                <a16:creationId xmlns:a16="http://schemas.microsoft.com/office/drawing/2014/main" id="{A2987E95-F374-44A7-8D2E-5AC178E88D83}"/>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6644" name="Object 4">
            <a:extLst>
              <a:ext uri="{FF2B5EF4-FFF2-40B4-BE49-F238E27FC236}">
                <a16:creationId xmlns:a16="http://schemas.microsoft.com/office/drawing/2014/main" id="{75EC74B2-70CA-4275-8AE2-C321C7B13502}"/>
              </a:ext>
            </a:extLst>
          </p:cNvPr>
          <p:cNvGraphicFramePr>
            <a:graphicFrameLocks noChangeAspect="1"/>
          </p:cNvGraphicFramePr>
          <p:nvPr/>
        </p:nvGraphicFramePr>
        <p:xfrm>
          <a:off x="1219200" y="4384675"/>
          <a:ext cx="4495800" cy="542925"/>
        </p:xfrm>
        <a:graphic>
          <a:graphicData uri="http://schemas.openxmlformats.org/presentationml/2006/ole">
            <mc:AlternateContent xmlns:mc="http://schemas.openxmlformats.org/markup-compatibility/2006">
              <mc:Choice xmlns:v="urn:schemas-microsoft-com:vml" Requires="v">
                <p:oleObj spid="_x0000_s53347" name="公式" r:id="rId3" imgW="1815312" imgH="215806" progId="Equation.3">
                  <p:embed/>
                </p:oleObj>
              </mc:Choice>
              <mc:Fallback>
                <p:oleObj name="公式" r:id="rId3" imgW="1815312"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384675"/>
                        <a:ext cx="4495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7" name="Rectangle 7">
            <a:extLst>
              <a:ext uri="{FF2B5EF4-FFF2-40B4-BE49-F238E27FC236}">
                <a16:creationId xmlns:a16="http://schemas.microsoft.com/office/drawing/2014/main" id="{B59E1E64-1EE9-4B83-B214-FA3C3B73B70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6646" name="Object 6">
            <a:extLst>
              <a:ext uri="{FF2B5EF4-FFF2-40B4-BE49-F238E27FC236}">
                <a16:creationId xmlns:a16="http://schemas.microsoft.com/office/drawing/2014/main" id="{3D44DA33-F803-4D6A-A529-04378FEF2F50}"/>
              </a:ext>
            </a:extLst>
          </p:cNvPr>
          <p:cNvGraphicFramePr>
            <a:graphicFrameLocks noChangeAspect="1"/>
          </p:cNvGraphicFramePr>
          <p:nvPr/>
        </p:nvGraphicFramePr>
        <p:xfrm>
          <a:off x="1219200" y="4927600"/>
          <a:ext cx="4419600" cy="541338"/>
        </p:xfrm>
        <a:graphic>
          <a:graphicData uri="http://schemas.openxmlformats.org/presentationml/2006/ole">
            <mc:AlternateContent xmlns:mc="http://schemas.openxmlformats.org/markup-compatibility/2006">
              <mc:Choice xmlns:v="urn:schemas-microsoft-com:vml" Requires="v">
                <p:oleObj spid="_x0000_s53348" name="公式" r:id="rId5" imgW="1790700" imgH="215900" progId="Equation.3">
                  <p:embed/>
                </p:oleObj>
              </mc:Choice>
              <mc:Fallback>
                <p:oleObj name="公式" r:id="rId5" imgW="17907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927600"/>
                        <a:ext cx="44196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9" name="Rectangle 9">
            <a:extLst>
              <a:ext uri="{FF2B5EF4-FFF2-40B4-BE49-F238E27FC236}">
                <a16:creationId xmlns:a16="http://schemas.microsoft.com/office/drawing/2014/main" id="{DCEA278B-846E-4201-B13A-DA43ADAFE4A6}"/>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6648" name="Object 8">
            <a:extLst>
              <a:ext uri="{FF2B5EF4-FFF2-40B4-BE49-F238E27FC236}">
                <a16:creationId xmlns:a16="http://schemas.microsoft.com/office/drawing/2014/main" id="{5CD555EE-118A-446E-AFDD-BD89AE948976}"/>
              </a:ext>
            </a:extLst>
          </p:cNvPr>
          <p:cNvGraphicFramePr>
            <a:graphicFrameLocks noChangeAspect="1"/>
          </p:cNvGraphicFramePr>
          <p:nvPr/>
        </p:nvGraphicFramePr>
        <p:xfrm>
          <a:off x="2058988" y="3319463"/>
          <a:ext cx="4876800" cy="596900"/>
        </p:xfrm>
        <a:graphic>
          <a:graphicData uri="http://schemas.openxmlformats.org/presentationml/2006/ole">
            <mc:AlternateContent xmlns:mc="http://schemas.openxmlformats.org/markup-compatibility/2006">
              <mc:Choice xmlns:v="urn:schemas-microsoft-com:vml" Requires="v">
                <p:oleObj spid="_x0000_s53349" name="公式" r:id="rId7" imgW="1790700" imgH="215900" progId="Equation.3">
                  <p:embed/>
                </p:oleObj>
              </mc:Choice>
              <mc:Fallback>
                <p:oleObj name="公式" r:id="rId7" imgW="17907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8988" y="3319463"/>
                        <a:ext cx="4876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1" name="Rectangle 11">
            <a:extLst>
              <a:ext uri="{FF2B5EF4-FFF2-40B4-BE49-F238E27FC236}">
                <a16:creationId xmlns:a16="http://schemas.microsoft.com/office/drawing/2014/main" id="{B55B5989-3913-4C0A-B1C2-98EB93BDAA28}"/>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6650" name="Object 10">
            <a:extLst>
              <a:ext uri="{FF2B5EF4-FFF2-40B4-BE49-F238E27FC236}">
                <a16:creationId xmlns:a16="http://schemas.microsoft.com/office/drawing/2014/main" id="{2C5D950B-CE87-4905-9599-63B799976F9B}"/>
              </a:ext>
            </a:extLst>
          </p:cNvPr>
          <p:cNvGraphicFramePr>
            <a:graphicFrameLocks noChangeAspect="1"/>
          </p:cNvGraphicFramePr>
          <p:nvPr/>
        </p:nvGraphicFramePr>
        <p:xfrm>
          <a:off x="1905000" y="1846263"/>
          <a:ext cx="4876800" cy="592137"/>
        </p:xfrm>
        <a:graphic>
          <a:graphicData uri="http://schemas.openxmlformats.org/presentationml/2006/ole">
            <mc:AlternateContent xmlns:mc="http://schemas.openxmlformats.org/markup-compatibility/2006">
              <mc:Choice xmlns:v="urn:schemas-microsoft-com:vml" Requires="v">
                <p:oleObj spid="_x0000_s53350" name="公式" r:id="rId9" imgW="1803400" imgH="215900" progId="Equation.3">
                  <p:embed/>
                </p:oleObj>
              </mc:Choice>
              <mc:Fallback>
                <p:oleObj name="公式" r:id="rId9" imgW="1803400" imgH="2159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1846263"/>
                        <a:ext cx="48768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665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96643">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96643">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966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6643">
                                            <p:txEl>
                                              <p:pRg st="5" end="5"/>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49664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96643">
                                            <p:txEl>
                                              <p:pRg st="6" end="6"/>
                                            </p:txEl>
                                          </p:spTgt>
                                        </p:tgtEl>
                                        <p:attrNameLst>
                                          <p:attrName>style.visibility</p:attrName>
                                        </p:attrNameLst>
                                      </p:cBhvr>
                                      <p:to>
                                        <p:strVal val="visible"/>
                                      </p:to>
                                    </p:set>
                                  </p:childTnLst>
                                </p:cTn>
                              </p:par>
                            </p:childTnLst>
                          </p:cTn>
                        </p:par>
                        <p:par>
                          <p:cTn id="36" fill="hold" nodeType="afterGroup">
                            <p:stCondLst>
                              <p:cond delay="0"/>
                            </p:stCondLst>
                            <p:childTnLst>
                              <p:par>
                                <p:cTn id="37" presetID="1" presetClass="entr" presetSubtype="0" fill="hold" nodeType="afterEffect">
                                  <p:stCondLst>
                                    <p:cond delay="0"/>
                                  </p:stCondLst>
                                  <p:childTnLst>
                                    <p:set>
                                      <p:cBhvr>
                                        <p:cTn id="38" dur="1" fill="hold">
                                          <p:stCondLst>
                                            <p:cond delay="0"/>
                                          </p:stCondLst>
                                        </p:cTn>
                                        <p:tgtEl>
                                          <p:spTgt spid="496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250B2458-BD92-4F55-B84E-416CF354F43B}"/>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1711584-A635-41D2-9BC7-B96AEAD76027}" type="datetime10">
              <a:rPr lang="zh-CN" altLang="en-US" sz="1000" smtClean="0"/>
              <a:pPr>
                <a:spcBef>
                  <a:spcPct val="0"/>
                </a:spcBef>
                <a:buClrTx/>
                <a:buSzTx/>
                <a:buFontTx/>
                <a:buNone/>
              </a:pPr>
              <a:t>09:50</a:t>
            </a:fld>
            <a:endParaRPr lang="en-US" altLang="zh-CN" sz="1000"/>
          </a:p>
        </p:txBody>
      </p:sp>
      <p:sp>
        <p:nvSpPr>
          <p:cNvPr id="54275" name="页脚占位符 4">
            <a:extLst>
              <a:ext uri="{FF2B5EF4-FFF2-40B4-BE49-F238E27FC236}">
                <a16:creationId xmlns:a16="http://schemas.microsoft.com/office/drawing/2014/main" id="{16505322-A88A-4385-B0E2-CF82D8BA4842}"/>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4276" name="灯片编号占位符 5">
            <a:extLst>
              <a:ext uri="{FF2B5EF4-FFF2-40B4-BE49-F238E27FC236}">
                <a16:creationId xmlns:a16="http://schemas.microsoft.com/office/drawing/2014/main" id="{F30C9588-CAB3-4BFE-BCF4-90C58C8082F1}"/>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E14A2A9-DFB0-490C-816A-FEC365892BCF}" type="slidenum">
              <a:rPr lang="zh-CN" altLang="en-US" sz="1000" smtClean="0"/>
              <a:pPr>
                <a:spcBef>
                  <a:spcPct val="0"/>
                </a:spcBef>
                <a:buClrTx/>
                <a:buSzTx/>
                <a:buFontTx/>
                <a:buNone/>
              </a:pPr>
              <a:t>39</a:t>
            </a:fld>
            <a:endParaRPr lang="en-US" altLang="zh-CN" sz="1000"/>
          </a:p>
        </p:txBody>
      </p:sp>
      <p:sp>
        <p:nvSpPr>
          <p:cNvPr id="54277" name="Rectangle 2">
            <a:extLst>
              <a:ext uri="{FF2B5EF4-FFF2-40B4-BE49-F238E27FC236}">
                <a16:creationId xmlns:a16="http://schemas.microsoft.com/office/drawing/2014/main" id="{F9D28685-EEA8-4CCB-B208-8BEA64AB7031}"/>
              </a:ext>
            </a:extLst>
          </p:cNvPr>
          <p:cNvSpPr>
            <a:spLocks noGrp="1" noChangeArrowheads="1"/>
          </p:cNvSpPr>
          <p:nvPr>
            <p:ph type="title"/>
          </p:nvPr>
        </p:nvSpPr>
        <p:spPr/>
        <p:txBody>
          <a:bodyPr/>
          <a:lstStyle/>
          <a:p>
            <a:r>
              <a:rPr lang="zh-CN" altLang="en-US">
                <a:ea typeface="宋体" panose="02010600030101010101" pitchFamily="2" charset="-122"/>
              </a:rPr>
              <a:t>代替规则</a:t>
            </a:r>
          </a:p>
        </p:txBody>
      </p:sp>
      <p:sp>
        <p:nvSpPr>
          <p:cNvPr id="54278" name="Rectangle 3">
            <a:extLst>
              <a:ext uri="{FF2B5EF4-FFF2-40B4-BE49-F238E27FC236}">
                <a16:creationId xmlns:a16="http://schemas.microsoft.com/office/drawing/2014/main" id="{55E7582E-25E1-4F0C-9F30-962C98B4D74B}"/>
              </a:ext>
            </a:extLst>
          </p:cNvPr>
          <p:cNvSpPr>
            <a:spLocks noGrp="1" noChangeArrowheads="1"/>
          </p:cNvSpPr>
          <p:nvPr>
            <p:ph type="body" idx="1"/>
          </p:nvPr>
        </p:nvSpPr>
        <p:spPr>
          <a:xfrm>
            <a:off x="533400" y="1776413"/>
            <a:ext cx="7772400" cy="4114800"/>
          </a:xfrm>
        </p:spPr>
        <p:txBody>
          <a:bodyPr/>
          <a:lstStyle/>
          <a:p>
            <a:r>
              <a:rPr lang="zh-CN" altLang="en-US" sz="3200">
                <a:ea typeface="宋体" panose="02010600030101010101" pitchFamily="2" charset="-122"/>
              </a:rPr>
              <a:t> </a:t>
            </a:r>
            <a:r>
              <a:rPr lang="en-US" altLang="zh-CN" sz="3200">
                <a:ea typeface="宋体" panose="02010600030101010101" pitchFamily="2" charset="-122"/>
              </a:rPr>
              <a:t>2. </a:t>
            </a:r>
            <a:r>
              <a:rPr lang="zh-CN" altLang="en-US" sz="3200">
                <a:ea typeface="宋体" panose="02010600030101010101" pitchFamily="2" charset="-122"/>
              </a:rPr>
              <a:t>代替规则：对某自由出现的个体变项用与原公式中所有个体变项符号不同的变项符号去代替，且处处代替。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a:extLst>
              <a:ext uri="{FF2B5EF4-FFF2-40B4-BE49-F238E27FC236}">
                <a16:creationId xmlns:a16="http://schemas.microsoft.com/office/drawing/2014/main" id="{BEFD4646-CE09-407F-B57E-9D8F9FE13A7F}"/>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FEC4206-AD4E-4722-BF75-0F9E0B7DC8CF}" type="datetime10">
              <a:rPr lang="zh-CN" altLang="en-US" sz="1000" smtClean="0"/>
              <a:pPr>
                <a:spcBef>
                  <a:spcPct val="0"/>
                </a:spcBef>
                <a:buClrTx/>
                <a:buSzTx/>
                <a:buFontTx/>
                <a:buNone/>
              </a:pPr>
              <a:t>09:50</a:t>
            </a:fld>
            <a:endParaRPr lang="en-US" altLang="zh-CN" sz="1000"/>
          </a:p>
        </p:txBody>
      </p:sp>
      <p:sp>
        <p:nvSpPr>
          <p:cNvPr id="18435" name="页脚占位符 4">
            <a:extLst>
              <a:ext uri="{FF2B5EF4-FFF2-40B4-BE49-F238E27FC236}">
                <a16:creationId xmlns:a16="http://schemas.microsoft.com/office/drawing/2014/main" id="{FC723344-5618-4C8E-A928-3650B3DCE07B}"/>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18436" name="灯片编号占位符 5">
            <a:extLst>
              <a:ext uri="{FF2B5EF4-FFF2-40B4-BE49-F238E27FC236}">
                <a16:creationId xmlns:a16="http://schemas.microsoft.com/office/drawing/2014/main" id="{77A4B382-C373-4CB5-A239-E46269FF28A5}"/>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625F7F9-9AA3-47B0-8C8E-531887F86203}" type="slidenum">
              <a:rPr lang="zh-CN" altLang="en-US" sz="1000" smtClean="0"/>
              <a:pPr>
                <a:spcBef>
                  <a:spcPct val="0"/>
                </a:spcBef>
                <a:buClrTx/>
                <a:buSzTx/>
                <a:buFontTx/>
                <a:buNone/>
              </a:pPr>
              <a:t>4</a:t>
            </a:fld>
            <a:endParaRPr lang="en-US" altLang="zh-CN" sz="1000"/>
          </a:p>
        </p:txBody>
      </p:sp>
      <p:sp>
        <p:nvSpPr>
          <p:cNvPr id="18437" name="Rectangle 2">
            <a:extLst>
              <a:ext uri="{FF2B5EF4-FFF2-40B4-BE49-F238E27FC236}">
                <a16:creationId xmlns:a16="http://schemas.microsoft.com/office/drawing/2014/main" id="{7CAF76C6-749E-4FB1-971A-8A9C1206FFDB}"/>
              </a:ext>
            </a:extLst>
          </p:cNvPr>
          <p:cNvSpPr>
            <a:spLocks noGrp="1" noChangeArrowheads="1"/>
          </p:cNvSpPr>
          <p:nvPr>
            <p:ph type="title"/>
          </p:nvPr>
        </p:nvSpPr>
        <p:spPr/>
        <p:txBody>
          <a:bodyPr/>
          <a:lstStyle/>
          <a:p>
            <a:r>
              <a:rPr lang="en-US" altLang="en-US"/>
              <a:t>谓词公式及解释</a:t>
            </a:r>
            <a:endParaRPr lang="zh-CN" altLang="en-US">
              <a:ea typeface="宋体" panose="02010600030101010101" pitchFamily="2" charset="-122"/>
            </a:endParaRPr>
          </a:p>
        </p:txBody>
      </p:sp>
      <p:sp>
        <p:nvSpPr>
          <p:cNvPr id="486403" name="Rectangle 3">
            <a:extLst>
              <a:ext uri="{FF2B5EF4-FFF2-40B4-BE49-F238E27FC236}">
                <a16:creationId xmlns:a16="http://schemas.microsoft.com/office/drawing/2014/main" id="{F5CF1C5D-9221-4763-BC7F-DC3CE71E3EC9}"/>
              </a:ext>
            </a:extLst>
          </p:cNvPr>
          <p:cNvSpPr>
            <a:spLocks noGrp="1" noChangeArrowheads="1"/>
          </p:cNvSpPr>
          <p:nvPr>
            <p:ph type="body" idx="1"/>
          </p:nvPr>
        </p:nvSpPr>
        <p:spPr>
          <a:xfrm>
            <a:off x="466725" y="1743075"/>
            <a:ext cx="7772400" cy="4114800"/>
          </a:xfrm>
        </p:spPr>
        <p:txBody>
          <a:bodyPr/>
          <a:lstStyle/>
          <a:p>
            <a:r>
              <a:rPr lang="zh-CN" altLang="en-US">
                <a:ea typeface="宋体" panose="02010600030101010101" pitchFamily="2" charset="-122"/>
              </a:rPr>
              <a:t>同命题逻辑一样，给出谓词演算的合式公式，即谓词公式。</a:t>
            </a:r>
          </a:p>
          <a:p>
            <a:r>
              <a:rPr lang="zh-CN" altLang="en-US">
                <a:ea typeface="宋体" panose="02010600030101010101" pitchFamily="2" charset="-122"/>
              </a:rPr>
              <a:t>为规范起见，给出使用的符号（字母表）。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64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D7EBACEE-BBBD-4736-ADA2-D3B33B08E778}"/>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E248B935-0255-4230-B8D5-EB8511399AAF}" type="datetime10">
              <a:rPr lang="zh-CN" altLang="en-US" sz="1000" smtClean="0"/>
              <a:pPr>
                <a:spcBef>
                  <a:spcPct val="0"/>
                </a:spcBef>
                <a:buClrTx/>
                <a:buSzTx/>
                <a:buFontTx/>
                <a:buNone/>
              </a:pPr>
              <a:t>09:50</a:t>
            </a:fld>
            <a:endParaRPr lang="en-US" altLang="zh-CN" sz="1000"/>
          </a:p>
        </p:txBody>
      </p:sp>
      <p:sp>
        <p:nvSpPr>
          <p:cNvPr id="55299" name="页脚占位符 4">
            <a:extLst>
              <a:ext uri="{FF2B5EF4-FFF2-40B4-BE49-F238E27FC236}">
                <a16:creationId xmlns:a16="http://schemas.microsoft.com/office/drawing/2014/main" id="{D0BC020D-EC67-4440-B5C5-A3BE921534C4}"/>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5300" name="灯片编号占位符 5">
            <a:extLst>
              <a:ext uri="{FF2B5EF4-FFF2-40B4-BE49-F238E27FC236}">
                <a16:creationId xmlns:a16="http://schemas.microsoft.com/office/drawing/2014/main" id="{2EF68EF5-FD1E-48EC-A411-149CA49360CE}"/>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3EE02938-1276-488B-8DD7-DDC483F86E28}" type="slidenum">
              <a:rPr lang="zh-CN" altLang="en-US" sz="1000" smtClean="0"/>
              <a:pPr>
                <a:spcBef>
                  <a:spcPct val="0"/>
                </a:spcBef>
                <a:buClrTx/>
                <a:buSzTx/>
                <a:buFontTx/>
                <a:buNone/>
              </a:pPr>
              <a:t>40</a:t>
            </a:fld>
            <a:endParaRPr lang="en-US" altLang="zh-CN" sz="1000"/>
          </a:p>
        </p:txBody>
      </p:sp>
      <p:sp>
        <p:nvSpPr>
          <p:cNvPr id="55301" name="Rectangle 2">
            <a:extLst>
              <a:ext uri="{FF2B5EF4-FFF2-40B4-BE49-F238E27FC236}">
                <a16:creationId xmlns:a16="http://schemas.microsoft.com/office/drawing/2014/main" id="{3F67CADB-995A-442B-A178-C3868F0E3A0C}"/>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498691" name="Rectangle 3">
            <a:extLst>
              <a:ext uri="{FF2B5EF4-FFF2-40B4-BE49-F238E27FC236}">
                <a16:creationId xmlns:a16="http://schemas.microsoft.com/office/drawing/2014/main" id="{0738F0BE-D6D7-404D-9241-B886AF8AF8D0}"/>
              </a:ext>
            </a:extLst>
          </p:cNvPr>
          <p:cNvSpPr>
            <a:spLocks noGrp="1" noChangeArrowheads="1"/>
          </p:cNvSpPr>
          <p:nvPr>
            <p:ph type="body" idx="1"/>
          </p:nvPr>
        </p:nvSpPr>
        <p:spPr>
          <a:xfrm>
            <a:off x="685800" y="1752600"/>
            <a:ext cx="7772400" cy="4114800"/>
          </a:xfrm>
        </p:spPr>
        <p:txBody>
          <a:bodyPr/>
          <a:lstStyle/>
          <a:p>
            <a:r>
              <a:rPr lang="zh-CN" altLang="en-US">
                <a:ea typeface="宋体" panose="02010600030101010101" pitchFamily="2" charset="-122"/>
              </a:rPr>
              <a:t>例： </a:t>
            </a:r>
          </a:p>
          <a:p>
            <a:r>
              <a:rPr lang="zh-CN" altLang="en-US">
                <a:ea typeface="宋体" panose="02010600030101010101" pitchFamily="2" charset="-122"/>
              </a:rPr>
              <a:t>解：可代替为：</a:t>
            </a:r>
          </a:p>
        </p:txBody>
      </p:sp>
      <p:sp>
        <p:nvSpPr>
          <p:cNvPr id="55303" name="Rectangle 5">
            <a:extLst>
              <a:ext uri="{FF2B5EF4-FFF2-40B4-BE49-F238E27FC236}">
                <a16:creationId xmlns:a16="http://schemas.microsoft.com/office/drawing/2014/main" id="{A6B74842-E703-471E-910E-FD38AFB28BF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8692" name="Object 4">
            <a:extLst>
              <a:ext uri="{FF2B5EF4-FFF2-40B4-BE49-F238E27FC236}">
                <a16:creationId xmlns:a16="http://schemas.microsoft.com/office/drawing/2014/main" id="{FC2E4B4C-F752-47E3-80C8-F1E464CE3526}"/>
              </a:ext>
            </a:extLst>
          </p:cNvPr>
          <p:cNvGraphicFramePr>
            <a:graphicFrameLocks noChangeAspect="1"/>
          </p:cNvGraphicFramePr>
          <p:nvPr/>
        </p:nvGraphicFramePr>
        <p:xfrm>
          <a:off x="1822450" y="1708150"/>
          <a:ext cx="4648200" cy="563563"/>
        </p:xfrm>
        <a:graphic>
          <a:graphicData uri="http://schemas.openxmlformats.org/presentationml/2006/ole">
            <mc:AlternateContent xmlns:mc="http://schemas.openxmlformats.org/markup-compatibility/2006">
              <mc:Choice xmlns:v="urn:schemas-microsoft-com:vml" Requires="v">
                <p:oleObj spid="_x0000_s55349" name="公式" r:id="rId3" imgW="1803400" imgH="215900" progId="Equation.3">
                  <p:embed/>
                </p:oleObj>
              </mc:Choice>
              <mc:Fallback>
                <p:oleObj name="公式" r:id="rId3" imgW="18034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50" y="1708150"/>
                        <a:ext cx="464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5" name="Rectangle 7">
            <a:extLst>
              <a:ext uri="{FF2B5EF4-FFF2-40B4-BE49-F238E27FC236}">
                <a16:creationId xmlns:a16="http://schemas.microsoft.com/office/drawing/2014/main" id="{A60A30F4-407C-45A2-B761-BDD38E53C5A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8694" name="Object 6">
            <a:extLst>
              <a:ext uri="{FF2B5EF4-FFF2-40B4-BE49-F238E27FC236}">
                <a16:creationId xmlns:a16="http://schemas.microsoft.com/office/drawing/2014/main" id="{CDD88D1E-EB8A-4543-B6D3-BB15B3AEDDAC}"/>
              </a:ext>
            </a:extLst>
          </p:cNvPr>
          <p:cNvGraphicFramePr>
            <a:graphicFrameLocks noChangeAspect="1"/>
          </p:cNvGraphicFramePr>
          <p:nvPr/>
        </p:nvGraphicFramePr>
        <p:xfrm>
          <a:off x="1905000" y="2857500"/>
          <a:ext cx="4724400" cy="577850"/>
        </p:xfrm>
        <a:graphic>
          <a:graphicData uri="http://schemas.openxmlformats.org/presentationml/2006/ole">
            <mc:AlternateContent xmlns:mc="http://schemas.openxmlformats.org/markup-compatibility/2006">
              <mc:Choice xmlns:v="urn:schemas-microsoft-com:vml" Requires="v">
                <p:oleObj spid="_x0000_s55350" name="公式" r:id="rId5" imgW="1790700" imgH="215900" progId="Equation.3">
                  <p:embed/>
                </p:oleObj>
              </mc:Choice>
              <mc:Fallback>
                <p:oleObj name="公式" r:id="rId5" imgW="17907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857500"/>
                        <a:ext cx="47244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869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98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98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A4846112-951F-4936-871D-63A70CAC00E6}"/>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B620ADC-1E8D-4B85-8898-F4CA5B63BCFB}" type="datetime10">
              <a:rPr lang="zh-CN" altLang="en-US" sz="1000" smtClean="0"/>
              <a:pPr>
                <a:spcBef>
                  <a:spcPct val="0"/>
                </a:spcBef>
                <a:buClrTx/>
                <a:buSzTx/>
                <a:buFontTx/>
                <a:buNone/>
              </a:pPr>
              <a:t>09:50</a:t>
            </a:fld>
            <a:endParaRPr lang="en-US" altLang="zh-CN" sz="1000"/>
          </a:p>
        </p:txBody>
      </p:sp>
      <p:sp>
        <p:nvSpPr>
          <p:cNvPr id="56323" name="页脚占位符 4">
            <a:extLst>
              <a:ext uri="{FF2B5EF4-FFF2-40B4-BE49-F238E27FC236}">
                <a16:creationId xmlns:a16="http://schemas.microsoft.com/office/drawing/2014/main" id="{C55F3134-9A0F-4482-9ADA-EF4F483CC02D}"/>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6324" name="灯片编号占位符 5">
            <a:extLst>
              <a:ext uri="{FF2B5EF4-FFF2-40B4-BE49-F238E27FC236}">
                <a16:creationId xmlns:a16="http://schemas.microsoft.com/office/drawing/2014/main" id="{A1CCCEF0-F194-47CF-9A4C-ED5CBFA59E1E}"/>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FF01426F-1A55-4205-A957-27AC4426B18D}" type="slidenum">
              <a:rPr lang="zh-CN" altLang="en-US" sz="1000" smtClean="0"/>
              <a:pPr>
                <a:spcBef>
                  <a:spcPct val="0"/>
                </a:spcBef>
                <a:buClrTx/>
                <a:buSzTx/>
                <a:buFontTx/>
                <a:buNone/>
              </a:pPr>
              <a:t>41</a:t>
            </a:fld>
            <a:endParaRPr lang="en-US" altLang="zh-CN" sz="1000"/>
          </a:p>
        </p:txBody>
      </p:sp>
      <p:sp>
        <p:nvSpPr>
          <p:cNvPr id="56325" name="Rectangle 2">
            <a:extLst>
              <a:ext uri="{FF2B5EF4-FFF2-40B4-BE49-F238E27FC236}">
                <a16:creationId xmlns:a16="http://schemas.microsoft.com/office/drawing/2014/main" id="{0EB50383-7F19-4A06-9C6F-21629739337A}"/>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569347" name="Rectangle 3">
            <a:extLst>
              <a:ext uri="{FF2B5EF4-FFF2-40B4-BE49-F238E27FC236}">
                <a16:creationId xmlns:a16="http://schemas.microsoft.com/office/drawing/2014/main" id="{C95EE7D8-5CB1-45B1-8A7A-8E7ECB7147C9}"/>
              </a:ext>
            </a:extLst>
          </p:cNvPr>
          <p:cNvSpPr>
            <a:spLocks noGrp="1" noChangeArrowheads="1"/>
          </p:cNvSpPr>
          <p:nvPr>
            <p:ph type="body" idx="1"/>
          </p:nvPr>
        </p:nvSpPr>
        <p:spPr>
          <a:xfrm>
            <a:off x="685800" y="1677988"/>
            <a:ext cx="7772400" cy="4114800"/>
          </a:xfrm>
        </p:spPr>
        <p:txBody>
          <a:bodyPr/>
          <a:lstStyle/>
          <a:p>
            <a:r>
              <a:rPr lang="zh-CN" altLang="en-US">
                <a:ea typeface="宋体" panose="02010600030101010101" pitchFamily="2" charset="-122"/>
              </a:rPr>
              <a:t>例： </a:t>
            </a:r>
          </a:p>
          <a:p>
            <a:r>
              <a:rPr lang="zh-CN" altLang="en-US">
                <a:ea typeface="宋体" panose="02010600030101010101" pitchFamily="2" charset="-122"/>
              </a:rPr>
              <a:t>解：将自由出现的 </a:t>
            </a:r>
            <a:r>
              <a:rPr lang="en-US" altLang="zh-CN" i="1">
                <a:latin typeface="Times New Roman" panose="02020603050405020304" pitchFamily="18" charset="0"/>
                <a:ea typeface="宋体" panose="02010600030101010101" pitchFamily="2" charset="-122"/>
              </a:rPr>
              <a:t>x </a:t>
            </a:r>
            <a:r>
              <a:rPr lang="zh-CN" altLang="en-US">
                <a:ea typeface="宋体" panose="02010600030101010101" pitchFamily="2" charset="-122"/>
              </a:rPr>
              <a:t>用 </a:t>
            </a:r>
            <a:r>
              <a:rPr lang="en-US" altLang="zh-CN" i="1">
                <a:latin typeface="Times New Roman" panose="02020603050405020304" pitchFamily="18" charset="0"/>
                <a:ea typeface="宋体" panose="02010600030101010101" pitchFamily="2" charset="-122"/>
              </a:rPr>
              <a:t>z</a:t>
            </a:r>
            <a:r>
              <a:rPr lang="en-US" altLang="zh-CN">
                <a:ea typeface="宋体" panose="02010600030101010101" pitchFamily="2" charset="-122"/>
              </a:rPr>
              <a:t> </a:t>
            </a:r>
            <a:r>
              <a:rPr lang="zh-CN" altLang="en-US">
                <a:ea typeface="宋体" panose="02010600030101010101" pitchFamily="2" charset="-122"/>
              </a:rPr>
              <a:t>代替，得</a:t>
            </a:r>
          </a:p>
        </p:txBody>
      </p:sp>
      <p:sp>
        <p:nvSpPr>
          <p:cNvPr id="56327" name="Rectangle 4">
            <a:extLst>
              <a:ext uri="{FF2B5EF4-FFF2-40B4-BE49-F238E27FC236}">
                <a16:creationId xmlns:a16="http://schemas.microsoft.com/office/drawing/2014/main" id="{5FF10EA8-BFFA-44E3-8C5B-4FD598F5C40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56328" name="Rectangle 6">
            <a:extLst>
              <a:ext uri="{FF2B5EF4-FFF2-40B4-BE49-F238E27FC236}">
                <a16:creationId xmlns:a16="http://schemas.microsoft.com/office/drawing/2014/main" id="{C83E9DEC-FC79-4E29-8C2C-3FFBB1F679CD}"/>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56329" name="Rectangle 9">
            <a:extLst>
              <a:ext uri="{FF2B5EF4-FFF2-40B4-BE49-F238E27FC236}">
                <a16:creationId xmlns:a16="http://schemas.microsoft.com/office/drawing/2014/main" id="{B93FF65B-82D6-4775-B1EF-5DADA45B0C8A}"/>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69352" name="Object 8">
            <a:extLst>
              <a:ext uri="{FF2B5EF4-FFF2-40B4-BE49-F238E27FC236}">
                <a16:creationId xmlns:a16="http://schemas.microsoft.com/office/drawing/2014/main" id="{A064289C-B1CF-4B6B-86CF-D208C71C3814}"/>
              </a:ext>
            </a:extLst>
          </p:cNvPr>
          <p:cNvGraphicFramePr>
            <a:graphicFrameLocks noChangeAspect="1"/>
          </p:cNvGraphicFramePr>
          <p:nvPr/>
        </p:nvGraphicFramePr>
        <p:xfrm>
          <a:off x="1828800" y="1779588"/>
          <a:ext cx="2743200" cy="568325"/>
        </p:xfrm>
        <a:graphic>
          <a:graphicData uri="http://schemas.openxmlformats.org/presentationml/2006/ole">
            <mc:AlternateContent xmlns:mc="http://schemas.openxmlformats.org/markup-compatibility/2006">
              <mc:Choice xmlns:v="urn:schemas-microsoft-com:vml" Requires="v">
                <p:oleObj spid="_x0000_s56375" name="公式" r:id="rId3" imgW="1053643" imgH="215806" progId="Equation.3">
                  <p:embed/>
                </p:oleObj>
              </mc:Choice>
              <mc:Fallback>
                <p:oleObj name="公式" r:id="rId3" imgW="1053643" imgH="21580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779588"/>
                        <a:ext cx="2743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1" name="Rectangle 11">
            <a:extLst>
              <a:ext uri="{FF2B5EF4-FFF2-40B4-BE49-F238E27FC236}">
                <a16:creationId xmlns:a16="http://schemas.microsoft.com/office/drawing/2014/main" id="{60998ECB-09FE-4610-B28A-5F0E82465EC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69354" name="Object 10">
            <a:extLst>
              <a:ext uri="{FF2B5EF4-FFF2-40B4-BE49-F238E27FC236}">
                <a16:creationId xmlns:a16="http://schemas.microsoft.com/office/drawing/2014/main" id="{9D64BC9D-B6D3-4C18-AF60-BF92EAAE5A32}"/>
              </a:ext>
            </a:extLst>
          </p:cNvPr>
          <p:cNvGraphicFramePr>
            <a:graphicFrameLocks noChangeAspect="1"/>
          </p:cNvGraphicFramePr>
          <p:nvPr/>
        </p:nvGraphicFramePr>
        <p:xfrm>
          <a:off x="2438400" y="2803525"/>
          <a:ext cx="2743200" cy="577850"/>
        </p:xfrm>
        <a:graphic>
          <a:graphicData uri="http://schemas.openxmlformats.org/presentationml/2006/ole">
            <mc:AlternateContent xmlns:mc="http://schemas.openxmlformats.org/markup-compatibility/2006">
              <mc:Choice xmlns:v="urn:schemas-microsoft-com:vml" Requires="v">
                <p:oleObj spid="_x0000_s56376" name="公式" r:id="rId5" imgW="1040948" imgH="215806" progId="Equation.3">
                  <p:embed/>
                </p:oleObj>
              </mc:Choice>
              <mc:Fallback>
                <p:oleObj name="公式" r:id="rId5" imgW="1040948" imgH="21580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803525"/>
                        <a:ext cx="2743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6935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69347">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69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1D03FC65-44D4-480E-B60E-DAAA36FF8909}"/>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D756900-E376-4823-AD09-4C226EA3ECC7}" type="datetime10">
              <a:rPr lang="zh-CN" altLang="en-US" sz="1000" smtClean="0"/>
              <a:pPr>
                <a:spcBef>
                  <a:spcPct val="0"/>
                </a:spcBef>
                <a:buClrTx/>
                <a:buSzTx/>
                <a:buFontTx/>
                <a:buNone/>
              </a:pPr>
              <a:t>09:50</a:t>
            </a:fld>
            <a:endParaRPr lang="en-US" altLang="zh-CN" sz="1000"/>
          </a:p>
        </p:txBody>
      </p:sp>
      <p:sp>
        <p:nvSpPr>
          <p:cNvPr id="57347" name="页脚占位符 4">
            <a:extLst>
              <a:ext uri="{FF2B5EF4-FFF2-40B4-BE49-F238E27FC236}">
                <a16:creationId xmlns:a16="http://schemas.microsoft.com/office/drawing/2014/main" id="{A92C9C23-9ABE-4904-8285-E9E8EE629627}"/>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7348" name="灯片编号占位符 5">
            <a:extLst>
              <a:ext uri="{FF2B5EF4-FFF2-40B4-BE49-F238E27FC236}">
                <a16:creationId xmlns:a16="http://schemas.microsoft.com/office/drawing/2014/main" id="{162FEEE5-318E-4259-BF0D-688ADF17471C}"/>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74919F7-AFBB-479A-9ED7-9629AFD4326F}" type="slidenum">
              <a:rPr lang="zh-CN" altLang="en-US" sz="1000" smtClean="0"/>
              <a:pPr>
                <a:spcBef>
                  <a:spcPct val="0"/>
                </a:spcBef>
                <a:buClrTx/>
                <a:buSzTx/>
                <a:buFontTx/>
                <a:buNone/>
              </a:pPr>
              <a:t>42</a:t>
            </a:fld>
            <a:endParaRPr lang="en-US" altLang="zh-CN" sz="1000"/>
          </a:p>
        </p:txBody>
      </p:sp>
      <p:sp>
        <p:nvSpPr>
          <p:cNvPr id="57349" name="Rectangle 2">
            <a:extLst>
              <a:ext uri="{FF2B5EF4-FFF2-40B4-BE49-F238E27FC236}">
                <a16:creationId xmlns:a16="http://schemas.microsoft.com/office/drawing/2014/main" id="{7C5A5E6F-AB06-4F52-A189-43DA5CEE3065}"/>
              </a:ext>
            </a:extLst>
          </p:cNvPr>
          <p:cNvSpPr>
            <a:spLocks noGrp="1" noChangeArrowheads="1"/>
          </p:cNvSpPr>
          <p:nvPr>
            <p:ph type="title"/>
          </p:nvPr>
        </p:nvSpPr>
        <p:spPr/>
        <p:txBody>
          <a:bodyPr/>
          <a:lstStyle/>
          <a:p>
            <a:r>
              <a:rPr lang="zh-CN" altLang="en-US">
                <a:ea typeface="宋体" panose="02010600030101010101" pitchFamily="2" charset="-122"/>
              </a:rPr>
              <a:t>前束范式 </a:t>
            </a:r>
          </a:p>
        </p:txBody>
      </p:sp>
      <p:sp>
        <p:nvSpPr>
          <p:cNvPr id="57350" name="Rectangle 3">
            <a:extLst>
              <a:ext uri="{FF2B5EF4-FFF2-40B4-BE49-F238E27FC236}">
                <a16:creationId xmlns:a16="http://schemas.microsoft.com/office/drawing/2014/main" id="{AF077C89-EBE7-4587-B163-DAB4FC141432}"/>
              </a:ext>
            </a:extLst>
          </p:cNvPr>
          <p:cNvSpPr>
            <a:spLocks noGrp="1" noChangeArrowheads="1"/>
          </p:cNvSpPr>
          <p:nvPr>
            <p:ph type="body" idx="1"/>
          </p:nvPr>
        </p:nvSpPr>
        <p:spPr>
          <a:xfrm>
            <a:off x="490538" y="1676400"/>
            <a:ext cx="7967662" cy="4114800"/>
          </a:xfrm>
        </p:spPr>
        <p:txBody>
          <a:bodyPr/>
          <a:lstStyle/>
          <a:p>
            <a:r>
              <a:rPr lang="zh-CN" altLang="en-US" sz="3200" dirty="0">
                <a:ea typeface="宋体" panose="02010600030101010101" pitchFamily="2" charset="-122"/>
              </a:rPr>
              <a:t>定义  设 </a:t>
            </a:r>
            <a:r>
              <a:rPr lang="en-US" altLang="zh-CN" sz="3200" i="1" dirty="0">
                <a:latin typeface="Times New Roman" panose="02020603050405020304" pitchFamily="18" charset="0"/>
                <a:ea typeface="宋体" panose="02010600030101010101" pitchFamily="2" charset="-122"/>
              </a:rPr>
              <a:t>A</a:t>
            </a:r>
            <a:r>
              <a:rPr lang="en-US" altLang="zh-CN" sz="3200" dirty="0">
                <a:ea typeface="宋体" panose="02010600030101010101" pitchFamily="2" charset="-122"/>
              </a:rPr>
              <a:t> </a:t>
            </a:r>
            <a:r>
              <a:rPr lang="zh-CN" altLang="en-US" sz="3200" dirty="0">
                <a:ea typeface="宋体" panose="02010600030101010101" pitchFamily="2" charset="-122"/>
              </a:rPr>
              <a:t>为一谓词公式，如果 </a:t>
            </a:r>
            <a:r>
              <a:rPr lang="en-US" altLang="zh-CN" sz="3200" i="1" dirty="0">
                <a:latin typeface="Times New Roman" panose="02020603050405020304" pitchFamily="18" charset="0"/>
                <a:ea typeface="宋体" panose="02010600030101010101" pitchFamily="2" charset="-122"/>
              </a:rPr>
              <a:t>A </a:t>
            </a:r>
            <a:r>
              <a:rPr lang="zh-CN" altLang="en-US" sz="3200" dirty="0">
                <a:ea typeface="宋体" panose="02010600030101010101" pitchFamily="2" charset="-122"/>
              </a:rPr>
              <a:t>具有如下形式：</a:t>
            </a:r>
          </a:p>
          <a:p>
            <a:endParaRPr lang="zh-CN" altLang="en-US" sz="3200" dirty="0">
              <a:ea typeface="宋体" panose="02010600030101010101" pitchFamily="2" charset="-122"/>
            </a:endParaRPr>
          </a:p>
          <a:p>
            <a:r>
              <a:rPr lang="zh-CN" altLang="en-US" sz="3200" dirty="0">
                <a:ea typeface="宋体" panose="02010600030101010101" pitchFamily="2" charset="-122"/>
              </a:rPr>
              <a:t>其中     为 </a:t>
            </a:r>
            <a:r>
              <a:rPr lang="zh-CN" altLang="en-US" sz="3200" dirty="0">
                <a:ea typeface="宋体" panose="02010600030101010101" pitchFamily="2" charset="-122"/>
                <a:sym typeface="Symbol" panose="05050102010706020507" pitchFamily="18" charset="2"/>
              </a:rPr>
              <a:t> </a:t>
            </a:r>
            <a:r>
              <a:rPr lang="zh-CN" altLang="en-US" sz="3200" dirty="0">
                <a:ea typeface="宋体" panose="02010600030101010101" pitchFamily="2" charset="-122"/>
              </a:rPr>
              <a:t>或 </a:t>
            </a:r>
            <a:r>
              <a:rPr lang="zh-CN" altLang="en-US" sz="3200" dirty="0">
                <a:ea typeface="宋体" panose="02010600030101010101" pitchFamily="2" charset="-122"/>
                <a:sym typeface="Symbol" panose="05050102010706020507" pitchFamily="18" charset="2"/>
              </a:rPr>
              <a:t> </a:t>
            </a:r>
            <a:r>
              <a:rPr lang="en-US" altLang="zh-CN" sz="3200" dirty="0">
                <a:latin typeface="Times New Roman" panose="02020603050405020304" pitchFamily="18" charset="0"/>
                <a:ea typeface="宋体" panose="02010600030101010101" pitchFamily="2" charset="-122"/>
                <a:sym typeface="Symbol" panose="05050102010706020507" pitchFamily="18" charset="2"/>
              </a:rPr>
              <a:t>( </a:t>
            </a:r>
            <a:r>
              <a:rPr lang="en-US" altLang="zh-CN" sz="3200" i="1" dirty="0" err="1">
                <a:latin typeface="Times New Roman" panose="02020603050405020304" pitchFamily="18" charset="0"/>
                <a:ea typeface="宋体" panose="02010600030101010101" pitchFamily="2" charset="-122"/>
                <a:sym typeface="Symbol" panose="05050102010706020507" pitchFamily="18" charset="2"/>
              </a:rPr>
              <a:t>i</a:t>
            </a:r>
            <a:r>
              <a:rPr lang="en-US" altLang="zh-CN" sz="3200" dirty="0">
                <a:latin typeface="Times New Roman" panose="02020603050405020304" pitchFamily="18" charset="0"/>
                <a:ea typeface="宋体" panose="02010600030101010101" pitchFamily="2" charset="-122"/>
                <a:sym typeface="Symbol" panose="05050102010706020507" pitchFamily="18" charset="2"/>
              </a:rPr>
              <a:t>=1,2,…,</a:t>
            </a:r>
            <a:r>
              <a:rPr lang="en-US" altLang="zh-CN" sz="3200" i="1" dirty="0">
                <a:latin typeface="Times New Roman" panose="02020603050405020304" pitchFamily="18" charset="0"/>
                <a:ea typeface="宋体" panose="02010600030101010101" pitchFamily="2" charset="-122"/>
                <a:sym typeface="Symbol" panose="05050102010706020507" pitchFamily="18" charset="2"/>
              </a:rPr>
              <a:t>k</a:t>
            </a:r>
            <a:r>
              <a:rPr lang="en-US" altLang="zh-CN" sz="3200" dirty="0">
                <a:latin typeface="Times New Roman" panose="02020603050405020304" pitchFamily="18" charset="0"/>
                <a:ea typeface="宋体" panose="02010600030101010101" pitchFamily="2" charset="-122"/>
                <a:sym typeface="Symbol" panose="05050102010706020507" pitchFamily="18" charset="2"/>
              </a:rPr>
              <a:t> )</a:t>
            </a:r>
            <a:r>
              <a:rPr lang="zh-CN" altLang="en-US" sz="3200" dirty="0">
                <a:ea typeface="宋体" panose="02010600030101010101" pitchFamily="2" charset="-122"/>
              </a:rPr>
              <a:t>，</a:t>
            </a:r>
            <a:r>
              <a:rPr lang="en-US" altLang="zh-CN" sz="3200" i="1" dirty="0">
                <a:latin typeface="Times New Roman" panose="02020603050405020304" pitchFamily="18" charset="0"/>
                <a:ea typeface="宋体" panose="02010600030101010101" pitchFamily="2" charset="-122"/>
              </a:rPr>
              <a:t>B </a:t>
            </a:r>
            <a:r>
              <a:rPr lang="zh-CN" altLang="en-US" sz="3200" dirty="0">
                <a:ea typeface="宋体" panose="02010600030101010101" pitchFamily="2" charset="-122"/>
              </a:rPr>
              <a:t>为不含量词的谓词公式，则称 </a:t>
            </a:r>
            <a:r>
              <a:rPr lang="en-US" altLang="zh-CN" sz="3200" i="1" dirty="0">
                <a:latin typeface="Times New Roman" panose="02020603050405020304" pitchFamily="18" charset="0"/>
                <a:ea typeface="宋体" panose="02010600030101010101" pitchFamily="2" charset="-122"/>
              </a:rPr>
              <a:t>A </a:t>
            </a:r>
            <a:r>
              <a:rPr lang="zh-CN" altLang="en-US" sz="3200" dirty="0">
                <a:ea typeface="宋体" panose="02010600030101010101" pitchFamily="2" charset="-122"/>
              </a:rPr>
              <a:t>为前束范式。</a:t>
            </a:r>
            <a:endParaRPr lang="en-US" altLang="zh-CN" sz="3200" dirty="0">
              <a:ea typeface="宋体" panose="02010600030101010101" pitchFamily="2" charset="-122"/>
            </a:endParaRPr>
          </a:p>
        </p:txBody>
      </p:sp>
      <p:sp>
        <p:nvSpPr>
          <p:cNvPr id="57351" name="Rectangle 5">
            <a:extLst>
              <a:ext uri="{FF2B5EF4-FFF2-40B4-BE49-F238E27FC236}">
                <a16:creationId xmlns:a16="http://schemas.microsoft.com/office/drawing/2014/main" id="{F7F857CC-6F31-4D9A-B11E-429A68AF42B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352" name="Object 4">
            <a:extLst>
              <a:ext uri="{FF2B5EF4-FFF2-40B4-BE49-F238E27FC236}">
                <a16:creationId xmlns:a16="http://schemas.microsoft.com/office/drawing/2014/main" id="{AE710A46-F4AB-498A-8DA2-A486B72F11A0}"/>
              </a:ext>
            </a:extLst>
          </p:cNvPr>
          <p:cNvGraphicFramePr>
            <a:graphicFrameLocks noChangeAspect="1"/>
          </p:cNvGraphicFramePr>
          <p:nvPr/>
        </p:nvGraphicFramePr>
        <p:xfrm>
          <a:off x="1828800" y="3314700"/>
          <a:ext cx="482600" cy="609600"/>
        </p:xfrm>
        <a:graphic>
          <a:graphicData uri="http://schemas.openxmlformats.org/presentationml/2006/ole">
            <mc:AlternateContent xmlns:mc="http://schemas.openxmlformats.org/markup-compatibility/2006">
              <mc:Choice xmlns:v="urn:schemas-microsoft-com:vml" Requires="v">
                <p:oleObj spid="_x0000_s57397" name="公式" r:id="rId3" imgW="177646" imgH="228402" progId="Equation.3">
                  <p:embed/>
                </p:oleObj>
              </mc:Choice>
              <mc:Fallback>
                <p:oleObj name="公式" r:id="rId3" imgW="177646" imgH="2284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314700"/>
                        <a:ext cx="48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7">
            <a:extLst>
              <a:ext uri="{FF2B5EF4-FFF2-40B4-BE49-F238E27FC236}">
                <a16:creationId xmlns:a16="http://schemas.microsoft.com/office/drawing/2014/main" id="{4ED27679-34C7-4DC8-AF92-050542765AA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7354" name="Object 6">
            <a:extLst>
              <a:ext uri="{FF2B5EF4-FFF2-40B4-BE49-F238E27FC236}">
                <a16:creationId xmlns:a16="http://schemas.microsoft.com/office/drawing/2014/main" id="{9FEA73A3-CE9E-4153-BB65-C369725AE66B}"/>
              </a:ext>
            </a:extLst>
          </p:cNvPr>
          <p:cNvGraphicFramePr>
            <a:graphicFrameLocks noChangeAspect="1"/>
          </p:cNvGraphicFramePr>
          <p:nvPr/>
        </p:nvGraphicFramePr>
        <p:xfrm>
          <a:off x="2514600" y="2655888"/>
          <a:ext cx="3124200" cy="592137"/>
        </p:xfrm>
        <a:graphic>
          <a:graphicData uri="http://schemas.openxmlformats.org/presentationml/2006/ole">
            <mc:AlternateContent xmlns:mc="http://schemas.openxmlformats.org/markup-compatibility/2006">
              <mc:Choice xmlns:v="urn:schemas-microsoft-com:vml" Requires="v">
                <p:oleObj spid="_x0000_s57398" name="公式" r:id="rId5" imgW="1206500" imgH="228600" progId="Equation.3">
                  <p:embed/>
                </p:oleObj>
              </mc:Choice>
              <mc:Fallback>
                <p:oleObj name="公式" r:id="rId5" imgW="1206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655888"/>
                        <a:ext cx="31242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5BE8AC1A-4FDF-4718-A82F-798C3EAA3F92}"/>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09CF31DA-EA7F-402D-BB03-1CDB0BC241FD}" type="datetime10">
              <a:rPr lang="zh-CN" altLang="en-US" sz="1000" smtClean="0"/>
              <a:pPr>
                <a:spcBef>
                  <a:spcPct val="0"/>
                </a:spcBef>
                <a:buClrTx/>
                <a:buSzTx/>
                <a:buFontTx/>
                <a:buNone/>
              </a:pPr>
              <a:t>09:50</a:t>
            </a:fld>
            <a:endParaRPr lang="en-US" altLang="zh-CN" sz="1000"/>
          </a:p>
        </p:txBody>
      </p:sp>
      <p:sp>
        <p:nvSpPr>
          <p:cNvPr id="58371" name="页脚占位符 4">
            <a:extLst>
              <a:ext uri="{FF2B5EF4-FFF2-40B4-BE49-F238E27FC236}">
                <a16:creationId xmlns:a16="http://schemas.microsoft.com/office/drawing/2014/main" id="{7FEDAC77-AF81-4756-A590-7A13CCE73F8D}"/>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8372" name="灯片编号占位符 5">
            <a:extLst>
              <a:ext uri="{FF2B5EF4-FFF2-40B4-BE49-F238E27FC236}">
                <a16:creationId xmlns:a16="http://schemas.microsoft.com/office/drawing/2014/main" id="{25DAE167-AF6B-407F-B65C-9E357099F3EF}"/>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EE2FE592-E440-40B2-AC76-36449FFADD1B}" type="slidenum">
              <a:rPr lang="zh-CN" altLang="en-US" sz="1000" smtClean="0"/>
              <a:pPr>
                <a:spcBef>
                  <a:spcPct val="0"/>
                </a:spcBef>
                <a:buClrTx/>
                <a:buSzTx/>
                <a:buFontTx/>
                <a:buNone/>
              </a:pPr>
              <a:t>43</a:t>
            </a:fld>
            <a:endParaRPr lang="en-US" altLang="zh-CN" sz="1000"/>
          </a:p>
        </p:txBody>
      </p:sp>
      <p:sp>
        <p:nvSpPr>
          <p:cNvPr id="58373" name="Rectangle 2">
            <a:extLst>
              <a:ext uri="{FF2B5EF4-FFF2-40B4-BE49-F238E27FC236}">
                <a16:creationId xmlns:a16="http://schemas.microsoft.com/office/drawing/2014/main" id="{7679E581-F3A6-44D3-9656-A90BF006FA66}"/>
              </a:ext>
            </a:extLst>
          </p:cNvPr>
          <p:cNvSpPr>
            <a:spLocks noGrp="1" noChangeArrowheads="1"/>
          </p:cNvSpPr>
          <p:nvPr>
            <p:ph type="title"/>
          </p:nvPr>
        </p:nvSpPr>
        <p:spPr/>
        <p:txBody>
          <a:bodyPr/>
          <a:lstStyle/>
          <a:p>
            <a:r>
              <a:rPr lang="zh-CN" altLang="en-US">
                <a:ea typeface="宋体" panose="02010600030101010101" pitchFamily="2" charset="-122"/>
              </a:rPr>
              <a:t>前束范式</a:t>
            </a:r>
          </a:p>
        </p:txBody>
      </p:sp>
      <p:sp>
        <p:nvSpPr>
          <p:cNvPr id="587779" name="Rectangle 3">
            <a:extLst>
              <a:ext uri="{FF2B5EF4-FFF2-40B4-BE49-F238E27FC236}">
                <a16:creationId xmlns:a16="http://schemas.microsoft.com/office/drawing/2014/main" id="{11A299C0-4D96-4D7A-A0C3-C6BB28C6BBD6}"/>
              </a:ext>
            </a:extLst>
          </p:cNvPr>
          <p:cNvSpPr>
            <a:spLocks noGrp="1" noChangeArrowheads="1"/>
          </p:cNvSpPr>
          <p:nvPr>
            <p:ph type="body" idx="1"/>
          </p:nvPr>
        </p:nvSpPr>
        <p:spPr>
          <a:xfrm>
            <a:off x="533400" y="1676400"/>
            <a:ext cx="7772400" cy="4114800"/>
          </a:xfrm>
        </p:spPr>
        <p:txBody>
          <a:bodyPr/>
          <a:lstStyle/>
          <a:p>
            <a:r>
              <a:rPr lang="zh-CN" altLang="en-US" sz="3200">
                <a:ea typeface="宋体" panose="02010600030101010101" pitchFamily="2" charset="-122"/>
              </a:rPr>
              <a:t>定理</a:t>
            </a:r>
            <a:r>
              <a:rPr lang="en-US" altLang="zh-CN" sz="3200">
                <a:ea typeface="宋体" panose="02010600030101010101" pitchFamily="2" charset="-122"/>
              </a:rPr>
              <a:t>5 </a:t>
            </a:r>
            <a:r>
              <a:rPr lang="zh-CN" altLang="en-US" sz="3200">
                <a:ea typeface="宋体" panose="02010600030101010101" pitchFamily="2" charset="-122"/>
              </a:rPr>
              <a:t>任一谓词公式</a:t>
            </a:r>
            <a:r>
              <a:rPr lang="zh-CN" altLang="en-US" sz="3200" i="1">
                <a:latin typeface="Times New Roman" panose="02020603050405020304" pitchFamily="18" charset="0"/>
                <a:ea typeface="宋体" panose="02010600030101010101" pitchFamily="2" charset="-122"/>
              </a:rPr>
              <a:t> </a:t>
            </a:r>
            <a:r>
              <a:rPr lang="en-US" altLang="zh-CN" sz="3200" i="1">
                <a:latin typeface="Times New Roman" panose="02020603050405020304" pitchFamily="18" charset="0"/>
                <a:ea typeface="宋体" panose="02010600030101010101" pitchFamily="2" charset="-122"/>
              </a:rPr>
              <a:t>A </a:t>
            </a:r>
            <a:r>
              <a:rPr lang="zh-CN" altLang="en-US" sz="3200">
                <a:ea typeface="宋体" panose="02010600030101010101" pitchFamily="2" charset="-122"/>
              </a:rPr>
              <a:t>的前束范式一定存在。</a:t>
            </a:r>
          </a:p>
          <a:p>
            <a:r>
              <a:rPr lang="zh-CN" altLang="en-US" sz="3200">
                <a:ea typeface="宋体" panose="02010600030101010101" pitchFamily="2" charset="-122"/>
              </a:rPr>
              <a:t>利用量词否定等值式，量词辖域收缩与扩张等值式，换名规则，代替规则求前束范式 。</a:t>
            </a:r>
          </a:p>
          <a:p>
            <a:r>
              <a:rPr lang="zh-CN" altLang="en-US" sz="3200">
                <a:ea typeface="宋体" panose="02010600030101010101" pitchFamily="2" charset="-122"/>
              </a:rPr>
              <a:t>前束范式不是唯一的。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7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B066888B-0A60-48D3-BBAF-EC0276927048}"/>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5386E9E3-905E-4EB1-91EC-60A4DF76F654}" type="datetime10">
              <a:rPr lang="zh-CN" altLang="en-US" sz="1000" smtClean="0"/>
              <a:pPr>
                <a:spcBef>
                  <a:spcPct val="0"/>
                </a:spcBef>
                <a:buClrTx/>
                <a:buSzTx/>
                <a:buFontTx/>
                <a:buNone/>
              </a:pPr>
              <a:t>09:50</a:t>
            </a:fld>
            <a:endParaRPr lang="en-US" altLang="zh-CN" sz="1000"/>
          </a:p>
        </p:txBody>
      </p:sp>
      <p:sp>
        <p:nvSpPr>
          <p:cNvPr id="59395" name="页脚占位符 4">
            <a:extLst>
              <a:ext uri="{FF2B5EF4-FFF2-40B4-BE49-F238E27FC236}">
                <a16:creationId xmlns:a16="http://schemas.microsoft.com/office/drawing/2014/main" id="{9CDE7296-E409-4089-ABF9-54A01A02861F}"/>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59396" name="灯片编号占位符 5">
            <a:extLst>
              <a:ext uri="{FF2B5EF4-FFF2-40B4-BE49-F238E27FC236}">
                <a16:creationId xmlns:a16="http://schemas.microsoft.com/office/drawing/2014/main" id="{C2407A0E-10DA-4198-9C27-22E682D84FCB}"/>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AC1E90A6-B0B8-4A3E-B760-B71415DA7D14}" type="slidenum">
              <a:rPr lang="zh-CN" altLang="en-US" sz="1000" smtClean="0"/>
              <a:pPr>
                <a:spcBef>
                  <a:spcPct val="0"/>
                </a:spcBef>
                <a:buClrTx/>
                <a:buSzTx/>
                <a:buFontTx/>
                <a:buNone/>
              </a:pPr>
              <a:t>44</a:t>
            </a:fld>
            <a:endParaRPr lang="en-US" altLang="zh-CN" sz="1000"/>
          </a:p>
        </p:txBody>
      </p:sp>
      <p:sp>
        <p:nvSpPr>
          <p:cNvPr id="59397" name="Rectangle 2">
            <a:extLst>
              <a:ext uri="{FF2B5EF4-FFF2-40B4-BE49-F238E27FC236}">
                <a16:creationId xmlns:a16="http://schemas.microsoft.com/office/drawing/2014/main" id="{ED7FDA95-D1A7-4E17-8AC4-C973A2029E92}"/>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588803" name="Rectangle 3">
            <a:extLst>
              <a:ext uri="{FF2B5EF4-FFF2-40B4-BE49-F238E27FC236}">
                <a16:creationId xmlns:a16="http://schemas.microsoft.com/office/drawing/2014/main" id="{D2410B62-074B-4DA5-A2C0-24B5282F830F}"/>
              </a:ext>
            </a:extLst>
          </p:cNvPr>
          <p:cNvSpPr>
            <a:spLocks noGrp="1" noChangeArrowheads="1"/>
          </p:cNvSpPr>
          <p:nvPr>
            <p:ph type="body" idx="1"/>
          </p:nvPr>
        </p:nvSpPr>
        <p:spPr>
          <a:xfrm>
            <a:off x="609600" y="1600200"/>
            <a:ext cx="7772400" cy="4114800"/>
          </a:xfrm>
        </p:spPr>
        <p:txBody>
          <a:bodyPr/>
          <a:lstStyle/>
          <a:p>
            <a:r>
              <a:rPr lang="zh-CN" altLang="en-US" sz="3200">
                <a:ea typeface="宋体" panose="02010600030101010101" pitchFamily="2" charset="-122"/>
              </a:rPr>
              <a:t>例：求下列各式的前束范式</a:t>
            </a:r>
          </a:p>
          <a:p>
            <a:r>
              <a:rPr lang="en-US" altLang="zh-CN" sz="3200">
                <a:ea typeface="宋体" panose="02010600030101010101" pitchFamily="2" charset="-122"/>
              </a:rPr>
              <a:t>(1) </a:t>
            </a:r>
          </a:p>
          <a:p>
            <a:r>
              <a:rPr lang="en-US" altLang="zh-CN" sz="3200">
                <a:ea typeface="宋体" panose="02010600030101010101" pitchFamily="2" charset="-122"/>
              </a:rPr>
              <a:t>(2)</a:t>
            </a:r>
          </a:p>
          <a:p>
            <a:r>
              <a:rPr lang="en-US" altLang="zh-CN" sz="3200">
                <a:ea typeface="宋体" panose="02010600030101010101" pitchFamily="2" charset="-122"/>
              </a:rPr>
              <a:t>(3) </a:t>
            </a:r>
            <a:r>
              <a:rPr lang="zh-CN" altLang="en-US" sz="3200">
                <a:ea typeface="宋体" panose="02010600030101010101" pitchFamily="2" charset="-122"/>
              </a:rPr>
              <a:t> </a:t>
            </a:r>
          </a:p>
        </p:txBody>
      </p:sp>
      <p:sp>
        <p:nvSpPr>
          <p:cNvPr id="59399" name="Rectangle 5">
            <a:extLst>
              <a:ext uri="{FF2B5EF4-FFF2-40B4-BE49-F238E27FC236}">
                <a16:creationId xmlns:a16="http://schemas.microsoft.com/office/drawing/2014/main" id="{E3E85C70-C0EC-4A5E-9F06-335E6769EA6A}"/>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8804" name="Object 4">
            <a:extLst>
              <a:ext uri="{FF2B5EF4-FFF2-40B4-BE49-F238E27FC236}">
                <a16:creationId xmlns:a16="http://schemas.microsoft.com/office/drawing/2014/main" id="{0C1172F0-E3A0-461C-9396-AB7872311F51}"/>
              </a:ext>
            </a:extLst>
          </p:cNvPr>
          <p:cNvGraphicFramePr>
            <a:graphicFrameLocks noChangeAspect="1"/>
          </p:cNvGraphicFramePr>
          <p:nvPr/>
        </p:nvGraphicFramePr>
        <p:xfrm>
          <a:off x="1981200" y="2209800"/>
          <a:ext cx="3048000" cy="584200"/>
        </p:xfrm>
        <a:graphic>
          <a:graphicData uri="http://schemas.openxmlformats.org/presentationml/2006/ole">
            <mc:AlternateContent xmlns:mc="http://schemas.openxmlformats.org/markup-compatibility/2006">
              <mc:Choice xmlns:v="urn:schemas-microsoft-com:vml" Requires="v">
                <p:oleObj spid="_x0000_s59468" name="公式" r:id="rId3" imgW="1143000" imgH="215900" progId="Equation.3">
                  <p:embed/>
                </p:oleObj>
              </mc:Choice>
              <mc:Fallback>
                <p:oleObj name="公式" r:id="rId3" imgW="11430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304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7">
            <a:extLst>
              <a:ext uri="{FF2B5EF4-FFF2-40B4-BE49-F238E27FC236}">
                <a16:creationId xmlns:a16="http://schemas.microsoft.com/office/drawing/2014/main" id="{47AAA528-78DA-4710-AD17-BA928BE4D034}"/>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8806" name="Object 6">
            <a:extLst>
              <a:ext uri="{FF2B5EF4-FFF2-40B4-BE49-F238E27FC236}">
                <a16:creationId xmlns:a16="http://schemas.microsoft.com/office/drawing/2014/main" id="{7022669F-B105-430C-A5F3-D97E02702327}"/>
              </a:ext>
            </a:extLst>
          </p:cNvPr>
          <p:cNvGraphicFramePr>
            <a:graphicFrameLocks noChangeAspect="1"/>
          </p:cNvGraphicFramePr>
          <p:nvPr/>
        </p:nvGraphicFramePr>
        <p:xfrm>
          <a:off x="1981200" y="2789238"/>
          <a:ext cx="6553200" cy="563562"/>
        </p:xfrm>
        <a:graphic>
          <a:graphicData uri="http://schemas.openxmlformats.org/presentationml/2006/ole">
            <mc:AlternateContent xmlns:mc="http://schemas.openxmlformats.org/markup-compatibility/2006">
              <mc:Choice xmlns:v="urn:schemas-microsoft-com:vml" Requires="v">
                <p:oleObj spid="_x0000_s59469" name="公式" r:id="rId5" imgW="2552700" imgH="215900" progId="Equation.3">
                  <p:embed/>
                </p:oleObj>
              </mc:Choice>
              <mc:Fallback>
                <p:oleObj name="公式" r:id="rId5" imgW="25527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789238"/>
                        <a:ext cx="6553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3" name="Rectangle 9">
            <a:extLst>
              <a:ext uri="{FF2B5EF4-FFF2-40B4-BE49-F238E27FC236}">
                <a16:creationId xmlns:a16="http://schemas.microsoft.com/office/drawing/2014/main" id="{C1D516EB-F525-429E-8C25-1CF3642E1842}"/>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588808" name="Object 8">
            <a:extLst>
              <a:ext uri="{FF2B5EF4-FFF2-40B4-BE49-F238E27FC236}">
                <a16:creationId xmlns:a16="http://schemas.microsoft.com/office/drawing/2014/main" id="{12F4EDB4-25E3-40CA-949F-F19772C020C3}"/>
              </a:ext>
            </a:extLst>
          </p:cNvPr>
          <p:cNvGraphicFramePr>
            <a:graphicFrameLocks noChangeAspect="1"/>
          </p:cNvGraphicFramePr>
          <p:nvPr/>
        </p:nvGraphicFramePr>
        <p:xfrm>
          <a:off x="1981200" y="3352800"/>
          <a:ext cx="5715000" cy="574675"/>
        </p:xfrm>
        <a:graphic>
          <a:graphicData uri="http://schemas.openxmlformats.org/presentationml/2006/ole">
            <mc:AlternateContent xmlns:mc="http://schemas.openxmlformats.org/markup-compatibility/2006">
              <mc:Choice xmlns:v="urn:schemas-microsoft-com:vml" Requires="v">
                <p:oleObj spid="_x0000_s59470" name="公式" r:id="rId7" imgW="2183452" imgH="215806" progId="Equation.3">
                  <p:embed/>
                </p:oleObj>
              </mc:Choice>
              <mc:Fallback>
                <p:oleObj name="公式" r:id="rId7" imgW="2183452" imgH="21580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352800"/>
                        <a:ext cx="5715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8880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88803">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8880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8803">
                                            <p:txEl>
                                              <p:pRg st="3" end="3"/>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588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91A57D9B-DA14-4E5E-B4B0-A6F9234C30A0}"/>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52DBBFB-7C2C-434B-8BB7-05AE8B97D3AD}" type="datetime10">
              <a:rPr lang="zh-CN" altLang="en-US" sz="1000" smtClean="0"/>
              <a:pPr>
                <a:spcBef>
                  <a:spcPct val="0"/>
                </a:spcBef>
                <a:buClrTx/>
                <a:buSzTx/>
                <a:buFontTx/>
                <a:buNone/>
              </a:pPr>
              <a:t>09:50</a:t>
            </a:fld>
            <a:endParaRPr lang="en-US" altLang="zh-CN" sz="1000"/>
          </a:p>
        </p:txBody>
      </p:sp>
      <p:sp>
        <p:nvSpPr>
          <p:cNvPr id="60419" name="页脚占位符 4">
            <a:extLst>
              <a:ext uri="{FF2B5EF4-FFF2-40B4-BE49-F238E27FC236}">
                <a16:creationId xmlns:a16="http://schemas.microsoft.com/office/drawing/2014/main" id="{E7825241-CCF7-4371-BF70-FAE76248BA09}"/>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60420" name="灯片编号占位符 5">
            <a:extLst>
              <a:ext uri="{FF2B5EF4-FFF2-40B4-BE49-F238E27FC236}">
                <a16:creationId xmlns:a16="http://schemas.microsoft.com/office/drawing/2014/main" id="{59CD94CE-F19A-4A72-8350-2E1239848506}"/>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FC7CA60-37FF-4D25-93D2-19ECBFAD4F66}" type="slidenum">
              <a:rPr lang="zh-CN" altLang="en-US" sz="1000" smtClean="0"/>
              <a:pPr>
                <a:spcBef>
                  <a:spcPct val="0"/>
                </a:spcBef>
                <a:buClrTx/>
                <a:buSzTx/>
                <a:buFontTx/>
                <a:buNone/>
              </a:pPr>
              <a:t>45</a:t>
            </a:fld>
            <a:endParaRPr lang="en-US" altLang="zh-CN" sz="1000"/>
          </a:p>
        </p:txBody>
      </p:sp>
      <p:sp>
        <p:nvSpPr>
          <p:cNvPr id="60421" name="Rectangle 2">
            <a:extLst>
              <a:ext uri="{FF2B5EF4-FFF2-40B4-BE49-F238E27FC236}">
                <a16:creationId xmlns:a16="http://schemas.microsoft.com/office/drawing/2014/main" id="{C0D221C4-D4AC-4BFA-9CF5-31C044FD4F46}"/>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605187" name="Rectangle 3">
            <a:extLst>
              <a:ext uri="{FF2B5EF4-FFF2-40B4-BE49-F238E27FC236}">
                <a16:creationId xmlns:a16="http://schemas.microsoft.com/office/drawing/2014/main" id="{80D4E9D8-6FF0-469D-92AC-282AA404F368}"/>
              </a:ext>
            </a:extLst>
          </p:cNvPr>
          <p:cNvSpPr>
            <a:spLocks noGrp="1" noChangeArrowheads="1"/>
          </p:cNvSpPr>
          <p:nvPr>
            <p:ph type="body" idx="1"/>
          </p:nvPr>
        </p:nvSpPr>
        <p:spPr>
          <a:xfrm>
            <a:off x="347663" y="1468438"/>
            <a:ext cx="8763000" cy="4495800"/>
          </a:xfrm>
        </p:spPr>
        <p:txBody>
          <a:bodyPr/>
          <a:lstStyle/>
          <a:p>
            <a:r>
              <a:rPr lang="zh-CN" altLang="en-US" sz="3200">
                <a:ea typeface="宋体" panose="02010600030101010101" pitchFamily="2" charset="-122"/>
              </a:rPr>
              <a:t>例：求下列各式的前束范式</a:t>
            </a:r>
          </a:p>
          <a:p>
            <a:r>
              <a:rPr lang="en-US" altLang="zh-CN" sz="3200">
                <a:ea typeface="宋体" panose="02010600030101010101" pitchFamily="2" charset="-122"/>
              </a:rPr>
              <a:t>(1) </a:t>
            </a:r>
          </a:p>
          <a:p>
            <a:r>
              <a:rPr lang="zh-CN" altLang="en-US" sz="3200">
                <a:ea typeface="宋体" panose="02010600030101010101" pitchFamily="2" charset="-122"/>
              </a:rPr>
              <a:t>解 </a:t>
            </a:r>
            <a:r>
              <a:rPr lang="en-US" altLang="zh-CN" sz="3200">
                <a:ea typeface="宋体" panose="02010600030101010101" pitchFamily="2" charset="-122"/>
              </a:rPr>
              <a:t>(1)</a:t>
            </a:r>
          </a:p>
          <a:p>
            <a:r>
              <a:rPr lang="zh-CN" altLang="en-US" sz="3200">
                <a:ea typeface="宋体" panose="02010600030101010101" pitchFamily="2" charset="-122"/>
              </a:rPr>
              <a:t>                                     等值置换</a:t>
            </a:r>
            <a:endParaRPr lang="en-US" altLang="zh-CN" sz="3200">
              <a:ea typeface="宋体" panose="02010600030101010101" pitchFamily="2" charset="-122"/>
            </a:endParaRPr>
          </a:p>
          <a:p>
            <a:r>
              <a:rPr lang="zh-CN" altLang="en-US" sz="3200">
                <a:ea typeface="宋体" panose="02010600030101010101" pitchFamily="2" charset="-122"/>
              </a:rPr>
              <a:t>                                     量词否定等值式 </a:t>
            </a:r>
            <a:endParaRPr lang="en-US" altLang="zh-CN" sz="3200">
              <a:ea typeface="宋体" panose="02010600030101010101" pitchFamily="2" charset="-122"/>
            </a:endParaRPr>
          </a:p>
          <a:p>
            <a:r>
              <a:rPr lang="zh-CN" altLang="en-US" sz="3200">
                <a:ea typeface="宋体" panose="02010600030101010101" pitchFamily="2" charset="-122"/>
              </a:rPr>
              <a:t>                                     量词分配等值式</a:t>
            </a:r>
            <a:endParaRPr lang="en-US" altLang="zh-CN" sz="3200">
              <a:ea typeface="宋体" panose="02010600030101010101" pitchFamily="2" charset="-122"/>
            </a:endParaRPr>
          </a:p>
          <a:p>
            <a:endParaRPr lang="en-US" altLang="zh-CN">
              <a:ea typeface="宋体" panose="02010600030101010101" pitchFamily="2" charset="-122"/>
            </a:endParaRPr>
          </a:p>
        </p:txBody>
      </p:sp>
      <p:sp>
        <p:nvSpPr>
          <p:cNvPr id="60423" name="Rectangle 4">
            <a:extLst>
              <a:ext uri="{FF2B5EF4-FFF2-40B4-BE49-F238E27FC236}">
                <a16:creationId xmlns:a16="http://schemas.microsoft.com/office/drawing/2014/main" id="{84C3E4AA-44CF-4DB7-8E8C-76DACF922CC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424" name="Object 5">
            <a:extLst>
              <a:ext uri="{FF2B5EF4-FFF2-40B4-BE49-F238E27FC236}">
                <a16:creationId xmlns:a16="http://schemas.microsoft.com/office/drawing/2014/main" id="{764BE9E4-11B5-4FA6-9965-0EDDE7F75E58}"/>
              </a:ext>
            </a:extLst>
          </p:cNvPr>
          <p:cNvGraphicFramePr>
            <a:graphicFrameLocks noChangeAspect="1"/>
          </p:cNvGraphicFramePr>
          <p:nvPr/>
        </p:nvGraphicFramePr>
        <p:xfrm>
          <a:off x="1690688" y="2085975"/>
          <a:ext cx="3048000" cy="584200"/>
        </p:xfrm>
        <a:graphic>
          <a:graphicData uri="http://schemas.openxmlformats.org/presentationml/2006/ole">
            <mc:AlternateContent xmlns:mc="http://schemas.openxmlformats.org/markup-compatibility/2006">
              <mc:Choice xmlns:v="urn:schemas-microsoft-com:vml" Requires="v">
                <p:oleObj spid="_x0000_s60539" name="公式" r:id="rId3" imgW="1143000" imgH="215900" progId="Equation.3">
                  <p:embed/>
                </p:oleObj>
              </mc:Choice>
              <mc:Fallback>
                <p:oleObj name="公式" r:id="rId3" imgW="1143000" imgH="215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8" y="2085975"/>
                        <a:ext cx="304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5" name="Rectangle 6">
            <a:extLst>
              <a:ext uri="{FF2B5EF4-FFF2-40B4-BE49-F238E27FC236}">
                <a16:creationId xmlns:a16="http://schemas.microsoft.com/office/drawing/2014/main" id="{AFFDF5A5-48F2-4DCD-90AE-E041D03818B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0426" name="Rectangle 8">
            <a:extLst>
              <a:ext uri="{FF2B5EF4-FFF2-40B4-BE49-F238E27FC236}">
                <a16:creationId xmlns:a16="http://schemas.microsoft.com/office/drawing/2014/main" id="{0B9A2FD9-0AAA-477A-A1E9-8D035E89E1E6}"/>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0427" name="Rectangle 11">
            <a:extLst>
              <a:ext uri="{FF2B5EF4-FFF2-40B4-BE49-F238E27FC236}">
                <a16:creationId xmlns:a16="http://schemas.microsoft.com/office/drawing/2014/main" id="{A9A55482-A74F-4F2E-8151-56D120A92096}"/>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5194" name="Object 10">
            <a:extLst>
              <a:ext uri="{FF2B5EF4-FFF2-40B4-BE49-F238E27FC236}">
                <a16:creationId xmlns:a16="http://schemas.microsoft.com/office/drawing/2014/main" id="{671F73DB-E7E9-44B1-9D7D-401D72F38592}"/>
              </a:ext>
            </a:extLst>
          </p:cNvPr>
          <p:cNvGraphicFramePr>
            <a:graphicFrameLocks noChangeAspect="1"/>
          </p:cNvGraphicFramePr>
          <p:nvPr/>
        </p:nvGraphicFramePr>
        <p:xfrm>
          <a:off x="2195513" y="2709863"/>
          <a:ext cx="3124200" cy="598487"/>
        </p:xfrm>
        <a:graphic>
          <a:graphicData uri="http://schemas.openxmlformats.org/presentationml/2006/ole">
            <mc:AlternateContent xmlns:mc="http://schemas.openxmlformats.org/markup-compatibility/2006">
              <mc:Choice xmlns:v="urn:schemas-microsoft-com:vml" Requires="v">
                <p:oleObj spid="_x0000_s60540" name="公式" r:id="rId5" imgW="1143000" imgH="215900" progId="Equation.3">
                  <p:embed/>
                </p:oleObj>
              </mc:Choice>
              <mc:Fallback>
                <p:oleObj name="公式" r:id="rId5" imgW="1143000" imgH="215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09863"/>
                        <a:ext cx="31242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9" name="Rectangle 13">
            <a:extLst>
              <a:ext uri="{FF2B5EF4-FFF2-40B4-BE49-F238E27FC236}">
                <a16:creationId xmlns:a16="http://schemas.microsoft.com/office/drawing/2014/main" id="{62FD87BF-60D6-4C5E-BF9D-478D68A7CCC2}"/>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5196" name="Object 12">
            <a:extLst>
              <a:ext uri="{FF2B5EF4-FFF2-40B4-BE49-F238E27FC236}">
                <a16:creationId xmlns:a16="http://schemas.microsoft.com/office/drawing/2014/main" id="{FC2B8825-960C-4C3E-AE7F-689E821BCF1D}"/>
              </a:ext>
            </a:extLst>
          </p:cNvPr>
          <p:cNvGraphicFramePr>
            <a:graphicFrameLocks noChangeAspect="1"/>
          </p:cNvGraphicFramePr>
          <p:nvPr/>
        </p:nvGraphicFramePr>
        <p:xfrm>
          <a:off x="1811338" y="3241675"/>
          <a:ext cx="3916362" cy="615950"/>
        </p:xfrm>
        <a:graphic>
          <a:graphicData uri="http://schemas.openxmlformats.org/presentationml/2006/ole">
            <mc:AlternateContent xmlns:mc="http://schemas.openxmlformats.org/markup-compatibility/2006">
              <mc:Choice xmlns:v="urn:schemas-microsoft-com:vml" Requires="v">
                <p:oleObj spid="_x0000_s60541" name="公式" r:id="rId6" imgW="1371600" imgH="215900" progId="Equation.3">
                  <p:embed/>
                </p:oleObj>
              </mc:Choice>
              <mc:Fallback>
                <p:oleObj name="公式" r:id="rId6" imgW="1371600" imgH="2159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338" y="3241675"/>
                        <a:ext cx="39163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1" name="Rectangle 15">
            <a:extLst>
              <a:ext uri="{FF2B5EF4-FFF2-40B4-BE49-F238E27FC236}">
                <a16:creationId xmlns:a16="http://schemas.microsoft.com/office/drawing/2014/main" id="{84C4168B-605F-4043-9CC4-C4155A3CC394}"/>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5198" name="Object 14">
            <a:extLst>
              <a:ext uri="{FF2B5EF4-FFF2-40B4-BE49-F238E27FC236}">
                <a16:creationId xmlns:a16="http://schemas.microsoft.com/office/drawing/2014/main" id="{3E7303A4-C80F-40A6-9920-89B1D326AAB9}"/>
              </a:ext>
            </a:extLst>
          </p:cNvPr>
          <p:cNvGraphicFramePr>
            <a:graphicFrameLocks noChangeAspect="1"/>
          </p:cNvGraphicFramePr>
          <p:nvPr/>
        </p:nvGraphicFramePr>
        <p:xfrm>
          <a:off x="1778000" y="3816350"/>
          <a:ext cx="3857625" cy="619125"/>
        </p:xfrm>
        <a:graphic>
          <a:graphicData uri="http://schemas.openxmlformats.org/presentationml/2006/ole">
            <mc:AlternateContent xmlns:mc="http://schemas.openxmlformats.org/markup-compatibility/2006">
              <mc:Choice xmlns:v="urn:schemas-microsoft-com:vml" Requires="v">
                <p:oleObj spid="_x0000_s60542" name="公式" r:id="rId8" imgW="1345616" imgH="215806" progId="Equation.3">
                  <p:embed/>
                </p:oleObj>
              </mc:Choice>
              <mc:Fallback>
                <p:oleObj name="公式" r:id="rId8" imgW="1345616" imgH="215806"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000" y="3816350"/>
                        <a:ext cx="38576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5200" name="Object 16">
            <a:extLst>
              <a:ext uri="{FF2B5EF4-FFF2-40B4-BE49-F238E27FC236}">
                <a16:creationId xmlns:a16="http://schemas.microsoft.com/office/drawing/2014/main" id="{49F2B38A-ABE1-4FAB-97F7-C8A2B0F7525C}"/>
              </a:ext>
            </a:extLst>
          </p:cNvPr>
          <p:cNvGraphicFramePr>
            <a:graphicFrameLocks noChangeAspect="1"/>
          </p:cNvGraphicFramePr>
          <p:nvPr/>
        </p:nvGraphicFramePr>
        <p:xfrm>
          <a:off x="1787525" y="4414838"/>
          <a:ext cx="3675063" cy="619125"/>
        </p:xfrm>
        <a:graphic>
          <a:graphicData uri="http://schemas.openxmlformats.org/presentationml/2006/ole">
            <mc:AlternateContent xmlns:mc="http://schemas.openxmlformats.org/markup-compatibility/2006">
              <mc:Choice xmlns:v="urn:schemas-microsoft-com:vml" Requires="v">
                <p:oleObj spid="_x0000_s60543" name="公式" r:id="rId10" imgW="1282700" imgH="215900" progId="Equation.3">
                  <p:embed/>
                </p:oleObj>
              </mc:Choice>
              <mc:Fallback>
                <p:oleObj name="公式" r:id="rId10" imgW="1282700" imgH="2159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7525" y="4414838"/>
                        <a:ext cx="367506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518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0519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0519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605187">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0519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05187">
                                            <p:txEl>
                                              <p:pRg st="4" end="4"/>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0520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605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EFCEEFF0-9DDC-44B7-A161-E5ABB73EFE63}"/>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855DE3B6-3C30-4E49-A651-EF79A7CC3966}" type="datetime10">
              <a:rPr lang="zh-CN" altLang="en-US" sz="1000" smtClean="0"/>
              <a:pPr>
                <a:spcBef>
                  <a:spcPct val="0"/>
                </a:spcBef>
                <a:buClrTx/>
                <a:buSzTx/>
                <a:buFontTx/>
                <a:buNone/>
              </a:pPr>
              <a:t>09:50</a:t>
            </a:fld>
            <a:endParaRPr lang="en-US" altLang="zh-CN" sz="1000"/>
          </a:p>
        </p:txBody>
      </p:sp>
      <p:sp>
        <p:nvSpPr>
          <p:cNvPr id="61443" name="页脚占位符 4">
            <a:extLst>
              <a:ext uri="{FF2B5EF4-FFF2-40B4-BE49-F238E27FC236}">
                <a16:creationId xmlns:a16="http://schemas.microsoft.com/office/drawing/2014/main" id="{E074882A-42ED-4E4F-8C13-9DBD8E109280}"/>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61444" name="灯片编号占位符 5">
            <a:extLst>
              <a:ext uri="{FF2B5EF4-FFF2-40B4-BE49-F238E27FC236}">
                <a16:creationId xmlns:a16="http://schemas.microsoft.com/office/drawing/2014/main" id="{DE32BF31-A4C5-4B15-94CB-D438A11C77BB}"/>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460EBC82-B503-4812-B471-241F9342BDEE}" type="slidenum">
              <a:rPr lang="zh-CN" altLang="en-US" sz="1000" smtClean="0"/>
              <a:pPr>
                <a:spcBef>
                  <a:spcPct val="0"/>
                </a:spcBef>
                <a:buClrTx/>
                <a:buSzTx/>
                <a:buFontTx/>
                <a:buNone/>
              </a:pPr>
              <a:t>46</a:t>
            </a:fld>
            <a:endParaRPr lang="en-US" altLang="zh-CN" sz="1000"/>
          </a:p>
        </p:txBody>
      </p:sp>
      <p:sp>
        <p:nvSpPr>
          <p:cNvPr id="61445" name="Rectangle 2">
            <a:extLst>
              <a:ext uri="{FF2B5EF4-FFF2-40B4-BE49-F238E27FC236}">
                <a16:creationId xmlns:a16="http://schemas.microsoft.com/office/drawing/2014/main" id="{2C1B9C95-2C3B-4DA9-B1FF-22316CDB17C3}"/>
              </a:ext>
            </a:extLst>
          </p:cNvPr>
          <p:cNvSpPr>
            <a:spLocks noGrp="1" noChangeArrowheads="1"/>
          </p:cNvSpPr>
          <p:nvPr>
            <p:ph type="title"/>
          </p:nvPr>
        </p:nvSpPr>
        <p:spPr/>
        <p:txBody>
          <a:bodyPr/>
          <a:lstStyle/>
          <a:p>
            <a:r>
              <a:rPr lang="zh-CN" altLang="en-US">
                <a:ea typeface="宋体" panose="02010600030101010101" pitchFamily="2" charset="-122"/>
              </a:rPr>
              <a:t>例子</a:t>
            </a:r>
          </a:p>
        </p:txBody>
      </p:sp>
      <p:sp>
        <p:nvSpPr>
          <p:cNvPr id="606211" name="Rectangle 3">
            <a:extLst>
              <a:ext uri="{FF2B5EF4-FFF2-40B4-BE49-F238E27FC236}">
                <a16:creationId xmlns:a16="http://schemas.microsoft.com/office/drawing/2014/main" id="{0B618E78-1C72-41EC-8BD9-77443E137835}"/>
              </a:ext>
            </a:extLst>
          </p:cNvPr>
          <p:cNvSpPr>
            <a:spLocks noGrp="1" noChangeArrowheads="1"/>
          </p:cNvSpPr>
          <p:nvPr>
            <p:ph type="body" idx="1"/>
          </p:nvPr>
        </p:nvSpPr>
        <p:spPr>
          <a:xfrm>
            <a:off x="457200" y="1497013"/>
            <a:ext cx="8305800" cy="4648200"/>
          </a:xfrm>
        </p:spPr>
        <p:txBody>
          <a:bodyPr/>
          <a:lstStyle/>
          <a:p>
            <a:r>
              <a:rPr lang="zh-CN" altLang="en-US" sz="3200">
                <a:ea typeface="宋体" panose="02010600030101010101" pitchFamily="2" charset="-122"/>
              </a:rPr>
              <a:t>例：求下列各式的前束范式</a:t>
            </a:r>
          </a:p>
          <a:p>
            <a:r>
              <a:rPr lang="en-US" altLang="zh-CN" sz="3200">
                <a:ea typeface="宋体" panose="02010600030101010101" pitchFamily="2" charset="-122"/>
              </a:rPr>
              <a:t>(2)</a:t>
            </a:r>
          </a:p>
          <a:p>
            <a:r>
              <a:rPr lang="zh-CN" altLang="en-US" sz="3200">
                <a:ea typeface="宋体" panose="02010600030101010101" pitchFamily="2" charset="-122"/>
              </a:rPr>
              <a:t>解： 原式</a:t>
            </a:r>
          </a:p>
          <a:p>
            <a:endParaRPr lang="en-US" altLang="zh-CN">
              <a:ea typeface="宋体" panose="02010600030101010101" pitchFamily="2" charset="-122"/>
            </a:endParaRPr>
          </a:p>
        </p:txBody>
      </p:sp>
      <p:sp>
        <p:nvSpPr>
          <p:cNvPr id="61447" name="Rectangle 4">
            <a:extLst>
              <a:ext uri="{FF2B5EF4-FFF2-40B4-BE49-F238E27FC236}">
                <a16:creationId xmlns:a16="http://schemas.microsoft.com/office/drawing/2014/main" id="{DD3ADCE3-6D34-463D-A929-9586CD9EC68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1448" name="Rectangle 6">
            <a:extLst>
              <a:ext uri="{FF2B5EF4-FFF2-40B4-BE49-F238E27FC236}">
                <a16:creationId xmlns:a16="http://schemas.microsoft.com/office/drawing/2014/main" id="{92F2B70B-1FE4-4C54-9202-FCB92E29F798}"/>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1449" name="Object 7">
            <a:extLst>
              <a:ext uri="{FF2B5EF4-FFF2-40B4-BE49-F238E27FC236}">
                <a16:creationId xmlns:a16="http://schemas.microsoft.com/office/drawing/2014/main" id="{B33F5643-615F-4E60-8BA0-6BA006A56532}"/>
              </a:ext>
            </a:extLst>
          </p:cNvPr>
          <p:cNvGraphicFramePr>
            <a:graphicFrameLocks noChangeAspect="1"/>
          </p:cNvGraphicFramePr>
          <p:nvPr/>
        </p:nvGraphicFramePr>
        <p:xfrm>
          <a:off x="1600200" y="2181225"/>
          <a:ext cx="6553200" cy="563563"/>
        </p:xfrm>
        <a:graphic>
          <a:graphicData uri="http://schemas.openxmlformats.org/presentationml/2006/ole">
            <mc:AlternateContent xmlns:mc="http://schemas.openxmlformats.org/markup-compatibility/2006">
              <mc:Choice xmlns:v="urn:schemas-microsoft-com:vml" Requires="v">
                <p:oleObj spid="_x0000_s61518" name="公式" r:id="rId3" imgW="2552700" imgH="215900" progId="Equation.3">
                  <p:embed/>
                </p:oleObj>
              </mc:Choice>
              <mc:Fallback>
                <p:oleObj name="公式" r:id="rId3" imgW="2552700" imgH="215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181225"/>
                        <a:ext cx="6553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0" name="Rectangle 8">
            <a:extLst>
              <a:ext uri="{FF2B5EF4-FFF2-40B4-BE49-F238E27FC236}">
                <a16:creationId xmlns:a16="http://schemas.microsoft.com/office/drawing/2014/main" id="{6BC63286-D6A8-4298-A87F-5CE4A207041A}"/>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1451" name="Rectangle 11">
            <a:extLst>
              <a:ext uri="{FF2B5EF4-FFF2-40B4-BE49-F238E27FC236}">
                <a16:creationId xmlns:a16="http://schemas.microsoft.com/office/drawing/2014/main" id="{E6F61E84-0D42-4078-B331-21A8D5C2AA24}"/>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6218" name="Object 10">
            <a:extLst>
              <a:ext uri="{FF2B5EF4-FFF2-40B4-BE49-F238E27FC236}">
                <a16:creationId xmlns:a16="http://schemas.microsoft.com/office/drawing/2014/main" id="{8BD04512-1B0F-4DD6-BCB7-937417F7CA8E}"/>
              </a:ext>
            </a:extLst>
          </p:cNvPr>
          <p:cNvGraphicFramePr>
            <a:graphicFrameLocks noChangeAspect="1"/>
          </p:cNvGraphicFramePr>
          <p:nvPr/>
        </p:nvGraphicFramePr>
        <p:xfrm>
          <a:off x="833438" y="3276600"/>
          <a:ext cx="6902450" cy="530225"/>
        </p:xfrm>
        <a:graphic>
          <a:graphicData uri="http://schemas.openxmlformats.org/presentationml/2006/ole">
            <mc:AlternateContent xmlns:mc="http://schemas.openxmlformats.org/markup-compatibility/2006">
              <mc:Choice xmlns:v="urn:schemas-microsoft-com:vml" Requires="v">
                <p:oleObj spid="_x0000_s61519" name="公式" r:id="rId5" imgW="2857500" imgH="215900" progId="Equation.3">
                  <p:embed/>
                </p:oleObj>
              </mc:Choice>
              <mc:Fallback>
                <p:oleObj name="公式" r:id="rId5" imgW="2857500" imgH="2159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38" y="3276600"/>
                        <a:ext cx="6902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3" name="Rectangle 13">
            <a:extLst>
              <a:ext uri="{FF2B5EF4-FFF2-40B4-BE49-F238E27FC236}">
                <a16:creationId xmlns:a16="http://schemas.microsoft.com/office/drawing/2014/main" id="{18871136-D43D-41E1-91DB-158967A74C52}"/>
              </a:ext>
            </a:extLst>
          </p:cNvPr>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6220" name="Object 12">
            <a:extLst>
              <a:ext uri="{FF2B5EF4-FFF2-40B4-BE49-F238E27FC236}">
                <a16:creationId xmlns:a16="http://schemas.microsoft.com/office/drawing/2014/main" id="{F2C76296-01CC-4D8B-B9D9-620095DB4F68}"/>
              </a:ext>
            </a:extLst>
          </p:cNvPr>
          <p:cNvGraphicFramePr>
            <a:graphicFrameLocks noChangeAspect="1"/>
          </p:cNvGraphicFramePr>
          <p:nvPr/>
        </p:nvGraphicFramePr>
        <p:xfrm>
          <a:off x="838200" y="3884613"/>
          <a:ext cx="8077200" cy="2260600"/>
        </p:xfrm>
        <a:graphic>
          <a:graphicData uri="http://schemas.openxmlformats.org/presentationml/2006/ole">
            <mc:AlternateContent xmlns:mc="http://schemas.openxmlformats.org/markup-compatibility/2006">
              <mc:Choice xmlns:v="urn:schemas-microsoft-com:vml" Requires="v">
                <p:oleObj spid="_x0000_s61520" r:id="rId7" imgW="3162300" imgH="889000" progId="Equation.3">
                  <p:embed/>
                </p:oleObj>
              </mc:Choice>
              <mc:Fallback>
                <p:oleObj r:id="rId7" imgW="3162300" imgH="8890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884613"/>
                        <a:ext cx="80772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62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62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6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B0FABCC7-4C00-4EBA-8786-029F342522B2}"/>
              </a:ext>
            </a:extLst>
          </p:cNvPr>
          <p:cNvSpPr>
            <a:spLocks noGrp="1"/>
          </p:cNvSpPr>
          <p:nvPr>
            <p:ph type="dt" sz="quarter" idx="10"/>
          </p:nvPr>
        </p:nvSpPr>
        <p:spPr>
          <a:xfrm>
            <a:off x="457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E40970AE-D1D2-4ADB-A9FF-57EEA369AF9E}" type="datetime10">
              <a:rPr lang="zh-CN" altLang="en-US" sz="1000" smtClean="0"/>
              <a:pPr>
                <a:spcBef>
                  <a:spcPct val="0"/>
                </a:spcBef>
                <a:buClrTx/>
                <a:buSzTx/>
                <a:buFontTx/>
                <a:buNone/>
              </a:pPr>
              <a:t>09:50</a:t>
            </a:fld>
            <a:endParaRPr lang="en-US" altLang="zh-CN" sz="1000"/>
          </a:p>
        </p:txBody>
      </p:sp>
      <p:sp>
        <p:nvSpPr>
          <p:cNvPr id="62467" name="页脚占位符 4">
            <a:extLst>
              <a:ext uri="{FF2B5EF4-FFF2-40B4-BE49-F238E27FC236}">
                <a16:creationId xmlns:a16="http://schemas.microsoft.com/office/drawing/2014/main" id="{D5401325-45E8-4A7E-8242-4A06378E2E8F}"/>
              </a:ext>
            </a:extLst>
          </p:cNvPr>
          <p:cNvSpPr>
            <a:spLocks noGrp="1"/>
          </p:cNvSpPr>
          <p:nvPr>
            <p:ph type="ftr" sz="quarter" idx="11"/>
          </p:nvPr>
        </p:nvSpPr>
        <p:spPr>
          <a:xfrm>
            <a:off x="3124200" y="6400800"/>
            <a:ext cx="2895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62468" name="灯片编号占位符 5">
            <a:extLst>
              <a:ext uri="{FF2B5EF4-FFF2-40B4-BE49-F238E27FC236}">
                <a16:creationId xmlns:a16="http://schemas.microsoft.com/office/drawing/2014/main" id="{4C7246D2-7CCA-4006-AB6C-00A1E60988A1}"/>
              </a:ext>
            </a:extLst>
          </p:cNvPr>
          <p:cNvSpPr>
            <a:spLocks noGrp="1"/>
          </p:cNvSpPr>
          <p:nvPr>
            <p:ph type="sldNum" sz="quarter" idx="12"/>
          </p:nvPr>
        </p:nvSpPr>
        <p:spPr>
          <a:xfrm>
            <a:off x="6553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5F13CD2-6373-4C4B-93AE-3FAF846339A1}" type="slidenum">
              <a:rPr lang="zh-CN" altLang="en-US" sz="1000" smtClean="0"/>
              <a:pPr>
                <a:spcBef>
                  <a:spcPct val="0"/>
                </a:spcBef>
                <a:buClrTx/>
                <a:buSzTx/>
                <a:buFontTx/>
                <a:buNone/>
              </a:pPr>
              <a:t>47</a:t>
            </a:fld>
            <a:endParaRPr lang="en-US" altLang="zh-CN" sz="1000"/>
          </a:p>
        </p:txBody>
      </p:sp>
      <p:sp>
        <p:nvSpPr>
          <p:cNvPr id="62469" name="Rectangle 3">
            <a:extLst>
              <a:ext uri="{FF2B5EF4-FFF2-40B4-BE49-F238E27FC236}">
                <a16:creationId xmlns:a16="http://schemas.microsoft.com/office/drawing/2014/main" id="{A58C3998-1B09-4327-86CD-FA43716D2523}"/>
              </a:ext>
            </a:extLst>
          </p:cNvPr>
          <p:cNvSpPr>
            <a:spLocks noGrp="1" noChangeArrowheads="1"/>
          </p:cNvSpPr>
          <p:nvPr>
            <p:ph type="body" idx="1"/>
          </p:nvPr>
        </p:nvSpPr>
        <p:spPr>
          <a:xfrm>
            <a:off x="228600" y="233363"/>
            <a:ext cx="8305800" cy="6172200"/>
          </a:xfrm>
        </p:spPr>
        <p:txBody>
          <a:bodyPr/>
          <a:lstStyle/>
          <a:p>
            <a:r>
              <a:rPr lang="zh-CN" altLang="en-US" sz="3200">
                <a:ea typeface="宋体" panose="02010600030101010101" pitchFamily="2" charset="-122"/>
              </a:rPr>
              <a:t>例：求下列各式的前束范式</a:t>
            </a:r>
          </a:p>
          <a:p>
            <a:r>
              <a:rPr lang="en-US" altLang="zh-CN" sz="3200">
                <a:ea typeface="宋体" panose="02010600030101010101" pitchFamily="2" charset="-122"/>
              </a:rPr>
              <a:t>(3)</a:t>
            </a:r>
          </a:p>
          <a:p>
            <a:r>
              <a:rPr lang="zh-CN" altLang="en-US" sz="3200">
                <a:ea typeface="宋体" panose="02010600030101010101" pitchFamily="2" charset="-122"/>
              </a:rPr>
              <a:t>解：</a:t>
            </a:r>
          </a:p>
          <a:p>
            <a:endParaRPr lang="en-US" altLang="zh-CN" sz="3200">
              <a:ea typeface="宋体" panose="02010600030101010101" pitchFamily="2" charset="-122"/>
            </a:endParaRPr>
          </a:p>
          <a:p>
            <a:endParaRPr lang="en-US" altLang="zh-CN" sz="3200">
              <a:ea typeface="宋体" panose="02010600030101010101" pitchFamily="2" charset="-122"/>
            </a:endParaRPr>
          </a:p>
          <a:p>
            <a:r>
              <a:rPr lang="en-US" altLang="zh-CN" sz="3200">
                <a:ea typeface="宋体" panose="02010600030101010101" pitchFamily="2" charset="-122"/>
              </a:rPr>
              <a:t> </a:t>
            </a:r>
            <a:r>
              <a:rPr lang="zh-CN" altLang="en-US" sz="3200">
                <a:ea typeface="宋体" panose="02010600030101010101" pitchFamily="2" charset="-122"/>
              </a:rPr>
              <a:t> </a:t>
            </a:r>
          </a:p>
        </p:txBody>
      </p:sp>
      <p:sp>
        <p:nvSpPr>
          <p:cNvPr id="62470" name="Rectangle 4">
            <a:extLst>
              <a:ext uri="{FF2B5EF4-FFF2-40B4-BE49-F238E27FC236}">
                <a16:creationId xmlns:a16="http://schemas.microsoft.com/office/drawing/2014/main" id="{BC886508-F35B-4268-A61C-93FB8ECB7804}"/>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2471" name="Rectangle 6">
            <a:extLst>
              <a:ext uri="{FF2B5EF4-FFF2-40B4-BE49-F238E27FC236}">
                <a16:creationId xmlns:a16="http://schemas.microsoft.com/office/drawing/2014/main" id="{72FB4CD6-3220-4BF9-9374-E28A58BD4114}"/>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2472" name="Rectangle 8">
            <a:extLst>
              <a:ext uri="{FF2B5EF4-FFF2-40B4-BE49-F238E27FC236}">
                <a16:creationId xmlns:a16="http://schemas.microsoft.com/office/drawing/2014/main" id="{69817167-03AD-4D28-A5C3-E79E6C18B74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2473" name="Object 9">
            <a:extLst>
              <a:ext uri="{FF2B5EF4-FFF2-40B4-BE49-F238E27FC236}">
                <a16:creationId xmlns:a16="http://schemas.microsoft.com/office/drawing/2014/main" id="{B1CB9008-2E9C-4F39-87EB-B81BA09D4EE5}"/>
              </a:ext>
            </a:extLst>
          </p:cNvPr>
          <p:cNvGraphicFramePr>
            <a:graphicFrameLocks noChangeAspect="1"/>
          </p:cNvGraphicFramePr>
          <p:nvPr/>
        </p:nvGraphicFramePr>
        <p:xfrm>
          <a:off x="1295400" y="903288"/>
          <a:ext cx="5715000" cy="574675"/>
        </p:xfrm>
        <a:graphic>
          <a:graphicData uri="http://schemas.openxmlformats.org/presentationml/2006/ole">
            <mc:AlternateContent xmlns:mc="http://schemas.openxmlformats.org/markup-compatibility/2006">
              <mc:Choice xmlns:v="urn:schemas-microsoft-com:vml" Requires="v">
                <p:oleObj spid="_x0000_s62541" name="公式" r:id="rId3" imgW="2183452" imgH="215806" progId="Equation.3">
                  <p:embed/>
                </p:oleObj>
              </mc:Choice>
              <mc:Fallback>
                <p:oleObj name="公式" r:id="rId3" imgW="2183452" imgH="21580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903288"/>
                        <a:ext cx="5715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4" name="Rectangle 12">
            <a:extLst>
              <a:ext uri="{FF2B5EF4-FFF2-40B4-BE49-F238E27FC236}">
                <a16:creationId xmlns:a16="http://schemas.microsoft.com/office/drawing/2014/main" id="{E39E5990-162D-42C7-9099-0C069D4D1229}"/>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7243" name="Object 11">
            <a:extLst>
              <a:ext uri="{FF2B5EF4-FFF2-40B4-BE49-F238E27FC236}">
                <a16:creationId xmlns:a16="http://schemas.microsoft.com/office/drawing/2014/main" id="{B24B4D94-B3B7-4AE4-AD6E-74751987E900}"/>
              </a:ext>
            </a:extLst>
          </p:cNvPr>
          <p:cNvGraphicFramePr>
            <a:graphicFrameLocks noChangeAspect="1"/>
          </p:cNvGraphicFramePr>
          <p:nvPr/>
        </p:nvGraphicFramePr>
        <p:xfrm>
          <a:off x="1316038" y="1433513"/>
          <a:ext cx="7739062" cy="2314575"/>
        </p:xfrm>
        <a:graphic>
          <a:graphicData uri="http://schemas.openxmlformats.org/presentationml/2006/ole">
            <mc:AlternateContent xmlns:mc="http://schemas.openxmlformats.org/markup-compatibility/2006">
              <mc:Choice xmlns:v="urn:schemas-microsoft-com:vml" Requires="v">
                <p:oleObj spid="_x0000_s62542" name="公式" r:id="rId5" imgW="3060700" imgH="914400" progId="Equation.3">
                  <p:embed/>
                </p:oleObj>
              </mc:Choice>
              <mc:Fallback>
                <p:oleObj name="公式" r:id="rId5" imgW="3060700" imgH="9144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6038" y="1433513"/>
                        <a:ext cx="77390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6" name="Rectangle 14">
            <a:extLst>
              <a:ext uri="{FF2B5EF4-FFF2-40B4-BE49-F238E27FC236}">
                <a16:creationId xmlns:a16="http://schemas.microsoft.com/office/drawing/2014/main" id="{2E712D67-E8EE-42D6-908C-5DAF6389905F}"/>
              </a:ext>
            </a:extLst>
          </p:cNvPr>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7247" name="Object 15">
            <a:extLst>
              <a:ext uri="{FF2B5EF4-FFF2-40B4-BE49-F238E27FC236}">
                <a16:creationId xmlns:a16="http://schemas.microsoft.com/office/drawing/2014/main" id="{B2CF45E5-E2D0-4ABD-BA90-AD5836456B14}"/>
              </a:ext>
            </a:extLst>
          </p:cNvPr>
          <p:cNvGraphicFramePr>
            <a:graphicFrameLocks noChangeAspect="1"/>
          </p:cNvGraphicFramePr>
          <p:nvPr/>
        </p:nvGraphicFramePr>
        <p:xfrm>
          <a:off x="1295400" y="3832225"/>
          <a:ext cx="6134100" cy="2230438"/>
        </p:xfrm>
        <a:graphic>
          <a:graphicData uri="http://schemas.openxmlformats.org/presentationml/2006/ole">
            <mc:AlternateContent xmlns:mc="http://schemas.openxmlformats.org/markup-compatibility/2006">
              <mc:Choice xmlns:v="urn:schemas-microsoft-com:vml" Requires="v">
                <p:oleObj spid="_x0000_s62543" name="公式" r:id="rId7" imgW="2451100" imgH="889000" progId="Equation.3">
                  <p:embed/>
                </p:oleObj>
              </mc:Choice>
              <mc:Fallback>
                <p:oleObj name="公式" r:id="rId7" imgW="2451100" imgH="8890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832225"/>
                        <a:ext cx="613410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72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a:extLst>
              <a:ext uri="{FF2B5EF4-FFF2-40B4-BE49-F238E27FC236}">
                <a16:creationId xmlns:a16="http://schemas.microsoft.com/office/drawing/2014/main" id="{59567046-CD0A-49C7-A764-7AC0291C0FB2}"/>
              </a:ext>
            </a:extLst>
          </p:cNvPr>
          <p:cNvSpPr>
            <a:spLocks noGrp="1"/>
          </p:cNvSpPr>
          <p:nvPr>
            <p:ph type="dt" sz="quarter" idx="10"/>
          </p:nvPr>
        </p:nvSpPr>
        <p:spPr>
          <a:xfrm>
            <a:off x="457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B2AB247C-B597-47E3-829A-EBAF94A9136B}" type="datetime10">
              <a:rPr lang="zh-CN" altLang="en-US" sz="1000" smtClean="0"/>
              <a:pPr>
                <a:spcBef>
                  <a:spcPct val="0"/>
                </a:spcBef>
                <a:buClrTx/>
                <a:buSzTx/>
                <a:buFontTx/>
                <a:buNone/>
              </a:pPr>
              <a:t>09:50</a:t>
            </a:fld>
            <a:endParaRPr lang="en-US" altLang="zh-CN" sz="1000"/>
          </a:p>
        </p:txBody>
      </p:sp>
      <p:sp>
        <p:nvSpPr>
          <p:cNvPr id="63491" name="页脚占位符 4">
            <a:extLst>
              <a:ext uri="{FF2B5EF4-FFF2-40B4-BE49-F238E27FC236}">
                <a16:creationId xmlns:a16="http://schemas.microsoft.com/office/drawing/2014/main" id="{4EB9F2B5-F612-49C3-B61B-CFFA0166A925}"/>
              </a:ext>
            </a:extLst>
          </p:cNvPr>
          <p:cNvSpPr>
            <a:spLocks noGrp="1"/>
          </p:cNvSpPr>
          <p:nvPr>
            <p:ph type="ftr" sz="quarter" idx="11"/>
          </p:nvPr>
        </p:nvSpPr>
        <p:spPr>
          <a:xfrm>
            <a:off x="3124200" y="6400800"/>
            <a:ext cx="2895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63492" name="灯片编号占位符 5">
            <a:extLst>
              <a:ext uri="{FF2B5EF4-FFF2-40B4-BE49-F238E27FC236}">
                <a16:creationId xmlns:a16="http://schemas.microsoft.com/office/drawing/2014/main" id="{4A95C3E0-AE3C-47C1-93FE-9CEEAF16937F}"/>
              </a:ext>
            </a:extLst>
          </p:cNvPr>
          <p:cNvSpPr>
            <a:spLocks noGrp="1"/>
          </p:cNvSpPr>
          <p:nvPr>
            <p:ph type="sldNum" sz="quarter" idx="12"/>
          </p:nvPr>
        </p:nvSpPr>
        <p:spPr>
          <a:xfrm>
            <a:off x="6553200" y="6400800"/>
            <a:ext cx="2133600" cy="4572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60FC269-C6B0-464E-906A-FCD6AAC780BF}" type="slidenum">
              <a:rPr lang="zh-CN" altLang="en-US" sz="1000" smtClean="0"/>
              <a:pPr>
                <a:spcBef>
                  <a:spcPct val="0"/>
                </a:spcBef>
                <a:buClrTx/>
                <a:buSzTx/>
                <a:buFontTx/>
                <a:buNone/>
              </a:pPr>
              <a:t>48</a:t>
            </a:fld>
            <a:endParaRPr lang="en-US" altLang="zh-CN" sz="1000"/>
          </a:p>
        </p:txBody>
      </p:sp>
      <p:sp>
        <p:nvSpPr>
          <p:cNvPr id="63493" name="Rectangle 2">
            <a:extLst>
              <a:ext uri="{FF2B5EF4-FFF2-40B4-BE49-F238E27FC236}">
                <a16:creationId xmlns:a16="http://schemas.microsoft.com/office/drawing/2014/main" id="{08C0D122-F787-451D-861F-BA227EBEA311}"/>
              </a:ext>
            </a:extLst>
          </p:cNvPr>
          <p:cNvSpPr>
            <a:spLocks noGrp="1" noChangeArrowheads="1"/>
          </p:cNvSpPr>
          <p:nvPr>
            <p:ph type="body" idx="1"/>
          </p:nvPr>
        </p:nvSpPr>
        <p:spPr>
          <a:xfrm>
            <a:off x="457200" y="228600"/>
            <a:ext cx="7924800" cy="6019800"/>
          </a:xfrm>
        </p:spPr>
        <p:txBody>
          <a:bodyPr/>
          <a:lstStyle/>
          <a:p>
            <a:r>
              <a:rPr lang="zh-CN" altLang="en-US" sz="3200">
                <a:ea typeface="宋体" panose="02010600030101010101" pitchFamily="2" charset="-122"/>
              </a:rPr>
              <a:t>例：求下列各式的前束范式</a:t>
            </a:r>
          </a:p>
          <a:p>
            <a:r>
              <a:rPr lang="en-US" altLang="zh-CN" sz="3200">
                <a:ea typeface="宋体" panose="02010600030101010101" pitchFamily="2" charset="-122"/>
              </a:rPr>
              <a:t>(3)</a:t>
            </a:r>
          </a:p>
          <a:p>
            <a:r>
              <a:rPr lang="zh-CN" altLang="en-US" sz="3200">
                <a:ea typeface="宋体" panose="02010600030101010101" pitchFamily="2" charset="-122"/>
              </a:rPr>
              <a:t>解：原式</a:t>
            </a: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 </a:t>
            </a:r>
            <a:r>
              <a:rPr lang="zh-CN" altLang="en-US">
                <a:ea typeface="宋体" panose="02010600030101010101" pitchFamily="2" charset="-122"/>
              </a:rPr>
              <a:t> </a:t>
            </a:r>
          </a:p>
        </p:txBody>
      </p:sp>
      <p:sp>
        <p:nvSpPr>
          <p:cNvPr id="63494" name="Rectangle 3">
            <a:extLst>
              <a:ext uri="{FF2B5EF4-FFF2-40B4-BE49-F238E27FC236}">
                <a16:creationId xmlns:a16="http://schemas.microsoft.com/office/drawing/2014/main" id="{3B7227DF-A564-4CEC-B54A-AC65D42058B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3495" name="Rectangle 4">
            <a:extLst>
              <a:ext uri="{FF2B5EF4-FFF2-40B4-BE49-F238E27FC236}">
                <a16:creationId xmlns:a16="http://schemas.microsoft.com/office/drawing/2014/main" id="{D50D6C33-757A-43F0-A75A-3FD496BB179B}"/>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3496" name="Rectangle 5">
            <a:extLst>
              <a:ext uri="{FF2B5EF4-FFF2-40B4-BE49-F238E27FC236}">
                <a16:creationId xmlns:a16="http://schemas.microsoft.com/office/drawing/2014/main" id="{BEB1BFC8-AC34-4EE1-9636-C3ED9296DD0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3497" name="Object 6">
            <a:extLst>
              <a:ext uri="{FF2B5EF4-FFF2-40B4-BE49-F238E27FC236}">
                <a16:creationId xmlns:a16="http://schemas.microsoft.com/office/drawing/2014/main" id="{FA473606-206C-4A98-AEBF-E3BB0A838E66}"/>
              </a:ext>
            </a:extLst>
          </p:cNvPr>
          <p:cNvGraphicFramePr>
            <a:graphicFrameLocks noChangeAspect="1"/>
          </p:cNvGraphicFramePr>
          <p:nvPr/>
        </p:nvGraphicFramePr>
        <p:xfrm>
          <a:off x="1524000" y="838200"/>
          <a:ext cx="5715000" cy="574675"/>
        </p:xfrm>
        <a:graphic>
          <a:graphicData uri="http://schemas.openxmlformats.org/presentationml/2006/ole">
            <mc:AlternateContent xmlns:mc="http://schemas.openxmlformats.org/markup-compatibility/2006">
              <mc:Choice xmlns:v="urn:schemas-microsoft-com:vml" Requires="v">
                <p:oleObj spid="_x0000_s63566" name="公式" r:id="rId3" imgW="2183452" imgH="215806" progId="Equation.3">
                  <p:embed/>
                </p:oleObj>
              </mc:Choice>
              <mc:Fallback>
                <p:oleObj name="公式" r:id="rId3" imgW="2183452" imgH="2158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838200"/>
                        <a:ext cx="5715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8" name="Rectangle 7">
            <a:extLst>
              <a:ext uri="{FF2B5EF4-FFF2-40B4-BE49-F238E27FC236}">
                <a16:creationId xmlns:a16="http://schemas.microsoft.com/office/drawing/2014/main" id="{A40066A4-DAA3-4FC9-909D-6BDCD18B4908}"/>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3499" name="Rectangle 8">
            <a:extLst>
              <a:ext uri="{FF2B5EF4-FFF2-40B4-BE49-F238E27FC236}">
                <a16:creationId xmlns:a16="http://schemas.microsoft.com/office/drawing/2014/main" id="{6A041CD1-CB57-46BD-A4F3-8E1F394CDC69}"/>
              </a:ext>
            </a:extLst>
          </p:cNvPr>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3500" name="Object 9">
            <a:extLst>
              <a:ext uri="{FF2B5EF4-FFF2-40B4-BE49-F238E27FC236}">
                <a16:creationId xmlns:a16="http://schemas.microsoft.com/office/drawing/2014/main" id="{2F0F0105-8EC8-43D6-8368-7A167A09D34C}"/>
              </a:ext>
            </a:extLst>
          </p:cNvPr>
          <p:cNvGraphicFramePr>
            <a:graphicFrameLocks noChangeAspect="1"/>
          </p:cNvGraphicFramePr>
          <p:nvPr/>
        </p:nvGraphicFramePr>
        <p:xfrm>
          <a:off x="1600200" y="1981200"/>
          <a:ext cx="5867400" cy="2133600"/>
        </p:xfrm>
        <a:graphic>
          <a:graphicData uri="http://schemas.openxmlformats.org/presentationml/2006/ole">
            <mc:AlternateContent xmlns:mc="http://schemas.openxmlformats.org/markup-compatibility/2006">
              <mc:Choice xmlns:v="urn:schemas-microsoft-com:vml" Requires="v">
                <p:oleObj spid="_x0000_s63567" name="公式" r:id="rId5" imgW="2451100" imgH="889000" progId="Equation.3">
                  <p:embed/>
                </p:oleObj>
              </mc:Choice>
              <mc:Fallback>
                <p:oleObj name="公式" r:id="rId5" imgW="2451100" imgH="889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981200"/>
                        <a:ext cx="5867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1" name="Rectangle 10">
            <a:extLst>
              <a:ext uri="{FF2B5EF4-FFF2-40B4-BE49-F238E27FC236}">
                <a16:creationId xmlns:a16="http://schemas.microsoft.com/office/drawing/2014/main" id="{ACA47B21-72F2-445B-93D0-1FB95B2EE544}"/>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9291" name="Object 11">
            <a:extLst>
              <a:ext uri="{FF2B5EF4-FFF2-40B4-BE49-F238E27FC236}">
                <a16:creationId xmlns:a16="http://schemas.microsoft.com/office/drawing/2014/main" id="{54888489-E938-4D8D-A927-63ABA921AA27}"/>
              </a:ext>
            </a:extLst>
          </p:cNvPr>
          <p:cNvGraphicFramePr>
            <a:graphicFrameLocks noChangeAspect="1"/>
          </p:cNvGraphicFramePr>
          <p:nvPr/>
        </p:nvGraphicFramePr>
        <p:xfrm>
          <a:off x="1600200" y="4191000"/>
          <a:ext cx="5943600" cy="2141538"/>
        </p:xfrm>
        <a:graphic>
          <a:graphicData uri="http://schemas.openxmlformats.org/presentationml/2006/ole">
            <mc:AlternateContent xmlns:mc="http://schemas.openxmlformats.org/markup-compatibility/2006">
              <mc:Choice xmlns:v="urn:schemas-microsoft-com:vml" Requires="v">
                <p:oleObj spid="_x0000_s63568" name="公式" r:id="rId7" imgW="2476500" imgH="889000" progId="Equation.3">
                  <p:embed/>
                </p:oleObj>
              </mc:Choice>
              <mc:Fallback>
                <p:oleObj name="公式" r:id="rId7" imgW="2476500" imgH="889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191000"/>
                        <a:ext cx="59436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711B1FC0-774C-42EE-B33F-526F404A9005}"/>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032D6E91-02DD-44D2-B143-B98C7904F20E}" type="datetime10">
              <a:rPr lang="zh-CN" altLang="en-US" sz="1000" smtClean="0"/>
              <a:pPr>
                <a:spcBef>
                  <a:spcPct val="0"/>
                </a:spcBef>
                <a:buClrTx/>
                <a:buSzTx/>
                <a:buFontTx/>
                <a:buNone/>
              </a:pPr>
              <a:t>09:50</a:t>
            </a:fld>
            <a:endParaRPr lang="en-US" altLang="zh-CN" sz="1000"/>
          </a:p>
        </p:txBody>
      </p:sp>
      <p:sp>
        <p:nvSpPr>
          <p:cNvPr id="64515" name="页脚占位符 4">
            <a:extLst>
              <a:ext uri="{FF2B5EF4-FFF2-40B4-BE49-F238E27FC236}">
                <a16:creationId xmlns:a16="http://schemas.microsoft.com/office/drawing/2014/main" id="{74471F72-C13D-44BC-9AAC-86DA73682BCB}"/>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64516" name="灯片编号占位符 5">
            <a:extLst>
              <a:ext uri="{FF2B5EF4-FFF2-40B4-BE49-F238E27FC236}">
                <a16:creationId xmlns:a16="http://schemas.microsoft.com/office/drawing/2014/main" id="{0E268A38-E705-4402-845B-DD6029240188}"/>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A86CB3B5-BEE8-4133-9821-879533E47C70}" type="slidenum">
              <a:rPr lang="zh-CN" altLang="en-US" sz="1000" smtClean="0"/>
              <a:pPr>
                <a:spcBef>
                  <a:spcPct val="0"/>
                </a:spcBef>
                <a:buClrTx/>
                <a:buSzTx/>
                <a:buFontTx/>
                <a:buNone/>
              </a:pPr>
              <a:t>49</a:t>
            </a:fld>
            <a:endParaRPr lang="en-US" altLang="zh-CN" sz="1000"/>
          </a:p>
        </p:txBody>
      </p:sp>
      <p:sp>
        <p:nvSpPr>
          <p:cNvPr id="608258" name="Rectangle 2">
            <a:extLst>
              <a:ext uri="{FF2B5EF4-FFF2-40B4-BE49-F238E27FC236}">
                <a16:creationId xmlns:a16="http://schemas.microsoft.com/office/drawing/2014/main" id="{371ABD1B-A71C-4AD7-B5B3-363D99731F6A}"/>
              </a:ext>
            </a:extLst>
          </p:cNvPr>
          <p:cNvSpPr>
            <a:spLocks noGrp="1" noChangeArrowheads="1"/>
          </p:cNvSpPr>
          <p:nvPr>
            <p:ph type="body" idx="1"/>
          </p:nvPr>
        </p:nvSpPr>
        <p:spPr>
          <a:xfrm>
            <a:off x="457200" y="228600"/>
            <a:ext cx="7924800" cy="6019800"/>
          </a:xfrm>
        </p:spPr>
        <p:txBody>
          <a:bodyPr/>
          <a:lstStyle/>
          <a:p>
            <a:r>
              <a:rPr lang="zh-CN" altLang="en-US" sz="3200">
                <a:ea typeface="宋体" panose="02010600030101010101" pitchFamily="2" charset="-122"/>
              </a:rPr>
              <a:t>例：求下列各式的前束范式</a:t>
            </a:r>
          </a:p>
          <a:p>
            <a:r>
              <a:rPr lang="en-US" altLang="zh-CN" sz="3200">
                <a:ea typeface="宋体" panose="02010600030101010101" pitchFamily="2" charset="-122"/>
              </a:rPr>
              <a:t>(3)</a:t>
            </a:r>
          </a:p>
          <a:p>
            <a:r>
              <a:rPr lang="zh-CN" altLang="en-US" sz="3200">
                <a:ea typeface="宋体" panose="02010600030101010101" pitchFamily="2" charset="-122"/>
              </a:rPr>
              <a:t>解：原式</a:t>
            </a:r>
          </a:p>
          <a:p>
            <a:endParaRPr lang="en-US" altLang="zh-CN" sz="3200">
              <a:ea typeface="宋体" panose="02010600030101010101" pitchFamily="2" charset="-122"/>
            </a:endParaRPr>
          </a:p>
          <a:p>
            <a:endParaRPr lang="en-US" altLang="zh-CN" sz="3200">
              <a:ea typeface="宋体" panose="02010600030101010101" pitchFamily="2" charset="-122"/>
            </a:endParaRPr>
          </a:p>
          <a:p>
            <a:endParaRPr lang="en-US" altLang="zh-CN" sz="3200">
              <a:ea typeface="宋体" panose="02010600030101010101" pitchFamily="2" charset="-122"/>
            </a:endParaRPr>
          </a:p>
          <a:p>
            <a:endParaRPr lang="en-US" altLang="zh-CN" sz="3200">
              <a:ea typeface="宋体" panose="02010600030101010101" pitchFamily="2" charset="-122"/>
            </a:endParaRPr>
          </a:p>
          <a:p>
            <a:endParaRPr lang="en-US" altLang="zh-CN" sz="3200">
              <a:ea typeface="宋体" panose="02010600030101010101" pitchFamily="2" charset="-122"/>
            </a:endParaRPr>
          </a:p>
          <a:p>
            <a:endParaRPr lang="en-US" altLang="zh-CN" sz="3200">
              <a:ea typeface="宋体" panose="02010600030101010101" pitchFamily="2" charset="-122"/>
            </a:endParaRPr>
          </a:p>
          <a:p>
            <a:r>
              <a:rPr lang="zh-CN" altLang="en-US" sz="3200">
                <a:ea typeface="宋体" panose="02010600030101010101" pitchFamily="2" charset="-122"/>
              </a:rPr>
              <a:t>前束范式不唯一。</a:t>
            </a:r>
            <a:r>
              <a:rPr lang="en-US" altLang="zh-CN" sz="3200">
                <a:ea typeface="宋体" panose="02010600030101010101" pitchFamily="2" charset="-122"/>
              </a:rPr>
              <a:t>  </a:t>
            </a:r>
          </a:p>
        </p:txBody>
      </p:sp>
      <p:sp>
        <p:nvSpPr>
          <p:cNvPr id="64518" name="Rectangle 3">
            <a:extLst>
              <a:ext uri="{FF2B5EF4-FFF2-40B4-BE49-F238E27FC236}">
                <a16:creationId xmlns:a16="http://schemas.microsoft.com/office/drawing/2014/main" id="{F661327A-8BAD-4282-843B-0EBE23CD2194}"/>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4519" name="Rectangle 4">
            <a:extLst>
              <a:ext uri="{FF2B5EF4-FFF2-40B4-BE49-F238E27FC236}">
                <a16:creationId xmlns:a16="http://schemas.microsoft.com/office/drawing/2014/main" id="{12C3FF35-D360-4240-9E3E-ADE3CDCC0A57}"/>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4520" name="Rectangle 5">
            <a:extLst>
              <a:ext uri="{FF2B5EF4-FFF2-40B4-BE49-F238E27FC236}">
                <a16:creationId xmlns:a16="http://schemas.microsoft.com/office/drawing/2014/main" id="{C7407B79-A279-47EE-8920-D5C726149FB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4521" name="Object 6">
            <a:extLst>
              <a:ext uri="{FF2B5EF4-FFF2-40B4-BE49-F238E27FC236}">
                <a16:creationId xmlns:a16="http://schemas.microsoft.com/office/drawing/2014/main" id="{00E02C40-F0A8-4416-A918-A5DDA84623F2}"/>
              </a:ext>
            </a:extLst>
          </p:cNvPr>
          <p:cNvGraphicFramePr>
            <a:graphicFrameLocks noChangeAspect="1"/>
          </p:cNvGraphicFramePr>
          <p:nvPr/>
        </p:nvGraphicFramePr>
        <p:xfrm>
          <a:off x="1524000" y="838200"/>
          <a:ext cx="5715000" cy="574675"/>
        </p:xfrm>
        <a:graphic>
          <a:graphicData uri="http://schemas.openxmlformats.org/presentationml/2006/ole">
            <mc:AlternateContent xmlns:mc="http://schemas.openxmlformats.org/markup-compatibility/2006">
              <mc:Choice xmlns:v="urn:schemas-microsoft-com:vml" Requires="v">
                <p:oleObj spid="_x0000_s64591" name="公式" r:id="rId3" imgW="2183452" imgH="215806" progId="Equation.3">
                  <p:embed/>
                </p:oleObj>
              </mc:Choice>
              <mc:Fallback>
                <p:oleObj name="公式" r:id="rId3" imgW="2183452" imgH="2158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838200"/>
                        <a:ext cx="5715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2" name="Rectangle 7">
            <a:extLst>
              <a:ext uri="{FF2B5EF4-FFF2-40B4-BE49-F238E27FC236}">
                <a16:creationId xmlns:a16="http://schemas.microsoft.com/office/drawing/2014/main" id="{2FCB0CB2-B51E-45C0-88EB-926BEFB861D8}"/>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4523" name="Rectangle 9">
            <a:extLst>
              <a:ext uri="{FF2B5EF4-FFF2-40B4-BE49-F238E27FC236}">
                <a16:creationId xmlns:a16="http://schemas.microsoft.com/office/drawing/2014/main" id="{55785A91-217F-4E28-BFFE-237C02D8DA66}"/>
              </a:ext>
            </a:extLst>
          </p:cNvPr>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64524" name="Rectangle 12">
            <a:extLst>
              <a:ext uri="{FF2B5EF4-FFF2-40B4-BE49-F238E27FC236}">
                <a16:creationId xmlns:a16="http://schemas.microsoft.com/office/drawing/2014/main" id="{31D1E447-9952-4C23-B715-62E445C8B841}"/>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4525" name="Object 11">
            <a:extLst>
              <a:ext uri="{FF2B5EF4-FFF2-40B4-BE49-F238E27FC236}">
                <a16:creationId xmlns:a16="http://schemas.microsoft.com/office/drawing/2014/main" id="{D4D16329-00F3-44A9-BAC8-7DED1B4C866B}"/>
              </a:ext>
            </a:extLst>
          </p:cNvPr>
          <p:cNvGraphicFramePr>
            <a:graphicFrameLocks noChangeAspect="1"/>
          </p:cNvGraphicFramePr>
          <p:nvPr/>
        </p:nvGraphicFramePr>
        <p:xfrm>
          <a:off x="1524000" y="2022475"/>
          <a:ext cx="5943600" cy="2141538"/>
        </p:xfrm>
        <a:graphic>
          <a:graphicData uri="http://schemas.openxmlformats.org/presentationml/2006/ole">
            <mc:AlternateContent xmlns:mc="http://schemas.openxmlformats.org/markup-compatibility/2006">
              <mc:Choice xmlns:v="urn:schemas-microsoft-com:vml" Requires="v">
                <p:oleObj spid="_x0000_s64592" name="公式" r:id="rId5" imgW="2476500" imgH="889000" progId="Equation.3">
                  <p:embed/>
                </p:oleObj>
              </mc:Choice>
              <mc:Fallback>
                <p:oleObj name="公式" r:id="rId5" imgW="2476500" imgH="8890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022475"/>
                        <a:ext cx="59436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6" name="Rectangle 16">
            <a:extLst>
              <a:ext uri="{FF2B5EF4-FFF2-40B4-BE49-F238E27FC236}">
                <a16:creationId xmlns:a16="http://schemas.microsoft.com/office/drawing/2014/main" id="{6475EC3E-C912-43EE-B3E8-C9DC6DB15B0C}"/>
              </a:ext>
            </a:extLst>
          </p:cNvPr>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608271" name="Object 15">
            <a:extLst>
              <a:ext uri="{FF2B5EF4-FFF2-40B4-BE49-F238E27FC236}">
                <a16:creationId xmlns:a16="http://schemas.microsoft.com/office/drawing/2014/main" id="{A3418D13-66C1-42E5-8181-5E4FEE504A16}"/>
              </a:ext>
            </a:extLst>
          </p:cNvPr>
          <p:cNvGraphicFramePr>
            <a:graphicFrameLocks noChangeAspect="1"/>
          </p:cNvGraphicFramePr>
          <p:nvPr/>
        </p:nvGraphicFramePr>
        <p:xfrm>
          <a:off x="1447800" y="4343400"/>
          <a:ext cx="6411913" cy="1095375"/>
        </p:xfrm>
        <a:graphic>
          <a:graphicData uri="http://schemas.openxmlformats.org/presentationml/2006/ole">
            <mc:AlternateContent xmlns:mc="http://schemas.openxmlformats.org/markup-compatibility/2006">
              <mc:Choice xmlns:v="urn:schemas-microsoft-com:vml" Requires="v">
                <p:oleObj spid="_x0000_s64593" name="公式" r:id="rId7" imgW="2514600" imgH="431800" progId="Equation.3">
                  <p:embed/>
                </p:oleObj>
              </mc:Choice>
              <mc:Fallback>
                <p:oleObj name="公式" r:id="rId7" imgW="2514600" imgH="4318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343400"/>
                        <a:ext cx="64119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8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82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a:extLst>
              <a:ext uri="{FF2B5EF4-FFF2-40B4-BE49-F238E27FC236}">
                <a16:creationId xmlns:a16="http://schemas.microsoft.com/office/drawing/2014/main" id="{40015D84-8521-43DB-8040-E5EF249340E4}"/>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F67CA1A-9FCB-4A38-81B6-12EE17606625}" type="datetime10">
              <a:rPr lang="zh-CN" altLang="en-US" sz="1000" smtClean="0"/>
              <a:pPr>
                <a:spcBef>
                  <a:spcPct val="0"/>
                </a:spcBef>
                <a:buClrTx/>
                <a:buSzTx/>
                <a:buFontTx/>
                <a:buNone/>
              </a:pPr>
              <a:t>09:50</a:t>
            </a:fld>
            <a:endParaRPr lang="en-US" altLang="zh-CN" sz="1000"/>
          </a:p>
        </p:txBody>
      </p:sp>
      <p:sp>
        <p:nvSpPr>
          <p:cNvPr id="19459" name="页脚占位符 4">
            <a:extLst>
              <a:ext uri="{FF2B5EF4-FFF2-40B4-BE49-F238E27FC236}">
                <a16:creationId xmlns:a16="http://schemas.microsoft.com/office/drawing/2014/main" id="{2E89A0B9-EC80-4DB0-A831-FDF5DF0A812A}"/>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19460" name="灯片编号占位符 5">
            <a:extLst>
              <a:ext uri="{FF2B5EF4-FFF2-40B4-BE49-F238E27FC236}">
                <a16:creationId xmlns:a16="http://schemas.microsoft.com/office/drawing/2014/main" id="{D900CBAC-9649-45C7-878C-F532A54A280D}"/>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903ADC9D-6C5E-4779-82E4-30F3CBE027D8}" type="slidenum">
              <a:rPr lang="zh-CN" altLang="en-US" sz="1000" smtClean="0"/>
              <a:pPr>
                <a:spcBef>
                  <a:spcPct val="0"/>
                </a:spcBef>
                <a:buClrTx/>
                <a:buSzTx/>
                <a:buFontTx/>
                <a:buNone/>
              </a:pPr>
              <a:t>5</a:t>
            </a:fld>
            <a:endParaRPr lang="en-US" altLang="zh-CN" sz="1000"/>
          </a:p>
        </p:txBody>
      </p:sp>
      <p:sp>
        <p:nvSpPr>
          <p:cNvPr id="19461" name="Rectangle 2">
            <a:extLst>
              <a:ext uri="{FF2B5EF4-FFF2-40B4-BE49-F238E27FC236}">
                <a16:creationId xmlns:a16="http://schemas.microsoft.com/office/drawing/2014/main" id="{96D5D42F-CDBB-43BA-85C7-1343B65E7E8C}"/>
              </a:ext>
            </a:extLst>
          </p:cNvPr>
          <p:cNvSpPr>
            <a:spLocks noGrp="1" noChangeArrowheads="1"/>
          </p:cNvSpPr>
          <p:nvPr>
            <p:ph type="title"/>
          </p:nvPr>
        </p:nvSpPr>
        <p:spPr/>
        <p:txBody>
          <a:bodyPr/>
          <a:lstStyle/>
          <a:p>
            <a:r>
              <a:rPr lang="en-US" altLang="en-US"/>
              <a:t>谓词公式及解释</a:t>
            </a:r>
            <a:endParaRPr lang="zh-CN" altLang="en-US">
              <a:ea typeface="宋体" panose="02010600030101010101" pitchFamily="2" charset="-122"/>
            </a:endParaRPr>
          </a:p>
        </p:txBody>
      </p:sp>
      <p:sp>
        <p:nvSpPr>
          <p:cNvPr id="487427" name="Rectangle 3">
            <a:extLst>
              <a:ext uri="{FF2B5EF4-FFF2-40B4-BE49-F238E27FC236}">
                <a16:creationId xmlns:a16="http://schemas.microsoft.com/office/drawing/2014/main" id="{3361CC46-D643-4286-BD66-5F5CACC90CF2}"/>
              </a:ext>
            </a:extLst>
          </p:cNvPr>
          <p:cNvSpPr>
            <a:spLocks noGrp="1" noChangeArrowheads="1"/>
          </p:cNvSpPr>
          <p:nvPr>
            <p:ph type="body" idx="1"/>
          </p:nvPr>
        </p:nvSpPr>
        <p:spPr>
          <a:xfrm>
            <a:off x="457200" y="1600200"/>
            <a:ext cx="8077200" cy="4114800"/>
          </a:xfrm>
        </p:spPr>
        <p:txBody>
          <a:bodyPr/>
          <a:lstStyle/>
          <a:p>
            <a:pPr marL="609600" indent="-609600"/>
            <a:r>
              <a:rPr lang="zh-CN" altLang="en-US" b="1">
                <a:ea typeface="宋体" panose="02010600030101010101" pitchFamily="2" charset="-122"/>
              </a:rPr>
              <a:t>使用的符号（字母表）</a:t>
            </a:r>
            <a:endParaRPr lang="en-US" altLang="zh-CN" b="1">
              <a:ea typeface="宋体" panose="02010600030101010101" pitchFamily="2" charset="-122"/>
            </a:endParaRPr>
          </a:p>
          <a:p>
            <a:pPr marL="609600" indent="-609600"/>
            <a:r>
              <a:rPr lang="en-US" altLang="zh-CN">
                <a:ea typeface="宋体" panose="02010600030101010101" pitchFamily="2" charset="-122"/>
              </a:rPr>
              <a:t>(1) </a:t>
            </a:r>
            <a:r>
              <a:rPr lang="zh-CN" altLang="en-US">
                <a:ea typeface="宋体" panose="02010600030101010101" pitchFamily="2" charset="-122"/>
              </a:rPr>
              <a:t>个体常项：</a:t>
            </a:r>
          </a:p>
          <a:p>
            <a:pPr marL="609600" indent="-609600"/>
            <a:r>
              <a:rPr lang="en-US" altLang="zh-CN">
                <a:ea typeface="宋体" panose="02010600030101010101" pitchFamily="2" charset="-122"/>
              </a:rPr>
              <a:t>(2) </a:t>
            </a:r>
            <a:r>
              <a:rPr lang="zh-CN" altLang="en-US">
                <a:ea typeface="宋体" panose="02010600030101010101" pitchFamily="2" charset="-122"/>
              </a:rPr>
              <a:t>个体变项：</a:t>
            </a:r>
          </a:p>
          <a:p>
            <a:pPr marL="609600" indent="-609600"/>
            <a:r>
              <a:rPr lang="en-US" altLang="zh-CN">
                <a:ea typeface="宋体" panose="02010600030101010101" pitchFamily="2" charset="-122"/>
              </a:rPr>
              <a:t>(3) </a:t>
            </a:r>
            <a:r>
              <a:rPr lang="zh-CN" altLang="en-US">
                <a:ea typeface="宋体" panose="02010600030101010101" pitchFamily="2" charset="-122"/>
              </a:rPr>
              <a:t>函数符号：</a:t>
            </a:r>
          </a:p>
          <a:p>
            <a:pPr marL="609600" indent="-609600"/>
            <a:r>
              <a:rPr lang="en-US" altLang="zh-CN">
                <a:ea typeface="宋体" panose="02010600030101010101" pitchFamily="2" charset="-122"/>
              </a:rPr>
              <a:t>(4) </a:t>
            </a:r>
            <a:r>
              <a:rPr lang="zh-CN" altLang="en-US">
                <a:ea typeface="宋体" panose="02010600030101010101" pitchFamily="2" charset="-122"/>
              </a:rPr>
              <a:t>谓词符号：</a:t>
            </a:r>
          </a:p>
          <a:p>
            <a:pPr marL="609600" indent="-609600"/>
            <a:r>
              <a:rPr lang="en-US" altLang="zh-CN">
                <a:ea typeface="宋体" panose="02010600030101010101" pitchFamily="2" charset="-122"/>
              </a:rPr>
              <a:t>(5) </a:t>
            </a:r>
            <a:r>
              <a:rPr lang="zh-CN" altLang="en-US">
                <a:ea typeface="宋体" panose="02010600030101010101" pitchFamily="2" charset="-122"/>
              </a:rPr>
              <a:t>量词符号：</a:t>
            </a:r>
          </a:p>
          <a:p>
            <a:pPr marL="609600" indent="-609600"/>
            <a:r>
              <a:rPr lang="en-US" altLang="zh-CN">
                <a:ea typeface="宋体" panose="02010600030101010101" pitchFamily="2" charset="-122"/>
              </a:rPr>
              <a:t>(6) </a:t>
            </a:r>
            <a:r>
              <a:rPr lang="zh-CN" altLang="en-US">
                <a:ea typeface="宋体" panose="02010600030101010101" pitchFamily="2" charset="-122"/>
              </a:rPr>
              <a:t>联结词符：</a:t>
            </a:r>
          </a:p>
          <a:p>
            <a:pPr marL="609600" indent="-609600"/>
            <a:r>
              <a:rPr lang="en-US" altLang="zh-CN">
                <a:ea typeface="宋体" panose="02010600030101010101" pitchFamily="2" charset="-122"/>
              </a:rPr>
              <a:t>(7) </a:t>
            </a:r>
            <a:r>
              <a:rPr lang="zh-CN" altLang="en-US">
                <a:ea typeface="宋体" panose="02010600030101010101" pitchFamily="2" charset="-122"/>
              </a:rPr>
              <a:t>括号和逗号：</a:t>
            </a:r>
          </a:p>
        </p:txBody>
      </p:sp>
      <p:sp>
        <p:nvSpPr>
          <p:cNvPr id="19463" name="Rectangle 5">
            <a:extLst>
              <a:ext uri="{FF2B5EF4-FFF2-40B4-BE49-F238E27FC236}">
                <a16:creationId xmlns:a16="http://schemas.microsoft.com/office/drawing/2014/main" id="{F940EB4E-C1E2-46C2-B64C-8BB9B774D680}"/>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28" name="Object 4">
            <a:extLst>
              <a:ext uri="{FF2B5EF4-FFF2-40B4-BE49-F238E27FC236}">
                <a16:creationId xmlns:a16="http://schemas.microsoft.com/office/drawing/2014/main" id="{654227ED-85DA-4987-BA35-1B4CB9787E84}"/>
              </a:ext>
            </a:extLst>
          </p:cNvPr>
          <p:cNvGraphicFramePr>
            <a:graphicFrameLocks noChangeAspect="1"/>
          </p:cNvGraphicFramePr>
          <p:nvPr/>
        </p:nvGraphicFramePr>
        <p:xfrm>
          <a:off x="3886200" y="2133600"/>
          <a:ext cx="3505200" cy="619125"/>
        </p:xfrm>
        <a:graphic>
          <a:graphicData uri="http://schemas.openxmlformats.org/presentationml/2006/ole">
            <mc:AlternateContent xmlns:mc="http://schemas.openxmlformats.org/markup-compatibility/2006">
              <mc:Choice xmlns:v="urn:schemas-microsoft-com:vml" Requires="v">
                <p:oleObj spid="_x0000_s19624" name="公式" r:id="rId3" imgW="1295400" imgH="228600" progId="Equation.3">
                  <p:embed/>
                </p:oleObj>
              </mc:Choice>
              <mc:Fallback>
                <p:oleObj name="公式" r:id="rId3" imgW="1295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133600"/>
                        <a:ext cx="35052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7">
            <a:extLst>
              <a:ext uri="{FF2B5EF4-FFF2-40B4-BE49-F238E27FC236}">
                <a16:creationId xmlns:a16="http://schemas.microsoft.com/office/drawing/2014/main" id="{07938080-E411-45A4-95BC-A2949B81A6F3}"/>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30" name="Object 6">
            <a:extLst>
              <a:ext uri="{FF2B5EF4-FFF2-40B4-BE49-F238E27FC236}">
                <a16:creationId xmlns:a16="http://schemas.microsoft.com/office/drawing/2014/main" id="{3CF3C6AD-440B-41A7-80E6-89EC2B8304DF}"/>
              </a:ext>
            </a:extLst>
          </p:cNvPr>
          <p:cNvGraphicFramePr>
            <a:graphicFrameLocks noChangeAspect="1"/>
          </p:cNvGraphicFramePr>
          <p:nvPr/>
        </p:nvGraphicFramePr>
        <p:xfrm>
          <a:off x="3962400" y="2613025"/>
          <a:ext cx="3429000" cy="587375"/>
        </p:xfrm>
        <a:graphic>
          <a:graphicData uri="http://schemas.openxmlformats.org/presentationml/2006/ole">
            <mc:AlternateContent xmlns:mc="http://schemas.openxmlformats.org/markup-compatibility/2006">
              <mc:Choice xmlns:v="urn:schemas-microsoft-com:vml" Requires="v">
                <p:oleObj spid="_x0000_s19625" name="公式" r:id="rId5" imgW="1333500" imgH="228600" progId="Equation.3">
                  <p:embed/>
                </p:oleObj>
              </mc:Choice>
              <mc:Fallback>
                <p:oleObj name="公式" r:id="rId5" imgW="1333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613025"/>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Rectangle 9">
            <a:extLst>
              <a:ext uri="{FF2B5EF4-FFF2-40B4-BE49-F238E27FC236}">
                <a16:creationId xmlns:a16="http://schemas.microsoft.com/office/drawing/2014/main" id="{E0961FCC-73F1-4FA7-AFCF-3F9D06273AA7}"/>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32" name="Object 8">
            <a:extLst>
              <a:ext uri="{FF2B5EF4-FFF2-40B4-BE49-F238E27FC236}">
                <a16:creationId xmlns:a16="http://schemas.microsoft.com/office/drawing/2014/main" id="{BE5C8F0C-6C5D-4D0E-BC4A-2F5B6649332A}"/>
              </a:ext>
            </a:extLst>
          </p:cNvPr>
          <p:cNvGraphicFramePr>
            <a:graphicFrameLocks noChangeAspect="1"/>
          </p:cNvGraphicFramePr>
          <p:nvPr/>
        </p:nvGraphicFramePr>
        <p:xfrm>
          <a:off x="3962400" y="3151188"/>
          <a:ext cx="3429000" cy="582612"/>
        </p:xfrm>
        <a:graphic>
          <a:graphicData uri="http://schemas.openxmlformats.org/presentationml/2006/ole">
            <mc:AlternateContent xmlns:mc="http://schemas.openxmlformats.org/markup-compatibility/2006">
              <mc:Choice xmlns:v="urn:schemas-microsoft-com:vml" Requires="v">
                <p:oleObj spid="_x0000_s19626" name="公式" r:id="rId7" imgW="1346200" imgH="228600" progId="Equation.3">
                  <p:embed/>
                </p:oleObj>
              </mc:Choice>
              <mc:Fallback>
                <p:oleObj name="公式" r:id="rId7" imgW="13462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151188"/>
                        <a:ext cx="34290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9" name="Rectangle 11">
            <a:extLst>
              <a:ext uri="{FF2B5EF4-FFF2-40B4-BE49-F238E27FC236}">
                <a16:creationId xmlns:a16="http://schemas.microsoft.com/office/drawing/2014/main" id="{DFAC6354-ACCC-4244-A82A-89D6BEDC9674}"/>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34" name="Object 10">
            <a:extLst>
              <a:ext uri="{FF2B5EF4-FFF2-40B4-BE49-F238E27FC236}">
                <a16:creationId xmlns:a16="http://schemas.microsoft.com/office/drawing/2014/main" id="{5A3AB3D2-0C1C-4A1B-B9F5-8B265A460C49}"/>
              </a:ext>
            </a:extLst>
          </p:cNvPr>
          <p:cNvGraphicFramePr>
            <a:graphicFrameLocks noChangeAspect="1"/>
          </p:cNvGraphicFramePr>
          <p:nvPr/>
        </p:nvGraphicFramePr>
        <p:xfrm>
          <a:off x="3962400" y="3752850"/>
          <a:ext cx="3962400" cy="590550"/>
        </p:xfrm>
        <a:graphic>
          <a:graphicData uri="http://schemas.openxmlformats.org/presentationml/2006/ole">
            <mc:AlternateContent xmlns:mc="http://schemas.openxmlformats.org/markup-compatibility/2006">
              <mc:Choice xmlns:v="urn:schemas-microsoft-com:vml" Requires="v">
                <p:oleObj spid="_x0000_s19627" name="公式" r:id="rId9" imgW="1536700" imgH="228600" progId="Equation.3">
                  <p:embed/>
                </p:oleObj>
              </mc:Choice>
              <mc:Fallback>
                <p:oleObj name="公式" r:id="rId9" imgW="15367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752850"/>
                        <a:ext cx="3962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Rectangle 13">
            <a:extLst>
              <a:ext uri="{FF2B5EF4-FFF2-40B4-BE49-F238E27FC236}">
                <a16:creationId xmlns:a16="http://schemas.microsoft.com/office/drawing/2014/main" id="{91ADF887-6D81-4B8C-8954-6ED0FB76AD3B}"/>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36" name="Object 12">
            <a:extLst>
              <a:ext uri="{FF2B5EF4-FFF2-40B4-BE49-F238E27FC236}">
                <a16:creationId xmlns:a16="http://schemas.microsoft.com/office/drawing/2014/main" id="{AF606F71-93CD-4648-A4CA-87F94630223F}"/>
              </a:ext>
            </a:extLst>
          </p:cNvPr>
          <p:cNvGraphicFramePr>
            <a:graphicFrameLocks noChangeAspect="1"/>
          </p:cNvGraphicFramePr>
          <p:nvPr/>
        </p:nvGraphicFramePr>
        <p:xfrm>
          <a:off x="4038600" y="4248150"/>
          <a:ext cx="762000" cy="552450"/>
        </p:xfrm>
        <a:graphic>
          <a:graphicData uri="http://schemas.openxmlformats.org/presentationml/2006/ole">
            <mc:AlternateContent xmlns:mc="http://schemas.openxmlformats.org/markup-compatibility/2006">
              <mc:Choice xmlns:v="urn:schemas-microsoft-com:vml" Requires="v">
                <p:oleObj spid="_x0000_s19628" name="公式" r:id="rId11" imgW="279279" imgH="203112" progId="Equation.3">
                  <p:embed/>
                </p:oleObj>
              </mc:Choice>
              <mc:Fallback>
                <p:oleObj name="公式" r:id="rId11" imgW="279279" imgH="20311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42481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3" name="Rectangle 15">
            <a:extLst>
              <a:ext uri="{FF2B5EF4-FFF2-40B4-BE49-F238E27FC236}">
                <a16:creationId xmlns:a16="http://schemas.microsoft.com/office/drawing/2014/main" id="{5C5C53D3-238F-4271-A47B-FD994D87BE57}"/>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38" name="Object 14">
            <a:extLst>
              <a:ext uri="{FF2B5EF4-FFF2-40B4-BE49-F238E27FC236}">
                <a16:creationId xmlns:a16="http://schemas.microsoft.com/office/drawing/2014/main" id="{CAC359B9-9E67-4EB7-BB27-F7B6D311B1B6}"/>
              </a:ext>
            </a:extLst>
          </p:cNvPr>
          <p:cNvGraphicFramePr>
            <a:graphicFrameLocks noChangeAspect="1"/>
          </p:cNvGraphicFramePr>
          <p:nvPr/>
        </p:nvGraphicFramePr>
        <p:xfrm>
          <a:off x="4038600" y="4727575"/>
          <a:ext cx="2743200" cy="530225"/>
        </p:xfrm>
        <a:graphic>
          <a:graphicData uri="http://schemas.openxmlformats.org/presentationml/2006/ole">
            <mc:AlternateContent xmlns:mc="http://schemas.openxmlformats.org/markup-compatibility/2006">
              <mc:Choice xmlns:v="urn:schemas-microsoft-com:vml" Requires="v">
                <p:oleObj spid="_x0000_s19629" name="公式" r:id="rId13" imgW="837836" imgH="165028" progId="Equation.3">
                  <p:embed/>
                </p:oleObj>
              </mc:Choice>
              <mc:Fallback>
                <p:oleObj name="公式" r:id="rId13" imgW="837836" imgH="165028"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4727575"/>
                        <a:ext cx="2743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5" name="Rectangle 17">
            <a:extLst>
              <a:ext uri="{FF2B5EF4-FFF2-40B4-BE49-F238E27FC236}">
                <a16:creationId xmlns:a16="http://schemas.microsoft.com/office/drawing/2014/main" id="{53AC1199-61AD-403E-AD42-BD25AA61F9C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7440" name="Object 16">
            <a:extLst>
              <a:ext uri="{FF2B5EF4-FFF2-40B4-BE49-F238E27FC236}">
                <a16:creationId xmlns:a16="http://schemas.microsoft.com/office/drawing/2014/main" id="{58E61C5D-85BE-47DC-B1C8-659B7C62E196}"/>
              </a:ext>
            </a:extLst>
          </p:cNvPr>
          <p:cNvGraphicFramePr>
            <a:graphicFrameLocks noChangeAspect="1"/>
          </p:cNvGraphicFramePr>
          <p:nvPr/>
        </p:nvGraphicFramePr>
        <p:xfrm>
          <a:off x="4114800" y="5297488"/>
          <a:ext cx="838200" cy="493712"/>
        </p:xfrm>
        <a:graphic>
          <a:graphicData uri="http://schemas.openxmlformats.org/presentationml/2006/ole">
            <mc:AlternateContent xmlns:mc="http://schemas.openxmlformats.org/markup-compatibility/2006">
              <mc:Choice xmlns:v="urn:schemas-microsoft-com:vml" Requires="v">
                <p:oleObj spid="_x0000_s19630" name="公式" r:id="rId15" imgW="368140" imgH="215806" progId="Equation.3">
                  <p:embed/>
                </p:oleObj>
              </mc:Choice>
              <mc:Fallback>
                <p:oleObj name="公式" r:id="rId15" imgW="368140" imgH="215806"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5297488"/>
                        <a:ext cx="8382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7427">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48742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7427">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874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7427">
                                            <p:txEl>
                                              <p:pRg st="3" end="3"/>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48743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7427">
                                            <p:txEl>
                                              <p:pRg st="4" end="4"/>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4874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7427">
                                            <p:txEl>
                                              <p:pRg st="5" end="5"/>
                                            </p:txEl>
                                          </p:spTgt>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nodeType="afterEffect">
                                  <p:stCondLst>
                                    <p:cond delay="0"/>
                                  </p:stCondLst>
                                  <p:childTnLst>
                                    <p:set>
                                      <p:cBhvr>
                                        <p:cTn id="41" dur="1" fill="hold">
                                          <p:stCondLst>
                                            <p:cond delay="0"/>
                                          </p:stCondLst>
                                        </p:cTn>
                                        <p:tgtEl>
                                          <p:spTgt spid="48743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87427">
                                            <p:txEl>
                                              <p:pRg st="6" end="6"/>
                                            </p:txEl>
                                          </p:spTgt>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0"/>
                                          </p:stCondLst>
                                        </p:cTn>
                                        <p:tgtEl>
                                          <p:spTgt spid="4874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7427">
                                            <p:txEl>
                                              <p:pRg st="7" end="7"/>
                                            </p:txEl>
                                          </p:spTgt>
                                        </p:tgtEl>
                                        <p:attrNameLst>
                                          <p:attrName>style.visibility</p:attrName>
                                        </p:attrNameLst>
                                      </p:cBhvr>
                                      <p:to>
                                        <p:strVal val="visible"/>
                                      </p:to>
                                    </p:set>
                                  </p:childTnLst>
                                </p:cTn>
                              </p:par>
                            </p:childTnLst>
                          </p:cTn>
                        </p:par>
                        <p:par>
                          <p:cTn id="53" fill="hold" nodeType="afterGroup">
                            <p:stCondLst>
                              <p:cond delay="0"/>
                            </p:stCondLst>
                            <p:childTnLst>
                              <p:par>
                                <p:cTn id="54" presetID="1" presetClass="entr" presetSubtype="0" fill="hold" nodeType="afterEffect">
                                  <p:stCondLst>
                                    <p:cond delay="0"/>
                                  </p:stCondLst>
                                  <p:childTnLst>
                                    <p:set>
                                      <p:cBhvr>
                                        <p:cTn id="55" dur="1" fill="hold">
                                          <p:stCondLst>
                                            <p:cond delay="0"/>
                                          </p:stCondLst>
                                        </p:cTn>
                                        <p:tgtEl>
                                          <p:spTgt spid="487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EAA3BD8A-9534-4F1C-A4F4-C7D57522755F}"/>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91BB283D-2BA5-4C5F-91EC-71F0737EC3C9}" type="slidenum">
              <a:rPr lang="zh-CN" altLang="en-US" sz="1000" smtClean="0">
                <a:solidFill>
                  <a:srgbClr val="009999"/>
                </a:solidFill>
                <a:latin typeface="Arial Narrow" panose="020B0606020202030204" pitchFamily="34" charset="0"/>
              </a:rPr>
              <a:pPr algn="l">
                <a:spcBef>
                  <a:spcPct val="0"/>
                </a:spcBef>
                <a:buClrTx/>
                <a:buSzTx/>
                <a:buFontTx/>
                <a:buNone/>
              </a:pPr>
              <a:t>50</a:t>
            </a:fld>
            <a:endParaRPr lang="en-US" altLang="zh-CN" sz="1000">
              <a:solidFill>
                <a:srgbClr val="009999"/>
              </a:solidFill>
              <a:latin typeface="Arial Narrow" panose="020B0606020202030204" pitchFamily="34" charset="0"/>
            </a:endParaRPr>
          </a:p>
        </p:txBody>
      </p:sp>
      <p:sp>
        <p:nvSpPr>
          <p:cNvPr id="65539" name="日期占位符 4">
            <a:extLst>
              <a:ext uri="{FF2B5EF4-FFF2-40B4-BE49-F238E27FC236}">
                <a16:creationId xmlns:a16="http://schemas.microsoft.com/office/drawing/2014/main" id="{F872E6D6-52D1-4F94-9F05-53731833E16A}"/>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539D3531-6305-448B-B612-C46F91996BE8}"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65540" name="页脚占位符 5">
            <a:extLst>
              <a:ext uri="{FF2B5EF4-FFF2-40B4-BE49-F238E27FC236}">
                <a16:creationId xmlns:a16="http://schemas.microsoft.com/office/drawing/2014/main" id="{077B751D-D84B-4CAD-B67C-E1C177865813}"/>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65541" name="Rectangle 2">
            <a:extLst>
              <a:ext uri="{FF2B5EF4-FFF2-40B4-BE49-F238E27FC236}">
                <a16:creationId xmlns:a16="http://schemas.microsoft.com/office/drawing/2014/main" id="{ECC0D91E-501E-47E1-A6A2-2201FDFCF0B4}"/>
              </a:ext>
            </a:extLst>
          </p:cNvPr>
          <p:cNvSpPr>
            <a:spLocks noGrp="1" noChangeArrowheads="1"/>
          </p:cNvSpPr>
          <p:nvPr>
            <p:ph type="title"/>
          </p:nvPr>
        </p:nvSpPr>
        <p:spPr/>
        <p:txBody>
          <a:bodyPr/>
          <a:lstStyle/>
          <a:p>
            <a:pPr eaLnBrk="1" hangingPunct="1"/>
            <a:r>
              <a:rPr lang="en-US" altLang="zh-CN" sz="4000">
                <a:latin typeface="Times New Roman" panose="02020603050405020304" pitchFamily="18" charset="0"/>
                <a:ea typeface="宋体" panose="02010600030101010101" pitchFamily="2" charset="-122"/>
                <a:cs typeface="Times New Roman" panose="02020603050405020304" pitchFamily="18" charset="0"/>
              </a:rPr>
              <a:t>§1.5 Nested quantifiers(</a:t>
            </a:r>
            <a:r>
              <a:rPr lang="zh-CN" altLang="en-US" sz="4000">
                <a:latin typeface="Times New Roman" panose="02020603050405020304" pitchFamily="18" charset="0"/>
                <a:ea typeface="宋体" panose="02010600030101010101" pitchFamily="2" charset="-122"/>
                <a:cs typeface="Times New Roman" panose="02020603050405020304" pitchFamily="18" charset="0"/>
              </a:rPr>
              <a:t>嵌套量词</a:t>
            </a:r>
            <a:r>
              <a:rPr lang="en-US" altLang="zh-CN" sz="4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5542" name="Rectangle 3">
            <a:extLst>
              <a:ext uri="{FF2B5EF4-FFF2-40B4-BE49-F238E27FC236}">
                <a16:creationId xmlns:a16="http://schemas.microsoft.com/office/drawing/2014/main" id="{DCABDCA0-24AF-4FED-911D-7FD22EB334D7}"/>
              </a:ext>
            </a:extLst>
          </p:cNvPr>
          <p:cNvSpPr>
            <a:spLocks noGrp="1" noChangeArrowheads="1"/>
          </p:cNvSpPr>
          <p:nvPr>
            <p:ph type="body" idx="1"/>
          </p:nvPr>
        </p:nvSpPr>
        <p:spPr>
          <a:xfrm>
            <a:off x="533400" y="1739900"/>
            <a:ext cx="7772400" cy="4114800"/>
          </a:xfrm>
        </p:spPr>
        <p:txBody>
          <a:bodyPr/>
          <a:lstStyle/>
          <a:p>
            <a:pPr eaLnBrk="1" hangingPunct="1"/>
            <a:r>
              <a:rPr lang="en-US" altLang="zh-CN" dirty="0">
                <a:latin typeface="Times New Roman" panose="02020603050405020304" pitchFamily="18" charset="0"/>
                <a:ea typeface="宋体" panose="02010600030101010101" pitchFamily="2" charset="-122"/>
              </a:rPr>
              <a:t>Assume that the universe of discourse for the variables x and y consists of all real numbers.</a:t>
            </a:r>
          </a:p>
          <a:p>
            <a:pPr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Example 1</a:t>
            </a:r>
          </a:p>
          <a:p>
            <a:pPr lvl="1"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（实数中的交换律）</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lvl="1"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0 )        </a:t>
            </a:r>
            <a:r>
              <a:rPr lang="zh-CN" altLang="en-US" dirty="0">
                <a:latin typeface="Times New Roman" panose="02020603050405020304" pitchFamily="18" charset="0"/>
                <a:ea typeface="宋体" panose="02010600030101010101" pitchFamily="2" charset="-122"/>
                <a:sym typeface="Symbol" panose="05050102010706020507" pitchFamily="18" charset="2"/>
              </a:rPr>
              <a:t>（实数中的加法逆元）</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lvl="1"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z</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（实数中的结合律）</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AC1FBFDD-59A2-485F-8173-876053B223FB}"/>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CA5291E7-DAA0-4CF7-BDA5-7994C6CD0BA6}" type="slidenum">
              <a:rPr lang="zh-CN" altLang="en-US" sz="1000" smtClean="0">
                <a:solidFill>
                  <a:srgbClr val="009999"/>
                </a:solidFill>
                <a:latin typeface="Arial Narrow" panose="020B0606020202030204" pitchFamily="34" charset="0"/>
              </a:rPr>
              <a:pPr algn="l">
                <a:spcBef>
                  <a:spcPct val="0"/>
                </a:spcBef>
                <a:buClrTx/>
                <a:buSzTx/>
                <a:buFontTx/>
                <a:buNone/>
              </a:pPr>
              <a:t>51</a:t>
            </a:fld>
            <a:endParaRPr lang="en-US" altLang="zh-CN" sz="1000">
              <a:solidFill>
                <a:srgbClr val="009999"/>
              </a:solidFill>
              <a:latin typeface="Arial Narrow" panose="020B0606020202030204" pitchFamily="34" charset="0"/>
            </a:endParaRPr>
          </a:p>
        </p:txBody>
      </p:sp>
      <p:sp>
        <p:nvSpPr>
          <p:cNvPr id="66563" name="日期占位符 4">
            <a:extLst>
              <a:ext uri="{FF2B5EF4-FFF2-40B4-BE49-F238E27FC236}">
                <a16:creationId xmlns:a16="http://schemas.microsoft.com/office/drawing/2014/main" id="{9C1DD4E0-B7B9-4757-92C5-6E020A995310}"/>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40C56A85-D5A9-4B4B-8355-18CFF88074DD}"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66564" name="页脚占位符 5">
            <a:extLst>
              <a:ext uri="{FF2B5EF4-FFF2-40B4-BE49-F238E27FC236}">
                <a16:creationId xmlns:a16="http://schemas.microsoft.com/office/drawing/2014/main" id="{779016B3-D967-4859-BD54-73C6F8092553}"/>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66565" name="Rectangle 2">
            <a:extLst>
              <a:ext uri="{FF2B5EF4-FFF2-40B4-BE49-F238E27FC236}">
                <a16:creationId xmlns:a16="http://schemas.microsoft.com/office/drawing/2014/main" id="{C69CDEB0-E310-4C95-A437-74CA938E2780}"/>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§1.5 Nested quantifiers(</a:t>
            </a:r>
            <a:r>
              <a:rPr lang="zh-CN" altLang="en-US">
                <a:latin typeface="Times New Roman" panose="02020603050405020304" pitchFamily="18" charset="0"/>
                <a:ea typeface="宋体" panose="02010600030101010101" pitchFamily="2" charset="-122"/>
                <a:cs typeface="Times New Roman" panose="02020603050405020304" pitchFamily="18" charset="0"/>
              </a:rPr>
              <a:t>嵌套量词</a:t>
            </a:r>
            <a:r>
              <a:rPr lang="en-US" altLang="zh-CN">
                <a:latin typeface="Times New Roman" panose="02020603050405020304" pitchFamily="18" charset="0"/>
                <a:ea typeface="宋体" panose="02010600030101010101" pitchFamily="2" charset="-122"/>
                <a:cs typeface="Times New Roman" panose="02020603050405020304" pitchFamily="18" charset="0"/>
              </a:rPr>
              <a:t>)</a:t>
            </a:r>
            <a:endParaRPr lang="zh-CN" altLang="en-US">
              <a:ea typeface="宋体" panose="02010600030101010101" pitchFamily="2" charset="-122"/>
              <a:cs typeface="Times New Roman" panose="02020603050405020304" pitchFamily="18" charset="0"/>
            </a:endParaRPr>
          </a:p>
        </p:txBody>
      </p:sp>
      <p:sp>
        <p:nvSpPr>
          <p:cNvPr id="67590" name="Rectangle 3">
            <a:extLst>
              <a:ext uri="{FF2B5EF4-FFF2-40B4-BE49-F238E27FC236}">
                <a16:creationId xmlns:a16="http://schemas.microsoft.com/office/drawing/2014/main" id="{2467BC54-C23C-4660-BB4C-FDA2E25FA3B6}"/>
              </a:ext>
            </a:extLst>
          </p:cNvPr>
          <p:cNvSpPr>
            <a:spLocks noGrp="1" noChangeArrowheads="1"/>
          </p:cNvSpPr>
          <p:nvPr>
            <p:ph type="body" idx="1"/>
          </p:nvPr>
        </p:nvSpPr>
        <p:spPr/>
        <p:txBody>
          <a:bodyPr/>
          <a:lstStyle/>
          <a:p>
            <a:pPr eaLnBrk="1" hangingPunct="1"/>
            <a:r>
              <a:rPr lang="en-US" altLang="zh-CN" dirty="0">
                <a:latin typeface="Times New Roman" panose="02020603050405020304" pitchFamily="18" charset="0"/>
                <a:ea typeface="宋体" panose="02010600030101010101" pitchFamily="2" charset="-122"/>
              </a:rPr>
              <a:t>Example 2</a:t>
            </a:r>
          </a:p>
          <a:p>
            <a:pPr eaLnBrk="1" hangingPunct="1"/>
            <a:r>
              <a:rPr lang="en-US" altLang="zh-CN" dirty="0">
                <a:ea typeface="宋体" panose="02010600030101010101" pitchFamily="2" charset="-122"/>
              </a:rPr>
              <a:t>Translate into English the statement </a:t>
            </a:r>
          </a:p>
          <a:p>
            <a:pPr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0)(</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0)(</a:t>
            </a:r>
            <a:r>
              <a:rPr lang="en-US" altLang="zh-CN" i="1" dirty="0">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0))</a:t>
            </a:r>
          </a:p>
          <a:p>
            <a:pPr eaLnBrk="1" hangingPunct="1"/>
            <a:r>
              <a:rPr lang="en-US" altLang="zh-CN" b="1" dirty="0">
                <a:ea typeface="宋体" panose="02010600030101010101" pitchFamily="2" charset="-122"/>
              </a:rPr>
              <a:t>Solution: </a:t>
            </a:r>
            <a:r>
              <a:rPr lang="en-US" altLang="zh-CN" dirty="0">
                <a:ea typeface="宋体" panose="02010600030101010101" pitchFamily="2" charset="-122"/>
              </a:rPr>
              <a:t>This statement says that for every real number x and for every real number y, if x &gt;0 and v &lt; 0, then x y &lt; 0. </a:t>
            </a:r>
          </a:p>
          <a:p>
            <a:pPr eaLnBrk="1" hangingPunct="1"/>
            <a:r>
              <a:rPr lang="en-US" altLang="zh-CN" b="1" dirty="0">
                <a:ea typeface="宋体" panose="02010600030101010101" pitchFamily="2" charset="-122"/>
              </a:rPr>
              <a:t>The product of a positive real number and a negative real number is always a negative real number. </a:t>
            </a:r>
            <a:br>
              <a:rPr lang="en-US" altLang="zh-CN" dirty="0">
                <a:ea typeface="宋体" panose="02010600030101010101" pitchFamily="2" charset="-122"/>
              </a:rPr>
            </a:br>
            <a:endParaRPr lang="en-US" altLang="zh-CN"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9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1303AE0E-9413-4AC1-830D-89971418024A}"/>
              </a:ext>
            </a:extLst>
          </p:cNvPr>
          <p:cNvSpPr>
            <a:spLocks noGrp="1" noChangeArrowheads="1"/>
          </p:cNvSpPr>
          <p:nvPr>
            <p:ph type="title"/>
          </p:nvPr>
        </p:nvSpPr>
        <p:spPr/>
        <p:txBody>
          <a:bodyPr/>
          <a:lstStyle/>
          <a:p>
            <a:r>
              <a:rPr lang="en-US" altLang="zh-CN">
                <a:ea typeface="宋体" panose="02010600030101010101" pitchFamily="2" charset="-122"/>
              </a:rPr>
              <a:t>The Order of Quantifiers </a:t>
            </a:r>
            <a:endParaRPr lang="zh-CN" altLang="en-US">
              <a:ea typeface="宋体" panose="02010600030101010101" pitchFamily="2" charset="-122"/>
            </a:endParaRPr>
          </a:p>
        </p:txBody>
      </p:sp>
      <p:sp>
        <p:nvSpPr>
          <p:cNvPr id="67587" name="内容占位符 2">
            <a:extLst>
              <a:ext uri="{FF2B5EF4-FFF2-40B4-BE49-F238E27FC236}">
                <a16:creationId xmlns:a16="http://schemas.microsoft.com/office/drawing/2014/main" id="{461A2D02-994F-4B02-A2F7-B697A07D6917}"/>
              </a:ext>
            </a:extLst>
          </p:cNvPr>
          <p:cNvSpPr>
            <a:spLocks noGrp="1" noChangeArrowheads="1"/>
          </p:cNvSpPr>
          <p:nvPr>
            <p:ph idx="1"/>
          </p:nvPr>
        </p:nvSpPr>
        <p:spPr/>
        <p:txBody>
          <a:bodyPr/>
          <a:lstStyle/>
          <a:p>
            <a:r>
              <a:rPr lang="en-US" altLang="zh-CN" dirty="0">
                <a:ea typeface="宋体" panose="02010600030101010101" pitchFamily="2" charset="-122"/>
              </a:rPr>
              <a:t>Example 3</a:t>
            </a:r>
          </a:p>
          <a:p>
            <a:r>
              <a:rPr lang="en-US" altLang="zh-CN" dirty="0">
                <a:ea typeface="宋体" panose="02010600030101010101" pitchFamily="2" charset="-122"/>
              </a:rPr>
              <a:t>Let </a:t>
            </a:r>
            <a:r>
              <a:rPr lang="en-US" altLang="zh-CN" i="1" dirty="0">
                <a:latin typeface="Times New Roman" panose="02020603050405020304" pitchFamily="18" charset="0"/>
                <a:ea typeface="Tahoma" panose="020B0604030504040204" pitchFamily="34" charset="0"/>
                <a:cs typeface="Times New Roman" panose="02020603050405020304" pitchFamily="18" charset="0"/>
              </a:rPr>
              <a:t>P</a:t>
            </a:r>
            <a:r>
              <a:rPr lang="en-US" altLang="zh-CN" dirty="0">
                <a:latin typeface="Times New Roman" panose="02020603050405020304" pitchFamily="18" charset="0"/>
                <a:ea typeface="Tahoma" panose="020B0604030504040204" pitchFamily="34" charset="0"/>
                <a:cs typeface="Times New Roman" panose="02020603050405020304" pitchFamily="18" charset="0"/>
              </a:rPr>
              <a:t>(</a:t>
            </a:r>
            <a:r>
              <a:rPr lang="en-US" altLang="zh-CN" i="1" dirty="0">
                <a:latin typeface="Times New Roman" panose="02020603050405020304" pitchFamily="18" charset="0"/>
                <a:ea typeface="Tahoma" panose="020B0604030504040204" pitchFamily="34" charset="0"/>
                <a:cs typeface="Times New Roman" panose="02020603050405020304" pitchFamily="18" charset="0"/>
              </a:rPr>
              <a:t>x, y</a:t>
            </a:r>
            <a:r>
              <a:rPr lang="en-US" altLang="zh-CN" dirty="0">
                <a:latin typeface="Times New Roman" panose="02020603050405020304" pitchFamily="18" charset="0"/>
                <a:ea typeface="Tahoma" panose="020B0604030504040204" pitchFamily="34" charset="0"/>
                <a:cs typeface="Times New Roman" panose="02020603050405020304" pitchFamily="18" charset="0"/>
              </a:rPr>
              <a:t>) </a:t>
            </a:r>
            <a:r>
              <a:rPr lang="en-US" altLang="zh-CN" dirty="0">
                <a:ea typeface="宋体" panose="02010600030101010101" pitchFamily="2" charset="-122"/>
              </a:rPr>
              <a:t>be the statement "</a:t>
            </a:r>
            <a:r>
              <a:rPr lang="en-US" altLang="zh-CN" i="1" dirty="0" err="1">
                <a:latin typeface="Times New Roman" panose="02020603050405020304" pitchFamily="18" charset="0"/>
                <a:ea typeface="宋体" panose="02010600030101010101" pitchFamily="2" charset="-122"/>
              </a:rPr>
              <a:t>x</a:t>
            </a:r>
            <a:r>
              <a:rPr lang="en-US" altLang="zh-CN" dirty="0" err="1">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y</a:t>
            </a:r>
            <a:r>
              <a:rPr lang="en-US" altLang="zh-CN" dirty="0">
                <a:ea typeface="宋体" panose="02010600030101010101" pitchFamily="2" charset="-122"/>
              </a:rPr>
              <a:t> = </a:t>
            </a:r>
            <a:r>
              <a:rPr lang="en-US" altLang="zh-CN" i="1" dirty="0" err="1">
                <a:latin typeface="Times New Roman" panose="02020603050405020304" pitchFamily="18" charset="0"/>
                <a:ea typeface="宋体" panose="02010600030101010101" pitchFamily="2" charset="-122"/>
              </a:rPr>
              <a:t>y</a:t>
            </a:r>
            <a:r>
              <a:rPr lang="en-US" altLang="zh-CN" dirty="0" err="1">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a:t>
            </a:r>
            <a:r>
              <a:rPr lang="en-US" altLang="zh-CN" dirty="0">
                <a:ea typeface="宋体" panose="02010600030101010101" pitchFamily="2" charset="-122"/>
              </a:rPr>
              <a:t>” What are the truth values of the quantifications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 y</a:t>
            </a:r>
            <a:r>
              <a:rPr lang="en-US" altLang="zh-CN" dirty="0">
                <a:latin typeface="Times New Roman" panose="02020603050405020304" pitchFamily="18" charset="0"/>
                <a:ea typeface="宋体" panose="02010600030101010101" pitchFamily="2" charset="-122"/>
              </a:rPr>
              <a:t>) </a:t>
            </a:r>
            <a:r>
              <a:rPr lang="en-US" altLang="zh-CN" dirty="0">
                <a:ea typeface="宋体" panose="02010600030101010101" pitchFamily="2" charset="-122"/>
              </a:rPr>
              <a:t>and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i="1" dirty="0" err="1">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 y</a:t>
            </a:r>
            <a:r>
              <a:rPr lang="en-US" altLang="zh-CN" dirty="0">
                <a:latin typeface="Times New Roman" panose="02020603050405020304" pitchFamily="18" charset="0"/>
                <a:ea typeface="宋体" panose="02010600030101010101" pitchFamily="2" charset="-122"/>
              </a:rPr>
              <a:t>) ,</a:t>
            </a:r>
            <a:r>
              <a:rPr lang="en-US" altLang="zh-CN" dirty="0">
                <a:ea typeface="宋体" panose="02010600030101010101" pitchFamily="2" charset="-122"/>
              </a:rPr>
              <a:t> where the domain for all variables consists of all real numbers? </a:t>
            </a:r>
          </a:p>
          <a:p>
            <a:r>
              <a:rPr lang="en-US" altLang="zh-CN" i="1" dirty="0">
                <a:ea typeface="宋体" panose="02010600030101010101" pitchFamily="2" charset="-122"/>
              </a:rPr>
              <a:t>Solution: </a:t>
            </a:r>
            <a:r>
              <a:rPr lang="en-US" altLang="zh-CN" dirty="0">
                <a:ea typeface="宋体" panose="02010600030101010101" pitchFamily="2" charset="-122"/>
              </a:rPr>
              <a:t>The quantification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 y</a:t>
            </a:r>
            <a:r>
              <a:rPr lang="en-US" altLang="zh-CN" dirty="0">
                <a:latin typeface="Times New Roman" panose="02020603050405020304" pitchFamily="18" charset="0"/>
                <a:ea typeface="宋体" panose="02010600030101010101" pitchFamily="2" charset="-122"/>
              </a:rPr>
              <a:t>) </a:t>
            </a:r>
            <a:r>
              <a:rPr lang="en-US" altLang="zh-TW" dirty="0">
                <a:ea typeface="新細明體" panose="02020500000000000000" pitchFamily="18" charset="-120"/>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i="1" dirty="0" err="1">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 y</a:t>
            </a:r>
            <a:r>
              <a:rPr lang="en-US" altLang="zh-CN" dirty="0">
                <a:latin typeface="Times New Roman" panose="02020603050405020304" pitchFamily="18" charset="0"/>
                <a:ea typeface="宋体" panose="02010600030101010101" pitchFamily="2" charset="-122"/>
              </a:rPr>
              <a:t>) </a:t>
            </a:r>
          </a:p>
          <a:p>
            <a:r>
              <a:rPr lang="en-US" altLang="zh-CN" dirty="0">
                <a:ea typeface="宋体" panose="02010600030101010101" pitchFamily="2" charset="-122"/>
              </a:rPr>
              <a:t>and Both are true.</a:t>
            </a:r>
            <a:br>
              <a:rPr lang="en-US" altLang="zh-CN" dirty="0">
                <a:ea typeface="宋体" panose="02010600030101010101" pitchFamily="2" charset="-122"/>
              </a:rPr>
            </a:b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1303AE0E-9413-4AC1-830D-89971418024A}"/>
              </a:ext>
            </a:extLst>
          </p:cNvPr>
          <p:cNvSpPr>
            <a:spLocks noGrp="1" noChangeArrowheads="1"/>
          </p:cNvSpPr>
          <p:nvPr>
            <p:ph type="title"/>
          </p:nvPr>
        </p:nvSpPr>
        <p:spPr/>
        <p:txBody>
          <a:bodyPr/>
          <a:lstStyle/>
          <a:p>
            <a:r>
              <a:rPr lang="en-US" altLang="zh-CN">
                <a:ea typeface="宋体" panose="02010600030101010101" pitchFamily="2" charset="-122"/>
              </a:rPr>
              <a:t>The Order of Quantifiers </a:t>
            </a:r>
            <a:endParaRPr lang="zh-CN" altLang="en-US">
              <a:ea typeface="宋体" panose="02010600030101010101" pitchFamily="2" charset="-122"/>
            </a:endParaRPr>
          </a:p>
        </p:txBody>
      </p:sp>
      <p:sp>
        <p:nvSpPr>
          <p:cNvPr id="67587" name="内容占位符 2">
            <a:extLst>
              <a:ext uri="{FF2B5EF4-FFF2-40B4-BE49-F238E27FC236}">
                <a16:creationId xmlns:a16="http://schemas.microsoft.com/office/drawing/2014/main" id="{461A2D02-994F-4B02-A2F7-B697A07D6917}"/>
              </a:ext>
            </a:extLst>
          </p:cNvPr>
          <p:cNvSpPr>
            <a:spLocks noGrp="1" noChangeArrowheads="1"/>
          </p:cNvSpPr>
          <p:nvPr>
            <p:ph idx="1"/>
          </p:nvPr>
        </p:nvSpPr>
        <p:spPr>
          <a:xfrm>
            <a:off x="460513" y="1410792"/>
            <a:ext cx="8229600" cy="4530725"/>
          </a:xfrm>
        </p:spPr>
        <p:txBody>
          <a:bodyPr/>
          <a:lstStyle/>
          <a:p>
            <a:r>
              <a:rPr lang="en-US" altLang="zh-CN" dirty="0">
                <a:ea typeface="宋体" panose="02010600030101010101" pitchFamily="2" charset="-122"/>
              </a:rPr>
              <a:t>Example 4</a:t>
            </a:r>
          </a:p>
          <a:p>
            <a:r>
              <a:rPr lang="en-US" altLang="zh-CN" dirty="0">
                <a:latin typeface="Times New Roman" panose="02020603050405020304" pitchFamily="18" charset="0"/>
                <a:ea typeface="宋体" panose="02010600030101010101" pitchFamily="2" charset="-122"/>
              </a:rPr>
              <a:t>Let </a:t>
            </a:r>
            <a:r>
              <a:rPr lang="en-US" altLang="zh-CN" i="1" dirty="0">
                <a:latin typeface="Times New Roman" panose="02020603050405020304" pitchFamily="18" charset="0"/>
                <a:ea typeface="宋体" panose="02010600030101010101" pitchFamily="2" charset="-122"/>
              </a:rPr>
              <a:t>Q</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x,y</a:t>
            </a:r>
            <a:r>
              <a:rPr lang="en-US" altLang="zh-CN" dirty="0">
                <a:latin typeface="Times New Roman" panose="02020603050405020304" pitchFamily="18" charset="0"/>
                <a:ea typeface="宋体" panose="02010600030101010101" pitchFamily="2" charset="-122"/>
              </a:rPr>
              <a:t>) denote “</a:t>
            </a:r>
            <a:r>
              <a:rPr lang="en-US" altLang="zh-CN" i="1" dirty="0" err="1">
                <a:latin typeface="Times New Roman" panose="02020603050405020304" pitchFamily="18" charset="0"/>
                <a:ea typeface="宋体" panose="02010600030101010101" pitchFamily="2" charset="-122"/>
              </a:rPr>
              <a:t>x</a:t>
            </a:r>
            <a:r>
              <a:rPr lang="en-US" altLang="zh-CN" dirty="0" err="1">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=0”. what are the truth values of the quantifications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Q</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x,y</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and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Q</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x,y</a:t>
            </a:r>
            <a:r>
              <a:rPr lang="en-US" altLang="zh-CN" dirty="0">
                <a:latin typeface="Times New Roman" panose="02020603050405020304" pitchFamily="18" charset="0"/>
                <a:ea typeface="宋体" panose="02010600030101010101" pitchFamily="2" charset="-122"/>
              </a:rPr>
              <a:t>) ?</a:t>
            </a:r>
            <a:r>
              <a:rPr lang="en-US" altLang="zh-CN" dirty="0">
                <a:ea typeface="宋体" panose="02010600030101010101" pitchFamily="2" charset="-122"/>
              </a:rPr>
              <a:t> where the domain for all variables consists of all real numbers? </a:t>
            </a:r>
            <a:endParaRPr lang="en-US" altLang="zh-CN" dirty="0">
              <a:latin typeface="Times New Roman" panose="02020603050405020304" pitchFamily="18" charset="0"/>
              <a:ea typeface="宋体" panose="02010600030101010101" pitchFamily="2" charset="-122"/>
            </a:endParaRPr>
          </a:p>
          <a:p>
            <a:r>
              <a:rPr lang="en-US" altLang="zh-CN" i="1" dirty="0">
                <a:ea typeface="宋体" panose="02010600030101010101" pitchFamily="2" charset="-122"/>
              </a:rPr>
              <a:t>Solution: </a:t>
            </a:r>
            <a:endParaRPr lang="en-US" altLang="zh-CN" dirty="0">
              <a:ea typeface="宋体" panose="02010600030101010101" pitchFamily="2" charset="-122"/>
            </a:endParaRP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Q</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x,y</a:t>
            </a:r>
            <a:r>
              <a:rPr lang="en-US" altLang="zh-CN" dirty="0">
                <a:latin typeface="Times New Roman" panose="02020603050405020304" pitchFamily="18" charset="0"/>
                <a:ea typeface="宋体" panose="02010600030101010101" pitchFamily="2" charset="-122"/>
              </a:rPr>
              <a:t>)</a:t>
            </a:r>
            <a:endParaRPr lang="en-US" altLang="zh-CN" dirty="0">
              <a:ea typeface="宋体" panose="02010600030101010101" pitchFamily="2" charset="-122"/>
            </a:endParaRPr>
          </a:p>
          <a:p>
            <a:br>
              <a:rPr lang="en-US" altLang="zh-CN" dirty="0">
                <a:ea typeface="宋体" panose="02010600030101010101" pitchFamily="2" charset="-122"/>
              </a:rPr>
            </a:br>
            <a:r>
              <a:rPr lang="en-US" altLang="zh-CN" dirty="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Q</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x,y</a:t>
            </a:r>
            <a:r>
              <a:rPr lang="en-US" altLang="zh-CN" dirty="0">
                <a:latin typeface="Times New Roman" panose="02020603050405020304" pitchFamily="18" charset="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p14="http://schemas.microsoft.com/office/powerpoint/2010/main" val="32121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E9953075-7534-4D03-96A2-2A7D8DE595F3}"/>
              </a:ext>
            </a:extLst>
          </p:cNvPr>
          <p:cNvSpPr>
            <a:spLocks noGrp="1" noChangeArrowheads="1"/>
          </p:cNvSpPr>
          <p:nvPr>
            <p:ph type="title"/>
          </p:nvPr>
        </p:nvSpPr>
        <p:spPr/>
        <p:txBody>
          <a:bodyPr/>
          <a:lstStyle/>
          <a:p>
            <a:r>
              <a:rPr lang="en-US" altLang="zh-CN">
                <a:ea typeface="宋体" panose="02010600030101010101" pitchFamily="2" charset="-122"/>
              </a:rPr>
              <a:t>The Order of Quantifiers </a:t>
            </a:r>
            <a:endParaRPr lang="zh-CN" altLang="en-US">
              <a:ea typeface="宋体" panose="02010600030101010101" pitchFamily="2" charset="-122"/>
            </a:endParaRPr>
          </a:p>
        </p:txBody>
      </p:sp>
      <p:sp>
        <p:nvSpPr>
          <p:cNvPr id="3" name="内容占位符 2">
            <a:extLst>
              <a:ext uri="{FF2B5EF4-FFF2-40B4-BE49-F238E27FC236}">
                <a16:creationId xmlns:a16="http://schemas.microsoft.com/office/drawing/2014/main" id="{EC30AE68-8DF4-4EC7-BA6C-8755936D6E11}"/>
              </a:ext>
            </a:extLst>
          </p:cNvPr>
          <p:cNvSpPr>
            <a:spLocks noGrp="1" noChangeArrowheads="1"/>
          </p:cNvSpPr>
          <p:nvPr>
            <p:ph idx="1"/>
          </p:nvPr>
        </p:nvSpPr>
        <p:spPr>
          <a:xfrm>
            <a:off x="457200" y="1600200"/>
            <a:ext cx="8305800" cy="4530725"/>
          </a:xfrm>
        </p:spPr>
        <p:txBody>
          <a:bodyPr/>
          <a:lstStyle/>
          <a:p>
            <a:r>
              <a:rPr lang="en-US" altLang="zh-CN" dirty="0">
                <a:ea typeface="宋体" panose="02010600030101010101" pitchFamily="2" charset="-122"/>
              </a:rPr>
              <a:t>Example 5</a:t>
            </a:r>
          </a:p>
          <a:p>
            <a:r>
              <a:rPr lang="en-US" altLang="zh-CN" dirty="0">
                <a:ea typeface="宋体" panose="02010600030101010101" pitchFamily="2" charset="-122"/>
              </a:rPr>
              <a:t>Let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z</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ea typeface="宋体" panose="02010600030101010101" pitchFamily="2" charset="-122"/>
              </a:rPr>
              <a:t>be the statement </a:t>
            </a:r>
            <a:r>
              <a:rPr lang="en-US" altLang="zh-CN" i="1" dirty="0" err="1">
                <a:latin typeface="Times New Roman" panose="02020603050405020304" pitchFamily="18" charset="0"/>
                <a:ea typeface="宋体" panose="02010600030101010101" pitchFamily="2" charset="-122"/>
              </a:rPr>
              <a:t>x</a:t>
            </a:r>
            <a:r>
              <a:rPr lang="en-US" altLang="zh-CN" dirty="0" err="1">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z</a:t>
            </a:r>
            <a:r>
              <a:rPr lang="en-US" altLang="zh-CN" i="1" dirty="0">
                <a:ea typeface="宋体" panose="02010600030101010101" pitchFamily="2" charset="-122"/>
              </a:rPr>
              <a:t> , </a:t>
            </a:r>
            <a:r>
              <a:rPr lang="en-US" altLang="zh-CN" dirty="0">
                <a:ea typeface="宋体" panose="02010600030101010101" pitchFamily="2" charset="-122"/>
              </a:rPr>
              <a:t>What are the truth values of the statements</a:t>
            </a:r>
            <a:br>
              <a:rPr lang="en-US" altLang="zh-CN" dirty="0">
                <a:ea typeface="宋体" panose="02010600030101010101" pitchFamily="2" charset="-122"/>
              </a:rPr>
            </a:b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i="1" dirty="0">
                <a:latin typeface="Times New Roman" panose="02020603050405020304" pitchFamily="18" charset="0"/>
                <a:ea typeface="宋体" panose="02010600030101010101" pitchFamily="2" charset="-122"/>
              </a:rPr>
              <a:t> Q</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z</a:t>
            </a:r>
            <a:r>
              <a:rPr lang="en-US" altLang="zh-CN" dirty="0">
                <a:latin typeface="Times New Roman" panose="02020603050405020304" pitchFamily="18" charset="0"/>
                <a:ea typeface="宋体" panose="02010600030101010101" pitchFamily="2" charset="-122"/>
              </a:rPr>
              <a:t>)  </a:t>
            </a:r>
            <a:r>
              <a:rPr lang="en-US" altLang="zh-CN" dirty="0">
                <a:ea typeface="宋体" panose="02010600030101010101" pitchFamily="2" charset="-122"/>
              </a:rPr>
              <a:t>and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rPr>
              <a:t> Q</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z</a:t>
            </a:r>
            <a:r>
              <a:rPr lang="en-US" altLang="zh-CN" dirty="0">
                <a:latin typeface="Times New Roman" panose="02020603050405020304" pitchFamily="18" charset="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where the domain of all variables consists of all</a:t>
            </a:r>
            <a:br>
              <a:rPr lang="en-US" altLang="zh-CN" dirty="0">
                <a:ea typeface="宋体" panose="02010600030101010101" pitchFamily="2" charset="-122"/>
              </a:rPr>
            </a:br>
            <a:r>
              <a:rPr lang="en-US" altLang="zh-CN" dirty="0">
                <a:ea typeface="宋体" panose="02010600030101010101" pitchFamily="2" charset="-122"/>
              </a:rPr>
              <a:t>real numbers? </a:t>
            </a:r>
          </a:p>
          <a:p>
            <a:r>
              <a:rPr lang="en-US" altLang="zh-CN" i="1" dirty="0">
                <a:ea typeface="宋体" panose="02010600030101010101" pitchFamily="2" charset="-122"/>
              </a:rPr>
              <a:t>Solution:</a:t>
            </a:r>
            <a:r>
              <a:rPr lang="en-US" altLang="zh-CN" dirty="0">
                <a:ea typeface="宋体" panose="02010600030101010101" pitchFamily="2" charset="-122"/>
              </a:rPr>
              <a:t>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i="1" dirty="0">
                <a:latin typeface="Times New Roman" panose="02020603050405020304" pitchFamily="18" charset="0"/>
                <a:ea typeface="宋体" panose="02010600030101010101" pitchFamily="2" charset="-122"/>
              </a:rPr>
              <a:t> Q</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z</a:t>
            </a:r>
            <a:r>
              <a:rPr lang="en-US" altLang="zh-CN" dirty="0">
                <a:latin typeface="Times New Roman" panose="02020603050405020304" pitchFamily="18" charset="0"/>
                <a:ea typeface="宋体" panose="02010600030101010101" pitchFamily="2" charset="-122"/>
              </a:rPr>
              <a:t>)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rPr>
              <a:t> Q</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z</a:t>
            </a:r>
            <a:r>
              <a:rPr lang="en-US" altLang="zh-CN" dirty="0">
                <a:latin typeface="Times New Roman" panose="02020603050405020304" pitchFamily="18" charset="0"/>
                <a:ea typeface="宋体" panose="02010600030101010101" pitchFamily="2" charset="-122"/>
              </a:rPr>
              <a:t>)             </a:t>
            </a:r>
            <a:br>
              <a:rPr lang="en-US" altLang="zh-CN" dirty="0">
                <a:ea typeface="宋体" panose="02010600030101010101" pitchFamily="2" charset="-122"/>
              </a:rPr>
            </a:b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E69C9071-F3FC-467C-9449-04D26878B47A}"/>
              </a:ext>
            </a:extLst>
          </p:cNvPr>
          <p:cNvSpPr>
            <a:spLocks noGrp="1" noChangeArrowheads="1"/>
          </p:cNvSpPr>
          <p:nvPr>
            <p:ph type="title"/>
          </p:nvPr>
        </p:nvSpPr>
        <p:spPr>
          <a:xfrm>
            <a:off x="228600" y="228600"/>
            <a:ext cx="9220200" cy="1265238"/>
          </a:xfrm>
        </p:spPr>
        <p:txBody>
          <a:bodyPr/>
          <a:lstStyle/>
          <a:p>
            <a:r>
              <a:rPr lang="en-US" altLang="zh-CN">
                <a:ea typeface="宋体" panose="02010600030101010101" pitchFamily="2" charset="-122"/>
              </a:rPr>
              <a:t>Translating Mathematical Statements into Statements Involving Nested Quantifiers </a:t>
            </a:r>
            <a:endParaRPr lang="zh-CN" altLang="en-US">
              <a:ea typeface="宋体" panose="02010600030101010101" pitchFamily="2" charset="-122"/>
            </a:endParaRPr>
          </a:p>
        </p:txBody>
      </p:sp>
      <p:sp>
        <p:nvSpPr>
          <p:cNvPr id="70659" name="内容占位符 2">
            <a:extLst>
              <a:ext uri="{FF2B5EF4-FFF2-40B4-BE49-F238E27FC236}">
                <a16:creationId xmlns:a16="http://schemas.microsoft.com/office/drawing/2014/main" id="{239D5E41-A109-4527-A7FE-33292433D53D}"/>
              </a:ext>
            </a:extLst>
          </p:cNvPr>
          <p:cNvSpPr>
            <a:spLocks noGrp="1" noChangeArrowheads="1"/>
          </p:cNvSpPr>
          <p:nvPr>
            <p:ph idx="1"/>
          </p:nvPr>
        </p:nvSpPr>
        <p:spPr>
          <a:xfrm>
            <a:off x="457200" y="1600200"/>
            <a:ext cx="8305800" cy="4876800"/>
          </a:xfrm>
        </p:spPr>
        <p:txBody>
          <a:bodyPr/>
          <a:lstStyle/>
          <a:p>
            <a:r>
              <a:rPr lang="en-US" altLang="zh-CN" dirty="0">
                <a:ea typeface="宋体" panose="02010600030101010101" pitchFamily="2" charset="-122"/>
              </a:rPr>
              <a:t>EXAMPLE 6</a:t>
            </a:r>
          </a:p>
          <a:p>
            <a:r>
              <a:rPr lang="en-US" altLang="zh-CN" dirty="0">
                <a:ea typeface="宋体" panose="02010600030101010101" pitchFamily="2" charset="-122"/>
              </a:rPr>
              <a:t>Translate the statement “The sum of two positive integers is always positive” into a logical expression. </a:t>
            </a:r>
          </a:p>
          <a:p>
            <a:r>
              <a:rPr lang="en-US" altLang="zh-CN" i="1" dirty="0">
                <a:ea typeface="宋体" panose="02010600030101010101" pitchFamily="2" charset="-122"/>
              </a:rPr>
              <a:t>Solution: </a:t>
            </a:r>
            <a:r>
              <a:rPr lang="en-US" altLang="zh-CN" dirty="0">
                <a:ea typeface="宋体" panose="02010600030101010101" pitchFamily="2" charset="-122"/>
              </a:rPr>
              <a:t>The domain for both variables consists of all integers, then </a:t>
            </a:r>
          </a:p>
          <a:p>
            <a:r>
              <a:rPr lang="en-US" altLang="zh-CN" i="1" dirty="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0)(</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 0)(</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  0))</a:t>
            </a:r>
          </a:p>
          <a:p>
            <a:r>
              <a:rPr lang="en-US" altLang="zh-CN" dirty="0">
                <a:latin typeface="Times New Roman" panose="02020603050405020304" pitchFamily="18" charset="0"/>
                <a:ea typeface="宋体" panose="02010600030101010101" pitchFamily="2" charset="-122"/>
                <a:sym typeface="Symbol" panose="05050102010706020507" pitchFamily="18" charset="2"/>
              </a:rPr>
              <a:t>If t</a:t>
            </a:r>
            <a:r>
              <a:rPr lang="en-US" altLang="zh-CN" dirty="0">
                <a:ea typeface="宋体" panose="02010600030101010101" pitchFamily="2" charset="-122"/>
              </a:rPr>
              <a:t>he domain for both variables consists of </a:t>
            </a:r>
            <a:r>
              <a:rPr lang="en-US" altLang="zh-CN" b="1" dirty="0">
                <a:solidFill>
                  <a:srgbClr val="FF0000"/>
                </a:solidFill>
                <a:ea typeface="宋体" panose="02010600030101010101" pitchFamily="2" charset="-122"/>
              </a:rPr>
              <a:t>all positive integers</a:t>
            </a:r>
            <a:r>
              <a:rPr lang="en-US" altLang="zh-CN" dirty="0">
                <a:ea typeface="宋体" panose="02010600030101010101" pitchFamily="2" charset="-122"/>
              </a:rPr>
              <a:t>, then </a:t>
            </a:r>
          </a:p>
          <a:p>
            <a:r>
              <a:rPr lang="en-US" altLang="zh-CN" i="1" dirty="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  0)</a:t>
            </a:r>
            <a:endParaRPr lang="en-US" altLang="zh-CN" dirty="0">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258333D9-2226-41E4-A756-22E896E08ED7}"/>
              </a:ext>
            </a:extLst>
          </p:cNvPr>
          <p:cNvSpPr>
            <a:spLocks noGrp="1" noChangeArrowheads="1"/>
          </p:cNvSpPr>
          <p:nvPr>
            <p:ph type="title"/>
          </p:nvPr>
        </p:nvSpPr>
        <p:spPr>
          <a:xfrm>
            <a:off x="228600" y="228600"/>
            <a:ext cx="9220200" cy="1265238"/>
          </a:xfrm>
        </p:spPr>
        <p:txBody>
          <a:bodyPr/>
          <a:lstStyle/>
          <a:p>
            <a:r>
              <a:rPr lang="en-US" altLang="zh-CN">
                <a:ea typeface="宋体" panose="02010600030101010101" pitchFamily="2" charset="-122"/>
              </a:rPr>
              <a:t>Translating Mathematical Statements into Statements Involving Nested Quantifiers </a:t>
            </a:r>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71683" name="内容占位符 2">
                <a:extLst>
                  <a:ext uri="{FF2B5EF4-FFF2-40B4-BE49-F238E27FC236}">
                    <a16:creationId xmlns:a16="http://schemas.microsoft.com/office/drawing/2014/main" id="{98D87BFA-089D-44D6-A1D0-B3744C849678}"/>
                  </a:ext>
                </a:extLst>
              </p:cNvPr>
              <p:cNvSpPr>
                <a:spLocks noGrp="1" noChangeArrowheads="1"/>
              </p:cNvSpPr>
              <p:nvPr>
                <p:ph idx="1"/>
              </p:nvPr>
            </p:nvSpPr>
            <p:spPr>
              <a:xfrm>
                <a:off x="228600" y="1513716"/>
                <a:ext cx="8610600" cy="4876800"/>
              </a:xfrm>
            </p:spPr>
            <p:txBody>
              <a:bodyPr/>
              <a:lstStyle/>
              <a:p>
                <a:r>
                  <a:rPr lang="en-US" altLang="zh-CN" dirty="0">
                    <a:ea typeface="宋体" panose="02010600030101010101" pitchFamily="2" charset="-122"/>
                  </a:rPr>
                  <a:t>EXAMPLE 7</a:t>
                </a:r>
              </a:p>
              <a:p>
                <a:r>
                  <a:rPr lang="en-US" altLang="zh-CN" dirty="0">
                    <a:ea typeface="宋体" panose="02010600030101010101" pitchFamily="2" charset="-122"/>
                  </a:rPr>
                  <a:t>Translate the statement “</a:t>
                </a:r>
                <a:r>
                  <a:rPr lang="en-US" altLang="zh-CN" b="1" dirty="0">
                    <a:ea typeface="宋体" panose="02010600030101010101" pitchFamily="2" charset="-122"/>
                  </a:rPr>
                  <a:t>Every real number except zero has a multiplicative inverse.</a:t>
                </a:r>
                <a:r>
                  <a:rPr lang="en-US" altLang="zh-CN" dirty="0">
                    <a:ea typeface="宋体" panose="02010600030101010101" pitchFamily="2" charset="-122"/>
                  </a:rPr>
                  <a:t>”</a:t>
                </a:r>
                <a:r>
                  <a:rPr lang="zh-CN" altLang="en-US" dirty="0">
                    <a:ea typeface="宋体" panose="02010600030101010101" pitchFamily="2" charset="-122"/>
                  </a:rPr>
                  <a:t>（ </a:t>
                </a:r>
                <a:r>
                  <a:rPr lang="en-US" altLang="zh-CN" dirty="0">
                    <a:ea typeface="宋体" panose="02010600030101010101" pitchFamily="2" charset="-122"/>
                  </a:rPr>
                  <a:t>A multiplicative inverse of a real number x is a real number y such that </a:t>
                </a:r>
                <a:r>
                  <a:rPr lang="en-US" altLang="zh-CN" dirty="0" err="1">
                    <a:ea typeface="宋体" panose="02010600030101010101" pitchFamily="2" charset="-122"/>
                  </a:rPr>
                  <a:t>xy</a:t>
                </a:r>
                <a:r>
                  <a:rPr lang="en-US" altLang="zh-CN" dirty="0">
                    <a:ea typeface="宋体" panose="02010600030101010101" pitchFamily="2" charset="-122"/>
                  </a:rPr>
                  <a:t>=1)</a:t>
                </a:r>
              </a:p>
              <a:p>
                <a:r>
                  <a:rPr lang="en-US" altLang="zh-CN" i="1" dirty="0">
                    <a:ea typeface="宋体" panose="02010600030101010101" pitchFamily="2" charset="-122"/>
                  </a:rPr>
                  <a:t>Solution: </a:t>
                </a:r>
                <a:r>
                  <a:rPr lang="en-US" altLang="zh-CN" dirty="0">
                    <a:ea typeface="宋体" panose="02010600030101010101" pitchFamily="2" charset="-122"/>
                  </a:rPr>
                  <a:t>The domain for both variables consists of real numbers, then </a:t>
                </a:r>
              </a:p>
              <a:p>
                <a:r>
                  <a:rPr lang="en-US" altLang="zh-CN" i="1" dirty="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zh-CN" dirty="0">
                    <a:latin typeface="Times New Roman" panose="02020603050405020304" pitchFamily="18" charset="0"/>
                    <a:ea typeface="宋体" panose="02010600030101010101" pitchFamily="2" charset="-122"/>
                    <a:sym typeface="Symbol" panose="05050102010706020507" pitchFamily="18" charset="2"/>
                  </a:rPr>
                  <a:t>0) </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1))</a:t>
                </a:r>
              </a:p>
              <a:p>
                <a:endParaRPr lang="zh-CN" altLang="en-US" dirty="0">
                  <a:ea typeface="宋体" panose="02010600030101010101" pitchFamily="2" charset="-122"/>
                </a:endParaRPr>
              </a:p>
            </p:txBody>
          </p:sp>
        </mc:Choice>
        <mc:Fallback xmlns="">
          <p:sp>
            <p:nvSpPr>
              <p:cNvPr id="71683" name="内容占位符 2">
                <a:extLst>
                  <a:ext uri="{FF2B5EF4-FFF2-40B4-BE49-F238E27FC236}">
                    <a16:creationId xmlns:a16="http://schemas.microsoft.com/office/drawing/2014/main" id="{98D87BFA-089D-44D6-A1D0-B3744C849678}"/>
                  </a:ext>
                </a:extLst>
              </p:cNvPr>
              <p:cNvSpPr>
                <a:spLocks noGrp="1" noRot="1" noChangeAspect="1" noMove="1" noResize="1" noEditPoints="1" noAdjustHandles="1" noChangeArrowheads="1" noChangeShapeType="1" noTextEdit="1"/>
              </p:cNvSpPr>
              <p:nvPr>
                <p:ph idx="1"/>
              </p:nvPr>
            </p:nvSpPr>
            <p:spPr>
              <a:xfrm>
                <a:off x="228600" y="1513716"/>
                <a:ext cx="8610600" cy="4876800"/>
              </a:xfrm>
              <a:blipFill>
                <a:blip r:embed="rId2"/>
                <a:stretch>
                  <a:fillRect l="-708" t="-1250" r="-226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4C27A1D0-01FC-4FB3-9B63-70B585414BD4}"/>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EE7F239E-B77E-4F56-ACB1-0B670DA9F5A5}" type="slidenum">
              <a:rPr lang="zh-CN" altLang="en-US" sz="1000" smtClean="0">
                <a:solidFill>
                  <a:srgbClr val="009999"/>
                </a:solidFill>
                <a:latin typeface="Arial Narrow" panose="020B0606020202030204" pitchFamily="34" charset="0"/>
              </a:rPr>
              <a:pPr algn="l">
                <a:spcBef>
                  <a:spcPct val="0"/>
                </a:spcBef>
                <a:buClrTx/>
                <a:buSzTx/>
                <a:buFontTx/>
                <a:buNone/>
              </a:pPr>
              <a:t>57</a:t>
            </a:fld>
            <a:endParaRPr lang="en-US" altLang="zh-CN" sz="1000">
              <a:solidFill>
                <a:srgbClr val="009999"/>
              </a:solidFill>
              <a:latin typeface="Arial Narrow" panose="020B0606020202030204" pitchFamily="34" charset="0"/>
            </a:endParaRPr>
          </a:p>
        </p:txBody>
      </p:sp>
      <p:sp>
        <p:nvSpPr>
          <p:cNvPr id="77827" name="日期占位符 4">
            <a:extLst>
              <a:ext uri="{FF2B5EF4-FFF2-40B4-BE49-F238E27FC236}">
                <a16:creationId xmlns:a16="http://schemas.microsoft.com/office/drawing/2014/main" id="{49348658-467A-4925-81F2-AA34C23D2C80}"/>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4973CDEA-4E90-4A56-808F-944C566D0BB2}"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77828" name="页脚占位符 5">
            <a:extLst>
              <a:ext uri="{FF2B5EF4-FFF2-40B4-BE49-F238E27FC236}">
                <a16:creationId xmlns:a16="http://schemas.microsoft.com/office/drawing/2014/main" id="{25EB87A1-3509-4AB1-83C3-D5250A7712F5}"/>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77829" name="Rectangle 2">
            <a:extLst>
              <a:ext uri="{FF2B5EF4-FFF2-40B4-BE49-F238E27FC236}">
                <a16:creationId xmlns:a16="http://schemas.microsoft.com/office/drawing/2014/main" id="{7837DF1D-BADC-461C-BF8A-43EA3F7580A6}"/>
              </a:ext>
            </a:extLst>
          </p:cNvPr>
          <p:cNvSpPr>
            <a:spLocks noGrp="1" noChangeArrowheads="1"/>
          </p:cNvSpPr>
          <p:nvPr>
            <p:ph type="title"/>
          </p:nvPr>
        </p:nvSpPr>
        <p:spPr>
          <a:xfrm>
            <a:off x="233570" y="165652"/>
            <a:ext cx="8877300" cy="1292225"/>
          </a:xfrm>
        </p:spPr>
        <p:txBody>
          <a:bodyPr/>
          <a:lstStyle/>
          <a:p>
            <a:pPr eaLnBrk="1" hangingPunct="1"/>
            <a:r>
              <a:rPr lang="en-US" altLang="zh-CN" b="1" dirty="0"/>
              <a:t>Translating from Nested Quantifiers into English</a:t>
            </a:r>
            <a:r>
              <a:rPr lang="en-US" altLang="zh-CN" dirty="0"/>
              <a:t> </a:t>
            </a:r>
            <a:endParaRPr lang="zh-CN" altLang="en-US" dirty="0">
              <a:ea typeface="宋体" panose="02010600030101010101" pitchFamily="2" charset="-122"/>
              <a:cs typeface="Times New Roman" panose="02020603050405020304" pitchFamily="18" charset="0"/>
            </a:endParaRPr>
          </a:p>
        </p:txBody>
      </p:sp>
      <p:sp>
        <p:nvSpPr>
          <p:cNvPr id="77830" name="Rectangle 3">
            <a:extLst>
              <a:ext uri="{FF2B5EF4-FFF2-40B4-BE49-F238E27FC236}">
                <a16:creationId xmlns:a16="http://schemas.microsoft.com/office/drawing/2014/main" id="{ACE0A2BB-73BA-4605-8B1E-E77ED8CF2633}"/>
              </a:ext>
            </a:extLst>
          </p:cNvPr>
          <p:cNvSpPr>
            <a:spLocks noGrp="1" noChangeArrowheads="1"/>
          </p:cNvSpPr>
          <p:nvPr>
            <p:ph type="body" idx="1"/>
          </p:nvPr>
        </p:nvSpPr>
        <p:spPr>
          <a:xfrm>
            <a:off x="609600" y="1600200"/>
            <a:ext cx="7772400" cy="4114800"/>
          </a:xfrm>
        </p:spPr>
        <p:txBody>
          <a:bodyPr/>
          <a:lstStyle/>
          <a:p>
            <a:pPr eaLnBrk="1" hangingPunct="1">
              <a:lnSpc>
                <a:spcPct val="90000"/>
              </a:lnSpc>
            </a:pPr>
            <a:r>
              <a:rPr lang="en-US" altLang="zh-CN" dirty="0">
                <a:latin typeface="Times New Roman" panose="02020603050405020304" pitchFamily="18" charset="0"/>
                <a:ea typeface="宋体" panose="02010600030101010101" pitchFamily="2" charset="-122"/>
              </a:rPr>
              <a:t>Assume the universe of discourse for</a:t>
            </a:r>
            <a:r>
              <a:rPr lang="en-US" altLang="zh-CN" i="1" dirty="0">
                <a:latin typeface="Times New Roman" panose="02020603050405020304" pitchFamily="18" charset="0"/>
                <a:ea typeface="宋体" panose="02010600030101010101" pitchFamily="2" charset="-122"/>
              </a:rPr>
              <a:t> x, y </a:t>
            </a:r>
            <a:r>
              <a:rPr lang="en-US" altLang="zh-CN" dirty="0">
                <a:latin typeface="Times New Roman" panose="02020603050405020304" pitchFamily="18" charset="0"/>
                <a:ea typeface="宋体" panose="02010600030101010101" pitchFamily="2" charset="-122"/>
              </a:rPr>
              <a:t>and </a:t>
            </a:r>
            <a:r>
              <a:rPr lang="en-US" altLang="zh-CN" i="1" dirty="0">
                <a:latin typeface="Times New Roman" panose="02020603050405020304" pitchFamily="18" charset="0"/>
                <a:ea typeface="宋体" panose="02010600030101010101" pitchFamily="2" charset="-122"/>
              </a:rPr>
              <a:t>z</a:t>
            </a:r>
            <a:r>
              <a:rPr lang="en-US" altLang="zh-CN" dirty="0">
                <a:latin typeface="Times New Roman" panose="02020603050405020304" pitchFamily="18" charset="0"/>
                <a:ea typeface="宋体" panose="02010600030101010101" pitchFamily="2" charset="-122"/>
              </a:rPr>
              <a:t> consists of all students in your school.</a:t>
            </a:r>
          </a:p>
          <a:p>
            <a:pPr lvl="1" eaLnBrk="1" hangingPunct="1">
              <a:lnSpc>
                <a:spcPct val="90000"/>
              </a:lnSpc>
            </a:pP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has a computer”</a:t>
            </a:r>
          </a:p>
          <a:p>
            <a:pPr lvl="1" eaLnBrk="1" hangingPunct="1">
              <a:lnSpc>
                <a:spcPct val="90000"/>
              </a:lnSpc>
            </a:pPr>
            <a:r>
              <a:rPr lang="en-US" altLang="zh-CN" i="1" dirty="0">
                <a:latin typeface="Times New Roman" panose="02020603050405020304" pitchFamily="18" charset="0"/>
                <a:ea typeface="宋体" panose="02010600030101010101" pitchFamily="2" charset="-122"/>
              </a:rPr>
              <a:t>F(</a:t>
            </a:r>
            <a:r>
              <a:rPr lang="en-US" altLang="zh-CN" i="1" dirty="0" err="1">
                <a:latin typeface="Times New Roman" panose="02020603050405020304" pitchFamily="18" charset="0"/>
                <a:ea typeface="宋体" panose="02010600030101010101" pitchFamily="2" charset="-122"/>
              </a:rPr>
              <a:t>x,y</a:t>
            </a:r>
            <a:r>
              <a:rPr lang="en-US" altLang="zh-CN" i="1"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is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and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are friends”</a:t>
            </a:r>
          </a:p>
          <a:p>
            <a:pPr eaLnBrk="1" hangingPunct="1">
              <a:lnSpc>
                <a:spcPct val="90000"/>
              </a:lnSpc>
            </a:pPr>
            <a:r>
              <a:rPr lang="en-US" altLang="zh-CN" dirty="0">
                <a:latin typeface="Times New Roman" panose="02020603050405020304" pitchFamily="18" charset="0"/>
                <a:ea typeface="宋体" panose="02010600030101010101" pitchFamily="2" charset="-122"/>
              </a:rPr>
              <a:t>Example 9</a:t>
            </a:r>
          </a:p>
          <a:p>
            <a:pPr lvl="1" eaLnBrk="1" hangingPunct="1">
              <a:lnSpc>
                <a:spcPct val="90000"/>
              </a:lnSpc>
            </a:pP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C</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C</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lvl="1" eaLnBrk="1" hangingPunct="1">
              <a:lnSpc>
                <a:spcPct val="90000"/>
              </a:lnSpc>
            </a:pP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90000"/>
              </a:lnSpc>
            </a:pPr>
            <a:r>
              <a:rPr lang="en-US" altLang="zh-CN" dirty="0">
                <a:latin typeface="Times New Roman" panose="02020603050405020304" pitchFamily="18" charset="0"/>
                <a:ea typeface="宋体" panose="02010600030101010101" pitchFamily="2" charset="-122"/>
              </a:rPr>
              <a:t>Example 10</a:t>
            </a:r>
          </a:p>
          <a:p>
            <a:pPr lvl="1" eaLnBrk="1" hangingPunct="1">
              <a:lnSpc>
                <a:spcPct val="90000"/>
              </a:lnSpc>
            </a:pP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z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x,z</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err="1">
                <a:latin typeface="Times New Roman" panose="02020603050405020304" pitchFamily="18" charset="0"/>
                <a:ea typeface="宋体" panose="02010600030101010101" pitchFamily="2" charset="-122"/>
                <a:sym typeface="Symbol" panose="05050102010706020507" pitchFamily="18" charset="2"/>
              </a:rPr>
              <a:t>yz</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y,z</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eaLnBrk="1" hangingPunct="1">
              <a:lnSpc>
                <a:spcPct val="90000"/>
              </a:lnSpc>
            </a:pP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F14A0421-2507-4377-9481-628E8715A713}"/>
              </a:ext>
            </a:extLst>
          </p:cNvPr>
          <p:cNvSpPr>
            <a:spLocks noGrp="1" noChangeArrowheads="1"/>
          </p:cNvSpPr>
          <p:nvPr>
            <p:ph type="title"/>
          </p:nvPr>
        </p:nvSpPr>
        <p:spPr/>
        <p:txBody>
          <a:bodyPr/>
          <a:lstStyle/>
          <a:p>
            <a:r>
              <a:rPr lang="en-US" altLang="zh-CN" dirty="0" err="1"/>
              <a:t>Prenex</a:t>
            </a:r>
            <a:r>
              <a:rPr lang="en-US" altLang="zh-CN" dirty="0"/>
              <a:t> Normal Form (PNF)</a:t>
            </a:r>
            <a:br>
              <a:rPr lang="en-US" altLang="zh-CN" dirty="0"/>
            </a:br>
            <a:r>
              <a:rPr lang="zh-CN" altLang="en-US" dirty="0">
                <a:ea typeface="宋体" panose="02010600030101010101" pitchFamily="2" charset="-122"/>
              </a:rPr>
              <a:t>前束范式 </a:t>
            </a:r>
          </a:p>
        </p:txBody>
      </p:sp>
      <p:sp>
        <p:nvSpPr>
          <p:cNvPr id="72707" name="内容占位符 2">
            <a:extLst>
              <a:ext uri="{FF2B5EF4-FFF2-40B4-BE49-F238E27FC236}">
                <a16:creationId xmlns:a16="http://schemas.microsoft.com/office/drawing/2014/main" id="{5454C872-A4C6-4A19-B066-63BB71AC7CEA}"/>
              </a:ext>
            </a:extLst>
          </p:cNvPr>
          <p:cNvSpPr>
            <a:spLocks noGrp="1" noChangeArrowheads="1"/>
          </p:cNvSpPr>
          <p:nvPr>
            <p:ph idx="1"/>
          </p:nvPr>
        </p:nvSpPr>
        <p:spPr>
          <a:xfrm>
            <a:off x="457200" y="1524000"/>
            <a:ext cx="8229600" cy="4530725"/>
          </a:xfrm>
        </p:spPr>
        <p:txBody>
          <a:bodyPr/>
          <a:lstStyle/>
          <a:p>
            <a:r>
              <a:rPr lang="en-US" altLang="zh-CN" dirty="0"/>
              <a:t>DEFINITION </a:t>
            </a:r>
          </a:p>
          <a:p>
            <a:r>
              <a:rPr lang="en-US" altLang="zh-CN" dirty="0"/>
              <a:t>A statement is in </a:t>
            </a:r>
            <a:r>
              <a:rPr lang="en-US" altLang="zh-CN" dirty="0" err="1"/>
              <a:t>prenex</a:t>
            </a:r>
            <a:r>
              <a:rPr lang="en-US" altLang="zh-CN" dirty="0"/>
              <a:t> normal form (PNF) if and only if it is of the form </a:t>
            </a:r>
            <a:br>
              <a:rPr lang="en-US" altLang="zh-CN" dirty="0"/>
            </a:br>
            <a:endParaRPr lang="en-US" altLang="zh-CN" dirty="0"/>
          </a:p>
          <a:p>
            <a:endParaRPr lang="en-US" altLang="zh-CN" dirty="0">
              <a:ea typeface="宋体" panose="02010600030101010101" pitchFamily="2" charset="-122"/>
            </a:endParaRPr>
          </a:p>
          <a:p>
            <a:r>
              <a:rPr lang="en-US" altLang="zh-CN" dirty="0"/>
              <a:t>where each    </a:t>
            </a:r>
            <a:r>
              <a:rPr lang="en-US" altLang="zh-CN" i="1" dirty="0"/>
              <a:t>, </a:t>
            </a:r>
            <a:r>
              <a:rPr lang="en-US" altLang="zh-CN" i="1" dirty="0" err="1"/>
              <a:t>i</a:t>
            </a:r>
            <a:r>
              <a:rPr lang="en-US" altLang="zh-CN" i="1" dirty="0"/>
              <a:t> = </a:t>
            </a:r>
            <a:r>
              <a:rPr lang="en-US" altLang="zh-CN" dirty="0"/>
              <a:t>1, 2, …, k, is either the existential quantifier </a:t>
            </a:r>
            <a:r>
              <a:rPr lang="zh-CN" altLang="en-US" dirty="0">
                <a:ea typeface="宋体" panose="02010600030101010101" pitchFamily="2" charset="-122"/>
                <a:sym typeface="Symbol" panose="05050102010706020507" pitchFamily="18" charset="2"/>
              </a:rPr>
              <a:t></a:t>
            </a:r>
            <a:r>
              <a:rPr lang="en-US" altLang="zh-CN" dirty="0"/>
              <a:t> or the universal quantifier </a:t>
            </a:r>
            <a:r>
              <a:rPr lang="zh-CN" altLang="en-US" dirty="0">
                <a:ea typeface="宋体" panose="02010600030101010101" pitchFamily="2" charset="-122"/>
                <a:sym typeface="Symbol" panose="05050102010706020507" pitchFamily="18" charset="2"/>
              </a:rPr>
              <a:t></a:t>
            </a:r>
            <a:r>
              <a:rPr lang="en-US" altLang="zh-CN" dirty="0"/>
              <a:t>, and </a:t>
            </a:r>
            <a:r>
              <a:rPr lang="en-US" altLang="zh-CN" i="1" dirty="0">
                <a:latin typeface="Times New Roman" panose="02020603050405020304" pitchFamily="18" charset="0"/>
                <a:cs typeface="Times New Roman" panose="02020603050405020304" pitchFamily="18" charset="0"/>
              </a:rPr>
              <a:t>B</a:t>
            </a:r>
            <a:r>
              <a:rPr lang="en-US" altLang="zh-CN" dirty="0"/>
              <a:t> a predicate involving no quantifiers. </a:t>
            </a:r>
            <a:br>
              <a:rPr lang="en-US" altLang="zh-CN" dirty="0"/>
            </a:br>
            <a:endParaRPr lang="zh-CN" altLang="en-US" dirty="0">
              <a:ea typeface="宋体" panose="02010600030101010101" pitchFamily="2" charset="-122"/>
            </a:endParaRPr>
          </a:p>
        </p:txBody>
      </p:sp>
      <p:graphicFrame>
        <p:nvGraphicFramePr>
          <p:cNvPr id="4" name="Object 6">
            <a:extLst>
              <a:ext uri="{FF2B5EF4-FFF2-40B4-BE49-F238E27FC236}">
                <a16:creationId xmlns:a16="http://schemas.microsoft.com/office/drawing/2014/main" id="{B3E4B254-DED3-460D-91B4-832755E35A18}"/>
              </a:ext>
            </a:extLst>
          </p:cNvPr>
          <p:cNvGraphicFramePr>
            <a:graphicFrameLocks noChangeAspect="1"/>
          </p:cNvGraphicFramePr>
          <p:nvPr>
            <p:extLst>
              <p:ext uri="{D42A27DB-BD31-4B8C-83A1-F6EECF244321}">
                <p14:modId xmlns:p14="http://schemas.microsoft.com/office/powerpoint/2010/main" val="3110489788"/>
              </p:ext>
            </p:extLst>
          </p:nvPr>
        </p:nvGraphicFramePr>
        <p:xfrm>
          <a:off x="2438400" y="3273425"/>
          <a:ext cx="3124200" cy="592137"/>
        </p:xfrm>
        <a:graphic>
          <a:graphicData uri="http://schemas.openxmlformats.org/presentationml/2006/ole">
            <mc:AlternateContent xmlns:mc="http://schemas.openxmlformats.org/markup-compatibility/2006">
              <mc:Choice xmlns:v="urn:schemas-microsoft-com:vml" Requires="v">
                <p:oleObj spid="_x0000_s92192" name="公式" r:id="rId3" imgW="1206500" imgH="228600" progId="Equation.3">
                  <p:embed/>
                </p:oleObj>
              </mc:Choice>
              <mc:Fallback>
                <p:oleObj name="公式" r:id="rId3" imgW="1206500" imgH="228600" progId="Equation.3">
                  <p:embed/>
                  <p:pic>
                    <p:nvPicPr>
                      <p:cNvPr id="57354" name="Object 6">
                        <a:extLst>
                          <a:ext uri="{FF2B5EF4-FFF2-40B4-BE49-F238E27FC236}">
                            <a16:creationId xmlns:a16="http://schemas.microsoft.com/office/drawing/2014/main" id="{9FEA73A3-CE9E-4153-BB65-C369725AE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273425"/>
                        <a:ext cx="31242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a:extLst>
              <a:ext uri="{FF2B5EF4-FFF2-40B4-BE49-F238E27FC236}">
                <a16:creationId xmlns:a16="http://schemas.microsoft.com/office/drawing/2014/main" id="{4EC45EFF-823F-4976-8ACA-B96C5D25AAFD}"/>
              </a:ext>
            </a:extLst>
          </p:cNvPr>
          <p:cNvGraphicFramePr>
            <a:graphicFrameLocks noChangeAspect="1"/>
          </p:cNvGraphicFramePr>
          <p:nvPr>
            <p:extLst>
              <p:ext uri="{D42A27DB-BD31-4B8C-83A1-F6EECF244321}">
                <p14:modId xmlns:p14="http://schemas.microsoft.com/office/powerpoint/2010/main" val="2508861944"/>
              </p:ext>
            </p:extLst>
          </p:nvPr>
        </p:nvGraphicFramePr>
        <p:xfrm>
          <a:off x="2971800" y="3886200"/>
          <a:ext cx="482600" cy="609600"/>
        </p:xfrm>
        <a:graphic>
          <a:graphicData uri="http://schemas.openxmlformats.org/presentationml/2006/ole">
            <mc:AlternateContent xmlns:mc="http://schemas.openxmlformats.org/markup-compatibility/2006">
              <mc:Choice xmlns:v="urn:schemas-microsoft-com:vml" Requires="v">
                <p:oleObj spid="_x0000_s92193" name="公式" r:id="rId5" imgW="177646" imgH="228402" progId="Equation.3">
                  <p:embed/>
                </p:oleObj>
              </mc:Choice>
              <mc:Fallback>
                <p:oleObj name="公式" r:id="rId5" imgW="177646" imgH="228402" progId="Equation.3">
                  <p:embed/>
                  <p:pic>
                    <p:nvPicPr>
                      <p:cNvPr id="57352" name="Object 4">
                        <a:extLst>
                          <a:ext uri="{FF2B5EF4-FFF2-40B4-BE49-F238E27FC236}">
                            <a16:creationId xmlns:a16="http://schemas.microsoft.com/office/drawing/2014/main" id="{AE710A46-F4AB-498A-8DA2-A486B72F11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886200"/>
                        <a:ext cx="48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E8735-3756-4A71-A7C2-BF365E3AF14F}"/>
              </a:ext>
            </a:extLst>
          </p:cNvPr>
          <p:cNvSpPr>
            <a:spLocks noGrp="1"/>
          </p:cNvSpPr>
          <p:nvPr>
            <p:ph type="title"/>
          </p:nvPr>
        </p:nvSpPr>
        <p:spPr/>
        <p:txBody>
          <a:bodyPr/>
          <a:lstStyle/>
          <a:p>
            <a:r>
              <a:rPr lang="en-US" altLang="zh-CN" dirty="0" err="1"/>
              <a:t>Prenex</a:t>
            </a:r>
            <a:r>
              <a:rPr lang="en-US" altLang="zh-CN" dirty="0"/>
              <a:t> Normal Form (PNF)</a:t>
            </a:r>
            <a:br>
              <a:rPr lang="en-US" altLang="zh-CN" dirty="0"/>
            </a:br>
            <a:r>
              <a:rPr lang="zh-CN" altLang="en-US" dirty="0">
                <a:ea typeface="宋体" panose="02010600030101010101" pitchFamily="2" charset="-122"/>
              </a:rPr>
              <a:t>前束范式 </a:t>
            </a:r>
            <a:endParaRPr lang="zh-CN" altLang="en-US" dirty="0"/>
          </a:p>
        </p:txBody>
      </p:sp>
      <p:sp>
        <p:nvSpPr>
          <p:cNvPr id="3" name="内容占位符 2">
            <a:extLst>
              <a:ext uri="{FF2B5EF4-FFF2-40B4-BE49-F238E27FC236}">
                <a16:creationId xmlns:a16="http://schemas.microsoft.com/office/drawing/2014/main" id="{17D50917-A009-42AB-89A1-6AE6874CAAA8}"/>
              </a:ext>
            </a:extLst>
          </p:cNvPr>
          <p:cNvSpPr>
            <a:spLocks noGrp="1"/>
          </p:cNvSpPr>
          <p:nvPr>
            <p:ph idx="1"/>
          </p:nvPr>
        </p:nvSpPr>
        <p:spPr>
          <a:xfrm>
            <a:off x="457200" y="1417638"/>
            <a:ext cx="8229600" cy="5059362"/>
          </a:xfrm>
        </p:spPr>
        <p:txBody>
          <a:bodyPr/>
          <a:lstStyle/>
          <a:p>
            <a:r>
              <a:rPr lang="en-US" altLang="zh-CN" b="1" dirty="0"/>
              <a:t>EXAMPLE 11</a:t>
            </a:r>
            <a:r>
              <a:rPr lang="en-US" altLang="zh-CN" dirty="0"/>
              <a:t> </a:t>
            </a:r>
          </a:p>
          <a:p>
            <a:r>
              <a:rPr lang="en-US" altLang="zh-CN" dirty="0"/>
              <a:t>Put the following statements in </a:t>
            </a:r>
            <a:r>
              <a:rPr lang="en-US" altLang="zh-CN" dirty="0" err="1"/>
              <a:t>Prenex</a:t>
            </a:r>
            <a:r>
              <a:rPr lang="en-US" altLang="zh-CN" dirty="0"/>
              <a:t> Normal Form with a domain consisting of all people.</a:t>
            </a:r>
          </a:p>
          <a:p>
            <a:r>
              <a:rPr lang="en-US" altLang="zh-CN" b="1" dirty="0"/>
              <a:t>If a person is female and is a parent, then this person is someone’s mother.</a:t>
            </a:r>
          </a:p>
          <a:p>
            <a:r>
              <a:rPr lang="en-US" altLang="zh-CN" dirty="0"/>
              <a:t>Solution: Let</a:t>
            </a:r>
          </a:p>
          <a:p>
            <a:r>
              <a:rPr lang="en-US" altLang="zh-CN" dirty="0"/>
              <a:t>F(x): x is female</a:t>
            </a:r>
          </a:p>
          <a:p>
            <a:r>
              <a:rPr lang="en-US" altLang="zh-CN" dirty="0"/>
              <a:t>P(x): x is a parent</a:t>
            </a:r>
          </a:p>
          <a:p>
            <a:r>
              <a:rPr lang="en-US" altLang="zh-CN" dirty="0"/>
              <a:t>M(</a:t>
            </a:r>
            <a:r>
              <a:rPr lang="en-US" altLang="zh-CN" dirty="0" err="1"/>
              <a:t>x,y</a:t>
            </a:r>
            <a:r>
              <a:rPr lang="en-US" altLang="zh-CN" dirty="0"/>
              <a:t>): x is the mother of y</a:t>
            </a:r>
          </a:p>
          <a:p>
            <a:r>
              <a:rPr lang="en-US" altLang="zh-CN" dirty="0"/>
              <a:t>Then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p>
        </p:txBody>
      </p:sp>
    </p:spTree>
    <p:extLst>
      <p:ext uri="{BB962C8B-B14F-4D97-AF65-F5344CB8AC3E}">
        <p14:creationId xmlns:p14="http://schemas.microsoft.com/office/powerpoint/2010/main" val="147599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a:extLst>
              <a:ext uri="{FF2B5EF4-FFF2-40B4-BE49-F238E27FC236}">
                <a16:creationId xmlns:a16="http://schemas.microsoft.com/office/drawing/2014/main" id="{28FC2D54-1AD4-4C2A-91B1-340C1111320D}"/>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3441DFA7-8F13-4577-9058-8EA388721321}" type="datetime10">
              <a:rPr lang="zh-CN" altLang="en-US" sz="1000" smtClean="0"/>
              <a:pPr>
                <a:spcBef>
                  <a:spcPct val="0"/>
                </a:spcBef>
                <a:buClrTx/>
                <a:buSzTx/>
                <a:buFontTx/>
                <a:buNone/>
              </a:pPr>
              <a:t>09:50</a:t>
            </a:fld>
            <a:endParaRPr lang="en-US" altLang="zh-CN" sz="1000"/>
          </a:p>
        </p:txBody>
      </p:sp>
      <p:sp>
        <p:nvSpPr>
          <p:cNvPr id="20483" name="页脚占位符 4">
            <a:extLst>
              <a:ext uri="{FF2B5EF4-FFF2-40B4-BE49-F238E27FC236}">
                <a16:creationId xmlns:a16="http://schemas.microsoft.com/office/drawing/2014/main" id="{BE36C2BD-0EBD-4A47-B1CC-B661BF1A7D32}"/>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0484" name="灯片编号占位符 5">
            <a:extLst>
              <a:ext uri="{FF2B5EF4-FFF2-40B4-BE49-F238E27FC236}">
                <a16:creationId xmlns:a16="http://schemas.microsoft.com/office/drawing/2014/main" id="{6C7F6605-86C2-4894-8F3B-8411D6934D1A}"/>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C89FB1B-221B-4855-9982-2BB164112929}" type="slidenum">
              <a:rPr lang="zh-CN" altLang="en-US" sz="1000" smtClean="0"/>
              <a:pPr>
                <a:spcBef>
                  <a:spcPct val="0"/>
                </a:spcBef>
                <a:buClrTx/>
                <a:buSzTx/>
                <a:buFontTx/>
                <a:buNone/>
              </a:pPr>
              <a:t>6</a:t>
            </a:fld>
            <a:endParaRPr lang="en-US" altLang="zh-CN" sz="1000"/>
          </a:p>
        </p:txBody>
      </p:sp>
      <p:sp>
        <p:nvSpPr>
          <p:cNvPr id="20485" name="Rectangle 2">
            <a:extLst>
              <a:ext uri="{FF2B5EF4-FFF2-40B4-BE49-F238E27FC236}">
                <a16:creationId xmlns:a16="http://schemas.microsoft.com/office/drawing/2014/main" id="{4763FE64-340C-4F7E-B9A8-DA88AA08445C}"/>
              </a:ext>
            </a:extLst>
          </p:cNvPr>
          <p:cNvSpPr>
            <a:spLocks noGrp="1" noChangeArrowheads="1"/>
          </p:cNvSpPr>
          <p:nvPr>
            <p:ph type="title"/>
          </p:nvPr>
        </p:nvSpPr>
        <p:spPr/>
        <p:txBody>
          <a:bodyPr/>
          <a:lstStyle/>
          <a:p>
            <a:r>
              <a:rPr lang="zh-CN" altLang="en-US">
                <a:ea typeface="宋体" panose="02010600030101010101" pitchFamily="2" charset="-122"/>
              </a:rPr>
              <a:t>项的递归定义</a:t>
            </a:r>
          </a:p>
        </p:txBody>
      </p:sp>
      <p:sp>
        <p:nvSpPr>
          <p:cNvPr id="488451" name="Rectangle 3">
            <a:extLst>
              <a:ext uri="{FF2B5EF4-FFF2-40B4-BE49-F238E27FC236}">
                <a16:creationId xmlns:a16="http://schemas.microsoft.com/office/drawing/2014/main" id="{7A61BF6F-6C6F-473D-B6E8-0DB3CEB0ED57}"/>
              </a:ext>
            </a:extLst>
          </p:cNvPr>
          <p:cNvSpPr>
            <a:spLocks noGrp="1" noChangeArrowheads="1"/>
          </p:cNvSpPr>
          <p:nvPr>
            <p:ph type="body" idx="1"/>
          </p:nvPr>
        </p:nvSpPr>
        <p:spPr>
          <a:xfrm>
            <a:off x="457200" y="1733550"/>
            <a:ext cx="7772400" cy="4114800"/>
          </a:xfrm>
        </p:spPr>
        <p:txBody>
          <a:bodyPr/>
          <a:lstStyle/>
          <a:p>
            <a:pPr marL="812800" indent="-812800"/>
            <a:r>
              <a:rPr lang="zh-CN" altLang="en-US">
                <a:ea typeface="宋体" panose="02010600030101010101" pitchFamily="2" charset="-122"/>
              </a:rPr>
              <a:t>定义：项的递归定义</a:t>
            </a:r>
          </a:p>
          <a:p>
            <a:pPr marL="812800" indent="-812800"/>
            <a:r>
              <a:rPr lang="en-US" altLang="zh-CN">
                <a:ea typeface="宋体" panose="02010600030101010101" pitchFamily="2" charset="-122"/>
              </a:rPr>
              <a:t>(1) </a:t>
            </a:r>
            <a:r>
              <a:rPr lang="zh-CN" altLang="en-US">
                <a:ea typeface="宋体" panose="02010600030101010101" pitchFamily="2" charset="-122"/>
              </a:rPr>
              <a:t>个体常项和个体变项是项；</a:t>
            </a:r>
          </a:p>
          <a:p>
            <a:pPr marL="812800" indent="-812800"/>
            <a:r>
              <a:rPr lang="en-US" altLang="zh-CN">
                <a:ea typeface="宋体" panose="02010600030101010101" pitchFamily="2" charset="-122"/>
              </a:rPr>
              <a:t>(2) </a:t>
            </a:r>
            <a:r>
              <a:rPr lang="zh-CN" altLang="en-US">
                <a:ea typeface="宋体" panose="02010600030101010101" pitchFamily="2" charset="-122"/>
              </a:rPr>
              <a:t>若                    是任意 </a:t>
            </a:r>
            <a:r>
              <a:rPr lang="en-US" altLang="zh-CN" i="1">
                <a:latin typeface="Times New Roman" panose="02020603050405020304" pitchFamily="18" charset="0"/>
                <a:ea typeface="宋体" panose="02010600030101010101" pitchFamily="2" charset="-122"/>
              </a:rPr>
              <a:t>n </a:t>
            </a:r>
            <a:r>
              <a:rPr lang="zh-CN" altLang="en-US">
                <a:ea typeface="宋体" panose="02010600030101010101" pitchFamily="2" charset="-122"/>
              </a:rPr>
              <a:t>元函数，</a:t>
            </a:r>
            <a:endParaRPr lang="en-US" altLang="zh-CN">
              <a:ea typeface="宋体" panose="02010600030101010101" pitchFamily="2" charset="-122"/>
            </a:endParaRPr>
          </a:p>
          <a:p>
            <a:pPr marL="812800" indent="-812800"/>
            <a:r>
              <a:rPr lang="zh-CN" altLang="en-US">
                <a:ea typeface="宋体" panose="02010600030101010101" pitchFamily="2" charset="-122"/>
              </a:rPr>
              <a:t>              是项，则                 是项；</a:t>
            </a:r>
          </a:p>
          <a:p>
            <a:pPr marL="812800" indent="-812800"/>
            <a:r>
              <a:rPr lang="en-US" altLang="zh-CN">
                <a:ea typeface="宋体" panose="02010600030101010101" pitchFamily="2" charset="-122"/>
              </a:rPr>
              <a:t>(3) </a:t>
            </a:r>
            <a:r>
              <a:rPr lang="zh-CN" altLang="en-US">
                <a:ea typeface="宋体" panose="02010600030101010101" pitchFamily="2" charset="-122"/>
              </a:rPr>
              <a:t>只有有限次的使用</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生成的符号串才是项</a:t>
            </a:r>
          </a:p>
        </p:txBody>
      </p:sp>
      <p:sp>
        <p:nvSpPr>
          <p:cNvPr id="20487" name="Rectangle 5">
            <a:extLst>
              <a:ext uri="{FF2B5EF4-FFF2-40B4-BE49-F238E27FC236}">
                <a16:creationId xmlns:a16="http://schemas.microsoft.com/office/drawing/2014/main" id="{69A06645-6816-491A-9BF9-02E2DA1180C5}"/>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8452" name="Object 4">
            <a:extLst>
              <a:ext uri="{FF2B5EF4-FFF2-40B4-BE49-F238E27FC236}">
                <a16:creationId xmlns:a16="http://schemas.microsoft.com/office/drawing/2014/main" id="{037B890A-348E-4228-94FC-18FED24E71AA}"/>
              </a:ext>
            </a:extLst>
          </p:cNvPr>
          <p:cNvGraphicFramePr>
            <a:graphicFrameLocks noChangeAspect="1"/>
          </p:cNvGraphicFramePr>
          <p:nvPr/>
        </p:nvGraphicFramePr>
        <p:xfrm>
          <a:off x="2438400" y="2724150"/>
          <a:ext cx="2362200" cy="590550"/>
        </p:xfrm>
        <a:graphic>
          <a:graphicData uri="http://schemas.openxmlformats.org/presentationml/2006/ole">
            <mc:AlternateContent xmlns:mc="http://schemas.openxmlformats.org/markup-compatibility/2006">
              <mc:Choice xmlns:v="urn:schemas-microsoft-com:vml" Requires="v">
                <p:oleObj spid="_x0000_s20556" name="公式" r:id="rId3" imgW="914400" imgH="228600" progId="Equation.3">
                  <p:embed/>
                </p:oleObj>
              </mc:Choice>
              <mc:Fallback>
                <p:oleObj name="公式" r:id="rId3" imgW="914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724150"/>
                        <a:ext cx="2362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7">
            <a:extLst>
              <a:ext uri="{FF2B5EF4-FFF2-40B4-BE49-F238E27FC236}">
                <a16:creationId xmlns:a16="http://schemas.microsoft.com/office/drawing/2014/main" id="{E8E2C68B-CB5E-4B7A-9E6A-B420BADAF4AD}"/>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8454" name="Object 6">
            <a:extLst>
              <a:ext uri="{FF2B5EF4-FFF2-40B4-BE49-F238E27FC236}">
                <a16:creationId xmlns:a16="http://schemas.microsoft.com/office/drawing/2014/main" id="{FF1EC8A4-21C3-4EDD-AB21-6A3024F90D33}"/>
              </a:ext>
            </a:extLst>
          </p:cNvPr>
          <p:cNvGraphicFramePr>
            <a:graphicFrameLocks noChangeAspect="1"/>
          </p:cNvGraphicFramePr>
          <p:nvPr/>
        </p:nvGraphicFramePr>
        <p:xfrm>
          <a:off x="1447800" y="3227388"/>
          <a:ext cx="1676400" cy="582612"/>
        </p:xfrm>
        <a:graphic>
          <a:graphicData uri="http://schemas.openxmlformats.org/presentationml/2006/ole">
            <mc:AlternateContent xmlns:mc="http://schemas.openxmlformats.org/markup-compatibility/2006">
              <mc:Choice xmlns:v="urn:schemas-microsoft-com:vml" Requires="v">
                <p:oleObj spid="_x0000_s20557" name="公式" r:id="rId5" imgW="660400" imgH="228600" progId="Equation.3">
                  <p:embed/>
                </p:oleObj>
              </mc:Choice>
              <mc:Fallback>
                <p:oleObj name="公式" r:id="rId5" imgW="660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227388"/>
                        <a:ext cx="1676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1" name="Rectangle 9">
            <a:extLst>
              <a:ext uri="{FF2B5EF4-FFF2-40B4-BE49-F238E27FC236}">
                <a16:creationId xmlns:a16="http://schemas.microsoft.com/office/drawing/2014/main" id="{48378577-DC80-4544-AAA0-D3A3BB1A9FAB}"/>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8456" name="Object 8">
            <a:extLst>
              <a:ext uri="{FF2B5EF4-FFF2-40B4-BE49-F238E27FC236}">
                <a16:creationId xmlns:a16="http://schemas.microsoft.com/office/drawing/2014/main" id="{605EEB79-71C6-4DB3-AEBD-10E5C5BF361A}"/>
              </a:ext>
            </a:extLst>
          </p:cNvPr>
          <p:cNvGraphicFramePr>
            <a:graphicFrameLocks noChangeAspect="1"/>
          </p:cNvGraphicFramePr>
          <p:nvPr/>
        </p:nvGraphicFramePr>
        <p:xfrm>
          <a:off x="4572000" y="3276600"/>
          <a:ext cx="2133600" cy="563563"/>
        </p:xfrm>
        <a:graphic>
          <a:graphicData uri="http://schemas.openxmlformats.org/presentationml/2006/ole">
            <mc:AlternateContent xmlns:mc="http://schemas.openxmlformats.org/markup-compatibility/2006">
              <mc:Choice xmlns:v="urn:schemas-microsoft-com:vml" Requires="v">
                <p:oleObj spid="_x0000_s20558" name="公式" r:id="rId7" imgW="863225" imgH="228501" progId="Equation.3">
                  <p:embed/>
                </p:oleObj>
              </mc:Choice>
              <mc:Fallback>
                <p:oleObj name="公式" r:id="rId7" imgW="863225"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276600"/>
                        <a:ext cx="2133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8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8451">
                                            <p:txEl>
                                              <p:pRg st="2" end="2"/>
                                            </p:txEl>
                                          </p:spTgt>
                                        </p:tgtEl>
                                        <p:attrNameLst>
                                          <p:attrName>style.visibility</p:attrName>
                                        </p:attrNameLst>
                                      </p:cBhvr>
                                      <p:to>
                                        <p:strVal val="visible"/>
                                      </p:to>
                                    </p:set>
                                  </p:childTnLst>
                                </p:cTn>
                              </p:par>
                            </p:childTnLst>
                          </p:cTn>
                        </p:par>
                        <p:par>
                          <p:cTn id="15" fill="hold" nodeType="with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884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8451">
                                            <p:txEl>
                                              <p:pRg st="3" end="3"/>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488454"/>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48845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8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E8735-3756-4A71-A7C2-BF365E3AF14F}"/>
              </a:ext>
            </a:extLst>
          </p:cNvPr>
          <p:cNvSpPr>
            <a:spLocks noGrp="1"/>
          </p:cNvSpPr>
          <p:nvPr>
            <p:ph type="title"/>
          </p:nvPr>
        </p:nvSpPr>
        <p:spPr/>
        <p:txBody>
          <a:bodyPr/>
          <a:lstStyle/>
          <a:p>
            <a:r>
              <a:rPr lang="en-US" altLang="zh-CN" dirty="0" err="1"/>
              <a:t>Prenex</a:t>
            </a:r>
            <a:r>
              <a:rPr lang="en-US" altLang="zh-CN" dirty="0"/>
              <a:t> Normal Form (PNF)</a:t>
            </a:r>
            <a:br>
              <a:rPr lang="en-US" altLang="zh-CN" dirty="0"/>
            </a:br>
            <a:r>
              <a:rPr lang="zh-CN" altLang="en-US" dirty="0">
                <a:ea typeface="宋体" panose="02010600030101010101" pitchFamily="2" charset="-122"/>
              </a:rPr>
              <a:t>前束范式 </a:t>
            </a:r>
            <a:endParaRPr lang="zh-CN" altLang="en-US" dirty="0"/>
          </a:p>
        </p:txBody>
      </p:sp>
      <p:sp>
        <p:nvSpPr>
          <p:cNvPr id="3" name="内容占位符 2">
            <a:extLst>
              <a:ext uri="{FF2B5EF4-FFF2-40B4-BE49-F238E27FC236}">
                <a16:creationId xmlns:a16="http://schemas.microsoft.com/office/drawing/2014/main" id="{17D50917-A009-42AB-89A1-6AE6874CAAA8}"/>
              </a:ext>
            </a:extLst>
          </p:cNvPr>
          <p:cNvSpPr>
            <a:spLocks noGrp="1"/>
          </p:cNvSpPr>
          <p:nvPr>
            <p:ph idx="1"/>
          </p:nvPr>
        </p:nvSpPr>
        <p:spPr>
          <a:xfrm>
            <a:off x="457200" y="1417638"/>
            <a:ext cx="8229600" cy="5059362"/>
          </a:xfrm>
        </p:spPr>
        <p:txBody>
          <a:bodyPr/>
          <a:lstStyle/>
          <a:p>
            <a:r>
              <a:rPr lang="en-US" altLang="zh-CN" b="1" dirty="0"/>
              <a:t>EXAMPLE 11</a:t>
            </a:r>
            <a:r>
              <a:rPr lang="en-US" altLang="zh-CN" dirty="0"/>
              <a:t> </a:t>
            </a:r>
          </a:p>
          <a:p>
            <a:r>
              <a:rPr lang="en-US" altLang="zh-CN" dirty="0"/>
              <a:t>Put the following statements in </a:t>
            </a:r>
            <a:r>
              <a:rPr lang="en-US" altLang="zh-CN" dirty="0" err="1"/>
              <a:t>Prenex</a:t>
            </a:r>
            <a:r>
              <a:rPr lang="en-US" altLang="zh-CN" dirty="0"/>
              <a:t> Normal Form.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p>
          <a:p>
            <a:r>
              <a:rPr lang="en-US" altLang="zh-CN" dirty="0"/>
              <a:t>Solution: </a:t>
            </a:r>
          </a:p>
          <a:p>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t>(PNF)</a:t>
            </a:r>
            <a:br>
              <a:rPr lang="en-US" altLang="zh-CN" dirty="0"/>
            </a:b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endParaRPr lang="en-US" altLang="zh-CN" dirty="0"/>
          </a:p>
        </p:txBody>
      </p:sp>
    </p:spTree>
    <p:extLst>
      <p:ext uri="{BB962C8B-B14F-4D97-AF65-F5344CB8AC3E}">
        <p14:creationId xmlns:p14="http://schemas.microsoft.com/office/powerpoint/2010/main" val="280410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B358C-B954-4B7F-9329-9B07EDD159FF}"/>
              </a:ext>
            </a:extLst>
          </p:cNvPr>
          <p:cNvSpPr>
            <a:spLocks noGrp="1"/>
          </p:cNvSpPr>
          <p:nvPr>
            <p:ph type="title"/>
          </p:nvPr>
        </p:nvSpPr>
        <p:spPr/>
        <p:txBody>
          <a:bodyPr/>
          <a:lstStyle/>
          <a:p>
            <a:r>
              <a:rPr lang="en-US" altLang="zh-CN" dirty="0" err="1"/>
              <a:t>Prenex</a:t>
            </a:r>
            <a:r>
              <a:rPr lang="en-US" altLang="zh-CN" dirty="0"/>
              <a:t> Normal Form (PNF)</a:t>
            </a:r>
            <a:br>
              <a:rPr lang="en-US" altLang="zh-CN" dirty="0"/>
            </a:br>
            <a:r>
              <a:rPr lang="zh-CN" altLang="en-US" dirty="0">
                <a:ea typeface="宋体" panose="02010600030101010101" pitchFamily="2" charset="-122"/>
              </a:rPr>
              <a:t>前束范式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44BA94-1D1E-41C2-9823-2CD055374284}"/>
                  </a:ext>
                </a:extLst>
              </p:cNvPr>
              <p:cNvSpPr>
                <a:spLocks noGrp="1"/>
              </p:cNvSpPr>
              <p:nvPr>
                <p:ph idx="1"/>
              </p:nvPr>
            </p:nvSpPr>
            <p:spPr>
              <a:xfrm>
                <a:off x="457200" y="1524000"/>
                <a:ext cx="8229600" cy="4530725"/>
              </a:xfrm>
            </p:spPr>
            <p:txBody>
              <a:bodyPr/>
              <a:lstStyle/>
              <a:p>
                <a:r>
                  <a:rPr lang="en-US" altLang="zh-CN" b="1" dirty="0"/>
                  <a:t>EXAMPLE 12</a:t>
                </a:r>
                <a:r>
                  <a:rPr lang="en-US" altLang="zh-CN" dirty="0"/>
                  <a:t> </a:t>
                </a:r>
              </a:p>
              <a:p>
                <a:r>
                  <a:rPr lang="en-US" altLang="zh-CN" dirty="0"/>
                  <a:t>Put the following statements in </a:t>
                </a:r>
                <a:r>
                  <a:rPr lang="en-US" altLang="zh-CN" dirty="0" err="1"/>
                  <a:t>Prenex</a:t>
                </a:r>
                <a:r>
                  <a:rPr lang="en-US" altLang="zh-CN" dirty="0"/>
                  <a:t> Normal Form </a:t>
                </a:r>
                <a:r>
                  <a:rPr lang="en-US" altLang="zh-CN" b="1" dirty="0"/>
                  <a:t>with a domain consisting of all people. </a:t>
                </a:r>
              </a:p>
              <a:p>
                <a:r>
                  <a:rPr lang="en-US" altLang="zh-CN" b="1" dirty="0"/>
                  <a:t>Everyone has exactly one best friend.</a:t>
                </a:r>
              </a:p>
              <a:p>
                <a:r>
                  <a:rPr lang="en-US" altLang="zh-CN" dirty="0"/>
                  <a:t>Solution: Let</a:t>
                </a:r>
              </a:p>
              <a:p>
                <a:r>
                  <a:rPr lang="en-US" altLang="zh-CN" dirty="0"/>
                  <a:t>B(</a:t>
                </a:r>
                <a:r>
                  <a:rPr lang="en-US" altLang="zh-CN" dirty="0" err="1"/>
                  <a:t>x,y</a:t>
                </a:r>
                <a:r>
                  <a:rPr lang="en-US" altLang="zh-CN" dirty="0"/>
                  <a:t>): y is the </a:t>
                </a:r>
                <a:r>
                  <a:rPr lang="en-US" altLang="zh-CN" b="1" dirty="0"/>
                  <a:t>best friend </a:t>
                </a:r>
                <a:r>
                  <a:rPr lang="en-US" altLang="zh-CN" dirty="0"/>
                  <a:t>of x</a:t>
                </a:r>
              </a:p>
              <a:p>
                <a:r>
                  <a:rPr lang="en-US" altLang="zh-CN" dirty="0"/>
                  <a:t>Then</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z </a:t>
                </a:r>
                <a:r>
                  <a:rPr lang="en-US" altLang="zh-CN" dirty="0">
                    <a:latin typeface="Times New Roman" panose="02020603050405020304" pitchFamily="18" charset="0"/>
                    <a:ea typeface="宋体" panose="02010600030101010101" pitchFamily="2" charset="-122"/>
                    <a:sym typeface="Symbol" panose="05050102010706020507" pitchFamily="18" charset="2"/>
                  </a:rPr>
                  <a:t>( (z</a:t>
                </a:r>
                <a14:m>
                  <m:oMath xmlns:m="http://schemas.openxmlformats.org/officeDocument/2006/math">
                    <m:r>
                      <a:rPr lang="en-US" altLang="zh-CN" i="1"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endParaRPr lang="en-US" altLang="zh-CN" dirty="0"/>
              </a:p>
              <a:p>
                <a:endParaRPr lang="en-US" altLang="zh-CN" dirty="0"/>
              </a:p>
              <a:p>
                <a:endParaRPr lang="zh-CN" altLang="en-US" b="1" dirty="0"/>
              </a:p>
            </p:txBody>
          </p:sp>
        </mc:Choice>
        <mc:Fallback xmlns="">
          <p:sp>
            <p:nvSpPr>
              <p:cNvPr id="3" name="内容占位符 2">
                <a:extLst>
                  <a:ext uri="{FF2B5EF4-FFF2-40B4-BE49-F238E27FC236}">
                    <a16:creationId xmlns:a16="http://schemas.microsoft.com/office/drawing/2014/main" id="{F344BA94-1D1E-41C2-9823-2CD055374284}"/>
                  </a:ext>
                </a:extLst>
              </p:cNvPr>
              <p:cNvSpPr>
                <a:spLocks noGrp="1" noRot="1" noChangeAspect="1" noMove="1" noResize="1" noEditPoints="1" noAdjustHandles="1" noChangeArrowheads="1" noChangeShapeType="1" noTextEdit="1"/>
              </p:cNvSpPr>
              <p:nvPr>
                <p:ph idx="1"/>
              </p:nvPr>
            </p:nvSpPr>
            <p:spPr>
              <a:xfrm>
                <a:off x="457200" y="1524000"/>
                <a:ext cx="8229600" cy="4530725"/>
              </a:xfrm>
              <a:blipFill>
                <a:blip r:embed="rId2"/>
                <a:stretch>
                  <a:fillRect l="-741" t="-1346" r="-74" b="-2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24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B358C-B954-4B7F-9329-9B07EDD159FF}"/>
              </a:ext>
            </a:extLst>
          </p:cNvPr>
          <p:cNvSpPr>
            <a:spLocks noGrp="1"/>
          </p:cNvSpPr>
          <p:nvPr>
            <p:ph type="title"/>
          </p:nvPr>
        </p:nvSpPr>
        <p:spPr/>
        <p:txBody>
          <a:bodyPr/>
          <a:lstStyle/>
          <a:p>
            <a:r>
              <a:rPr lang="en-US" altLang="zh-CN" dirty="0" err="1"/>
              <a:t>Prenex</a:t>
            </a:r>
            <a:r>
              <a:rPr lang="en-US" altLang="zh-CN" dirty="0"/>
              <a:t> Normal Form (PNF)</a:t>
            </a:r>
            <a:br>
              <a:rPr lang="en-US" altLang="zh-CN" dirty="0"/>
            </a:br>
            <a:r>
              <a:rPr lang="zh-CN" altLang="en-US" dirty="0">
                <a:ea typeface="宋体" panose="02010600030101010101" pitchFamily="2" charset="-122"/>
              </a:rPr>
              <a:t>前束范式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44BA94-1D1E-41C2-9823-2CD055374284}"/>
                  </a:ext>
                </a:extLst>
              </p:cNvPr>
              <p:cNvSpPr>
                <a:spLocks noGrp="1"/>
              </p:cNvSpPr>
              <p:nvPr>
                <p:ph idx="1"/>
              </p:nvPr>
            </p:nvSpPr>
            <p:spPr>
              <a:xfrm>
                <a:off x="457200" y="1371600"/>
                <a:ext cx="8458200" cy="5208587"/>
              </a:xfrm>
            </p:spPr>
            <p:txBody>
              <a:bodyPr/>
              <a:lstStyle/>
              <a:p>
                <a:r>
                  <a:rPr lang="en-US" altLang="zh-CN" b="1" dirty="0"/>
                  <a:t>EXAMPLE 12</a:t>
                </a:r>
                <a:r>
                  <a:rPr lang="en-US" altLang="zh-CN" dirty="0"/>
                  <a:t> </a:t>
                </a:r>
              </a:p>
              <a:p>
                <a:r>
                  <a:rPr lang="en-US" altLang="zh-CN" dirty="0"/>
                  <a:t>Put the following statements in </a:t>
                </a:r>
                <a:r>
                  <a:rPr lang="en-US" altLang="zh-CN" dirty="0" err="1"/>
                  <a:t>Prenex</a:t>
                </a:r>
                <a:r>
                  <a:rPr lang="en-US" altLang="zh-CN" dirty="0"/>
                  <a:t> Normal Form</a:t>
                </a:r>
                <a:r>
                  <a:rPr lang="en-US" altLang="zh-CN" b="1" dirty="0"/>
                  <a:t>. </a:t>
                </a:r>
              </a:p>
              <a:p>
                <a:r>
                  <a:rPr lang="en-US" altLang="zh-CN" dirty="0"/>
                  <a:t>Solution: Let</a:t>
                </a:r>
              </a:p>
              <a:p>
                <a:r>
                  <a:rPr lang="en-US" altLang="zh-CN" dirty="0"/>
                  <a:t>B(</a:t>
                </a:r>
                <a:r>
                  <a:rPr lang="en-US" altLang="zh-CN" dirty="0" err="1"/>
                  <a:t>x,y</a:t>
                </a:r>
                <a:r>
                  <a:rPr lang="en-US" altLang="zh-CN" dirty="0"/>
                  <a:t>): y is the </a:t>
                </a:r>
                <a:r>
                  <a:rPr lang="en-US" altLang="zh-CN" b="1" dirty="0"/>
                  <a:t>best friend </a:t>
                </a:r>
                <a:r>
                  <a:rPr lang="en-US" altLang="zh-CN" dirty="0"/>
                  <a:t>of x</a:t>
                </a:r>
              </a:p>
              <a:p>
                <a:r>
                  <a:rPr lang="en-US" altLang="zh-CN" dirty="0"/>
                  <a:t>Then</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z </a:t>
                </a:r>
                <a:r>
                  <a:rPr lang="en-US" altLang="zh-CN" dirty="0">
                    <a:latin typeface="Times New Roman" panose="02020603050405020304" pitchFamily="18" charset="0"/>
                    <a:ea typeface="宋体" panose="02010600030101010101" pitchFamily="2" charset="-122"/>
                    <a:sym typeface="Symbol" panose="05050102010706020507" pitchFamily="18" charset="2"/>
                  </a:rPr>
                  <a:t>( (z</a:t>
                </a:r>
                <a14:m>
                  <m:oMath xmlns:m="http://schemas.openxmlformats.org/officeDocument/2006/math">
                    <m:r>
                      <a:rPr lang="en-US" altLang="zh-CN" i="1"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endParaRPr lang="en-US" altLang="zh-CN" dirty="0"/>
              </a:p>
              <a:p>
                <a:r>
                  <a:rPr lang="en-US" altLang="zh-CN" dirty="0"/>
                  <a:t>The </a:t>
                </a:r>
                <a:r>
                  <a:rPr lang="en-US" altLang="zh-CN" dirty="0" err="1"/>
                  <a:t>Prenex</a:t>
                </a:r>
                <a:r>
                  <a:rPr lang="en-US" altLang="zh-CN" dirty="0"/>
                  <a:t> Normal Form is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z</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 (z</a:t>
                </a:r>
                <a14:m>
                  <m:oMath xmlns:m="http://schemas.openxmlformats.org/officeDocument/2006/math">
                    <m:r>
                      <a:rPr lang="en-US" altLang="zh-CN" i="1">
                        <a:latin typeface="Cambria Math" panose="02040503050406030204" pitchFamily="18" charset="0"/>
                        <a:ea typeface="Cambria Math" panose="02040503050406030204" pitchFamily="18" charset="0"/>
                        <a:sym typeface="Symbol" panose="05050102010706020507" pitchFamily="18" charset="2"/>
                      </a:rPr>
                      <m:t>≠</m:t>
                    </m:r>
                  </m:oMath>
                </a14:m>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endParaRPr lang="en-US" altLang="zh-CN" dirty="0"/>
              </a:p>
              <a:p>
                <a:endParaRPr lang="zh-CN" altLang="en-US" b="1" dirty="0"/>
              </a:p>
            </p:txBody>
          </p:sp>
        </mc:Choice>
        <mc:Fallback xmlns="">
          <p:sp>
            <p:nvSpPr>
              <p:cNvPr id="3" name="内容占位符 2">
                <a:extLst>
                  <a:ext uri="{FF2B5EF4-FFF2-40B4-BE49-F238E27FC236}">
                    <a16:creationId xmlns:a16="http://schemas.microsoft.com/office/drawing/2014/main" id="{F344BA94-1D1E-41C2-9823-2CD055374284}"/>
                  </a:ext>
                </a:extLst>
              </p:cNvPr>
              <p:cNvSpPr>
                <a:spLocks noGrp="1" noRot="1" noChangeAspect="1" noMove="1" noResize="1" noEditPoints="1" noAdjustHandles="1" noChangeArrowheads="1" noChangeShapeType="1" noTextEdit="1"/>
              </p:cNvSpPr>
              <p:nvPr>
                <p:ph idx="1"/>
              </p:nvPr>
            </p:nvSpPr>
            <p:spPr>
              <a:xfrm>
                <a:off x="457200" y="1371600"/>
                <a:ext cx="8458200" cy="5208587"/>
              </a:xfrm>
              <a:blipFill>
                <a:blip r:embed="rId2"/>
                <a:stretch>
                  <a:fillRect l="-720" t="-1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42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B358C-B954-4B7F-9329-9B07EDD159FF}"/>
              </a:ext>
            </a:extLst>
          </p:cNvPr>
          <p:cNvSpPr>
            <a:spLocks noGrp="1"/>
          </p:cNvSpPr>
          <p:nvPr>
            <p:ph type="title"/>
          </p:nvPr>
        </p:nvSpPr>
        <p:spPr/>
        <p:txBody>
          <a:bodyPr/>
          <a:lstStyle/>
          <a:p>
            <a:r>
              <a:rPr lang="en-US" altLang="zh-CN" dirty="0" err="1"/>
              <a:t>Prenex</a:t>
            </a:r>
            <a:r>
              <a:rPr lang="en-US" altLang="zh-CN" dirty="0"/>
              <a:t> Normal Form (PNF)</a:t>
            </a:r>
            <a:br>
              <a:rPr lang="en-US" altLang="zh-CN" dirty="0"/>
            </a:br>
            <a:r>
              <a:rPr lang="zh-CN" altLang="en-US" dirty="0">
                <a:ea typeface="宋体" panose="02010600030101010101" pitchFamily="2" charset="-122"/>
              </a:rPr>
              <a:t>前束范式 </a:t>
            </a:r>
            <a:endParaRPr lang="zh-CN" altLang="en-US" dirty="0"/>
          </a:p>
        </p:txBody>
      </p:sp>
      <p:sp>
        <p:nvSpPr>
          <p:cNvPr id="3" name="内容占位符 2">
            <a:extLst>
              <a:ext uri="{FF2B5EF4-FFF2-40B4-BE49-F238E27FC236}">
                <a16:creationId xmlns:a16="http://schemas.microsoft.com/office/drawing/2014/main" id="{F344BA94-1D1E-41C2-9823-2CD055374284}"/>
              </a:ext>
            </a:extLst>
          </p:cNvPr>
          <p:cNvSpPr>
            <a:spLocks noGrp="1"/>
          </p:cNvSpPr>
          <p:nvPr>
            <p:ph idx="1"/>
          </p:nvPr>
        </p:nvSpPr>
        <p:spPr>
          <a:xfrm>
            <a:off x="457200" y="1524000"/>
            <a:ext cx="8229600" cy="4530725"/>
          </a:xfrm>
        </p:spPr>
        <p:txBody>
          <a:bodyPr/>
          <a:lstStyle/>
          <a:p>
            <a:r>
              <a:rPr lang="en-US" altLang="zh-CN" b="1" dirty="0"/>
              <a:t>EXAMPLE 12</a:t>
            </a:r>
            <a:r>
              <a:rPr lang="en-US" altLang="zh-CN" dirty="0"/>
              <a:t> </a:t>
            </a:r>
          </a:p>
          <a:p>
            <a:r>
              <a:rPr lang="en-US" altLang="zh-CN" dirty="0"/>
              <a:t>Put the following statements in </a:t>
            </a:r>
            <a:r>
              <a:rPr lang="en-US" altLang="zh-CN" dirty="0" err="1"/>
              <a:t>Prenex</a:t>
            </a:r>
            <a:r>
              <a:rPr lang="en-US" altLang="zh-CN" dirty="0"/>
              <a:t> Normal Form </a:t>
            </a:r>
            <a:r>
              <a:rPr lang="en-US" altLang="zh-CN" b="1" dirty="0"/>
              <a:t>with a domain consisting of all people. </a:t>
            </a:r>
          </a:p>
          <a:p>
            <a:r>
              <a:rPr lang="en-US" altLang="zh-CN" b="1" dirty="0"/>
              <a:t>Everyone has exactly one best friend</a:t>
            </a:r>
          </a:p>
          <a:p>
            <a:r>
              <a:rPr lang="en-US" altLang="zh-CN" dirty="0"/>
              <a:t>Solution: Let</a:t>
            </a:r>
          </a:p>
          <a:p>
            <a:r>
              <a:rPr lang="en-US" altLang="zh-CN" dirty="0"/>
              <a:t>B(</a:t>
            </a:r>
            <a:r>
              <a:rPr lang="en-US" altLang="zh-CN" dirty="0" err="1"/>
              <a:t>x,y</a:t>
            </a:r>
            <a:r>
              <a:rPr lang="en-US" altLang="zh-CN" dirty="0"/>
              <a:t>): y is the </a:t>
            </a:r>
            <a:r>
              <a:rPr lang="en-US" altLang="zh-CN" b="1" dirty="0"/>
              <a:t>best friend </a:t>
            </a:r>
            <a:r>
              <a:rPr lang="en-US" altLang="zh-CN" dirty="0"/>
              <a:t>of x</a:t>
            </a:r>
          </a:p>
          <a:p>
            <a:r>
              <a:rPr lang="en-US" altLang="zh-CN" b="1" dirty="0">
                <a:solidFill>
                  <a:srgbClr val="FF0000"/>
                </a:solidFill>
                <a:latin typeface="Times New Roman" panose="02020603050405020304" pitchFamily="18" charset="0"/>
              </a:rPr>
              <a:t>By Unique Existential </a:t>
            </a:r>
            <a:r>
              <a:rPr lang="en-US" altLang="zh-CN" dirty="0">
                <a:solidFill>
                  <a:srgbClr val="FF0000"/>
                </a:solidFill>
                <a:latin typeface="Symbol" panose="05050102010706020507" pitchFamily="18" charset="2"/>
              </a:rPr>
              <a:t>$</a:t>
            </a:r>
            <a:r>
              <a:rPr lang="en-US" altLang="zh-CN"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  </a:t>
            </a:r>
            <a:r>
              <a:rPr lang="en-US" altLang="zh-CN" dirty="0"/>
              <a:t>Then </a:t>
            </a:r>
          </a:p>
          <a:p>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solidFill>
                  <a:srgbClr val="FF0000"/>
                </a:solidFill>
                <a:latin typeface="Symbol" panose="05050102010706020507" pitchFamily="18" charset="2"/>
              </a:rPr>
              <a:t>$</a:t>
            </a:r>
            <a:r>
              <a:rPr lang="en-US" altLang="zh-CN" dirty="0">
                <a:solidFill>
                  <a:srgbClr val="FF0000"/>
                </a:solidFill>
                <a:latin typeface="Times New Roman" panose="02020603050405020304" pitchFamily="18" charset="0"/>
              </a:rPr>
              <a:t>!y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endParaRPr lang="en-US" altLang="zh-CN" dirty="0"/>
          </a:p>
          <a:p>
            <a:endParaRPr lang="en-US" altLang="zh-CN" dirty="0"/>
          </a:p>
          <a:p>
            <a:endParaRPr lang="zh-CN" altLang="en-US" b="1" dirty="0"/>
          </a:p>
        </p:txBody>
      </p:sp>
    </p:spTree>
    <p:extLst>
      <p:ext uri="{BB962C8B-B14F-4D97-AF65-F5344CB8AC3E}">
        <p14:creationId xmlns:p14="http://schemas.microsoft.com/office/powerpoint/2010/main" val="171311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a:extLst>
              <a:ext uri="{FF2B5EF4-FFF2-40B4-BE49-F238E27FC236}">
                <a16:creationId xmlns:a16="http://schemas.microsoft.com/office/drawing/2014/main" id="{E023A9EA-6134-4DD9-BC7C-2DC4783A114C}"/>
              </a:ext>
            </a:extLst>
          </p:cNvPr>
          <p:cNvSpPr>
            <a:spLocks noGrp="1"/>
          </p:cNvSpPr>
          <p:nvPr>
            <p:ph type="sldNum" sz="quarter" idx="12"/>
          </p:nvPr>
        </p:nvSpPr>
        <p:spPr>
          <a:xfrm>
            <a:off x="457200" y="64008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12CA7C48-164C-41F3-A3E0-0B9402398C87}" type="slidenum">
              <a:rPr lang="zh-CN" altLang="en-US" sz="1000" smtClean="0">
                <a:solidFill>
                  <a:srgbClr val="009999"/>
                </a:solidFill>
                <a:latin typeface="Arial Narrow" panose="020B0606020202030204" pitchFamily="34" charset="0"/>
              </a:rPr>
              <a:pPr algn="l">
                <a:spcBef>
                  <a:spcPct val="0"/>
                </a:spcBef>
                <a:buClrTx/>
                <a:buSzTx/>
                <a:buFontTx/>
                <a:buNone/>
              </a:pPr>
              <a:t>64</a:t>
            </a:fld>
            <a:endParaRPr lang="en-US" altLang="zh-CN" sz="1000">
              <a:solidFill>
                <a:srgbClr val="009999"/>
              </a:solidFill>
              <a:latin typeface="Arial Narrow" panose="020B0606020202030204" pitchFamily="34" charset="0"/>
            </a:endParaRPr>
          </a:p>
        </p:txBody>
      </p:sp>
      <p:sp>
        <p:nvSpPr>
          <p:cNvPr id="88067" name="日期占位符 5">
            <a:extLst>
              <a:ext uri="{FF2B5EF4-FFF2-40B4-BE49-F238E27FC236}">
                <a16:creationId xmlns:a16="http://schemas.microsoft.com/office/drawing/2014/main" id="{578A7AF1-C0C6-4C38-BE57-0B6D0594F145}"/>
              </a:ext>
            </a:extLst>
          </p:cNvPr>
          <p:cNvSpPr>
            <a:spLocks noGrp="1"/>
          </p:cNvSpPr>
          <p:nvPr>
            <p:ph type="dt" sz="quarter" idx="10"/>
          </p:nvPr>
        </p:nvSpPr>
        <p:spPr>
          <a:xfrm>
            <a:off x="31242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D5EFD3A5-0D0A-42B5-8C7B-B10DFEEE2C4A}"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8068" name="页脚占位符 6">
            <a:extLst>
              <a:ext uri="{FF2B5EF4-FFF2-40B4-BE49-F238E27FC236}">
                <a16:creationId xmlns:a16="http://schemas.microsoft.com/office/drawing/2014/main" id="{E14286F8-A43E-4DA6-BC16-2EEA26A58B55}"/>
              </a:ext>
            </a:extLst>
          </p:cNvPr>
          <p:cNvSpPr>
            <a:spLocks noGrp="1"/>
          </p:cNvSpPr>
          <p:nvPr>
            <p:ph type="ftr" sz="quarter" idx="11"/>
          </p:nvPr>
        </p:nvSpPr>
        <p:spPr>
          <a:xfrm>
            <a:off x="6553200" y="64008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8069" name="Rectangle 2">
            <a:extLst>
              <a:ext uri="{FF2B5EF4-FFF2-40B4-BE49-F238E27FC236}">
                <a16:creationId xmlns:a16="http://schemas.microsoft.com/office/drawing/2014/main" id="{7E215271-F924-488C-BAD8-4811FD2AE95C}"/>
              </a:ext>
            </a:extLst>
          </p:cNvPr>
          <p:cNvSpPr>
            <a:spLocks noGrp="1" noChangeArrowheads="1"/>
          </p:cNvSpPr>
          <p:nvPr>
            <p:ph type="title"/>
          </p:nvPr>
        </p:nvSpPr>
        <p:spPr/>
        <p:txBody>
          <a:bodyPr/>
          <a:lstStyle/>
          <a:p>
            <a:pPr eaLnBrk="1" hangingPunct="1"/>
            <a:r>
              <a:rPr lang="en-US" altLang="zh-CN">
                <a:ea typeface="宋体" panose="02010600030101010101" pitchFamily="2" charset="-122"/>
              </a:rPr>
              <a:t>Negating nested quantifiers</a:t>
            </a:r>
          </a:p>
        </p:txBody>
      </p:sp>
      <p:sp>
        <p:nvSpPr>
          <p:cNvPr id="88070" name="Rectangle 3">
            <a:extLst>
              <a:ext uri="{FF2B5EF4-FFF2-40B4-BE49-F238E27FC236}">
                <a16:creationId xmlns:a16="http://schemas.microsoft.com/office/drawing/2014/main" id="{503D75BB-A149-4384-AF35-29D9FF94E31E}"/>
              </a:ext>
            </a:extLst>
          </p:cNvPr>
          <p:cNvSpPr>
            <a:spLocks noGrp="1" noChangeArrowheads="1"/>
          </p:cNvSpPr>
          <p:nvPr>
            <p:ph type="body" sz="half" idx="1"/>
          </p:nvPr>
        </p:nvSpPr>
        <p:spPr>
          <a:xfrm>
            <a:off x="304800" y="1417638"/>
            <a:ext cx="8153400" cy="5162549"/>
          </a:xfrm>
        </p:spPr>
        <p:txBody>
          <a:bodyPr/>
          <a:lstStyle/>
          <a:p>
            <a:pPr eaLnBrk="1" hangingPunct="1"/>
            <a:r>
              <a:rPr lang="en-US" altLang="zh-CN" dirty="0">
                <a:latin typeface="Times New Roman" panose="02020603050405020304" pitchFamily="18" charset="0"/>
                <a:ea typeface="宋体" panose="02010600030101010101" pitchFamily="2" charset="-122"/>
              </a:rPr>
              <a:t>Example 13</a:t>
            </a:r>
          </a:p>
          <a:p>
            <a:pPr lvl="1" eaLnBrk="1" hangingPunct="1"/>
            <a:r>
              <a:rPr lang="en-US" altLang="zh-CN" dirty="0">
                <a:latin typeface="Times New Roman" panose="02020603050405020304" pitchFamily="18" charset="0"/>
                <a:ea typeface="宋体" panose="02010600030101010101" pitchFamily="2" charset="-122"/>
              </a:rPr>
              <a:t>There is a woman who has taken a flight on every airline in the world. </a:t>
            </a:r>
          </a:p>
          <a:p>
            <a:pPr eaLnBrk="1" hangingPunct="1"/>
            <a:r>
              <a:rPr lang="en-US" altLang="zh-CN" dirty="0">
                <a:latin typeface="Times New Roman" panose="02020603050405020304" pitchFamily="18" charset="0"/>
                <a:ea typeface="宋体" panose="02010600030101010101" pitchFamily="2" charset="-122"/>
              </a:rPr>
              <a:t>Solution: </a:t>
            </a:r>
            <a:r>
              <a:rPr lang="en-US" altLang="zh-CN" dirty="0"/>
              <a:t>Let the domains of discourse for </a:t>
            </a:r>
            <a:r>
              <a:rPr lang="en-US" altLang="zh-CN" i="1" dirty="0"/>
              <a:t>w</a:t>
            </a:r>
            <a:r>
              <a:rPr lang="en-US" altLang="zh-CN" dirty="0"/>
              <a:t>, </a:t>
            </a:r>
            <a:r>
              <a:rPr lang="en-US" altLang="zh-CN" i="1" dirty="0"/>
              <a:t>f</a:t>
            </a:r>
            <a:r>
              <a:rPr lang="en-US" altLang="zh-CN" dirty="0"/>
              <a:t>, and </a:t>
            </a:r>
            <a:r>
              <a:rPr lang="en-US" altLang="zh-CN" i="1" dirty="0"/>
              <a:t>a</a:t>
            </a:r>
            <a:r>
              <a:rPr lang="en-US" altLang="zh-CN" b="1" i="1" dirty="0"/>
              <a:t> </a:t>
            </a:r>
            <a:r>
              <a:rPr lang="en-US" altLang="zh-CN" dirty="0"/>
              <a:t>consist of all the women in the world, all airplane flights, and all airlines, respectively. </a:t>
            </a:r>
          </a:p>
          <a:p>
            <a:pPr eaLnBrk="1" hangingPunct="1"/>
            <a:r>
              <a:rPr lang="en-US" altLang="zh-CN" i="1" dirty="0"/>
              <a:t>P</a:t>
            </a:r>
            <a:r>
              <a:rPr lang="en-US" altLang="zh-CN" dirty="0"/>
              <a:t>(</a:t>
            </a:r>
            <a:r>
              <a:rPr lang="en-US" altLang="zh-CN" i="1" dirty="0"/>
              <a:t>w, f</a:t>
            </a:r>
            <a:r>
              <a:rPr lang="en-US" altLang="zh-CN" dirty="0"/>
              <a:t>):</a:t>
            </a:r>
            <a:r>
              <a:rPr lang="en-US" altLang="zh-CN" i="1" dirty="0"/>
              <a:t> w</a:t>
            </a:r>
            <a:r>
              <a:rPr lang="en-US" altLang="zh-CN" dirty="0"/>
              <a:t> has taken </a:t>
            </a:r>
            <a:r>
              <a:rPr lang="en-US" altLang="zh-CN" i="1" dirty="0"/>
              <a:t>f</a:t>
            </a:r>
            <a:r>
              <a:rPr lang="en-US" altLang="zh-CN" dirty="0"/>
              <a:t>, </a:t>
            </a:r>
          </a:p>
          <a:p>
            <a:pPr eaLnBrk="1" hangingPunct="1"/>
            <a:r>
              <a:rPr lang="en-US" altLang="zh-CN" i="1" dirty="0"/>
              <a:t>Q</a:t>
            </a:r>
            <a:r>
              <a:rPr lang="en-US" altLang="zh-CN" dirty="0"/>
              <a:t>(</a:t>
            </a:r>
            <a:r>
              <a:rPr lang="en-US" altLang="zh-CN" i="1" dirty="0"/>
              <a:t>f, a</a:t>
            </a:r>
            <a:r>
              <a:rPr lang="en-US" altLang="zh-CN" dirty="0"/>
              <a:t>): </a:t>
            </a:r>
            <a:r>
              <a:rPr lang="en-US" altLang="zh-CN" i="1" dirty="0"/>
              <a:t>f</a:t>
            </a:r>
            <a:r>
              <a:rPr lang="en-US" altLang="zh-CN" dirty="0"/>
              <a:t> is a flight on </a:t>
            </a:r>
            <a:r>
              <a:rPr lang="en-US" altLang="zh-CN" i="1" dirty="0"/>
              <a:t>a.</a:t>
            </a:r>
          </a:p>
          <a:p>
            <a:pPr eaLnBrk="1" hangingPunct="1"/>
            <a:r>
              <a:rPr lang="en-US" altLang="zh-CN" dirty="0"/>
              <a:t>Then </a:t>
            </a:r>
          </a:p>
          <a:p>
            <a:pPr eaLnBrk="1" hangingPunct="1"/>
            <a:r>
              <a:rPr lang="en-US" altLang="zh-CN" dirty="0"/>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w</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f</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br>
              <a:rPr lang="en-US" altLang="zh-CN" dirty="0"/>
            </a:br>
            <a:endParaRPr lang="en-US" altLang="zh-CN" dirty="0">
              <a:latin typeface="Times New Roman" panose="02020603050405020304" pitchFamily="18" charset="0"/>
              <a:ea typeface="宋体" panose="02010600030101010101" pitchFamily="2" charset="-122"/>
            </a:endParaRPr>
          </a:p>
          <a:p>
            <a:pPr eaLnBrk="1" hangingPunct="1"/>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7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7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a:extLst>
              <a:ext uri="{FF2B5EF4-FFF2-40B4-BE49-F238E27FC236}">
                <a16:creationId xmlns:a16="http://schemas.microsoft.com/office/drawing/2014/main" id="{E023A9EA-6134-4DD9-BC7C-2DC4783A114C}"/>
              </a:ext>
            </a:extLst>
          </p:cNvPr>
          <p:cNvSpPr>
            <a:spLocks noGrp="1"/>
          </p:cNvSpPr>
          <p:nvPr>
            <p:ph type="sldNum" sz="quarter" idx="12"/>
          </p:nvPr>
        </p:nvSpPr>
        <p:spPr>
          <a:xfrm>
            <a:off x="457200" y="64008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12CA7C48-164C-41F3-A3E0-0B9402398C87}" type="slidenum">
              <a:rPr lang="zh-CN" altLang="en-US" sz="1000" smtClean="0">
                <a:solidFill>
                  <a:srgbClr val="009999"/>
                </a:solidFill>
                <a:latin typeface="Arial Narrow" panose="020B0606020202030204" pitchFamily="34" charset="0"/>
              </a:rPr>
              <a:pPr algn="l">
                <a:spcBef>
                  <a:spcPct val="0"/>
                </a:spcBef>
                <a:buClrTx/>
                <a:buSzTx/>
                <a:buFontTx/>
                <a:buNone/>
              </a:pPr>
              <a:t>65</a:t>
            </a:fld>
            <a:endParaRPr lang="en-US" altLang="zh-CN" sz="1000">
              <a:solidFill>
                <a:srgbClr val="009999"/>
              </a:solidFill>
              <a:latin typeface="Arial Narrow" panose="020B0606020202030204" pitchFamily="34" charset="0"/>
            </a:endParaRPr>
          </a:p>
        </p:txBody>
      </p:sp>
      <p:sp>
        <p:nvSpPr>
          <p:cNvPr id="88067" name="日期占位符 5">
            <a:extLst>
              <a:ext uri="{FF2B5EF4-FFF2-40B4-BE49-F238E27FC236}">
                <a16:creationId xmlns:a16="http://schemas.microsoft.com/office/drawing/2014/main" id="{578A7AF1-C0C6-4C38-BE57-0B6D0594F145}"/>
              </a:ext>
            </a:extLst>
          </p:cNvPr>
          <p:cNvSpPr>
            <a:spLocks noGrp="1"/>
          </p:cNvSpPr>
          <p:nvPr>
            <p:ph type="dt" sz="quarter" idx="10"/>
          </p:nvPr>
        </p:nvSpPr>
        <p:spPr>
          <a:xfrm>
            <a:off x="3124200" y="64008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D5EFD3A5-0D0A-42B5-8C7B-B10DFEEE2C4A}"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8068" name="页脚占位符 6">
            <a:extLst>
              <a:ext uri="{FF2B5EF4-FFF2-40B4-BE49-F238E27FC236}">
                <a16:creationId xmlns:a16="http://schemas.microsoft.com/office/drawing/2014/main" id="{E14286F8-A43E-4DA6-BC16-2EEA26A58B55}"/>
              </a:ext>
            </a:extLst>
          </p:cNvPr>
          <p:cNvSpPr>
            <a:spLocks noGrp="1"/>
          </p:cNvSpPr>
          <p:nvPr>
            <p:ph type="ftr" sz="quarter" idx="11"/>
          </p:nvPr>
        </p:nvSpPr>
        <p:spPr>
          <a:xfrm>
            <a:off x="6553200" y="64008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8069" name="Rectangle 2">
            <a:extLst>
              <a:ext uri="{FF2B5EF4-FFF2-40B4-BE49-F238E27FC236}">
                <a16:creationId xmlns:a16="http://schemas.microsoft.com/office/drawing/2014/main" id="{7E215271-F924-488C-BAD8-4811FD2AE95C}"/>
              </a:ext>
            </a:extLst>
          </p:cNvPr>
          <p:cNvSpPr>
            <a:spLocks noGrp="1" noChangeArrowheads="1"/>
          </p:cNvSpPr>
          <p:nvPr>
            <p:ph type="title"/>
          </p:nvPr>
        </p:nvSpPr>
        <p:spPr>
          <a:xfrm>
            <a:off x="311426" y="152400"/>
            <a:ext cx="8229600" cy="731838"/>
          </a:xfrm>
        </p:spPr>
        <p:txBody>
          <a:bodyPr/>
          <a:lstStyle/>
          <a:p>
            <a:pPr eaLnBrk="1" hangingPunct="1"/>
            <a:r>
              <a:rPr lang="en-US" altLang="zh-CN" dirty="0">
                <a:ea typeface="宋体" panose="02010600030101010101" pitchFamily="2" charset="-122"/>
              </a:rPr>
              <a:t>Negating nested quantifiers</a:t>
            </a:r>
          </a:p>
        </p:txBody>
      </p:sp>
      <p:sp>
        <p:nvSpPr>
          <p:cNvPr id="88070" name="Rectangle 3">
            <a:extLst>
              <a:ext uri="{FF2B5EF4-FFF2-40B4-BE49-F238E27FC236}">
                <a16:creationId xmlns:a16="http://schemas.microsoft.com/office/drawing/2014/main" id="{503D75BB-A149-4384-AF35-29D9FF94E31E}"/>
              </a:ext>
            </a:extLst>
          </p:cNvPr>
          <p:cNvSpPr>
            <a:spLocks noGrp="1" noChangeArrowheads="1"/>
          </p:cNvSpPr>
          <p:nvPr>
            <p:ph type="body" sz="half" idx="1"/>
          </p:nvPr>
        </p:nvSpPr>
        <p:spPr>
          <a:xfrm>
            <a:off x="304800" y="884238"/>
            <a:ext cx="8153400" cy="5692291"/>
          </a:xfrm>
        </p:spPr>
        <p:txBody>
          <a:bodyPr/>
          <a:lstStyle/>
          <a:p>
            <a:pPr eaLnBrk="1" hangingPunct="1"/>
            <a:r>
              <a:rPr lang="en-US" altLang="zh-CN" dirty="0">
                <a:latin typeface="Times New Roman" panose="02020603050405020304" pitchFamily="18" charset="0"/>
                <a:ea typeface="宋体" panose="02010600030101010101" pitchFamily="2" charset="-122"/>
              </a:rPr>
              <a:t>If we have </a:t>
            </a:r>
            <a:r>
              <a:rPr lang="en-US" altLang="zh-CN" dirty="0"/>
              <a:t>expressed “</a:t>
            </a:r>
            <a:r>
              <a:rPr lang="en-US" altLang="zh-CN" dirty="0">
                <a:latin typeface="Times New Roman" panose="02020603050405020304" pitchFamily="18" charset="0"/>
                <a:ea typeface="宋体" panose="02010600030101010101" pitchFamily="2" charset="-122"/>
              </a:rPr>
              <a:t>There is a woman who has taken a flight on every airline in the world. </a:t>
            </a:r>
            <a:r>
              <a:rPr lang="en-US" altLang="zh-CN" dirty="0"/>
              <a:t>” as</a:t>
            </a:r>
            <a:r>
              <a:rPr lang="en-US" altLang="zh-CN" dirty="0">
                <a:latin typeface="Times New Roman" panose="02020603050405020304" pitchFamily="18" charset="0"/>
                <a:ea typeface="宋体" panose="02010600030101010101" pitchFamily="2" charset="-122"/>
              </a:rPr>
              <a:t>   </a:t>
            </a:r>
          </a:p>
          <a:p>
            <a:pPr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w</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f</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eaLnBrk="1" hangingPunct="1"/>
            <a:r>
              <a:rPr lang="en-US" altLang="zh-CN" dirty="0"/>
              <a:t>How to express the statement that “There </a:t>
            </a:r>
            <a:r>
              <a:rPr lang="en-US" altLang="zh-CN" b="1" dirty="0">
                <a:solidFill>
                  <a:srgbClr val="FF0000"/>
                </a:solidFill>
              </a:rPr>
              <a:t>does not </a:t>
            </a:r>
            <a:r>
              <a:rPr lang="en-US" altLang="zh-CN" dirty="0"/>
              <a:t>exist a woman who has taken a</a:t>
            </a:r>
            <a:br>
              <a:rPr lang="en-US" altLang="zh-CN" dirty="0"/>
            </a:br>
            <a:r>
              <a:rPr lang="en-US" altLang="zh-CN" dirty="0"/>
              <a:t>flight on every airline in the world.”</a:t>
            </a:r>
          </a:p>
          <a:p>
            <a:r>
              <a:rPr lang="en-US" altLang="zh-CN" dirty="0">
                <a:latin typeface="Times New Roman" panose="02020603050405020304" pitchFamily="18" charset="0"/>
                <a:ea typeface="宋体" panose="02010600030101010101" pitchFamily="2" charset="-122"/>
              </a:rPr>
              <a:t>Solution: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w</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f</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w </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f</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w</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a </a:t>
            </a:r>
            <a:r>
              <a:rPr lang="en-US" altLang="zh-CN"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f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w</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 f </a:t>
            </a:r>
            <a:r>
              <a:rPr lang="en-US" altLang="zh-CN"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w</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 f </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P</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F</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t>(PNF)</a:t>
            </a:r>
            <a:br>
              <a:rPr lang="en-US" altLang="zh-CN" dirty="0"/>
            </a:b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eaLnBrk="1" hangingPunct="1"/>
            <a:endParaRPr lang="en-US" altLang="zh-CN" dirty="0">
              <a:latin typeface="Times New Roman" panose="02020603050405020304" pitchFamily="18" charset="0"/>
              <a:ea typeface="宋体" panose="02010600030101010101" pitchFamily="2" charset="-122"/>
            </a:endParaRPr>
          </a:p>
          <a:p>
            <a:pPr eaLnBrk="1" hangingPunct="1"/>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7984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7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7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7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7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a:extLst>
              <a:ext uri="{FF2B5EF4-FFF2-40B4-BE49-F238E27FC236}">
                <a16:creationId xmlns:a16="http://schemas.microsoft.com/office/drawing/2014/main" id="{E023A9EA-6134-4DD9-BC7C-2DC4783A114C}"/>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12CA7C48-164C-41F3-A3E0-0B9402398C87}" type="slidenum">
              <a:rPr lang="zh-CN" altLang="en-US" sz="1000" smtClean="0">
                <a:solidFill>
                  <a:srgbClr val="009999"/>
                </a:solidFill>
                <a:latin typeface="Arial Narrow" panose="020B0606020202030204" pitchFamily="34" charset="0"/>
              </a:rPr>
              <a:pPr algn="l">
                <a:spcBef>
                  <a:spcPct val="0"/>
                </a:spcBef>
                <a:buClrTx/>
                <a:buSzTx/>
                <a:buFontTx/>
                <a:buNone/>
              </a:pPr>
              <a:t>66</a:t>
            </a:fld>
            <a:endParaRPr lang="en-US" altLang="zh-CN" sz="1000">
              <a:solidFill>
                <a:srgbClr val="009999"/>
              </a:solidFill>
              <a:latin typeface="Arial Narrow" panose="020B0606020202030204" pitchFamily="34" charset="0"/>
            </a:endParaRPr>
          </a:p>
        </p:txBody>
      </p:sp>
      <p:sp>
        <p:nvSpPr>
          <p:cNvPr id="88067" name="日期占位符 5">
            <a:extLst>
              <a:ext uri="{FF2B5EF4-FFF2-40B4-BE49-F238E27FC236}">
                <a16:creationId xmlns:a16="http://schemas.microsoft.com/office/drawing/2014/main" id="{578A7AF1-C0C6-4C38-BE57-0B6D0594F145}"/>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D5EFD3A5-0D0A-42B5-8C7B-B10DFEEE2C4A}"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8068" name="页脚占位符 6">
            <a:extLst>
              <a:ext uri="{FF2B5EF4-FFF2-40B4-BE49-F238E27FC236}">
                <a16:creationId xmlns:a16="http://schemas.microsoft.com/office/drawing/2014/main" id="{E14286F8-A43E-4DA6-BC16-2EEA26A58B55}"/>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8069" name="Rectangle 2">
            <a:extLst>
              <a:ext uri="{FF2B5EF4-FFF2-40B4-BE49-F238E27FC236}">
                <a16:creationId xmlns:a16="http://schemas.microsoft.com/office/drawing/2014/main" id="{7E215271-F924-488C-BAD8-4811FD2AE95C}"/>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Negating nested quantifiers</a:t>
            </a:r>
          </a:p>
        </p:txBody>
      </p:sp>
      <p:sp>
        <p:nvSpPr>
          <p:cNvPr id="88070" name="Rectangle 3">
            <a:extLst>
              <a:ext uri="{FF2B5EF4-FFF2-40B4-BE49-F238E27FC236}">
                <a16:creationId xmlns:a16="http://schemas.microsoft.com/office/drawing/2014/main" id="{503D75BB-A149-4384-AF35-29D9FF94E31E}"/>
              </a:ext>
            </a:extLst>
          </p:cNvPr>
          <p:cNvSpPr>
            <a:spLocks noGrp="1" noChangeArrowheads="1"/>
          </p:cNvSpPr>
          <p:nvPr>
            <p:ph type="body" sz="half" idx="1"/>
          </p:nvPr>
        </p:nvSpPr>
        <p:spPr>
          <a:xfrm>
            <a:off x="701675" y="1600200"/>
            <a:ext cx="6918325" cy="4114800"/>
          </a:xfrm>
        </p:spPr>
        <p:txBody>
          <a:bodyPr/>
          <a:lstStyle/>
          <a:p>
            <a:pPr eaLnBrk="1" hangingPunct="1"/>
            <a:r>
              <a:rPr lang="en-US" altLang="zh-CN" dirty="0">
                <a:latin typeface="Times New Roman" panose="02020603050405020304" pitchFamily="18" charset="0"/>
                <a:ea typeface="宋体" panose="02010600030101010101" pitchFamily="2" charset="-122"/>
              </a:rPr>
              <a:t>Example 14</a:t>
            </a:r>
          </a:p>
          <a:p>
            <a:pPr lvl="1" eaLnBrk="1" hangingPunct="1"/>
            <a:r>
              <a:rPr lang="en-US" altLang="zh-CN" dirty="0">
                <a:latin typeface="Times New Roman" panose="02020603050405020304" pitchFamily="18" charset="0"/>
                <a:ea typeface="宋体" panose="02010600030101010101" pitchFamily="2" charset="-122"/>
              </a:rPr>
              <a:t>Express the negation of the statement </a:t>
            </a:r>
          </a:p>
          <a:p>
            <a:pPr lvl="1"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rPr>
              <a:t>  .</a:t>
            </a:r>
          </a:p>
          <a:p>
            <a:pPr eaLnBrk="1" hangingPunct="1"/>
            <a:r>
              <a:rPr lang="en-US" altLang="zh-CN" dirty="0">
                <a:latin typeface="Times New Roman" panose="02020603050405020304" pitchFamily="18" charset="0"/>
                <a:ea typeface="宋体" panose="02010600030101010101" pitchFamily="2" charset="-122"/>
              </a:rPr>
              <a:t>Solution:</a:t>
            </a:r>
          </a:p>
          <a:p>
            <a:pPr eaLnBrk="1" hangingPunct="1"/>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x</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y</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1)</a:t>
            </a:r>
          </a:p>
          <a:p>
            <a:pPr eaLnBrk="1" hangingPunct="1"/>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1))</a:t>
            </a:r>
          </a:p>
          <a:p>
            <a:pPr eaLnBrk="1" hangingPunct="1"/>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xy</a:t>
            </a:r>
            <a:r>
              <a:rPr lang="en-US" altLang="zh-CN" dirty="0">
                <a:latin typeface="Times New Roman" panose="02020603050405020304" pitchFamily="18" charset="0"/>
                <a:ea typeface="宋体" panose="02010600030101010101" pitchFamily="2" charset="-122"/>
                <a:sym typeface="Symbol" panose="05050102010706020507" pitchFamily="18" charset="2"/>
              </a:rPr>
              <a:t>1)</a:t>
            </a:r>
          </a:p>
          <a:p>
            <a:pPr eaLnBrk="1" hangingPunct="1"/>
            <a:r>
              <a:rPr lang="en-US" altLang="zh-TW" dirty="0">
                <a:ea typeface="新細明體" panose="02020500000000000000" pitchFamily="18" charset="-120"/>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sym typeface="Symbol" panose="05050102010706020507" pitchFamily="18" charset="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y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xy</a:t>
            </a:r>
            <a:r>
              <a:rPr lang="en-US" altLang="zh-CN" sz="2000" i="1" dirty="0">
                <a:latin typeface="宋体" panose="02010600030101010101" pitchFamily="2" charset="-122"/>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1)</a:t>
            </a:r>
          </a:p>
          <a:p>
            <a:pPr eaLnBrk="1" hangingPunct="1"/>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eaLnBrk="1" hangingPunct="1"/>
            <a:endParaRPr lang="en-US" altLang="zh-CN" dirty="0">
              <a:latin typeface="Times New Roman" panose="02020603050405020304" pitchFamily="18" charset="0"/>
              <a:ea typeface="宋体" panose="02010600030101010101" pitchFamily="2" charset="-122"/>
            </a:endParaRPr>
          </a:p>
          <a:p>
            <a:pPr eaLnBrk="1" hangingPunct="1"/>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2940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7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7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7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7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C224644F-BE39-428E-AA65-772C7FB2FA48}"/>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7A1FB19E-15AD-4EC5-98D9-C602AC5A2442}" type="slidenum">
              <a:rPr lang="zh-CN" altLang="en-US" sz="1000" smtClean="0">
                <a:solidFill>
                  <a:srgbClr val="009999"/>
                </a:solidFill>
                <a:latin typeface="Arial Narrow" panose="020B0606020202030204" pitchFamily="34" charset="0"/>
              </a:rPr>
              <a:pPr algn="l">
                <a:spcBef>
                  <a:spcPct val="0"/>
                </a:spcBef>
                <a:buClrTx/>
                <a:buSzTx/>
                <a:buFontTx/>
                <a:buNone/>
              </a:pPr>
              <a:t>67</a:t>
            </a:fld>
            <a:endParaRPr lang="en-US" altLang="zh-CN" sz="1000">
              <a:solidFill>
                <a:srgbClr val="009999"/>
              </a:solidFill>
              <a:latin typeface="Arial Narrow" panose="020B0606020202030204" pitchFamily="34" charset="0"/>
            </a:endParaRPr>
          </a:p>
        </p:txBody>
      </p:sp>
      <p:sp>
        <p:nvSpPr>
          <p:cNvPr id="81923" name="日期占位符 4">
            <a:extLst>
              <a:ext uri="{FF2B5EF4-FFF2-40B4-BE49-F238E27FC236}">
                <a16:creationId xmlns:a16="http://schemas.microsoft.com/office/drawing/2014/main" id="{25747E4D-65CA-4477-92FF-A72A9F5151E6}"/>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452D26D5-8540-4EFB-A60B-B16712ADE5E4}"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1924" name="页脚占位符 5">
            <a:extLst>
              <a:ext uri="{FF2B5EF4-FFF2-40B4-BE49-F238E27FC236}">
                <a16:creationId xmlns:a16="http://schemas.microsoft.com/office/drawing/2014/main" id="{92FDAA03-191D-4456-8B2D-23DE2A64D780}"/>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1925" name="Rectangle 2">
            <a:extLst>
              <a:ext uri="{FF2B5EF4-FFF2-40B4-BE49-F238E27FC236}">
                <a16:creationId xmlns:a16="http://schemas.microsoft.com/office/drawing/2014/main" id="{E34F2BD1-FF2A-492E-A83F-87CB7BEF6748}"/>
              </a:ext>
            </a:extLst>
          </p:cNvPr>
          <p:cNvSpPr>
            <a:spLocks noGrp="1" noChangeArrowheads="1"/>
          </p:cNvSpPr>
          <p:nvPr>
            <p:ph type="title"/>
          </p:nvPr>
        </p:nvSpPr>
        <p:spPr/>
        <p:txBody>
          <a:bodyPr/>
          <a:lstStyle/>
          <a:p>
            <a:pPr eaLnBrk="1" hangingPunct="1"/>
            <a:r>
              <a:rPr lang="en-GB" altLang="zh-CN">
                <a:latin typeface="Times New Roman" panose="02020603050405020304" pitchFamily="18" charset="0"/>
                <a:ea typeface="宋体" panose="02010600030101010101" pitchFamily="2" charset="-122"/>
              </a:rPr>
              <a:t>Some common shorthands</a:t>
            </a:r>
            <a:br>
              <a:rPr lang="en-GB" altLang="zh-CN">
                <a:latin typeface="Times New Roman" panose="02020603050405020304" pitchFamily="18" charset="0"/>
                <a:ea typeface="宋体" panose="02010600030101010101" pitchFamily="2" charset="-122"/>
              </a:rPr>
            </a:br>
            <a:r>
              <a:rPr lang="en-GB"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一些常见的速记</a:t>
            </a:r>
            <a:r>
              <a:rPr lang="en-GB"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81926" name="Rectangle 3">
            <a:extLst>
              <a:ext uri="{FF2B5EF4-FFF2-40B4-BE49-F238E27FC236}">
                <a16:creationId xmlns:a16="http://schemas.microsoft.com/office/drawing/2014/main" id="{40A1EE5A-E7DF-46D9-A997-1C5799856E45}"/>
              </a:ext>
            </a:extLst>
          </p:cNvPr>
          <p:cNvSpPr>
            <a:spLocks noGrp="1" noChangeArrowheads="1"/>
          </p:cNvSpPr>
          <p:nvPr>
            <p:ph type="body" idx="1"/>
          </p:nvPr>
        </p:nvSpPr>
        <p:spPr>
          <a:xfrm>
            <a:off x="609600" y="1619250"/>
            <a:ext cx="7772400" cy="4114800"/>
          </a:xfrm>
        </p:spPr>
        <p:txBody>
          <a:bodyPr/>
          <a:lstStyle/>
          <a:p>
            <a:pPr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Sometimes the universe of discourse is restricted within the quantification, </a:t>
            </a:r>
            <a:r>
              <a:rPr lang="en-US" altLang="zh-CN" i="1">
                <a:latin typeface="Times New Roman" panose="02020603050405020304" pitchFamily="18" charset="0"/>
                <a:ea typeface="宋体" panose="02010600030101010101" pitchFamily="2" charset="-122"/>
                <a:sym typeface="Symbol" panose="05050102010706020507" pitchFamily="18" charset="2"/>
              </a:rPr>
              <a:t>e.g.</a:t>
            </a:r>
            <a:r>
              <a:rPr lang="en-US" altLang="zh-CN">
                <a:latin typeface="Times New Roman" panose="02020603050405020304" pitchFamily="18" charset="0"/>
                <a:ea typeface="宋体" panose="02010600030101010101" pitchFamily="2" charset="-122"/>
                <a:sym typeface="Symbol" panose="05050102010706020507" pitchFamily="18" charset="2"/>
              </a:rPr>
              <a:t>,</a:t>
            </a:r>
          </a:p>
          <a:p>
            <a:pPr lvl="1"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x&gt;</a:t>
            </a:r>
            <a:r>
              <a:rPr lang="en-US" altLang="zh-CN">
                <a:latin typeface="Times New Roman" panose="02020603050405020304" pitchFamily="18" charset="0"/>
                <a:ea typeface="宋体" panose="02010600030101010101" pitchFamily="2" charset="-122"/>
                <a:sym typeface="Symbol" panose="05050102010706020507" pitchFamily="18" charset="2"/>
              </a:rPr>
              <a:t>0 </a:t>
            </a:r>
            <a:r>
              <a:rPr lang="en-US" altLang="zh-CN" i="1">
                <a:latin typeface="Times New Roman" panose="02020603050405020304" pitchFamily="18" charset="0"/>
                <a:ea typeface="宋体" panose="02010600030101010101" pitchFamily="2" charset="-122"/>
                <a:sym typeface="Symbol" panose="05050102010706020507" pitchFamily="18" charset="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x</a:t>
            </a:r>
            <a:r>
              <a:rPr lang="en-US" altLang="zh-CN">
                <a:latin typeface="Times New Roman" panose="02020603050405020304" pitchFamily="18" charset="0"/>
                <a:ea typeface="宋体" panose="02010600030101010101" pitchFamily="2" charset="-122"/>
                <a:sym typeface="Symbol" panose="05050102010706020507" pitchFamily="18" charset="2"/>
              </a:rPr>
              <a:t>) is shorthand for</a:t>
            </a:r>
            <a:br>
              <a:rPr lang="en-US" altLang="zh-CN">
                <a:latin typeface="Times New Roman" panose="02020603050405020304" pitchFamily="18" charset="0"/>
                <a:ea typeface="宋体" panose="02010600030101010101" pitchFamily="2" charset="-122"/>
                <a:sym typeface="Symbol" panose="05050102010706020507" pitchFamily="18" charset="2"/>
              </a:rPr>
            </a:br>
            <a:r>
              <a:rPr lang="en-US" altLang="zh-CN">
                <a:latin typeface="Times New Roman" panose="02020603050405020304" pitchFamily="18" charset="0"/>
                <a:ea typeface="宋体" panose="02010600030101010101" pitchFamily="2" charset="-122"/>
                <a:sym typeface="Symbol" panose="05050102010706020507" pitchFamily="18" charset="2"/>
              </a:rPr>
              <a:t>“For all </a:t>
            </a:r>
            <a:r>
              <a:rPr lang="en-US" altLang="zh-CN" i="1">
                <a:latin typeface="Times New Roman" panose="02020603050405020304" pitchFamily="18" charset="0"/>
                <a:ea typeface="宋体" panose="02010600030101010101" pitchFamily="2" charset="-122"/>
                <a:sym typeface="Symbol" panose="05050102010706020507" pitchFamily="18" charset="2"/>
              </a:rPr>
              <a:t>x</a:t>
            </a:r>
            <a:r>
              <a:rPr lang="en-US" altLang="zh-CN">
                <a:latin typeface="Times New Roman" panose="02020603050405020304" pitchFamily="18" charset="0"/>
                <a:ea typeface="宋体" panose="02010600030101010101" pitchFamily="2" charset="-122"/>
                <a:sym typeface="Symbol" panose="05050102010706020507" pitchFamily="18" charset="2"/>
              </a:rPr>
              <a:t> that are greater than zero, </a:t>
            </a:r>
            <a:r>
              <a:rPr lang="en-US" altLang="zh-CN" i="1">
                <a:latin typeface="Times New Roman" panose="02020603050405020304" pitchFamily="18" charset="0"/>
                <a:ea typeface="宋体" panose="02010600030101010101" pitchFamily="2" charset="-122"/>
                <a:sym typeface="Symbol" panose="05050102010706020507" pitchFamily="18" charset="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x</a:t>
            </a:r>
            <a:r>
              <a:rPr lang="en-US" altLang="zh-CN">
                <a:latin typeface="Times New Roman" panose="02020603050405020304" pitchFamily="18" charset="0"/>
                <a:ea typeface="宋体" panose="02010600030101010101" pitchFamily="2" charset="-122"/>
                <a:sym typeface="Symbol" panose="05050102010706020507" pitchFamily="18" charset="2"/>
              </a:rPr>
              <a:t>).”</a:t>
            </a:r>
            <a:br>
              <a:rPr lang="en-US" altLang="zh-CN">
                <a:latin typeface="Times New Roman" panose="02020603050405020304" pitchFamily="18" charset="0"/>
                <a:ea typeface="宋体" panose="02010600030101010101" pitchFamily="2" charset="-122"/>
                <a:sym typeface="Symbol" panose="05050102010706020507" pitchFamily="18" charset="2"/>
              </a:rPr>
            </a:b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x </a:t>
            </a:r>
            <a:r>
              <a:rPr lang="en-US" altLang="zh-CN" sz="3200">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x&gt;</a:t>
            </a:r>
            <a:r>
              <a:rPr lang="en-US" altLang="zh-CN">
                <a:latin typeface="Times New Roman" panose="02020603050405020304" pitchFamily="18" charset="0"/>
                <a:ea typeface="宋体" panose="02010600030101010101" pitchFamily="2" charset="-122"/>
                <a:sym typeface="Symbol" panose="05050102010706020507" pitchFamily="18" charset="2"/>
              </a:rPr>
              <a:t>0  </a:t>
            </a:r>
            <a:r>
              <a:rPr lang="en-US" altLang="zh-CN" i="1">
                <a:latin typeface="Times New Roman" panose="02020603050405020304" pitchFamily="18" charset="0"/>
                <a:ea typeface="宋体" panose="02010600030101010101" pitchFamily="2" charset="-122"/>
                <a:sym typeface="Symbol" panose="05050102010706020507" pitchFamily="18" charset="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x</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sz="3200">
                <a:latin typeface="Times New Roman" panose="02020603050405020304" pitchFamily="18" charset="0"/>
                <a:ea typeface="宋体" panose="02010600030101010101" pitchFamily="2" charset="-122"/>
                <a:sym typeface="Symbol" panose="05050102010706020507" pitchFamily="18" charset="2"/>
              </a:rPr>
              <a:t>)</a:t>
            </a:r>
            <a:endParaRPr lang="en-US" altLang="zh-CN">
              <a:latin typeface="Times New Roman" panose="02020603050405020304" pitchFamily="18" charset="0"/>
              <a:ea typeface="宋体" panose="02010600030101010101" pitchFamily="2" charset="-122"/>
              <a:sym typeface="Symbol" panose="05050102010706020507" pitchFamily="18" charset="2"/>
            </a:endParaRPr>
          </a:p>
          <a:p>
            <a:pPr lvl="1" eaLnBrk="1" hangingPunct="1"/>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x&gt;</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0 </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P</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 is shorthand for</a:t>
            </a:r>
            <a:b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b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“There is an </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 </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greater than zero such that </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P</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b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b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 </a:t>
            </a:r>
            <a:r>
              <a:rPr lang="en-US" altLang="zh-CN" sz="3200">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x&gt;</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0  </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P</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i="1">
                <a:solidFill>
                  <a:srgbClr val="006600"/>
                </a:solidFill>
                <a:latin typeface="Times New Roman" panose="02020603050405020304" pitchFamily="18" charset="0"/>
                <a:ea typeface="宋体" panose="02010600030101010101" pitchFamily="2" charset="-122"/>
                <a:sym typeface="Symbol" panose="05050102010706020507" pitchFamily="18" charset="2"/>
              </a:rPr>
              <a:t>x</a:t>
            </a:r>
            <a:r>
              <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a:solidFill>
                  <a:srgbClr val="0066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a:solidFill>
                <a:srgbClr val="0066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1927" name="Text Box 4">
            <a:extLst>
              <a:ext uri="{FF2B5EF4-FFF2-40B4-BE49-F238E27FC236}">
                <a16:creationId xmlns:a16="http://schemas.microsoft.com/office/drawing/2014/main" id="{203CBF87-D997-49F4-A145-68278FD5E0A5}"/>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lang="en-US" altLang="zh-CN" sz="2000">
                <a:solidFill>
                  <a:schemeClr val="bg1"/>
                </a:solidFill>
                <a:latin typeface="Times New Roman" panose="02020603050405020304" pitchFamily="18" charset="0"/>
                <a:ea typeface="宋体" panose="02010600030101010101" pitchFamily="2" charset="-122"/>
              </a:rPr>
              <a:t>Topic #3 – Predicate Logic</a:t>
            </a:r>
          </a:p>
        </p:txBody>
      </p:sp>
    </p:spTree>
    <p:extLst>
      <p:ext uri="{BB962C8B-B14F-4D97-AF65-F5344CB8AC3E}">
        <p14:creationId xmlns:p14="http://schemas.microsoft.com/office/powerpoint/2010/main" val="647412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D1CA0A13-B5FB-4E53-967B-DF3ABF1EB492}"/>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E24E8B08-E4D6-4C36-BAA6-24C16102805B}" type="slidenum">
              <a:rPr lang="zh-CN" altLang="en-US" sz="1000" smtClean="0">
                <a:solidFill>
                  <a:srgbClr val="009999"/>
                </a:solidFill>
                <a:latin typeface="Arial Narrow" panose="020B0606020202030204" pitchFamily="34" charset="0"/>
              </a:rPr>
              <a:pPr algn="l">
                <a:spcBef>
                  <a:spcPct val="0"/>
                </a:spcBef>
                <a:buClrTx/>
                <a:buSzTx/>
                <a:buFontTx/>
                <a:buNone/>
              </a:pPr>
              <a:t>68</a:t>
            </a:fld>
            <a:endParaRPr lang="en-US" altLang="zh-CN" sz="1000">
              <a:solidFill>
                <a:srgbClr val="009999"/>
              </a:solidFill>
              <a:latin typeface="Arial Narrow" panose="020B0606020202030204" pitchFamily="34" charset="0"/>
            </a:endParaRPr>
          </a:p>
        </p:txBody>
      </p:sp>
      <p:sp>
        <p:nvSpPr>
          <p:cNvPr id="83971" name="日期占位符 4">
            <a:extLst>
              <a:ext uri="{FF2B5EF4-FFF2-40B4-BE49-F238E27FC236}">
                <a16:creationId xmlns:a16="http://schemas.microsoft.com/office/drawing/2014/main" id="{B03D6925-0192-46E0-A577-20C9087661CB}"/>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779A9358-770B-4D8F-8C94-FF1988E432A5}"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3972" name="页脚占位符 5">
            <a:extLst>
              <a:ext uri="{FF2B5EF4-FFF2-40B4-BE49-F238E27FC236}">
                <a16:creationId xmlns:a16="http://schemas.microsoft.com/office/drawing/2014/main" id="{D8DA5EE1-E04D-411B-A1A9-2A853BC2005F}"/>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3973" name="Rectangle 2">
            <a:extLst>
              <a:ext uri="{FF2B5EF4-FFF2-40B4-BE49-F238E27FC236}">
                <a16:creationId xmlns:a16="http://schemas.microsoft.com/office/drawing/2014/main" id="{54FDF985-E1AF-47DE-AD45-05D990E4C07F}"/>
              </a:ext>
            </a:extLst>
          </p:cNvPr>
          <p:cNvSpPr>
            <a:spLocks noGrp="1" noChangeArrowheads="1"/>
          </p:cNvSpPr>
          <p:nvPr>
            <p:ph type="title"/>
          </p:nvPr>
        </p:nvSpPr>
        <p:spPr/>
        <p:txBody>
          <a:bodyPr/>
          <a:lstStyle/>
          <a:p>
            <a:pPr eaLnBrk="1" hangingPunct="1"/>
            <a:r>
              <a:rPr lang="en-GB" altLang="zh-CN">
                <a:latin typeface="Times New Roman" panose="02020603050405020304" pitchFamily="18" charset="0"/>
                <a:ea typeface="宋体" panose="02010600030101010101" pitchFamily="2" charset="-122"/>
              </a:rPr>
              <a:t>Some common shorthands</a:t>
            </a:r>
            <a:endParaRPr lang="en-US" altLang="zh-CN">
              <a:latin typeface="Times New Roman" panose="02020603050405020304" pitchFamily="18" charset="0"/>
              <a:ea typeface="宋体" panose="02010600030101010101" pitchFamily="2" charset="-122"/>
            </a:endParaRPr>
          </a:p>
        </p:txBody>
      </p:sp>
      <p:sp>
        <p:nvSpPr>
          <p:cNvPr id="83974" name="Rectangle 3">
            <a:extLst>
              <a:ext uri="{FF2B5EF4-FFF2-40B4-BE49-F238E27FC236}">
                <a16:creationId xmlns:a16="http://schemas.microsoft.com/office/drawing/2014/main" id="{2515A261-EE53-4ECC-B26B-7E703BCC6DB9}"/>
              </a:ext>
            </a:extLst>
          </p:cNvPr>
          <p:cNvSpPr>
            <a:spLocks noGrp="1" noChangeArrowheads="1"/>
          </p:cNvSpPr>
          <p:nvPr>
            <p:ph type="body" idx="1"/>
          </p:nvPr>
        </p:nvSpPr>
        <p:spPr>
          <a:xfrm>
            <a:off x="609600" y="1676400"/>
            <a:ext cx="7772400" cy="4114800"/>
          </a:xfrm>
        </p:spPr>
        <p:txBody>
          <a:bodyPr/>
          <a:lstStyle/>
          <a:p>
            <a:pPr eaLnBrk="1" hangingPunct="1"/>
            <a:r>
              <a:rPr lang="en-US" altLang="zh-CN" dirty="0">
                <a:latin typeface="Times New Roman" panose="02020603050405020304" pitchFamily="18" charset="0"/>
                <a:ea typeface="宋体" panose="02010600030101010101" pitchFamily="2" charset="-122"/>
                <a:sym typeface="Symbol" panose="05050102010706020507" pitchFamily="18" charset="2"/>
              </a:rPr>
              <a:t>Consecutive quantifiers of the same type can be combined:</a:t>
            </a:r>
            <a:br>
              <a:rPr lang="en-US" altLang="zh-CN" dirty="0">
                <a:latin typeface="Times New Roman" panose="02020603050405020304" pitchFamily="18" charset="0"/>
                <a:ea typeface="宋体" panose="02010600030101010101" pitchFamily="2" charset="-122"/>
                <a:sym typeface="Symbol" panose="05050102010706020507" pitchFamily="18" charset="2"/>
              </a:rPr>
            </a:br>
            <a:r>
              <a:rPr lang="en-US" altLang="zh-CN" dirty="0">
                <a:latin typeface="Times New Roman" panose="02020603050405020304" pitchFamily="18" charset="0"/>
                <a:ea typeface="宋体" panose="02010600030101010101" pitchFamily="2" charset="-122"/>
                <a:sym typeface="Symbol" panose="05050102010706020507" pitchFamily="18" charset="2"/>
              </a:rPr>
              <a:t> </a:t>
            </a:r>
            <a:br>
              <a:rPr lang="en-US" altLang="zh-CN" dirty="0">
                <a:latin typeface="Times New Roman" panose="02020603050405020304" pitchFamily="18" charset="0"/>
                <a:ea typeface="宋体" panose="02010600030101010101" pitchFamily="2" charset="-122"/>
                <a:sym typeface="Symbol" panose="05050102010706020507" pitchFamily="18" charset="2"/>
              </a:rPr>
            </a:b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xyz</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 P</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x</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y</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z</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baseline="-25000" dirty="0">
                <a:solidFill>
                  <a:srgbClr val="3333FF"/>
                </a:solidFill>
                <a:latin typeface="Times New Roman" panose="02020603050405020304" pitchFamily="18" charset="0"/>
                <a:ea typeface="宋体" panose="02010600030101010101" pitchFamily="2" charset="-122"/>
                <a:sym typeface="Symbol" panose="05050102010706020507" pitchFamily="18" charset="2"/>
              </a:rPr>
              <a:t>def</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x </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y </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z P</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x</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y</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z</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b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br>
            <a:b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b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xyz</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 P</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x</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y</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z</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baseline="-25000" dirty="0">
                <a:solidFill>
                  <a:srgbClr val="3333FF"/>
                </a:solidFill>
                <a:latin typeface="Times New Roman" panose="02020603050405020304" pitchFamily="18" charset="0"/>
                <a:ea typeface="宋体" panose="02010600030101010101" pitchFamily="2" charset="-122"/>
                <a:sym typeface="Symbol" panose="05050102010706020507" pitchFamily="18" charset="2"/>
              </a:rPr>
              <a:t>def</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x </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y </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3333FF"/>
                </a:solidFill>
                <a:latin typeface="Times New Roman" panose="02020603050405020304" pitchFamily="18" charset="0"/>
                <a:ea typeface="宋体" panose="02010600030101010101" pitchFamily="2" charset="-122"/>
                <a:sym typeface="Symbol" panose="05050102010706020507" pitchFamily="18" charset="2"/>
              </a:rPr>
              <a:t>z P</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x</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y</a:t>
            </a:r>
            <a:r>
              <a:rPr lang="en-US" altLang="zh-CN"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z</a:t>
            </a:r>
            <a:r>
              <a:rPr lang="en-US" altLang="zh-CN"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br>
              <a:rPr lang="en-US" altLang="zh-CN" dirty="0">
                <a:solidFill>
                  <a:schemeClr val="hlink"/>
                </a:solidFill>
                <a:latin typeface="Times New Roman" panose="02020603050405020304" pitchFamily="18" charset="0"/>
                <a:ea typeface="宋体" panose="02010600030101010101" pitchFamily="2" charset="-122"/>
                <a:sym typeface="Symbol" panose="05050102010706020507" pitchFamily="18" charset="2"/>
              </a:rPr>
            </a:br>
            <a:br>
              <a:rPr lang="en-US" altLang="zh-CN" dirty="0">
                <a:solidFill>
                  <a:schemeClr val="accent2"/>
                </a:solidFill>
                <a:latin typeface="Times New Roman" panose="02020603050405020304" pitchFamily="18" charset="0"/>
                <a:ea typeface="宋体" panose="02010600030101010101" pitchFamily="2" charset="-122"/>
                <a:sym typeface="Symbol" panose="05050102010706020507" pitchFamily="18" charset="2"/>
              </a:rPr>
            </a:br>
            <a:endParaRPr lang="en-US" altLang="zh-CN"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83975" name="Text Box 4">
            <a:extLst>
              <a:ext uri="{FF2B5EF4-FFF2-40B4-BE49-F238E27FC236}">
                <a16:creationId xmlns:a16="http://schemas.microsoft.com/office/drawing/2014/main" id="{08E54BA9-7FED-493A-8D17-CA16696EFF85}"/>
              </a:ext>
            </a:extLst>
          </p:cNvPr>
          <p:cNvSpPr txBox="1">
            <a:spLocks noChangeArrowheads="1"/>
          </p:cNvSpPr>
          <p:nvPr/>
        </p:nvSpPr>
        <p:spPr bwMode="auto">
          <a:xfrm>
            <a:off x="6122988" y="7620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lang="en-US" altLang="zh-CN" sz="2000">
                <a:solidFill>
                  <a:schemeClr val="bg1"/>
                </a:solidFill>
                <a:latin typeface="Times New Roman" panose="02020603050405020304" pitchFamily="18" charset="0"/>
                <a:ea typeface="宋体" panose="02010600030101010101" pitchFamily="2" charset="-122"/>
              </a:rPr>
              <a:t>Topic #3 – Predicate Logic</a:t>
            </a:r>
          </a:p>
        </p:txBody>
      </p:sp>
    </p:spTree>
    <p:extLst>
      <p:ext uri="{BB962C8B-B14F-4D97-AF65-F5344CB8AC3E}">
        <p14:creationId xmlns:p14="http://schemas.microsoft.com/office/powerpoint/2010/main" val="6739073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953216B1-758C-47FB-A2A9-C091E5ABC488}"/>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187E5CFF-7601-49EB-8236-C77058781D23}" type="slidenum">
              <a:rPr lang="zh-CN" altLang="en-US" sz="1000" smtClean="0">
                <a:solidFill>
                  <a:srgbClr val="009999"/>
                </a:solidFill>
                <a:latin typeface="Arial Narrow" panose="020B0606020202030204" pitchFamily="34" charset="0"/>
              </a:rPr>
              <a:pPr algn="l">
                <a:spcBef>
                  <a:spcPct val="0"/>
                </a:spcBef>
                <a:buClrTx/>
                <a:buSzTx/>
                <a:buFontTx/>
                <a:buNone/>
              </a:pPr>
              <a:t>69</a:t>
            </a:fld>
            <a:endParaRPr lang="en-US" altLang="zh-CN" sz="1000">
              <a:solidFill>
                <a:srgbClr val="009999"/>
              </a:solidFill>
              <a:latin typeface="Arial Narrow" panose="020B0606020202030204" pitchFamily="34" charset="0"/>
            </a:endParaRPr>
          </a:p>
        </p:txBody>
      </p:sp>
      <p:sp>
        <p:nvSpPr>
          <p:cNvPr id="86019" name="日期占位符 4">
            <a:extLst>
              <a:ext uri="{FF2B5EF4-FFF2-40B4-BE49-F238E27FC236}">
                <a16:creationId xmlns:a16="http://schemas.microsoft.com/office/drawing/2014/main" id="{9A1A127E-F11A-4F35-89B6-5798A6588B12}"/>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C08B82C0-27A4-48D8-A2B0-88F4C0F087CF}"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6020" name="页脚占位符 5">
            <a:extLst>
              <a:ext uri="{FF2B5EF4-FFF2-40B4-BE49-F238E27FC236}">
                <a16:creationId xmlns:a16="http://schemas.microsoft.com/office/drawing/2014/main" id="{C0FD11E2-A5BC-416F-8F67-4AB4FCBB6E8D}"/>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6021" name="Rectangle 2">
            <a:extLst>
              <a:ext uri="{FF2B5EF4-FFF2-40B4-BE49-F238E27FC236}">
                <a16:creationId xmlns:a16="http://schemas.microsoft.com/office/drawing/2014/main" id="{00D01F18-53E6-4938-9108-1DF295D5AD25}"/>
              </a:ext>
            </a:extLst>
          </p:cNvPr>
          <p:cNvSpPr>
            <a:spLocks noGrp="1" noChangeArrowheads="1"/>
          </p:cNvSpPr>
          <p:nvPr>
            <p:ph type="title"/>
          </p:nvPr>
        </p:nvSpPr>
        <p:spPr>
          <a:xfrm>
            <a:off x="530225" y="244475"/>
            <a:ext cx="7793038" cy="1143000"/>
          </a:xfrm>
        </p:spPr>
        <p:txBody>
          <a:bodyPr/>
          <a:lstStyle/>
          <a:p>
            <a:pPr eaLnBrk="1" hangingPunct="1"/>
            <a:r>
              <a:rPr lang="en-US" altLang="zh-CN" dirty="0">
                <a:latin typeface="Times New Roman" panose="02020603050405020304" pitchFamily="18" charset="0"/>
                <a:ea typeface="宋体" panose="02010600030101010101" pitchFamily="2" charset="-122"/>
              </a:rPr>
              <a:t>Calculus Example</a:t>
            </a:r>
          </a:p>
        </p:txBody>
      </p:sp>
      <p:sp>
        <p:nvSpPr>
          <p:cNvPr id="86022" name="Rectangle 3">
            <a:extLst>
              <a:ext uri="{FF2B5EF4-FFF2-40B4-BE49-F238E27FC236}">
                <a16:creationId xmlns:a16="http://schemas.microsoft.com/office/drawing/2014/main" id="{F3C99CA4-A353-4EC1-B678-3F7A608ABF97}"/>
              </a:ext>
            </a:extLst>
          </p:cNvPr>
          <p:cNvSpPr>
            <a:spLocks noGrp="1" noChangeArrowheads="1"/>
          </p:cNvSpPr>
          <p:nvPr>
            <p:ph type="body" idx="1"/>
          </p:nvPr>
        </p:nvSpPr>
        <p:spPr>
          <a:xfrm>
            <a:off x="530225" y="1631950"/>
            <a:ext cx="7772400" cy="4343400"/>
          </a:xfrm>
        </p:spPr>
        <p:txBody>
          <a:bodyPr/>
          <a:lstStyle/>
          <a:p>
            <a:pPr eaLnBrk="1" hangingPunct="1"/>
            <a:r>
              <a:rPr lang="en-US" altLang="zh-CN" dirty="0">
                <a:latin typeface="Times New Roman" panose="02020603050405020304" pitchFamily="18" charset="0"/>
                <a:ea typeface="宋体" panose="02010600030101010101" pitchFamily="2" charset="-122"/>
              </a:rPr>
              <a:t>One way of precisely defining the calculus concept of a </a:t>
            </a:r>
            <a:r>
              <a:rPr lang="en-US" altLang="zh-CN" i="1" dirty="0">
                <a:latin typeface="Times New Roman" panose="02020603050405020304" pitchFamily="18" charset="0"/>
                <a:ea typeface="宋体" panose="02010600030101010101" pitchFamily="2" charset="-122"/>
              </a:rPr>
              <a:t>limit                    </a:t>
            </a:r>
            <a:r>
              <a:rPr lang="en-US" altLang="zh-CN" dirty="0">
                <a:latin typeface="Times New Roman" panose="02020603050405020304" pitchFamily="18" charset="0"/>
                <a:ea typeface="宋体" panose="02010600030101010101" pitchFamily="2" charset="-122"/>
              </a:rPr>
              <a:t>, using quantifiers:</a:t>
            </a:r>
          </a:p>
        </p:txBody>
      </p:sp>
      <p:graphicFrame>
        <p:nvGraphicFramePr>
          <p:cNvPr id="86023" name="Object 4">
            <a:extLst>
              <a:ext uri="{FF2B5EF4-FFF2-40B4-BE49-F238E27FC236}">
                <a16:creationId xmlns:a16="http://schemas.microsoft.com/office/drawing/2014/main" id="{64D2039D-1B25-4D50-B5ED-01CEADB0C069}"/>
              </a:ext>
            </a:extLst>
          </p:cNvPr>
          <p:cNvGraphicFramePr>
            <a:graphicFrameLocks noChangeAspect="1"/>
          </p:cNvGraphicFramePr>
          <p:nvPr>
            <p:extLst>
              <p:ext uri="{D42A27DB-BD31-4B8C-83A1-F6EECF244321}">
                <p14:modId xmlns:p14="http://schemas.microsoft.com/office/powerpoint/2010/main" val="2951202847"/>
              </p:ext>
            </p:extLst>
          </p:nvPr>
        </p:nvGraphicFramePr>
        <p:xfrm>
          <a:off x="619125" y="2743200"/>
          <a:ext cx="7905750" cy="1497013"/>
        </p:xfrm>
        <a:graphic>
          <a:graphicData uri="http://schemas.openxmlformats.org/presentationml/2006/ole">
            <mc:AlternateContent xmlns:mc="http://schemas.openxmlformats.org/markup-compatibility/2006">
              <mc:Choice xmlns:v="urn:schemas-microsoft-com:vml" Requires="v">
                <p:oleObj spid="_x0000_s90140" name="Equation" r:id="rId4" imgW="2145369" imgH="406224" progId="Equation.DSMT4">
                  <p:embed/>
                </p:oleObj>
              </mc:Choice>
              <mc:Fallback>
                <p:oleObj name="Equation" r:id="rId4" imgW="2145369" imgH="406224" progId="Equation.DSMT4">
                  <p:embed/>
                  <p:pic>
                    <p:nvPicPr>
                      <p:cNvPr id="86023" name="Object 4">
                        <a:extLst>
                          <a:ext uri="{FF2B5EF4-FFF2-40B4-BE49-F238E27FC236}">
                            <a16:creationId xmlns:a16="http://schemas.microsoft.com/office/drawing/2014/main" id="{64D2039D-1B25-4D50-B5ED-01CEADB0C0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2743200"/>
                        <a:ext cx="790575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4" name="Text Box 5">
            <a:extLst>
              <a:ext uri="{FF2B5EF4-FFF2-40B4-BE49-F238E27FC236}">
                <a16:creationId xmlns:a16="http://schemas.microsoft.com/office/drawing/2014/main" id="{E229F998-6609-44C4-BD26-9946179A7C3A}"/>
              </a:ext>
            </a:extLst>
          </p:cNvPr>
          <p:cNvSpPr txBox="1">
            <a:spLocks noChangeArrowheads="1"/>
          </p:cNvSpPr>
          <p:nvPr/>
        </p:nvSpPr>
        <p:spPr bwMode="auto">
          <a:xfrm>
            <a:off x="5943600" y="0"/>
            <a:ext cx="294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lang="en-US" altLang="zh-CN" sz="2000">
                <a:solidFill>
                  <a:schemeClr val="bg1"/>
                </a:solidFill>
                <a:latin typeface="Times New Roman" panose="02020603050405020304" pitchFamily="18" charset="0"/>
                <a:ea typeface="宋体" panose="02010600030101010101" pitchFamily="2" charset="-122"/>
              </a:rPr>
              <a:t>Topic #3 – Predicate Logic</a:t>
            </a:r>
          </a:p>
        </p:txBody>
      </p:sp>
      <p:graphicFrame>
        <p:nvGraphicFramePr>
          <p:cNvPr id="9" name="Object 4">
            <a:extLst>
              <a:ext uri="{FF2B5EF4-FFF2-40B4-BE49-F238E27FC236}">
                <a16:creationId xmlns:a16="http://schemas.microsoft.com/office/drawing/2014/main" id="{B904EC1E-4A6B-47DA-BB80-7F49AA7DF447}"/>
              </a:ext>
            </a:extLst>
          </p:cNvPr>
          <p:cNvGraphicFramePr>
            <a:graphicFrameLocks noChangeAspect="1"/>
          </p:cNvGraphicFramePr>
          <p:nvPr>
            <p:extLst>
              <p:ext uri="{D42A27DB-BD31-4B8C-83A1-F6EECF244321}">
                <p14:modId xmlns:p14="http://schemas.microsoft.com/office/powerpoint/2010/main" val="4106669899"/>
              </p:ext>
            </p:extLst>
          </p:nvPr>
        </p:nvGraphicFramePr>
        <p:xfrm>
          <a:off x="3550444" y="2116138"/>
          <a:ext cx="1752600" cy="627062"/>
        </p:xfrm>
        <a:graphic>
          <a:graphicData uri="http://schemas.openxmlformats.org/presentationml/2006/ole">
            <mc:AlternateContent xmlns:mc="http://schemas.openxmlformats.org/markup-compatibility/2006">
              <mc:Choice xmlns:v="urn:schemas-microsoft-com:vml" Requires="v">
                <p:oleObj spid="_x0000_s90141" name="Equation" r:id="rId6" imgW="533169" imgH="190417" progId="Equation.DSMT4">
                  <p:embed/>
                </p:oleObj>
              </mc:Choice>
              <mc:Fallback>
                <p:oleObj name="Equation" r:id="rId6" imgW="533169" imgH="190417" progId="Equation.DSMT4">
                  <p:embed/>
                  <p:pic>
                    <p:nvPicPr>
                      <p:cNvPr id="89095" name="Object 4">
                        <a:extLst>
                          <a:ext uri="{FF2B5EF4-FFF2-40B4-BE49-F238E27FC236}">
                            <a16:creationId xmlns:a16="http://schemas.microsoft.com/office/drawing/2014/main" id="{F28A25C3-4C18-4A8C-A783-3D5FE51A0C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0444" y="2116138"/>
                        <a:ext cx="1752600" cy="62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2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a:extLst>
              <a:ext uri="{FF2B5EF4-FFF2-40B4-BE49-F238E27FC236}">
                <a16:creationId xmlns:a16="http://schemas.microsoft.com/office/drawing/2014/main" id="{D2D6E8D3-AE14-4A87-A97B-254F0C204BF0}"/>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15AA1642-69B3-4E56-A29B-6ECC79A65612}" type="datetime10">
              <a:rPr lang="zh-CN" altLang="en-US" sz="1000" smtClean="0"/>
              <a:pPr>
                <a:spcBef>
                  <a:spcPct val="0"/>
                </a:spcBef>
                <a:buClrTx/>
                <a:buSzTx/>
                <a:buFontTx/>
                <a:buNone/>
              </a:pPr>
              <a:t>09:50</a:t>
            </a:fld>
            <a:endParaRPr lang="en-US" altLang="zh-CN" sz="1000"/>
          </a:p>
        </p:txBody>
      </p:sp>
      <p:sp>
        <p:nvSpPr>
          <p:cNvPr id="21507" name="页脚占位符 4">
            <a:extLst>
              <a:ext uri="{FF2B5EF4-FFF2-40B4-BE49-F238E27FC236}">
                <a16:creationId xmlns:a16="http://schemas.microsoft.com/office/drawing/2014/main" id="{DA17241A-B7B5-46F9-BC17-82BD55DCD761}"/>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1508" name="灯片编号占位符 5">
            <a:extLst>
              <a:ext uri="{FF2B5EF4-FFF2-40B4-BE49-F238E27FC236}">
                <a16:creationId xmlns:a16="http://schemas.microsoft.com/office/drawing/2014/main" id="{2BE372F4-C3B9-4A23-B4F3-D49F5C5758CC}"/>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29BC5F4A-CA0B-4717-8ADA-1648BA1C2E4E}" type="slidenum">
              <a:rPr lang="zh-CN" altLang="en-US" sz="1000" smtClean="0"/>
              <a:pPr>
                <a:spcBef>
                  <a:spcPct val="0"/>
                </a:spcBef>
                <a:buClrTx/>
                <a:buSzTx/>
                <a:buFontTx/>
                <a:buNone/>
              </a:pPr>
              <a:t>7</a:t>
            </a:fld>
            <a:endParaRPr lang="en-US" altLang="zh-CN" sz="1000"/>
          </a:p>
        </p:txBody>
      </p:sp>
      <p:sp>
        <p:nvSpPr>
          <p:cNvPr id="21509" name="Rectangle 2">
            <a:extLst>
              <a:ext uri="{FF2B5EF4-FFF2-40B4-BE49-F238E27FC236}">
                <a16:creationId xmlns:a16="http://schemas.microsoft.com/office/drawing/2014/main" id="{47F1B0B4-C125-4748-ABE4-EA8CDD8813E8}"/>
              </a:ext>
            </a:extLst>
          </p:cNvPr>
          <p:cNvSpPr>
            <a:spLocks noGrp="1" noChangeArrowheads="1"/>
          </p:cNvSpPr>
          <p:nvPr>
            <p:ph type="title"/>
          </p:nvPr>
        </p:nvSpPr>
        <p:spPr/>
        <p:txBody>
          <a:bodyPr/>
          <a:lstStyle/>
          <a:p>
            <a:r>
              <a:rPr lang="zh-CN" altLang="en-US">
                <a:ea typeface="宋体" panose="02010600030101010101" pitchFamily="2" charset="-122"/>
              </a:rPr>
              <a:t>项的递归定义</a:t>
            </a:r>
          </a:p>
        </p:txBody>
      </p:sp>
      <p:sp>
        <p:nvSpPr>
          <p:cNvPr id="489475" name="Rectangle 3">
            <a:extLst>
              <a:ext uri="{FF2B5EF4-FFF2-40B4-BE49-F238E27FC236}">
                <a16:creationId xmlns:a16="http://schemas.microsoft.com/office/drawing/2014/main" id="{D9FB536C-9DE6-4B7E-963B-95CE6A7F4B4C}"/>
              </a:ext>
            </a:extLst>
          </p:cNvPr>
          <p:cNvSpPr>
            <a:spLocks noGrp="1" noChangeArrowheads="1"/>
          </p:cNvSpPr>
          <p:nvPr>
            <p:ph type="body" idx="1"/>
          </p:nvPr>
        </p:nvSpPr>
        <p:spPr>
          <a:xfrm>
            <a:off x="762000" y="3886200"/>
            <a:ext cx="7848600" cy="1752600"/>
          </a:xfrm>
        </p:spPr>
        <p:txBody>
          <a:bodyPr/>
          <a:lstStyle/>
          <a:p>
            <a:r>
              <a:rPr lang="zh-CN" altLang="en-US">
                <a:ea typeface="宋体" panose="02010600030101010101" pitchFamily="2" charset="-122"/>
              </a:rPr>
              <a:t>都是项。</a:t>
            </a:r>
          </a:p>
          <a:p>
            <a:r>
              <a:rPr lang="zh-CN" altLang="en-US">
                <a:ea typeface="宋体" panose="02010600030101010101" pitchFamily="2" charset="-122"/>
              </a:rPr>
              <a:t>项的概念是个体常项与变项的推广与扩充，有的书中只考虑个体常项与变项。</a:t>
            </a:r>
          </a:p>
        </p:txBody>
      </p:sp>
      <p:sp>
        <p:nvSpPr>
          <p:cNvPr id="21511" name="Rectangle 5">
            <a:extLst>
              <a:ext uri="{FF2B5EF4-FFF2-40B4-BE49-F238E27FC236}">
                <a16:creationId xmlns:a16="http://schemas.microsoft.com/office/drawing/2014/main" id="{65134051-48E7-4AA7-AE42-6C580FD325D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89476" name="Object 4">
            <a:extLst>
              <a:ext uri="{FF2B5EF4-FFF2-40B4-BE49-F238E27FC236}">
                <a16:creationId xmlns:a16="http://schemas.microsoft.com/office/drawing/2014/main" id="{E2AA0E2A-8078-4A6C-BF79-717D30547F86}"/>
              </a:ext>
            </a:extLst>
          </p:cNvPr>
          <p:cNvGraphicFramePr>
            <a:graphicFrameLocks noChangeAspect="1"/>
          </p:cNvGraphicFramePr>
          <p:nvPr/>
        </p:nvGraphicFramePr>
        <p:xfrm>
          <a:off x="1676400" y="1758950"/>
          <a:ext cx="5562600" cy="1898650"/>
        </p:xfrm>
        <a:graphic>
          <a:graphicData uri="http://schemas.openxmlformats.org/presentationml/2006/ole">
            <mc:AlternateContent xmlns:mc="http://schemas.openxmlformats.org/markup-compatibility/2006">
              <mc:Choice xmlns:v="urn:schemas-microsoft-com:vml" Requires="v">
                <p:oleObj spid="_x0000_s21534" name="公式" r:id="rId3" imgW="1981200" imgH="673100" progId="Equation.3">
                  <p:embed/>
                </p:oleObj>
              </mc:Choice>
              <mc:Fallback>
                <p:oleObj name="公式" r:id="rId3" imgW="19812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58950"/>
                        <a:ext cx="55626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9475">
                                            <p:txEl>
                                              <p:pRg st="0" end="0"/>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894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a:extLst>
              <a:ext uri="{FF2B5EF4-FFF2-40B4-BE49-F238E27FC236}">
                <a16:creationId xmlns:a16="http://schemas.microsoft.com/office/drawing/2014/main" id="{6F5DBB98-25CC-4860-867C-74CFEE2366FF}"/>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0B4FAF16-E916-48AE-889A-F6B5511D3627}" type="slidenum">
              <a:rPr lang="zh-CN" altLang="en-US" sz="1000" smtClean="0">
                <a:solidFill>
                  <a:srgbClr val="009999"/>
                </a:solidFill>
                <a:latin typeface="Arial Narrow" panose="020B0606020202030204" pitchFamily="34" charset="0"/>
              </a:rPr>
              <a:pPr algn="l">
                <a:spcBef>
                  <a:spcPct val="0"/>
                </a:spcBef>
                <a:buClrTx/>
                <a:buSzTx/>
                <a:buFontTx/>
                <a:buNone/>
              </a:pPr>
              <a:t>70</a:t>
            </a:fld>
            <a:endParaRPr lang="en-US" altLang="zh-CN" sz="1000">
              <a:solidFill>
                <a:srgbClr val="009999"/>
              </a:solidFill>
              <a:latin typeface="Arial Narrow" panose="020B0606020202030204" pitchFamily="34" charset="0"/>
            </a:endParaRPr>
          </a:p>
        </p:txBody>
      </p:sp>
      <p:sp>
        <p:nvSpPr>
          <p:cNvPr id="89091" name="日期占位符 5">
            <a:extLst>
              <a:ext uri="{FF2B5EF4-FFF2-40B4-BE49-F238E27FC236}">
                <a16:creationId xmlns:a16="http://schemas.microsoft.com/office/drawing/2014/main" id="{78FDFBE1-E374-4039-BD75-7F00090627D2}"/>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5D8A73F4-DF15-4F5B-AA25-51166FA214BC}"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89092" name="页脚占位符 6">
            <a:extLst>
              <a:ext uri="{FF2B5EF4-FFF2-40B4-BE49-F238E27FC236}">
                <a16:creationId xmlns:a16="http://schemas.microsoft.com/office/drawing/2014/main" id="{E111C87E-6374-4A35-A367-12B7133139A4}"/>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89093" name="Rectangle 5">
            <a:extLst>
              <a:ext uri="{FF2B5EF4-FFF2-40B4-BE49-F238E27FC236}">
                <a16:creationId xmlns:a16="http://schemas.microsoft.com/office/drawing/2014/main" id="{E6FFD949-3714-4DAF-8C20-E06351B9A13D}"/>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Negating nested quantifiers</a:t>
            </a:r>
            <a:endParaRPr lang="zh-CN" altLang="en-US" dirty="0">
              <a:ea typeface="宋体" panose="02010600030101010101" pitchFamily="2" charset="-122"/>
            </a:endParaRPr>
          </a:p>
        </p:txBody>
      </p:sp>
      <p:sp>
        <p:nvSpPr>
          <p:cNvPr id="89094" name="Rectangle 3">
            <a:extLst>
              <a:ext uri="{FF2B5EF4-FFF2-40B4-BE49-F238E27FC236}">
                <a16:creationId xmlns:a16="http://schemas.microsoft.com/office/drawing/2014/main" id="{600D3FBF-89F1-415F-93CD-C57614EDB6CD}"/>
              </a:ext>
            </a:extLst>
          </p:cNvPr>
          <p:cNvSpPr>
            <a:spLocks noGrp="1" noChangeArrowheads="1"/>
          </p:cNvSpPr>
          <p:nvPr>
            <p:ph type="body" sz="half" idx="1"/>
          </p:nvPr>
        </p:nvSpPr>
        <p:spPr>
          <a:xfrm>
            <a:off x="414337" y="1600200"/>
            <a:ext cx="8229600" cy="4724400"/>
          </a:xfrm>
        </p:spPr>
        <p:txBody>
          <a:bodyPr/>
          <a:lstStyle/>
          <a:p>
            <a:pPr eaLnBrk="1" hangingPunct="1"/>
            <a:r>
              <a:rPr lang="en-US" altLang="zh-CN" dirty="0">
                <a:latin typeface="Times New Roman" panose="02020603050405020304" pitchFamily="18" charset="0"/>
                <a:ea typeface="宋体" panose="02010600030101010101" pitchFamily="2" charset="-122"/>
              </a:rPr>
              <a:t>Example 16</a:t>
            </a:r>
          </a:p>
          <a:p>
            <a:pPr lvl="1" eaLnBrk="1" hangingPunct="1"/>
            <a:r>
              <a:rPr lang="en-US" altLang="zh-CN" dirty="0">
                <a:latin typeface="Times New Roman" panose="02020603050405020304" pitchFamily="18" charset="0"/>
                <a:ea typeface="宋体" panose="02010600030101010101" pitchFamily="2" charset="-122"/>
              </a:rPr>
              <a:t>Express the fact that                         </a:t>
            </a:r>
            <a:r>
              <a:rPr lang="en-US" altLang="zh-CN" b="1" dirty="0">
                <a:solidFill>
                  <a:srgbClr val="FF0000"/>
                </a:solidFill>
                <a:latin typeface="Times New Roman" panose="02020603050405020304" pitchFamily="18" charset="0"/>
                <a:ea typeface="宋体" panose="02010600030101010101" pitchFamily="2" charset="-122"/>
              </a:rPr>
              <a:t>does not exist</a:t>
            </a:r>
            <a:r>
              <a:rPr lang="en-US" altLang="zh-CN" dirty="0">
                <a:latin typeface="Times New Roman" panose="02020603050405020304" pitchFamily="18" charset="0"/>
                <a:ea typeface="宋体" panose="02010600030101010101" pitchFamily="2" charset="-122"/>
              </a:rPr>
              <a:t>.</a:t>
            </a:r>
          </a:p>
          <a:p>
            <a:pPr eaLnBrk="1" hangingPunct="1"/>
            <a:r>
              <a:rPr lang="en-US" altLang="zh-CN" dirty="0">
                <a:latin typeface="Times New Roman" panose="02020603050405020304" pitchFamily="18" charset="0"/>
                <a:ea typeface="宋体" panose="02010600030101010101" pitchFamily="2" charset="-122"/>
              </a:rPr>
              <a:t>Solution:</a:t>
            </a:r>
          </a:p>
          <a:p>
            <a:pPr eaLnBrk="1" hangingPunct="1"/>
            <a:r>
              <a:rPr lang="en-US" altLang="zh-CN" dirty="0">
                <a:latin typeface="Times New Roman" panose="02020603050405020304" pitchFamily="18" charset="0"/>
                <a:ea typeface="宋体" panose="02010600030101010101" pitchFamily="2" charset="-122"/>
              </a:rPr>
              <a:t>It is the </a:t>
            </a:r>
            <a:r>
              <a:rPr lang="en-US" altLang="zh-CN" dirty="0"/>
              <a:t>Negation of the following expression</a:t>
            </a:r>
            <a:endParaRPr lang="en-US" altLang="zh-CN" dirty="0">
              <a:latin typeface="Times New Roman" panose="02020603050405020304" pitchFamily="18" charset="0"/>
              <a:ea typeface="宋体" panose="02010600030101010101" pitchFamily="2" charset="-122"/>
            </a:endParaRPr>
          </a:p>
          <a:p>
            <a:pPr eaLnBrk="1" hangingPunct="1"/>
            <a:endParaRPr lang="zh-CN" altLang="en-US" dirty="0">
              <a:ea typeface="宋体" panose="02010600030101010101" pitchFamily="2" charset="-122"/>
            </a:endParaRPr>
          </a:p>
        </p:txBody>
      </p:sp>
      <p:graphicFrame>
        <p:nvGraphicFramePr>
          <p:cNvPr id="89095" name="Object 4">
            <a:extLst>
              <a:ext uri="{FF2B5EF4-FFF2-40B4-BE49-F238E27FC236}">
                <a16:creationId xmlns:a16="http://schemas.microsoft.com/office/drawing/2014/main" id="{F28A25C3-4C18-4A8C-A783-3D5FE51A0C8A}"/>
              </a:ext>
            </a:extLst>
          </p:cNvPr>
          <p:cNvGraphicFramePr>
            <a:graphicFrameLocks noGrp="1" noChangeAspect="1"/>
          </p:cNvGraphicFramePr>
          <p:nvPr>
            <p:ph sz="half" idx="2"/>
            <p:extLst>
              <p:ext uri="{D42A27DB-BD31-4B8C-83A1-F6EECF244321}">
                <p14:modId xmlns:p14="http://schemas.microsoft.com/office/powerpoint/2010/main" val="1175072029"/>
              </p:ext>
            </p:extLst>
          </p:nvPr>
        </p:nvGraphicFramePr>
        <p:xfrm>
          <a:off x="3810000" y="2133600"/>
          <a:ext cx="1752600" cy="627062"/>
        </p:xfrm>
        <a:graphic>
          <a:graphicData uri="http://schemas.openxmlformats.org/presentationml/2006/ole">
            <mc:AlternateContent xmlns:mc="http://schemas.openxmlformats.org/markup-compatibility/2006">
              <mc:Choice xmlns:v="urn:schemas-microsoft-com:vml" Requires="v">
                <p:oleObj spid="_x0000_s89125" name="Equation" r:id="rId3" imgW="533169" imgH="190417" progId="Equation.DSMT4">
                  <p:embed/>
                </p:oleObj>
              </mc:Choice>
              <mc:Fallback>
                <p:oleObj name="Equation" r:id="rId3" imgW="533169" imgH="19041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133600"/>
                        <a:ext cx="1752600" cy="62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4">
            <a:extLst>
              <a:ext uri="{FF2B5EF4-FFF2-40B4-BE49-F238E27FC236}">
                <a16:creationId xmlns:a16="http://schemas.microsoft.com/office/drawing/2014/main" id="{E8F02225-8DE7-44B3-BFB0-969405A65261}"/>
              </a:ext>
            </a:extLst>
          </p:cNvPr>
          <p:cNvGraphicFramePr>
            <a:graphicFrameLocks noChangeAspect="1"/>
          </p:cNvGraphicFramePr>
          <p:nvPr>
            <p:extLst>
              <p:ext uri="{D42A27DB-BD31-4B8C-83A1-F6EECF244321}">
                <p14:modId xmlns:p14="http://schemas.microsoft.com/office/powerpoint/2010/main" val="3489880357"/>
              </p:ext>
            </p:extLst>
          </p:nvPr>
        </p:nvGraphicFramePr>
        <p:xfrm>
          <a:off x="619125" y="3770726"/>
          <a:ext cx="7905750" cy="1497013"/>
        </p:xfrm>
        <a:graphic>
          <a:graphicData uri="http://schemas.openxmlformats.org/presentationml/2006/ole">
            <mc:AlternateContent xmlns:mc="http://schemas.openxmlformats.org/markup-compatibility/2006">
              <mc:Choice xmlns:v="urn:schemas-microsoft-com:vml" Requires="v">
                <p:oleObj spid="_x0000_s89126" name="Equation" r:id="rId5" imgW="2145369" imgH="406224" progId="Equation.DSMT4">
                  <p:embed/>
                </p:oleObj>
              </mc:Choice>
              <mc:Fallback>
                <p:oleObj name="Equation" r:id="rId5" imgW="2145369" imgH="406224" progId="Equation.DSMT4">
                  <p:embed/>
                  <p:pic>
                    <p:nvPicPr>
                      <p:cNvPr id="86023" name="Object 4">
                        <a:extLst>
                          <a:ext uri="{FF2B5EF4-FFF2-40B4-BE49-F238E27FC236}">
                            <a16:creationId xmlns:a16="http://schemas.microsoft.com/office/drawing/2014/main" id="{64D2039D-1B25-4D50-B5ED-01CEADB0C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3770726"/>
                        <a:ext cx="790575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6E18A1E3-A642-43F6-8230-0DFA54DC401C}"/>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7AA88977-BC55-4514-8B61-ABC058D57BDE}" type="slidenum">
              <a:rPr lang="zh-CN" altLang="en-US" sz="1000" smtClean="0">
                <a:solidFill>
                  <a:srgbClr val="009999"/>
                </a:solidFill>
                <a:latin typeface="Arial Narrow" panose="020B0606020202030204" pitchFamily="34" charset="0"/>
              </a:rPr>
              <a:pPr algn="l">
                <a:spcBef>
                  <a:spcPct val="0"/>
                </a:spcBef>
                <a:buClrTx/>
                <a:buSzTx/>
                <a:buFontTx/>
                <a:buNone/>
              </a:pPr>
              <a:t>71</a:t>
            </a:fld>
            <a:endParaRPr lang="en-US" altLang="zh-CN" sz="1000">
              <a:solidFill>
                <a:srgbClr val="009999"/>
              </a:solidFill>
              <a:latin typeface="Arial Narrow" panose="020B0606020202030204" pitchFamily="34" charset="0"/>
            </a:endParaRPr>
          </a:p>
        </p:txBody>
      </p:sp>
      <p:sp>
        <p:nvSpPr>
          <p:cNvPr id="95235" name="日期占位符 4">
            <a:extLst>
              <a:ext uri="{FF2B5EF4-FFF2-40B4-BE49-F238E27FC236}">
                <a16:creationId xmlns:a16="http://schemas.microsoft.com/office/drawing/2014/main" id="{0461E9AC-B216-442B-8EFC-4766B1AE01E5}"/>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BC6BB6D2-817D-43A7-8950-E5E834D3FE90}"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95236" name="页脚占位符 5">
            <a:extLst>
              <a:ext uri="{FF2B5EF4-FFF2-40B4-BE49-F238E27FC236}">
                <a16:creationId xmlns:a16="http://schemas.microsoft.com/office/drawing/2014/main" id="{84D41999-D70E-4DB0-B7AE-8A64C922FE5D}"/>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95237" name="Rectangle 2">
            <a:extLst>
              <a:ext uri="{FF2B5EF4-FFF2-40B4-BE49-F238E27FC236}">
                <a16:creationId xmlns:a16="http://schemas.microsoft.com/office/drawing/2014/main" id="{6BEF5ECE-2989-4189-B4EA-CD7B84502971}"/>
              </a:ext>
            </a:extLst>
          </p:cNvPr>
          <p:cNvSpPr>
            <a:spLocks noGrp="1" noChangeArrowheads="1"/>
          </p:cNvSpPr>
          <p:nvPr>
            <p:ph type="title"/>
          </p:nvPr>
        </p:nvSpPr>
        <p:spPr/>
        <p:txBody>
          <a:bodyPr/>
          <a:lstStyle/>
          <a:p>
            <a:pPr eaLnBrk="1" hangingPunct="1"/>
            <a:r>
              <a:rPr lang="en-GB" altLang="zh-CN" dirty="0">
                <a:latin typeface="Times New Roman" panose="02020603050405020304" pitchFamily="18" charset="0"/>
                <a:ea typeface="宋体" panose="02010600030101010101" pitchFamily="2" charset="-122"/>
              </a:rPr>
              <a:t>Remember</a:t>
            </a:r>
            <a:endParaRPr lang="en-US" altLang="zh-CN" dirty="0">
              <a:latin typeface="Times New Roman" panose="02020603050405020304" pitchFamily="18" charset="0"/>
              <a:ea typeface="宋体" panose="02010600030101010101" pitchFamily="2" charset="-122"/>
            </a:endParaRPr>
          </a:p>
        </p:txBody>
      </p:sp>
      <p:sp>
        <p:nvSpPr>
          <p:cNvPr id="95238" name="Rectangle 3">
            <a:extLst>
              <a:ext uri="{FF2B5EF4-FFF2-40B4-BE49-F238E27FC236}">
                <a16:creationId xmlns:a16="http://schemas.microsoft.com/office/drawing/2014/main" id="{384B016D-E2D7-49F9-8743-1B2FF61007EF}"/>
              </a:ext>
            </a:extLst>
          </p:cNvPr>
          <p:cNvSpPr>
            <a:spLocks noGrp="1" noChangeArrowheads="1"/>
          </p:cNvSpPr>
          <p:nvPr>
            <p:ph type="body" idx="1"/>
          </p:nvPr>
        </p:nvSpPr>
        <p:spPr/>
        <p:txBody>
          <a:bodyPr/>
          <a:lstStyle/>
          <a:p>
            <a:pPr eaLnBrk="1" hangingPunct="1">
              <a:lnSpc>
                <a:spcPct val="90000"/>
              </a:lnSpc>
            </a:pPr>
            <a:r>
              <a:rPr lang="en-GB" altLang="zh-CN" dirty="0">
                <a:latin typeface="Times New Roman" panose="02020603050405020304" pitchFamily="18" charset="0"/>
                <a:ea typeface="宋体" panose="02010600030101010101" pitchFamily="2" charset="-122"/>
              </a:rPr>
              <a:t>In propositional logic, we can </a:t>
            </a:r>
            <a:r>
              <a:rPr lang="en-GB" altLang="zh-CN" i="1" dirty="0">
                <a:solidFill>
                  <a:srgbClr val="FF0000"/>
                </a:solidFill>
                <a:latin typeface="Times New Roman" panose="02020603050405020304" pitchFamily="18" charset="0"/>
                <a:ea typeface="宋体" panose="02010600030101010101" pitchFamily="2" charset="-122"/>
              </a:rPr>
              <a:t>strictly speaking</a:t>
            </a:r>
            <a:r>
              <a:rPr lang="en-GB" altLang="zh-CN" dirty="0">
                <a:solidFill>
                  <a:srgbClr val="FF0000"/>
                </a:solidFill>
                <a:latin typeface="Times New Roman" panose="02020603050405020304" pitchFamily="18" charset="0"/>
                <a:ea typeface="宋体" panose="02010600030101010101" pitchFamily="2" charset="-122"/>
              </a:rPr>
              <a:t> </a:t>
            </a:r>
            <a:r>
              <a:rPr lang="en-GB" altLang="zh-CN" dirty="0">
                <a:latin typeface="Times New Roman" panose="02020603050405020304" pitchFamily="18" charset="0"/>
                <a:ea typeface="宋体" panose="02010600030101010101" pitchFamily="2" charset="-122"/>
              </a:rPr>
              <a:t>only build formulas of finite size.</a:t>
            </a:r>
          </a:p>
          <a:p>
            <a:pPr eaLnBrk="1" hangingPunct="1">
              <a:lnSpc>
                <a:spcPct val="90000"/>
              </a:lnSpc>
            </a:pPr>
            <a:r>
              <a:rPr lang="en-GB" altLang="zh-CN" dirty="0">
                <a:latin typeface="Times New Roman" panose="02020603050405020304" pitchFamily="18" charset="0"/>
                <a:ea typeface="宋体" panose="02010600030101010101" pitchFamily="2" charset="-122"/>
              </a:rPr>
              <a:t>E.g., we can write </a:t>
            </a:r>
            <a:br>
              <a:rPr lang="en-GB" altLang="zh-CN" dirty="0">
                <a:latin typeface="Times New Roman" panose="02020603050405020304" pitchFamily="18" charset="0"/>
                <a:ea typeface="宋体" panose="02010600030101010101" pitchFamily="2" charset="-122"/>
              </a:rPr>
            </a:b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(a)  </a:t>
            </a: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(b) </a:t>
            </a:r>
            <a:b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b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(a)  </a:t>
            </a: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(b)  </a:t>
            </a: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(c) </a:t>
            </a:r>
            <a:b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b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(a)  </a:t>
            </a: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(b)  </a:t>
            </a: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(c)  </a:t>
            </a:r>
            <a:r>
              <a:rPr lang="en-US" altLang="zh-CN"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P</a:t>
            </a:r>
            <a:r>
              <a:rPr lang="en-US" altLang="zh-CN" dirty="0">
                <a:solidFill>
                  <a:srgbClr val="0070C0"/>
                </a:solidFill>
                <a:latin typeface="Times New Roman" panose="02020603050405020304" pitchFamily="18" charset="0"/>
                <a:ea typeface="宋体" panose="02010600030101010101" pitchFamily="2" charset="-122"/>
                <a:sym typeface="Symbol" panose="05050102010706020507" pitchFamily="18" charset="2"/>
              </a:rPr>
              <a:t>(d) , etc.</a:t>
            </a:r>
          </a:p>
          <a:p>
            <a:pPr eaLnBrk="1" hangingPunct="1">
              <a:lnSpc>
                <a:spcPct val="90000"/>
              </a:lnSpc>
            </a:pPr>
            <a:r>
              <a:rPr lang="en-GB" altLang="zh-CN" dirty="0">
                <a:latin typeface="Times New Roman" panose="02020603050405020304" pitchFamily="18" charset="0"/>
                <a:ea typeface="宋体" panose="02010600030101010101" pitchFamily="2" charset="-122"/>
                <a:sym typeface="Symbol" panose="05050102010706020507" pitchFamily="18" charset="2"/>
              </a:rPr>
              <a:t>But this way, we </a:t>
            </a:r>
            <a:r>
              <a:rPr lang="en-GB"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could never say </a:t>
            </a:r>
            <a:r>
              <a:rPr lang="en-GB" altLang="zh-CN" dirty="0">
                <a:latin typeface="Times New Roman" panose="02020603050405020304" pitchFamily="18" charset="0"/>
                <a:ea typeface="宋体" panose="02010600030101010101" pitchFamily="2" charset="-122"/>
                <a:sym typeface="Symbol" panose="05050102010706020507" pitchFamily="18" charset="2"/>
              </a:rPr>
              <a:t>that all natural numbers have P</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7385551E-893F-458E-9364-82F764CD0396}"/>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35A579DB-A817-4081-BFEF-0588B9073644}" type="slidenum">
              <a:rPr lang="zh-CN" altLang="en-US" sz="1000" smtClean="0">
                <a:solidFill>
                  <a:srgbClr val="009999"/>
                </a:solidFill>
                <a:latin typeface="Arial Narrow" panose="020B0606020202030204" pitchFamily="34" charset="0"/>
              </a:rPr>
              <a:pPr algn="l">
                <a:spcBef>
                  <a:spcPct val="0"/>
                </a:spcBef>
                <a:buClrTx/>
                <a:buSzTx/>
                <a:buFontTx/>
                <a:buNone/>
              </a:pPr>
              <a:t>72</a:t>
            </a:fld>
            <a:endParaRPr lang="en-US" altLang="zh-CN" sz="1000">
              <a:solidFill>
                <a:srgbClr val="009999"/>
              </a:solidFill>
              <a:latin typeface="Arial Narrow" panose="020B0606020202030204" pitchFamily="34" charset="0"/>
            </a:endParaRPr>
          </a:p>
        </p:txBody>
      </p:sp>
      <p:sp>
        <p:nvSpPr>
          <p:cNvPr id="97283" name="日期占位符 4">
            <a:extLst>
              <a:ext uri="{FF2B5EF4-FFF2-40B4-BE49-F238E27FC236}">
                <a16:creationId xmlns:a16="http://schemas.microsoft.com/office/drawing/2014/main" id="{D65DC908-F288-40DE-B8E5-1064F3206D1F}"/>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B0C23E5C-6BC2-403B-B00C-A00F880DFF09}"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97284" name="页脚占位符 5">
            <a:extLst>
              <a:ext uri="{FF2B5EF4-FFF2-40B4-BE49-F238E27FC236}">
                <a16:creationId xmlns:a16="http://schemas.microsoft.com/office/drawing/2014/main" id="{ADFBC51C-E94C-4B7E-A156-3706A7D55D9F}"/>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97285" name="Rectangle 2">
            <a:extLst>
              <a:ext uri="{FF2B5EF4-FFF2-40B4-BE49-F238E27FC236}">
                <a16:creationId xmlns:a16="http://schemas.microsoft.com/office/drawing/2014/main" id="{4629F689-1990-4616-B8A3-1EA9EA372B43}"/>
              </a:ext>
            </a:extLst>
          </p:cNvPr>
          <p:cNvSpPr>
            <a:spLocks noGrp="1" noChangeArrowheads="1"/>
          </p:cNvSpPr>
          <p:nvPr>
            <p:ph type="title"/>
          </p:nvPr>
        </p:nvSpPr>
        <p:spPr/>
        <p:txBody>
          <a:bodyPr/>
          <a:lstStyle/>
          <a:p>
            <a:pPr eaLnBrk="1" hangingPunct="1"/>
            <a:r>
              <a:rPr lang="en-US" altLang="zh-CN" dirty="0">
                <a:latin typeface="Times New Roman" panose="02020603050405020304" pitchFamily="18" charset="0"/>
                <a:ea typeface="宋体" panose="02010600030101010101" pitchFamily="2" charset="-122"/>
              </a:rPr>
              <a:t>Example</a:t>
            </a:r>
          </a:p>
        </p:txBody>
      </p:sp>
      <p:sp>
        <p:nvSpPr>
          <p:cNvPr id="97286" name="Rectangle 3">
            <a:extLst>
              <a:ext uri="{FF2B5EF4-FFF2-40B4-BE49-F238E27FC236}">
                <a16:creationId xmlns:a16="http://schemas.microsoft.com/office/drawing/2014/main" id="{D6C859DE-FF69-4B40-8A02-4C4E39775686}"/>
              </a:ext>
            </a:extLst>
          </p:cNvPr>
          <p:cNvSpPr>
            <a:spLocks noGrp="1" noChangeArrowheads="1"/>
          </p:cNvSpPr>
          <p:nvPr>
            <p:ph type="body" idx="1"/>
          </p:nvPr>
        </p:nvSpPr>
        <p:spPr>
          <a:xfrm>
            <a:off x="473765" y="1567656"/>
            <a:ext cx="8229600" cy="4530725"/>
          </a:xfrm>
        </p:spPr>
        <p:txBody>
          <a:bodyPr/>
          <a:lstStyle/>
          <a:p>
            <a:pPr eaLnBrk="1" hangingPunct="1">
              <a:lnSpc>
                <a:spcPct val="90000"/>
              </a:lnSpc>
            </a:pPr>
            <a:r>
              <a:rPr lang="en-US" altLang="zh-CN" dirty="0">
                <a:latin typeface="Times New Roman" panose="02020603050405020304" pitchFamily="18" charset="0"/>
                <a:ea typeface="宋体" panose="02010600030101010101" pitchFamily="2" charset="-122"/>
              </a:rPr>
              <a:t>U = {1,2,3}. Find an expression equivalent to</a:t>
            </a:r>
          </a:p>
          <a:p>
            <a:pPr lvl="1" eaLnBrk="1" hangingPunct="1">
              <a:lnSpc>
                <a:spcPct val="90000"/>
              </a:lnSpc>
            </a:pPr>
            <a:r>
              <a:rPr lang="en-US" altLang="zh-CN" dirty="0">
                <a:latin typeface="Symbol" panose="05050102010706020507" pitchFamily="18" charset="2"/>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x</a:t>
            </a:r>
            <a:r>
              <a:rPr lang="en-US" altLang="zh-CN" dirty="0" err="1">
                <a:latin typeface="Symbol" panose="05050102010706020507" pitchFamily="18" charset="2"/>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yP</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a:t>
            </a:r>
          </a:p>
          <a:p>
            <a:pPr lvl="1" eaLnBrk="1" hangingPunct="1">
              <a:lnSpc>
                <a:spcPct val="90000"/>
              </a:lnSpc>
            </a:pPr>
            <a:r>
              <a:rPr lang="en-US" altLang="zh-CN" dirty="0">
                <a:latin typeface="Times New Roman" panose="02020603050405020304" pitchFamily="18" charset="0"/>
                <a:ea typeface="宋体" panose="02010600030101010101" pitchFamily="2" charset="-122"/>
              </a:rPr>
              <a:t>where the variables are bound by substitution instead:</a:t>
            </a:r>
          </a:p>
          <a:p>
            <a:pPr eaLnBrk="1" hangingPunct="1">
              <a:lnSpc>
                <a:spcPct val="90000"/>
              </a:lnSpc>
            </a:pPr>
            <a:r>
              <a:rPr lang="en-US" altLang="zh-CN" dirty="0">
                <a:latin typeface="Times New Roman" panose="02020603050405020304" pitchFamily="18" charset="0"/>
                <a:ea typeface="宋体" panose="02010600030101010101" pitchFamily="2" charset="-122"/>
              </a:rPr>
              <a:t>Expand from inside out or outside in.</a:t>
            </a:r>
          </a:p>
          <a:p>
            <a:pPr eaLnBrk="1" hangingPunct="1">
              <a:lnSpc>
                <a:spcPct val="90000"/>
              </a:lnSpc>
            </a:pPr>
            <a:r>
              <a:rPr lang="en-US" altLang="zh-CN" dirty="0">
                <a:latin typeface="Times New Roman" panose="02020603050405020304" pitchFamily="18" charset="0"/>
                <a:ea typeface="宋体" panose="02010600030101010101" pitchFamily="2" charset="-122"/>
              </a:rPr>
              <a:t>Outside in:</a:t>
            </a:r>
          </a:p>
          <a:p>
            <a:pPr lvl="1" eaLnBrk="1" hangingPunct="1">
              <a:lnSpc>
                <a:spcPct val="90000"/>
              </a:lnSpc>
              <a:buFont typeface="Wingdings" panose="05000000000000000000" pitchFamily="2" charset="2"/>
              <a:buNone/>
            </a:pPr>
            <a:r>
              <a:rPr lang="en-US" altLang="zh-CN" dirty="0">
                <a:latin typeface="Symbol" panose="05050102010706020507" pitchFamily="18" charset="2"/>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yP</a:t>
            </a:r>
            <a:r>
              <a:rPr lang="en-US" altLang="zh-CN" dirty="0">
                <a:latin typeface="Times New Roman" panose="02020603050405020304" pitchFamily="18" charset="0"/>
                <a:ea typeface="宋体" panose="02010600030101010101" pitchFamily="2" charset="-122"/>
              </a:rPr>
              <a:t>(1,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 </a:t>
            </a:r>
            <a:r>
              <a:rPr lang="en-US" altLang="zh-CN" dirty="0">
                <a:latin typeface="Symbol" panose="05050102010706020507" pitchFamily="18" charset="2"/>
                <a:ea typeface="宋体" panose="02010600030101010101" pitchFamily="2" charset="-122"/>
              </a:rPr>
              <a:t>Ù $</a:t>
            </a:r>
            <a:r>
              <a:rPr lang="en-US" altLang="zh-CN" i="1" dirty="0" err="1">
                <a:latin typeface="Times New Roman" panose="02020603050405020304" pitchFamily="18" charset="0"/>
                <a:ea typeface="宋体" panose="02010600030101010101" pitchFamily="2" charset="-122"/>
              </a:rPr>
              <a:t>yP</a:t>
            </a:r>
            <a:r>
              <a:rPr lang="en-US" altLang="zh-CN" dirty="0">
                <a:latin typeface="Times New Roman" panose="02020603050405020304" pitchFamily="18" charset="0"/>
                <a:ea typeface="宋体" panose="02010600030101010101" pitchFamily="2" charset="-122"/>
              </a:rPr>
              <a:t>(2,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a:t>
            </a:r>
            <a:r>
              <a:rPr lang="en-US" altLang="zh-CN" dirty="0">
                <a:latin typeface="Symbol" panose="05050102010706020507" pitchFamily="18" charset="2"/>
                <a:ea typeface="宋体" panose="02010600030101010101" pitchFamily="2" charset="-122"/>
              </a:rPr>
              <a:t>Ù $</a:t>
            </a:r>
            <a:r>
              <a:rPr lang="en-US" altLang="zh-CN" i="1" dirty="0" err="1">
                <a:latin typeface="Times New Roman" panose="02020603050405020304" pitchFamily="18" charset="0"/>
                <a:ea typeface="宋体" panose="02010600030101010101" pitchFamily="2" charset="-122"/>
              </a:rPr>
              <a:t>yP</a:t>
            </a:r>
            <a:r>
              <a:rPr lang="en-US" altLang="zh-CN" dirty="0">
                <a:latin typeface="Times New Roman" panose="02020603050405020304" pitchFamily="18" charset="0"/>
                <a:ea typeface="宋体" panose="02010600030101010101" pitchFamily="2" charset="-122"/>
              </a:rPr>
              <a:t>(3, </a:t>
            </a:r>
            <a:r>
              <a:rPr lang="en-US" altLang="zh-CN" i="1" dirty="0">
                <a:latin typeface="Times New Roman" panose="02020603050405020304" pitchFamily="18" charset="0"/>
                <a:ea typeface="宋体" panose="02010600030101010101" pitchFamily="2" charset="-122"/>
              </a:rPr>
              <a:t>y</a:t>
            </a:r>
            <a:r>
              <a:rPr lang="en-US" altLang="zh-CN" dirty="0">
                <a:latin typeface="Times New Roman" panose="02020603050405020304" pitchFamily="18" charset="0"/>
                <a:ea typeface="宋体" panose="02010600030101010101" pitchFamily="2" charset="-122"/>
              </a:rPr>
              <a:t>)</a:t>
            </a:r>
          </a:p>
          <a:p>
            <a:pPr lvl="1" eaLnBrk="1" hangingPunct="1">
              <a:lnSpc>
                <a:spcPct val="90000"/>
              </a:lnSpc>
              <a:buFont typeface="Wingdings" panose="05000000000000000000" pitchFamily="2" charset="2"/>
              <a:buNone/>
            </a:pPr>
            <a:r>
              <a:rPr lang="en-US" altLang="zh-CN" dirty="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(1,1)</a:t>
            </a:r>
            <a:r>
              <a:rPr lang="en-US" altLang="zh-CN" dirty="0">
                <a:latin typeface="Symbol" panose="05050102010706020507" pitchFamily="18" charset="2"/>
                <a:ea typeface="宋体" panose="02010600030101010101" pitchFamily="2" charset="-122"/>
              </a:rPr>
              <a:t>Ú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(1,2)</a:t>
            </a:r>
            <a:r>
              <a:rPr lang="en-US" altLang="zh-CN" dirty="0">
                <a:latin typeface="Symbol" panose="05050102010706020507" pitchFamily="18" charset="2"/>
                <a:ea typeface="宋体" panose="02010600030101010101" pitchFamily="2" charset="-122"/>
              </a:rPr>
              <a:t>Ú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(1,3)]</a:t>
            </a:r>
            <a:r>
              <a:rPr lang="en-US" altLang="zh-CN" dirty="0">
                <a:latin typeface="Symbol" panose="05050102010706020507" pitchFamily="18" charset="2"/>
                <a:ea typeface="宋体" panose="02010600030101010101" pitchFamily="2" charset="-122"/>
              </a:rPr>
              <a:t>Ù</a:t>
            </a:r>
          </a:p>
          <a:p>
            <a:pPr lvl="1" eaLnBrk="1" hangingPunct="1">
              <a:lnSpc>
                <a:spcPct val="90000"/>
              </a:lnSpc>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(2,1)</a:t>
            </a:r>
            <a:r>
              <a:rPr lang="en-US" altLang="zh-CN" dirty="0">
                <a:latin typeface="Symbol" panose="05050102010706020507" pitchFamily="18" charset="2"/>
                <a:ea typeface="宋体" panose="02010600030101010101" pitchFamily="2" charset="-122"/>
              </a:rPr>
              <a:t>Ú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(2,2)</a:t>
            </a:r>
            <a:r>
              <a:rPr lang="en-US" altLang="zh-CN" dirty="0">
                <a:latin typeface="Symbol" panose="05050102010706020507" pitchFamily="18" charset="2"/>
                <a:ea typeface="宋体" panose="02010600030101010101" pitchFamily="2" charset="-122"/>
              </a:rPr>
              <a:t>Ú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(2,3)]</a:t>
            </a:r>
            <a:r>
              <a:rPr lang="en-US" altLang="zh-CN" dirty="0">
                <a:latin typeface="Symbol" panose="05050102010706020507" pitchFamily="18" charset="2"/>
                <a:ea typeface="宋体" panose="02010600030101010101" pitchFamily="2" charset="-122"/>
              </a:rPr>
              <a:t>Ù</a:t>
            </a:r>
          </a:p>
          <a:p>
            <a:pPr lvl="1" eaLnBrk="1" hangingPunct="1">
              <a:lnSpc>
                <a:spcPct val="90000"/>
              </a:lnSpc>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(3,1) </a:t>
            </a:r>
            <a:r>
              <a:rPr lang="en-US" altLang="zh-CN" dirty="0">
                <a:latin typeface="Symbol" panose="05050102010706020507" pitchFamily="18" charset="2"/>
                <a:ea typeface="宋体" panose="02010600030101010101" pitchFamily="2" charset="-122"/>
              </a:rPr>
              <a:t>Ú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(3,2) </a:t>
            </a:r>
            <a:r>
              <a:rPr lang="en-US" altLang="zh-CN" dirty="0">
                <a:latin typeface="Symbol" panose="05050102010706020507" pitchFamily="18" charset="2"/>
                <a:ea typeface="宋体" panose="02010600030101010101" pitchFamily="2" charset="-122"/>
              </a:rPr>
              <a:t>Ú </a:t>
            </a:r>
            <a:r>
              <a:rPr lang="en-US" altLang="zh-CN" i="1" dirty="0">
                <a:latin typeface="Times New Roman" panose="02020603050405020304" pitchFamily="18" charset="0"/>
                <a:ea typeface="宋体" panose="02010600030101010101" pitchFamily="2" charset="-122"/>
              </a:rPr>
              <a:t>P</a:t>
            </a:r>
            <a:r>
              <a:rPr lang="en-US" altLang="zh-CN" dirty="0">
                <a:latin typeface="Times New Roman" panose="02020603050405020304" pitchFamily="18" charset="0"/>
                <a:ea typeface="宋体" panose="02010600030101010101" pitchFamily="2" charset="-122"/>
              </a:rPr>
              <a:t>(3,3)]</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996A2EF3-6806-4383-A457-0EEF365B5809}"/>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1A9BA6D6-7E68-4E81-91EF-35597151B800}" type="slidenum">
              <a:rPr lang="zh-CN" altLang="en-US" sz="1000" smtClean="0">
                <a:solidFill>
                  <a:srgbClr val="009999"/>
                </a:solidFill>
                <a:latin typeface="Arial Narrow" panose="020B0606020202030204" pitchFamily="34" charset="0"/>
              </a:rPr>
              <a:pPr algn="l">
                <a:spcBef>
                  <a:spcPct val="0"/>
                </a:spcBef>
                <a:buClrTx/>
                <a:buSzTx/>
                <a:buFontTx/>
                <a:buNone/>
              </a:pPr>
              <a:t>73</a:t>
            </a:fld>
            <a:endParaRPr lang="en-US" altLang="zh-CN" sz="1000">
              <a:solidFill>
                <a:srgbClr val="009999"/>
              </a:solidFill>
              <a:latin typeface="Arial Narrow" panose="020B0606020202030204" pitchFamily="34" charset="0"/>
            </a:endParaRPr>
          </a:p>
        </p:txBody>
      </p:sp>
      <p:sp>
        <p:nvSpPr>
          <p:cNvPr id="98307" name="日期占位符 4">
            <a:extLst>
              <a:ext uri="{FF2B5EF4-FFF2-40B4-BE49-F238E27FC236}">
                <a16:creationId xmlns:a16="http://schemas.microsoft.com/office/drawing/2014/main" id="{41D5AE31-6D66-4B2E-AFC2-329B5A4F0070}"/>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6C64B260-CF77-4224-BC21-B71D192171AC}"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98308" name="页脚占位符 5">
            <a:extLst>
              <a:ext uri="{FF2B5EF4-FFF2-40B4-BE49-F238E27FC236}">
                <a16:creationId xmlns:a16="http://schemas.microsoft.com/office/drawing/2014/main" id="{8766B91D-EF05-4AEC-8F78-8C458B295A42}"/>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98309" name="Rectangle 2">
            <a:extLst>
              <a:ext uri="{FF2B5EF4-FFF2-40B4-BE49-F238E27FC236}">
                <a16:creationId xmlns:a16="http://schemas.microsoft.com/office/drawing/2014/main" id="{658E7A2D-2CF7-48DB-A319-01061F495CD0}"/>
              </a:ext>
            </a:extLst>
          </p:cNvPr>
          <p:cNvSpPr>
            <a:spLocks noGrp="1" noChangeArrowheads="1"/>
          </p:cNvSpPr>
          <p:nvPr>
            <p:ph type="title"/>
          </p:nvPr>
        </p:nvSpPr>
        <p:spPr/>
        <p:txBody>
          <a:bodyPr/>
          <a:lstStyle/>
          <a:p>
            <a:pPr eaLnBrk="1" hangingPunct="1"/>
            <a:r>
              <a:rPr lang="en-US" altLang="zh-CN">
                <a:ea typeface="宋体" panose="02010600030101010101" pitchFamily="2" charset="-122"/>
              </a:rPr>
              <a:t>Homework</a:t>
            </a:r>
          </a:p>
        </p:txBody>
      </p:sp>
      <p:sp>
        <p:nvSpPr>
          <p:cNvPr id="98310" name="Rectangle 3">
            <a:extLst>
              <a:ext uri="{FF2B5EF4-FFF2-40B4-BE49-F238E27FC236}">
                <a16:creationId xmlns:a16="http://schemas.microsoft.com/office/drawing/2014/main" id="{E7C83173-1DD2-4080-99C3-64BDEBBEA929}"/>
              </a:ext>
            </a:extLst>
          </p:cNvPr>
          <p:cNvSpPr>
            <a:spLocks noGrp="1" noChangeArrowheads="1"/>
          </p:cNvSpPr>
          <p:nvPr>
            <p:ph type="body" idx="1"/>
          </p:nvPr>
        </p:nvSpPr>
        <p:spPr/>
        <p:txBody>
          <a:bodyPr/>
          <a:lstStyle/>
          <a:p>
            <a:pPr eaLnBrk="1" hangingPunct="1"/>
            <a:r>
              <a:rPr lang="en-US" altLang="zh-CN" dirty="0">
                <a:ea typeface="宋体" panose="02010600030101010101" pitchFamily="2" charset="-122"/>
              </a:rPr>
              <a:t>§1.5</a:t>
            </a:r>
          </a:p>
          <a:p>
            <a:pPr lvl="1" eaLnBrk="1" hangingPunct="1"/>
            <a:r>
              <a:rPr lang="en-US" altLang="zh-CN" dirty="0">
                <a:ea typeface="宋体" panose="02010600030101010101" pitchFamily="2" charset="-122"/>
              </a:rPr>
              <a:t> 10, 28, 34</a:t>
            </a:r>
            <a:r>
              <a:rPr lang="en-US" altLang="zh-CN">
                <a:ea typeface="宋体" panose="02010600030101010101" pitchFamily="2" charset="-122"/>
              </a:rPr>
              <a:t>, 46, 50</a:t>
            </a:r>
            <a:endParaRPr lang="zh-CN" altLang="en-US"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12EEB584-D652-401F-A4C8-D2025C2D8007}"/>
              </a:ext>
            </a:extLst>
          </p:cNvPr>
          <p:cNvSpPr>
            <a:spLocks noGrp="1"/>
          </p:cNvSpPr>
          <p:nvPr>
            <p:ph type="sldNum" sz="quarter" idx="12"/>
          </p:nvPr>
        </p:nvSpPr>
        <p:spPr>
          <a:xfrm>
            <a:off x="45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l">
              <a:spcBef>
                <a:spcPct val="0"/>
              </a:spcBef>
              <a:buClrTx/>
              <a:buSzTx/>
              <a:buFontTx/>
              <a:buNone/>
            </a:pPr>
            <a:fld id="{1A541F76-18DA-4C76-B454-1C7B86A3089E}" type="slidenum">
              <a:rPr lang="zh-CN" altLang="en-US" sz="1000" smtClean="0">
                <a:solidFill>
                  <a:srgbClr val="009999"/>
                </a:solidFill>
                <a:latin typeface="Arial Narrow" panose="020B0606020202030204" pitchFamily="34" charset="0"/>
              </a:rPr>
              <a:pPr algn="l">
                <a:spcBef>
                  <a:spcPct val="0"/>
                </a:spcBef>
                <a:buClrTx/>
                <a:buSzTx/>
                <a:buFontTx/>
                <a:buNone/>
              </a:pPr>
              <a:t>74</a:t>
            </a:fld>
            <a:endParaRPr lang="en-US" altLang="zh-CN" sz="1000">
              <a:solidFill>
                <a:srgbClr val="009999"/>
              </a:solidFill>
              <a:latin typeface="Arial Narrow" panose="020B0606020202030204" pitchFamily="34" charset="0"/>
            </a:endParaRPr>
          </a:p>
        </p:txBody>
      </p:sp>
      <p:sp>
        <p:nvSpPr>
          <p:cNvPr id="99331" name="日期占位符 4">
            <a:extLst>
              <a:ext uri="{FF2B5EF4-FFF2-40B4-BE49-F238E27FC236}">
                <a16:creationId xmlns:a16="http://schemas.microsoft.com/office/drawing/2014/main" id="{11623BB0-8C21-45F4-AA8D-CDBEED462903}"/>
              </a:ext>
            </a:extLst>
          </p:cNvPr>
          <p:cNvSpPr>
            <a:spLocks noGrp="1"/>
          </p:cNvSpPr>
          <p:nvPr>
            <p:ph type="dt" sz="quarter" idx="10"/>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spcBef>
                <a:spcPct val="0"/>
              </a:spcBef>
              <a:buClrTx/>
              <a:buSzTx/>
              <a:buFontTx/>
              <a:buNone/>
            </a:pPr>
            <a:fld id="{BD4552C4-AFDC-44AD-A1D9-4CA6E4A57F92}" type="datetime1">
              <a:rPr lang="zh-CN" altLang="en-US" sz="1000" smtClean="0">
                <a:solidFill>
                  <a:srgbClr val="009999"/>
                </a:solidFill>
                <a:latin typeface="Arial Narrow" panose="020B0606020202030204" pitchFamily="34" charset="0"/>
              </a:rPr>
              <a:pPr algn="ctr">
                <a:spcBef>
                  <a:spcPct val="0"/>
                </a:spcBef>
                <a:buClrTx/>
                <a:buSzTx/>
                <a:buFontTx/>
                <a:buNone/>
              </a:pPr>
              <a:t>2018/4/8</a:t>
            </a:fld>
            <a:endParaRPr lang="en-US" altLang="zh-CN" sz="1000">
              <a:solidFill>
                <a:srgbClr val="009999"/>
              </a:solidFill>
              <a:latin typeface="Arial Narrow" panose="020B0606020202030204" pitchFamily="34" charset="0"/>
            </a:endParaRPr>
          </a:p>
        </p:txBody>
      </p:sp>
      <p:sp>
        <p:nvSpPr>
          <p:cNvPr id="99332" name="页脚占位符 5">
            <a:extLst>
              <a:ext uri="{FF2B5EF4-FFF2-40B4-BE49-F238E27FC236}">
                <a16:creationId xmlns:a16="http://schemas.microsoft.com/office/drawing/2014/main" id="{503B5CDE-9CAB-40A9-9D91-B225F14241F9}"/>
              </a:ext>
            </a:extLst>
          </p:cNvPr>
          <p:cNvSpPr>
            <a:spLocks noGrp="1"/>
          </p:cNvSpPr>
          <p:nvPr>
            <p:ph type="ftr" sz="quarter" idx="11"/>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spcBef>
                <a:spcPct val="0"/>
              </a:spcBef>
              <a:buClrTx/>
              <a:buSzTx/>
              <a:buFontTx/>
              <a:buNone/>
            </a:pPr>
            <a:r>
              <a:rPr kumimoji="1" lang="en-US" altLang="zh-CN" sz="1200">
                <a:solidFill>
                  <a:srgbClr val="009999"/>
                </a:solidFill>
                <a:latin typeface="Arial Narrow" panose="020B0606020202030204" pitchFamily="34" charset="0"/>
              </a:rPr>
              <a:t>College of Computer Science &amp; Technology, BUPT</a:t>
            </a:r>
            <a:endParaRPr kumimoji="1" lang="zh-CN" altLang="en-US" sz="1200">
              <a:solidFill>
                <a:srgbClr val="009999"/>
              </a:solidFill>
              <a:latin typeface="Arial Narrow" panose="020B0606020202030204" pitchFamily="34" charset="0"/>
            </a:endParaRPr>
          </a:p>
        </p:txBody>
      </p:sp>
      <p:sp>
        <p:nvSpPr>
          <p:cNvPr id="99333" name="Rectangle 2">
            <a:extLst>
              <a:ext uri="{FF2B5EF4-FFF2-40B4-BE49-F238E27FC236}">
                <a16:creationId xmlns:a16="http://schemas.microsoft.com/office/drawing/2014/main" id="{B66ECE14-6B67-4430-AC89-9C4A03EB9F58}"/>
              </a:ext>
            </a:extLst>
          </p:cNvPr>
          <p:cNvSpPr>
            <a:spLocks noGrp="1" noChangeArrowheads="1"/>
          </p:cNvSpPr>
          <p:nvPr>
            <p:ph type="title"/>
          </p:nvPr>
        </p:nvSpPr>
        <p:spPr/>
        <p:txBody>
          <a:bodyPr/>
          <a:lstStyle/>
          <a:p>
            <a:pPr eaLnBrk="1" hangingPunct="1"/>
            <a:r>
              <a:rPr lang="zh-CN" altLang="en-US">
                <a:ea typeface="宋体" panose="02010600030101010101" pitchFamily="2" charset="-122"/>
              </a:rPr>
              <a:t>习题</a:t>
            </a:r>
            <a:endParaRPr lang="en-US" altLang="zh-CN">
              <a:ea typeface="宋体" panose="02010600030101010101" pitchFamily="2" charset="-122"/>
            </a:endParaRPr>
          </a:p>
        </p:txBody>
      </p:sp>
      <p:sp>
        <p:nvSpPr>
          <p:cNvPr id="99334" name="Rectangle 3">
            <a:extLst>
              <a:ext uri="{FF2B5EF4-FFF2-40B4-BE49-F238E27FC236}">
                <a16:creationId xmlns:a16="http://schemas.microsoft.com/office/drawing/2014/main" id="{1C3E0137-9B92-42DC-B89C-49EF633A1110}"/>
              </a:ext>
            </a:extLst>
          </p:cNvPr>
          <p:cNvSpPr>
            <a:spLocks noGrp="1" noChangeArrowheads="1"/>
          </p:cNvSpPr>
          <p:nvPr>
            <p:ph type="body" idx="1"/>
          </p:nvPr>
        </p:nvSpPr>
        <p:spPr/>
        <p:txBody>
          <a:bodyPr/>
          <a:lstStyle/>
          <a:p>
            <a:pPr eaLnBrk="1" hangingPunct="1"/>
            <a:r>
              <a:rPr lang="zh-CN" altLang="en-US" sz="2400">
                <a:solidFill>
                  <a:schemeClr val="tx2"/>
                </a:solidFill>
                <a:ea typeface="宋体" panose="02010600030101010101" pitchFamily="2" charset="-122"/>
              </a:rPr>
              <a:t>1.  设个体域</a:t>
            </a:r>
            <a:r>
              <a:rPr lang="en-US" altLang="zh-CN" sz="2400">
                <a:solidFill>
                  <a:schemeClr val="tx2"/>
                </a:solidFill>
                <a:ea typeface="宋体" panose="02010600030101010101" pitchFamily="2" charset="-122"/>
              </a:rPr>
              <a:t>D={a,b,c}, </a:t>
            </a:r>
            <a:r>
              <a:rPr lang="zh-CN" altLang="en-US" sz="2400">
                <a:solidFill>
                  <a:schemeClr val="tx2"/>
                </a:solidFill>
                <a:ea typeface="宋体" panose="02010600030101010101" pitchFamily="2" charset="-122"/>
              </a:rPr>
              <a:t>消去下列各式的量词：</a:t>
            </a:r>
          </a:p>
          <a:p>
            <a:pPr eaLnBrk="1" hangingPunct="1">
              <a:buFont typeface="Wingdings" panose="05000000000000000000" pitchFamily="2" charset="2"/>
              <a:buNone/>
            </a:pPr>
            <a:r>
              <a:rPr lang="en-US" altLang="zh-CN" sz="2400">
                <a:solidFill>
                  <a:schemeClr val="tx2"/>
                </a:solidFill>
                <a:ea typeface="宋体" panose="02010600030101010101" pitchFamily="2" charset="-122"/>
              </a:rPr>
              <a:t>  (1)  </a:t>
            </a:r>
            <a:r>
              <a:rPr lang="zh-CN" altLang="en-US" sz="2400">
                <a:solidFill>
                  <a:schemeClr val="tx2"/>
                </a:solidFill>
                <a:ea typeface="宋体" panose="02010600030101010101" pitchFamily="2" charset="-122"/>
                <a:sym typeface="Symbol" panose="05050102010706020507" pitchFamily="18" charset="2"/>
              </a:rPr>
              <a:t></a:t>
            </a:r>
            <a:r>
              <a:rPr lang="en-US" altLang="zh-CN" sz="2400">
                <a:solidFill>
                  <a:schemeClr val="tx2"/>
                </a:solidFill>
                <a:ea typeface="宋体" panose="02010600030101010101" pitchFamily="2" charset="-122"/>
                <a:sym typeface="Symbol" panose="05050102010706020507" pitchFamily="18" charset="2"/>
              </a:rPr>
              <a:t>x</a:t>
            </a:r>
            <a:r>
              <a:rPr lang="zh-CN" altLang="en-US" sz="2400">
                <a:solidFill>
                  <a:schemeClr val="tx2"/>
                </a:solidFill>
                <a:ea typeface="宋体" panose="02010600030101010101" pitchFamily="2" charset="-122"/>
                <a:sym typeface="Symbol" panose="05050102010706020507" pitchFamily="18" charset="2"/>
              </a:rPr>
              <a:t> </a:t>
            </a:r>
            <a:r>
              <a:rPr lang="en-US" altLang="zh-CN" sz="2400">
                <a:solidFill>
                  <a:schemeClr val="tx2"/>
                </a:solidFill>
                <a:ea typeface="宋体" panose="02010600030101010101" pitchFamily="2" charset="-122"/>
                <a:sym typeface="Symbol" panose="05050102010706020507" pitchFamily="18" charset="2"/>
              </a:rPr>
              <a:t>(F(x)</a:t>
            </a:r>
            <a:r>
              <a:rPr lang="zh-CN" altLang="en-US" sz="2400">
                <a:solidFill>
                  <a:schemeClr val="tx2"/>
                </a:solidFill>
                <a:ea typeface="宋体" panose="02010600030101010101" pitchFamily="2" charset="-122"/>
              </a:rPr>
              <a:t>∧</a:t>
            </a:r>
            <a:r>
              <a:rPr lang="en-US" altLang="zh-CN" sz="2400">
                <a:solidFill>
                  <a:schemeClr val="tx2"/>
                </a:solidFill>
                <a:ea typeface="宋体" panose="02010600030101010101" pitchFamily="2" charset="-122"/>
                <a:sym typeface="Symbol" panose="05050102010706020507" pitchFamily="18" charset="2"/>
              </a:rPr>
              <a:t>G(x))</a:t>
            </a:r>
            <a:endParaRPr lang="en-US" altLang="zh-CN" sz="2400" i="1">
              <a:solidFill>
                <a:schemeClr val="tx2"/>
              </a:solidFill>
              <a:ea typeface="宋体" panose="02010600030101010101" pitchFamily="2" charset="-122"/>
            </a:endParaRPr>
          </a:p>
          <a:p>
            <a:pPr eaLnBrk="1" hangingPunct="1">
              <a:buFont typeface="Wingdings" panose="05000000000000000000" pitchFamily="2" charset="2"/>
              <a:buNone/>
            </a:pPr>
            <a:r>
              <a:rPr lang="zh-CN" altLang="en-US" sz="2400">
                <a:solidFill>
                  <a:schemeClr val="tx2"/>
                </a:solidFill>
                <a:ea typeface="宋体" panose="02010600030101010101" pitchFamily="2" charset="-122"/>
              </a:rPr>
              <a:t>  (2)  </a:t>
            </a:r>
            <a:r>
              <a:rPr lang="zh-CN" altLang="en-US" sz="2400">
                <a:solidFill>
                  <a:schemeClr val="tx2"/>
                </a:solidFill>
                <a:ea typeface="宋体" panose="02010600030101010101" pitchFamily="2" charset="-122"/>
                <a:sym typeface="Symbol" panose="05050102010706020507" pitchFamily="18" charset="2"/>
              </a:rPr>
              <a:t></a:t>
            </a:r>
            <a:r>
              <a:rPr lang="en-US" altLang="zh-CN" sz="2400">
                <a:solidFill>
                  <a:schemeClr val="tx2"/>
                </a:solidFill>
                <a:ea typeface="宋体" panose="02010600030101010101" pitchFamily="2" charset="-122"/>
                <a:sym typeface="Symbol" panose="05050102010706020507" pitchFamily="18" charset="2"/>
              </a:rPr>
              <a:t>x(F(x,y)</a:t>
            </a:r>
            <a:r>
              <a:rPr lang="zh-CN" altLang="en-US" sz="2400">
                <a:solidFill>
                  <a:schemeClr val="tx2"/>
                </a:solidFill>
                <a:ea typeface="宋体" panose="02010600030101010101" pitchFamily="2" charset="-122"/>
                <a:sym typeface="Symbol" panose="05050102010706020507" pitchFamily="18" charset="2"/>
              </a:rPr>
              <a:t></a:t>
            </a:r>
            <a:r>
              <a:rPr lang="en-US" altLang="zh-CN" sz="2400">
                <a:solidFill>
                  <a:schemeClr val="tx2"/>
                </a:solidFill>
                <a:ea typeface="宋体" panose="02010600030101010101" pitchFamily="2" charset="-122"/>
                <a:sym typeface="Symbol" panose="05050102010706020507" pitchFamily="18" charset="2"/>
              </a:rPr>
              <a:t>yG(y))</a:t>
            </a:r>
            <a:endParaRPr lang="en-US" altLang="zh-CN" sz="2400">
              <a:solidFill>
                <a:schemeClr val="tx2"/>
              </a:solidFill>
              <a:ea typeface="宋体" panose="02010600030101010101" pitchFamily="2" charset="-122"/>
            </a:endParaRPr>
          </a:p>
          <a:p>
            <a:pPr eaLnBrk="1" hangingPunct="1"/>
            <a:r>
              <a:rPr lang="zh-CN" altLang="en-US" sz="2400">
                <a:solidFill>
                  <a:schemeClr val="tx2"/>
                </a:solidFill>
                <a:ea typeface="宋体" panose="02010600030101010101" pitchFamily="2" charset="-122"/>
              </a:rPr>
              <a:t>2. 证明等值式:</a:t>
            </a:r>
          </a:p>
          <a:p>
            <a:pPr eaLnBrk="1" hangingPunct="1">
              <a:buFont typeface="Wingdings" panose="05000000000000000000" pitchFamily="2" charset="2"/>
              <a:buNone/>
            </a:pPr>
            <a:r>
              <a:rPr lang="en-US" altLang="zh-CN" sz="2400">
                <a:solidFill>
                  <a:schemeClr val="tx2"/>
                </a:solidFill>
                <a:ea typeface="宋体" panose="02010600030101010101" pitchFamily="2" charset="-122"/>
              </a:rPr>
              <a:t>   </a:t>
            </a:r>
            <a:r>
              <a:rPr lang="zh-CN" altLang="en-US" sz="2400">
                <a:solidFill>
                  <a:schemeClr val="tx2"/>
                </a:solidFill>
                <a:ea typeface="宋体" panose="02010600030101010101" pitchFamily="2" charset="-122"/>
                <a:sym typeface="Symbol" panose="05050102010706020507" pitchFamily="18" charset="2"/>
              </a:rPr>
              <a:t></a:t>
            </a:r>
            <a:r>
              <a:rPr lang="en-US" altLang="zh-CN" sz="2400">
                <a:solidFill>
                  <a:schemeClr val="tx2"/>
                </a:solidFill>
                <a:ea typeface="宋体" panose="02010600030101010101" pitchFamily="2" charset="-122"/>
                <a:sym typeface="Symbol" panose="05050102010706020507" pitchFamily="18" charset="2"/>
              </a:rPr>
              <a:t>xF(x)</a:t>
            </a:r>
            <a:r>
              <a:rPr lang="en-US" altLang="zh-CN" sz="2400">
                <a:solidFill>
                  <a:schemeClr val="tx2"/>
                </a:solidFill>
                <a:ea typeface="宋体" panose="02010600030101010101" pitchFamily="2" charset="-122"/>
              </a:rPr>
              <a:t>∨~</a:t>
            </a:r>
            <a:r>
              <a:rPr lang="en-US" altLang="zh-CN" sz="2400">
                <a:solidFill>
                  <a:schemeClr val="tx2"/>
                </a:solidFill>
                <a:ea typeface="宋体" panose="02010600030101010101" pitchFamily="2" charset="-122"/>
                <a:sym typeface="Symbol" panose="05050102010706020507" pitchFamily="18" charset="2"/>
              </a:rPr>
              <a:t>x</a:t>
            </a:r>
            <a:r>
              <a:rPr lang="en-US" altLang="zh-CN" sz="2400">
                <a:solidFill>
                  <a:schemeClr val="tx2"/>
                </a:solidFill>
                <a:ea typeface="宋体" panose="02010600030101010101" pitchFamily="2" charset="-122"/>
              </a:rPr>
              <a:t>G</a:t>
            </a:r>
            <a:r>
              <a:rPr lang="en-US" altLang="zh-CN" sz="2400">
                <a:solidFill>
                  <a:schemeClr val="tx2"/>
                </a:solidFill>
                <a:ea typeface="宋体" panose="02010600030101010101" pitchFamily="2" charset="-122"/>
                <a:sym typeface="Symbol" panose="05050102010706020507" pitchFamily="18" charset="2"/>
              </a:rPr>
              <a:t>(x)</a:t>
            </a:r>
            <a:r>
              <a:rPr lang="zh-CN" altLang="en-US" sz="2400">
                <a:solidFill>
                  <a:schemeClr val="tx2"/>
                </a:solidFill>
                <a:ea typeface="宋体" panose="02010600030101010101" pitchFamily="2" charset="-122"/>
                <a:sym typeface="Symbol" panose="05050102010706020507" pitchFamily="18" charset="2"/>
              </a:rPr>
              <a:t></a:t>
            </a:r>
            <a:r>
              <a:rPr lang="en-US" altLang="zh-CN" sz="2400">
                <a:solidFill>
                  <a:schemeClr val="tx2"/>
                </a:solidFill>
                <a:ea typeface="宋体" panose="02010600030101010101" pitchFamily="2" charset="-122"/>
                <a:sym typeface="Symbol" panose="05050102010706020507" pitchFamily="18" charset="2"/>
              </a:rPr>
              <a:t>x</a:t>
            </a:r>
            <a:r>
              <a:rPr lang="zh-CN" altLang="en-US" sz="2400">
                <a:solidFill>
                  <a:schemeClr val="tx2"/>
                </a:solidFill>
                <a:ea typeface="宋体" panose="02010600030101010101" pitchFamily="2" charset="-122"/>
                <a:sym typeface="Symbol" panose="05050102010706020507" pitchFamily="18" charset="2"/>
              </a:rPr>
              <a:t></a:t>
            </a:r>
            <a:r>
              <a:rPr lang="en-US" altLang="zh-CN" sz="2400">
                <a:solidFill>
                  <a:schemeClr val="tx2"/>
                </a:solidFill>
                <a:ea typeface="宋体" panose="02010600030101010101" pitchFamily="2" charset="-122"/>
                <a:sym typeface="Symbol" panose="05050102010706020507" pitchFamily="18" charset="2"/>
              </a:rPr>
              <a:t>y(F(x)</a:t>
            </a:r>
            <a:r>
              <a:rPr lang="en-US" altLang="zh-CN" sz="2400">
                <a:solidFill>
                  <a:schemeClr val="tx2"/>
                </a:solidFill>
                <a:ea typeface="宋体" panose="02010600030101010101" pitchFamily="2" charset="-122"/>
              </a:rPr>
              <a:t>∨~G</a:t>
            </a:r>
            <a:r>
              <a:rPr lang="en-US" altLang="zh-CN" sz="2400">
                <a:solidFill>
                  <a:schemeClr val="tx2"/>
                </a:solidFill>
                <a:ea typeface="宋体" panose="02010600030101010101" pitchFamily="2" charset="-122"/>
                <a:sym typeface="Symbol" panose="05050102010706020507" pitchFamily="18" charset="2"/>
              </a:rPr>
              <a:t>(y))</a:t>
            </a:r>
          </a:p>
          <a:p>
            <a:pPr eaLnBrk="1" hangingPunct="1"/>
            <a:r>
              <a:rPr lang="zh-CN" altLang="en-US" sz="2400">
                <a:solidFill>
                  <a:srgbClr val="336699"/>
                </a:solidFill>
                <a:ea typeface="宋体" panose="02010600030101010101" pitchFamily="2" charset="-122"/>
              </a:rPr>
              <a:t>3. 求前束范式</a:t>
            </a:r>
            <a:r>
              <a:rPr lang="en-US" altLang="zh-CN" sz="2400">
                <a:solidFill>
                  <a:srgbClr val="336699"/>
                </a:solidFill>
                <a:ea typeface="宋体" panose="02010600030101010101" pitchFamily="2" charset="-122"/>
              </a:rPr>
              <a:t>:</a:t>
            </a:r>
          </a:p>
          <a:p>
            <a:pPr lvl="1" eaLnBrk="1" hangingPunct="1"/>
            <a:r>
              <a:rPr lang="en-US" altLang="zh-CN" sz="2000">
                <a:solidFill>
                  <a:srgbClr val="336699"/>
                </a:solidFill>
                <a:ea typeface="宋体" panose="02010600030101010101" pitchFamily="2" charset="-122"/>
                <a:sym typeface="Symbol" panose="05050102010706020507" pitchFamily="18" charset="2"/>
              </a:rPr>
              <a:t>(1) </a:t>
            </a:r>
            <a:r>
              <a:rPr lang="en-US" altLang="zh-CN" sz="2000">
                <a:solidFill>
                  <a:srgbClr val="336699"/>
                </a:solidFill>
                <a:ea typeface="宋体" panose="02010600030101010101" pitchFamily="2" charset="-122"/>
              </a:rPr>
              <a:t> xF(x) ∨ </a:t>
            </a:r>
            <a:r>
              <a:rPr lang="en-US" altLang="zh-CN" sz="2000">
                <a:solidFill>
                  <a:srgbClr val="336699"/>
                </a:solidFill>
                <a:ea typeface="宋体" panose="02010600030101010101" pitchFamily="2" charset="-122"/>
                <a:sym typeface="Symbol" panose="05050102010706020507" pitchFamily="18" charset="2"/>
              </a:rPr>
              <a:t></a:t>
            </a:r>
            <a:r>
              <a:rPr lang="en-US" altLang="zh-CN" sz="2000">
                <a:solidFill>
                  <a:srgbClr val="336699"/>
                </a:solidFill>
                <a:ea typeface="宋体" panose="02010600030101010101" pitchFamily="2" charset="-122"/>
              </a:rPr>
              <a:t> xG(x)</a:t>
            </a:r>
            <a:endParaRPr lang="en-US" altLang="zh-CN" sz="2000">
              <a:solidFill>
                <a:srgbClr val="336699"/>
              </a:solidFill>
              <a:ea typeface="宋体" panose="02010600030101010101" pitchFamily="2" charset="-122"/>
              <a:sym typeface="Symbol" panose="05050102010706020507" pitchFamily="18" charset="2"/>
            </a:endParaRPr>
          </a:p>
          <a:p>
            <a:pPr lvl="1" eaLnBrk="1" hangingPunct="1"/>
            <a:r>
              <a:rPr lang="en-US" altLang="zh-CN" sz="2000">
                <a:solidFill>
                  <a:srgbClr val="336699"/>
                </a:solidFill>
                <a:ea typeface="宋体" panose="02010600030101010101" pitchFamily="2" charset="-122"/>
                <a:sym typeface="Symbol" panose="05050102010706020507" pitchFamily="18" charset="2"/>
              </a:rPr>
              <a:t>(2) (</a:t>
            </a:r>
            <a:r>
              <a:rPr lang="en-US" altLang="zh-CN" sz="2000">
                <a:solidFill>
                  <a:srgbClr val="336699"/>
                </a:solidFill>
                <a:ea typeface="宋体" panose="02010600030101010101" pitchFamily="2" charset="-122"/>
              </a:rPr>
              <a:t>x) (</a:t>
            </a:r>
            <a:r>
              <a:rPr lang="en-US" altLang="zh-CN" sz="2000">
                <a:solidFill>
                  <a:srgbClr val="336699"/>
                </a:solidFill>
                <a:ea typeface="宋体" panose="02010600030101010101" pitchFamily="2" charset="-122"/>
                <a:sym typeface="Symbol" panose="05050102010706020507" pitchFamily="18" charset="2"/>
              </a:rPr>
              <a:t></a:t>
            </a:r>
            <a:r>
              <a:rPr lang="en-US" altLang="zh-CN" sz="2000">
                <a:solidFill>
                  <a:srgbClr val="336699"/>
                </a:solidFill>
                <a:ea typeface="宋体" panose="02010600030101010101" pitchFamily="2" charset="-122"/>
              </a:rPr>
              <a:t>y)((</a:t>
            </a:r>
            <a:r>
              <a:rPr lang="en-US" altLang="zh-CN" sz="2000">
                <a:solidFill>
                  <a:srgbClr val="336699"/>
                </a:solidFill>
                <a:ea typeface="宋体" panose="02010600030101010101" pitchFamily="2" charset="-122"/>
                <a:sym typeface="Symbol" panose="05050102010706020507" pitchFamily="18" charset="2"/>
              </a:rPr>
              <a:t></a:t>
            </a:r>
            <a:r>
              <a:rPr lang="en-US" altLang="zh-CN" sz="2000">
                <a:solidFill>
                  <a:srgbClr val="336699"/>
                </a:solidFill>
                <a:ea typeface="宋体" panose="02010600030101010101" pitchFamily="2" charset="-122"/>
              </a:rPr>
              <a:t>z)(P(x,z)∧P(y,z))</a:t>
            </a:r>
            <a:r>
              <a:rPr lang="en-US" altLang="zh-CN" sz="2000">
                <a:solidFill>
                  <a:srgbClr val="336699"/>
                </a:solidFill>
                <a:ea typeface="宋体" panose="02010600030101010101" pitchFamily="2" charset="-122"/>
                <a:sym typeface="Symbol" panose="05050102010706020507" pitchFamily="18" charset="2"/>
              </a:rPr>
              <a:t>(u)Q(x,y,u))</a:t>
            </a:r>
          </a:p>
          <a:p>
            <a:pPr eaLnBrk="1" hangingPunct="1">
              <a:buFont typeface="Wingdings" panose="05000000000000000000" pitchFamily="2" charset="2"/>
              <a:buNone/>
            </a:pPr>
            <a:endParaRPr lang="en-US" altLang="zh-CN" sz="2400">
              <a:solidFill>
                <a:srgbClr val="336699"/>
              </a:solidFill>
              <a:ea typeface="宋体" panose="02010600030101010101" pitchFamily="2" charset="-122"/>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a:extLst>
              <a:ext uri="{FF2B5EF4-FFF2-40B4-BE49-F238E27FC236}">
                <a16:creationId xmlns:a16="http://schemas.microsoft.com/office/drawing/2014/main" id="{3739682F-E05A-4782-906B-A8833DC9289A}"/>
              </a:ext>
            </a:extLst>
          </p:cNvPr>
          <p:cNvSpPr>
            <a:spLocks noGrp="1"/>
          </p:cNvSpPr>
          <p:nvPr>
            <p:ph type="dt" sz="quarter" idx="10"/>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D5F071A0-9608-4FCA-A591-F1ED07D26529}" type="datetime10">
              <a:rPr lang="zh-CN" altLang="en-US" sz="1000" smtClean="0"/>
              <a:pPr>
                <a:spcBef>
                  <a:spcPct val="0"/>
                </a:spcBef>
                <a:buClrTx/>
                <a:buSzTx/>
                <a:buFontTx/>
                <a:buNone/>
              </a:pPr>
              <a:t>09:50</a:t>
            </a:fld>
            <a:endParaRPr lang="en-US" altLang="zh-CN" sz="1000"/>
          </a:p>
        </p:txBody>
      </p:sp>
      <p:sp>
        <p:nvSpPr>
          <p:cNvPr id="22531" name="页脚占位符 4">
            <a:extLst>
              <a:ext uri="{FF2B5EF4-FFF2-40B4-BE49-F238E27FC236}">
                <a16:creationId xmlns:a16="http://schemas.microsoft.com/office/drawing/2014/main" id="{94388679-9D9C-4BCF-8F3D-E6F3FE54A72A}"/>
              </a:ext>
            </a:extLst>
          </p:cNvPr>
          <p:cNvSpPr>
            <a:spLocks noGrp="1"/>
          </p:cNvSpPr>
          <p:nvPr>
            <p:ph type="ftr" sz="quarter" idx="11"/>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2532" name="灯片编号占位符 5">
            <a:extLst>
              <a:ext uri="{FF2B5EF4-FFF2-40B4-BE49-F238E27FC236}">
                <a16:creationId xmlns:a16="http://schemas.microsoft.com/office/drawing/2014/main" id="{A650ECE4-B8DA-446D-A025-3B8990A565A9}"/>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DA9C1A3-F40F-4BEB-8922-14F9A9ED5ADE}" type="slidenum">
              <a:rPr lang="zh-CN" altLang="en-US" sz="1000" smtClean="0"/>
              <a:pPr>
                <a:spcBef>
                  <a:spcPct val="0"/>
                </a:spcBef>
                <a:buClrTx/>
                <a:buSzTx/>
                <a:buFontTx/>
                <a:buNone/>
              </a:pPr>
              <a:t>8</a:t>
            </a:fld>
            <a:endParaRPr lang="en-US" altLang="zh-CN" sz="1000"/>
          </a:p>
        </p:txBody>
      </p:sp>
      <p:sp>
        <p:nvSpPr>
          <p:cNvPr id="22533" name="Rectangle 2">
            <a:extLst>
              <a:ext uri="{FF2B5EF4-FFF2-40B4-BE49-F238E27FC236}">
                <a16:creationId xmlns:a16="http://schemas.microsoft.com/office/drawing/2014/main" id="{9F762597-F4F9-4E1D-A0AF-9211EE81A044}"/>
              </a:ext>
            </a:extLst>
          </p:cNvPr>
          <p:cNvSpPr>
            <a:spLocks noGrp="1" noChangeArrowheads="1"/>
          </p:cNvSpPr>
          <p:nvPr>
            <p:ph type="title"/>
          </p:nvPr>
        </p:nvSpPr>
        <p:spPr/>
        <p:txBody>
          <a:bodyPr/>
          <a:lstStyle/>
          <a:p>
            <a:r>
              <a:rPr lang="zh-CN" altLang="en-US">
                <a:ea typeface="宋体" panose="02010600030101010101" pitchFamily="2" charset="-122"/>
              </a:rPr>
              <a:t>原子公式</a:t>
            </a:r>
          </a:p>
        </p:txBody>
      </p:sp>
      <p:sp>
        <p:nvSpPr>
          <p:cNvPr id="490499" name="Rectangle 3">
            <a:extLst>
              <a:ext uri="{FF2B5EF4-FFF2-40B4-BE49-F238E27FC236}">
                <a16:creationId xmlns:a16="http://schemas.microsoft.com/office/drawing/2014/main" id="{E7D9970D-B916-4CF5-AE9E-E27E547D4EC8}"/>
              </a:ext>
            </a:extLst>
          </p:cNvPr>
          <p:cNvSpPr>
            <a:spLocks noGrp="1" noChangeArrowheads="1"/>
          </p:cNvSpPr>
          <p:nvPr>
            <p:ph type="body" idx="1"/>
          </p:nvPr>
        </p:nvSpPr>
        <p:spPr>
          <a:xfrm>
            <a:off x="454025" y="1676400"/>
            <a:ext cx="8153400" cy="4114800"/>
          </a:xfrm>
        </p:spPr>
        <p:txBody>
          <a:bodyPr/>
          <a:lstStyle/>
          <a:p>
            <a:r>
              <a:rPr lang="zh-CN" altLang="en-US">
                <a:ea typeface="宋体" panose="02010600030101010101" pitchFamily="2" charset="-122"/>
              </a:rPr>
              <a:t> 定义：设                   是任意的</a:t>
            </a:r>
            <a:r>
              <a:rPr lang="en-US" altLang="zh-CN" i="1">
                <a:latin typeface="Times New Roman" panose="02020603050405020304" pitchFamily="18" charset="0"/>
                <a:ea typeface="宋体" panose="02010600030101010101" pitchFamily="2" charset="-122"/>
              </a:rPr>
              <a:t>n</a:t>
            </a:r>
            <a:r>
              <a:rPr lang="zh-CN" altLang="en-US">
                <a:ea typeface="宋体" panose="02010600030101010101" pitchFamily="2" charset="-122"/>
              </a:rPr>
              <a:t>元谓词，</a:t>
            </a:r>
          </a:p>
          <a:p>
            <a:r>
              <a:rPr lang="zh-CN" altLang="en-US">
                <a:ea typeface="宋体" panose="02010600030101010101" pitchFamily="2" charset="-122"/>
              </a:rPr>
              <a:t>                是项，则称                   为原子公式。</a:t>
            </a:r>
          </a:p>
          <a:p>
            <a:r>
              <a:rPr lang="zh-CN" altLang="en-US">
                <a:ea typeface="宋体" panose="02010600030101010101" pitchFamily="2" charset="-122"/>
              </a:rPr>
              <a:t>若项只考虑个体常项和变项，则</a:t>
            </a:r>
          </a:p>
          <a:p>
            <a:r>
              <a:rPr lang="zh-CN" altLang="en-US">
                <a:ea typeface="宋体" panose="02010600030101010101" pitchFamily="2" charset="-122"/>
              </a:rPr>
              <a:t>                      即原子公式。</a:t>
            </a:r>
          </a:p>
        </p:txBody>
      </p:sp>
      <p:sp>
        <p:nvSpPr>
          <p:cNvPr id="22535" name="Rectangle 5">
            <a:extLst>
              <a:ext uri="{FF2B5EF4-FFF2-40B4-BE49-F238E27FC236}">
                <a16:creationId xmlns:a16="http://schemas.microsoft.com/office/drawing/2014/main" id="{F17A9538-8AB6-45EB-BCE6-6DCB811E40A7}"/>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0500" name="Object 4">
            <a:extLst>
              <a:ext uri="{FF2B5EF4-FFF2-40B4-BE49-F238E27FC236}">
                <a16:creationId xmlns:a16="http://schemas.microsoft.com/office/drawing/2014/main" id="{1363C264-EB5A-44DD-B874-E1BD0F0DADD8}"/>
              </a:ext>
            </a:extLst>
          </p:cNvPr>
          <p:cNvGraphicFramePr>
            <a:graphicFrameLocks noChangeAspect="1"/>
          </p:cNvGraphicFramePr>
          <p:nvPr/>
        </p:nvGraphicFramePr>
        <p:xfrm>
          <a:off x="2525713" y="1646238"/>
          <a:ext cx="2362200" cy="585787"/>
        </p:xfrm>
        <a:graphic>
          <a:graphicData uri="http://schemas.openxmlformats.org/presentationml/2006/ole">
            <mc:AlternateContent xmlns:mc="http://schemas.openxmlformats.org/markup-compatibility/2006">
              <mc:Choice xmlns:v="urn:schemas-microsoft-com:vml" Requires="v">
                <p:oleObj spid="_x0000_s22626" name="公式" r:id="rId3" imgW="927100" imgH="228600" progId="Equation.3">
                  <p:embed/>
                </p:oleObj>
              </mc:Choice>
              <mc:Fallback>
                <p:oleObj name="公式" r:id="rId3" imgW="927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713" y="1646238"/>
                        <a:ext cx="2362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Rectangle 7">
            <a:extLst>
              <a:ext uri="{FF2B5EF4-FFF2-40B4-BE49-F238E27FC236}">
                <a16:creationId xmlns:a16="http://schemas.microsoft.com/office/drawing/2014/main" id="{751AE19C-2CED-4C9B-9D0D-3C0BEBB0144F}"/>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0502" name="Object 6">
            <a:extLst>
              <a:ext uri="{FF2B5EF4-FFF2-40B4-BE49-F238E27FC236}">
                <a16:creationId xmlns:a16="http://schemas.microsoft.com/office/drawing/2014/main" id="{8EB90F57-5997-42B1-8F33-029E1A19F90D}"/>
              </a:ext>
            </a:extLst>
          </p:cNvPr>
          <p:cNvGraphicFramePr>
            <a:graphicFrameLocks noChangeAspect="1"/>
          </p:cNvGraphicFramePr>
          <p:nvPr/>
        </p:nvGraphicFramePr>
        <p:xfrm>
          <a:off x="1027113" y="2125663"/>
          <a:ext cx="1828800" cy="636587"/>
        </p:xfrm>
        <a:graphic>
          <a:graphicData uri="http://schemas.openxmlformats.org/presentationml/2006/ole">
            <mc:AlternateContent xmlns:mc="http://schemas.openxmlformats.org/markup-compatibility/2006">
              <mc:Choice xmlns:v="urn:schemas-microsoft-com:vml" Requires="v">
                <p:oleObj spid="_x0000_s22627" name="公式" r:id="rId5" imgW="660400" imgH="228600" progId="Equation.3">
                  <p:embed/>
                </p:oleObj>
              </mc:Choice>
              <mc:Fallback>
                <p:oleObj name="公式" r:id="rId5" imgW="660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113" y="2125663"/>
                        <a:ext cx="18288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9" name="Rectangle 9">
            <a:extLst>
              <a:ext uri="{FF2B5EF4-FFF2-40B4-BE49-F238E27FC236}">
                <a16:creationId xmlns:a16="http://schemas.microsoft.com/office/drawing/2014/main" id="{A864F17F-7595-4745-B7BE-3EF492F0BE1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0504" name="Object 8">
            <a:extLst>
              <a:ext uri="{FF2B5EF4-FFF2-40B4-BE49-F238E27FC236}">
                <a16:creationId xmlns:a16="http://schemas.microsoft.com/office/drawing/2014/main" id="{879ECDD6-A4FF-4EB5-9324-C453DBDB8AD7}"/>
              </a:ext>
            </a:extLst>
          </p:cNvPr>
          <p:cNvGraphicFramePr>
            <a:graphicFrameLocks noChangeAspect="1"/>
          </p:cNvGraphicFramePr>
          <p:nvPr/>
        </p:nvGraphicFramePr>
        <p:xfrm>
          <a:off x="4724400" y="2216150"/>
          <a:ext cx="2362200" cy="617538"/>
        </p:xfrm>
        <a:graphic>
          <a:graphicData uri="http://schemas.openxmlformats.org/presentationml/2006/ole">
            <mc:AlternateContent xmlns:mc="http://schemas.openxmlformats.org/markup-compatibility/2006">
              <mc:Choice xmlns:v="urn:schemas-microsoft-com:vml" Requires="v">
                <p:oleObj spid="_x0000_s22628" name="公式" r:id="rId7" imgW="876300" imgH="228600" progId="Equation.3">
                  <p:embed/>
                </p:oleObj>
              </mc:Choice>
              <mc:Fallback>
                <p:oleObj name="公式" r:id="rId7" imgW="8763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2216150"/>
                        <a:ext cx="23622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0506" name="Object 10">
            <a:extLst>
              <a:ext uri="{FF2B5EF4-FFF2-40B4-BE49-F238E27FC236}">
                <a16:creationId xmlns:a16="http://schemas.microsoft.com/office/drawing/2014/main" id="{BAFEDA92-4D2B-4193-9633-765EB59A0781}"/>
              </a:ext>
            </a:extLst>
          </p:cNvPr>
          <p:cNvGraphicFramePr>
            <a:graphicFrameLocks noChangeAspect="1"/>
          </p:cNvGraphicFramePr>
          <p:nvPr/>
        </p:nvGraphicFramePr>
        <p:xfrm>
          <a:off x="1069975" y="3673475"/>
          <a:ext cx="2362200" cy="585788"/>
        </p:xfrm>
        <a:graphic>
          <a:graphicData uri="http://schemas.openxmlformats.org/presentationml/2006/ole">
            <mc:AlternateContent xmlns:mc="http://schemas.openxmlformats.org/markup-compatibility/2006">
              <mc:Choice xmlns:v="urn:schemas-microsoft-com:vml" Requires="v">
                <p:oleObj spid="_x0000_s22629" name="公式" r:id="rId9" imgW="927100" imgH="228600" progId="Equation.3">
                  <p:embed/>
                </p:oleObj>
              </mc:Choice>
              <mc:Fallback>
                <p:oleObj name="公式" r:id="rId9" imgW="92710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3673475"/>
                        <a:ext cx="2362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0499">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490500"/>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nodeType="afterEffect">
                                  <p:stCondLst>
                                    <p:cond delay="0"/>
                                  </p:stCondLst>
                                  <p:childTnLst>
                                    <p:set>
                                      <p:cBhvr>
                                        <p:cTn id="14" dur="1" fill="hold">
                                          <p:stCondLst>
                                            <p:cond delay="0"/>
                                          </p:stCondLst>
                                        </p:cTn>
                                        <p:tgtEl>
                                          <p:spTgt spid="490502"/>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9050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90499">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90499">
                                            <p:txEl>
                                              <p:pRg st="3" end="3"/>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490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a:extLst>
              <a:ext uri="{FF2B5EF4-FFF2-40B4-BE49-F238E27FC236}">
                <a16:creationId xmlns:a16="http://schemas.microsoft.com/office/drawing/2014/main" id="{188BEB1F-A123-4B53-B896-CD68A8C5ED80}"/>
              </a:ext>
            </a:extLst>
          </p:cNvPr>
          <p:cNvSpPr>
            <a:spLocks noGrp="1"/>
          </p:cNvSpPr>
          <p:nvPr>
            <p:ph type="dt" sz="quarter" idx="10"/>
          </p:nvPr>
        </p:nvSpPr>
        <p:spPr>
          <a:xfrm>
            <a:off x="457200" y="6477000"/>
            <a:ext cx="2133600" cy="2286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6E966035-EC20-42DE-963A-69CE4124D647}" type="datetime10">
              <a:rPr lang="zh-CN" altLang="en-US" sz="1000" smtClean="0"/>
              <a:pPr>
                <a:spcBef>
                  <a:spcPct val="0"/>
                </a:spcBef>
                <a:buClrTx/>
                <a:buSzTx/>
                <a:buFontTx/>
                <a:buNone/>
              </a:pPr>
              <a:t>09:50</a:t>
            </a:fld>
            <a:endParaRPr lang="en-US" altLang="zh-CN" sz="1000"/>
          </a:p>
        </p:txBody>
      </p:sp>
      <p:sp>
        <p:nvSpPr>
          <p:cNvPr id="23555" name="页脚占位符 4">
            <a:extLst>
              <a:ext uri="{FF2B5EF4-FFF2-40B4-BE49-F238E27FC236}">
                <a16:creationId xmlns:a16="http://schemas.microsoft.com/office/drawing/2014/main" id="{A9E0EC85-CE0C-4C64-8A07-950A30369E3D}"/>
              </a:ext>
            </a:extLst>
          </p:cNvPr>
          <p:cNvSpPr>
            <a:spLocks noGrp="1"/>
          </p:cNvSpPr>
          <p:nvPr>
            <p:ph type="ftr" sz="quarter" idx="11"/>
          </p:nvPr>
        </p:nvSpPr>
        <p:spPr>
          <a:xfrm>
            <a:off x="3124200" y="6553200"/>
            <a:ext cx="2895600" cy="3048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zh-CN" altLang="en-US" sz="1000"/>
              <a:t>北京邮电大学 计算机学院 离散数学</a:t>
            </a:r>
            <a:endParaRPr lang="en-US" altLang="zh-CN" sz="1000"/>
          </a:p>
        </p:txBody>
      </p:sp>
      <p:sp>
        <p:nvSpPr>
          <p:cNvPr id="23556" name="灯片编号占位符 5">
            <a:extLst>
              <a:ext uri="{FF2B5EF4-FFF2-40B4-BE49-F238E27FC236}">
                <a16:creationId xmlns:a16="http://schemas.microsoft.com/office/drawing/2014/main" id="{6751CE05-B3F6-4217-B699-65CC7EF32448}"/>
              </a:ext>
            </a:extLst>
          </p:cNvPr>
          <p:cNvSpPr>
            <a:spLocks noGrp="1"/>
          </p:cNvSpPr>
          <p:nvPr>
            <p:ph type="sldNum" sz="quarter" idx="12"/>
          </p:nvPr>
        </p:nvSpPr>
        <p:spPr>
          <a:xfrm>
            <a:off x="6553200" y="6553200"/>
            <a:ext cx="2133600" cy="304800"/>
          </a:xfrm>
          <a:noFill/>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fld id="{723DC1D5-AC06-4BD4-8695-38B16853AAA7}" type="slidenum">
              <a:rPr lang="zh-CN" altLang="en-US" sz="1000" smtClean="0"/>
              <a:pPr>
                <a:spcBef>
                  <a:spcPct val="0"/>
                </a:spcBef>
                <a:buClrTx/>
                <a:buSzTx/>
                <a:buFontTx/>
                <a:buNone/>
              </a:pPr>
              <a:t>9</a:t>
            </a:fld>
            <a:endParaRPr lang="en-US" altLang="zh-CN" sz="1000"/>
          </a:p>
        </p:txBody>
      </p:sp>
      <p:sp>
        <p:nvSpPr>
          <p:cNvPr id="23557" name="Rectangle 2">
            <a:extLst>
              <a:ext uri="{FF2B5EF4-FFF2-40B4-BE49-F238E27FC236}">
                <a16:creationId xmlns:a16="http://schemas.microsoft.com/office/drawing/2014/main" id="{07951220-CAE2-4407-946F-2AE1E80FCD18}"/>
              </a:ext>
            </a:extLst>
          </p:cNvPr>
          <p:cNvSpPr>
            <a:spLocks noGrp="1" noChangeArrowheads="1"/>
          </p:cNvSpPr>
          <p:nvPr>
            <p:ph type="title"/>
          </p:nvPr>
        </p:nvSpPr>
        <p:spPr>
          <a:xfrm>
            <a:off x="404813" y="474663"/>
            <a:ext cx="7793037" cy="838200"/>
          </a:xfrm>
        </p:spPr>
        <p:txBody>
          <a:bodyPr/>
          <a:lstStyle/>
          <a:p>
            <a:r>
              <a:rPr lang="zh-CN" altLang="en-US">
                <a:ea typeface="宋体" panose="02010600030101010101" pitchFamily="2" charset="-122"/>
              </a:rPr>
              <a:t>谓词公式</a:t>
            </a:r>
          </a:p>
        </p:txBody>
      </p:sp>
      <p:sp>
        <p:nvSpPr>
          <p:cNvPr id="491523" name="Rectangle 3">
            <a:extLst>
              <a:ext uri="{FF2B5EF4-FFF2-40B4-BE49-F238E27FC236}">
                <a16:creationId xmlns:a16="http://schemas.microsoft.com/office/drawing/2014/main" id="{3EDFAC39-B102-46A7-8FC7-6A9A488F30B1}"/>
              </a:ext>
            </a:extLst>
          </p:cNvPr>
          <p:cNvSpPr>
            <a:spLocks noGrp="1" noChangeArrowheads="1"/>
          </p:cNvSpPr>
          <p:nvPr>
            <p:ph type="body" idx="1"/>
          </p:nvPr>
        </p:nvSpPr>
        <p:spPr>
          <a:xfrm>
            <a:off x="190500" y="1503363"/>
            <a:ext cx="9144000" cy="4876800"/>
          </a:xfrm>
        </p:spPr>
        <p:txBody>
          <a:bodyPr/>
          <a:lstStyle/>
          <a:p>
            <a:pPr marL="812800" indent="-812800">
              <a:lnSpc>
                <a:spcPct val="90000"/>
              </a:lnSpc>
            </a:pPr>
            <a:r>
              <a:rPr lang="zh-CN" altLang="en-US">
                <a:ea typeface="宋体" panose="02010600030101010101" pitchFamily="2" charset="-122"/>
              </a:rPr>
              <a:t>定义：谓词演算的合式公式定义如下：</a:t>
            </a:r>
          </a:p>
          <a:p>
            <a:pPr marL="812800" indent="-812800">
              <a:lnSpc>
                <a:spcPct val="90000"/>
              </a:lnSpc>
            </a:pPr>
            <a:r>
              <a:rPr lang="en-US" altLang="zh-CN">
                <a:ea typeface="宋体" panose="02010600030101010101" pitchFamily="2" charset="-122"/>
              </a:rPr>
              <a:t>(1) </a:t>
            </a:r>
            <a:r>
              <a:rPr lang="zh-CN" altLang="en-US">
                <a:ea typeface="宋体" panose="02010600030101010101" pitchFamily="2" charset="-122"/>
              </a:rPr>
              <a:t>原子公式是合式公式；</a:t>
            </a:r>
          </a:p>
          <a:p>
            <a:pPr marL="812800" indent="-812800">
              <a:lnSpc>
                <a:spcPct val="90000"/>
              </a:lnSpc>
            </a:pPr>
            <a:r>
              <a:rPr lang="en-US" altLang="zh-CN">
                <a:ea typeface="宋体" panose="02010600030101010101" pitchFamily="2" charset="-122"/>
              </a:rPr>
              <a:t>(2) </a:t>
            </a:r>
            <a:r>
              <a:rPr lang="zh-CN" altLang="en-US">
                <a:ea typeface="宋体" panose="02010600030101010101" pitchFamily="2" charset="-122"/>
              </a:rPr>
              <a:t>若 </a:t>
            </a:r>
            <a:r>
              <a:rPr lang="en-US" altLang="zh-CN" i="1">
                <a:latin typeface="Times New Roman" panose="02020603050405020304" pitchFamily="18" charset="0"/>
                <a:ea typeface="宋体" panose="02010600030101010101" pitchFamily="2" charset="-122"/>
              </a:rPr>
              <a:t>A</a:t>
            </a:r>
            <a:r>
              <a:rPr lang="en-US" altLang="zh-CN">
                <a:ea typeface="宋体" panose="02010600030101010101" pitchFamily="2" charset="-122"/>
              </a:rPr>
              <a:t> </a:t>
            </a:r>
            <a:r>
              <a:rPr lang="zh-CN" altLang="en-US">
                <a:ea typeface="宋体" panose="02010600030101010101" pitchFamily="2" charset="-122"/>
              </a:rPr>
              <a:t>是合式公式，则        也是合式公式；</a:t>
            </a:r>
          </a:p>
          <a:p>
            <a:pPr marL="812800" indent="-812800">
              <a:lnSpc>
                <a:spcPct val="90000"/>
              </a:lnSpc>
            </a:pPr>
            <a:r>
              <a:rPr lang="en-US" altLang="zh-CN">
                <a:ea typeface="宋体" panose="02010600030101010101" pitchFamily="2" charset="-122"/>
              </a:rPr>
              <a:t>(3) </a:t>
            </a:r>
            <a:r>
              <a:rPr lang="zh-CN" altLang="en-US">
                <a:ea typeface="宋体" panose="02010600030101010101" pitchFamily="2" charset="-122"/>
              </a:rPr>
              <a:t>若</a:t>
            </a:r>
            <a:r>
              <a:rPr lang="en-US" altLang="zh-CN" i="1">
                <a:latin typeface="Times New Roman" panose="02020603050405020304" pitchFamily="18" charset="0"/>
                <a:ea typeface="宋体" panose="02010600030101010101" pitchFamily="2" charset="-122"/>
              </a:rPr>
              <a:t>A, B</a:t>
            </a:r>
            <a:r>
              <a:rPr lang="zh-CN" altLang="en-US">
                <a:ea typeface="宋体" panose="02010600030101010101" pitchFamily="2" charset="-122"/>
              </a:rPr>
              <a:t>是合式公式，则</a:t>
            </a:r>
          </a:p>
          <a:p>
            <a:pPr marL="812800" indent="-812800">
              <a:lnSpc>
                <a:spcPct val="90000"/>
              </a:lnSpc>
            </a:pPr>
            <a:endParaRPr lang="zh-CN" altLang="en-US">
              <a:ea typeface="宋体" panose="02010600030101010101" pitchFamily="2" charset="-122"/>
            </a:endParaRPr>
          </a:p>
          <a:p>
            <a:pPr marL="812800" indent="-812800">
              <a:lnSpc>
                <a:spcPct val="90000"/>
              </a:lnSpc>
            </a:pPr>
            <a:r>
              <a:rPr lang="zh-CN" altLang="en-US">
                <a:ea typeface="宋体" panose="02010600030101010101" pitchFamily="2" charset="-122"/>
              </a:rPr>
              <a:t>也是合式公式。</a:t>
            </a:r>
          </a:p>
          <a:p>
            <a:pPr marL="812800" indent="-812800">
              <a:lnSpc>
                <a:spcPct val="90000"/>
              </a:lnSpc>
            </a:pPr>
            <a:r>
              <a:rPr lang="en-US" altLang="zh-CN">
                <a:ea typeface="宋体" panose="02010600030101010101" pitchFamily="2" charset="-122"/>
              </a:rPr>
              <a:t>(4) </a:t>
            </a:r>
            <a:r>
              <a:rPr lang="zh-CN" altLang="en-US">
                <a:ea typeface="宋体" panose="02010600030101010101" pitchFamily="2" charset="-122"/>
              </a:rPr>
              <a:t>若 </a:t>
            </a:r>
            <a:r>
              <a:rPr lang="en-US" altLang="zh-CN" i="1">
                <a:latin typeface="Times New Roman" panose="02020603050405020304" pitchFamily="18" charset="0"/>
                <a:ea typeface="宋体" panose="02010600030101010101" pitchFamily="2" charset="-122"/>
              </a:rPr>
              <a:t>A </a:t>
            </a:r>
            <a:r>
              <a:rPr lang="zh-CN" altLang="en-US">
                <a:ea typeface="宋体" panose="02010600030101010101" pitchFamily="2" charset="-122"/>
              </a:rPr>
              <a:t>是合式公式，则             也是合式公式。</a:t>
            </a:r>
          </a:p>
          <a:p>
            <a:pPr marL="812800" indent="-812800">
              <a:lnSpc>
                <a:spcPct val="90000"/>
              </a:lnSpc>
            </a:pPr>
            <a:r>
              <a:rPr lang="en-US" altLang="zh-CN">
                <a:ea typeface="宋体" panose="02010600030101010101" pitchFamily="2" charset="-122"/>
              </a:rPr>
              <a:t>(5) </a:t>
            </a:r>
            <a:r>
              <a:rPr lang="zh-CN" altLang="en-US">
                <a:ea typeface="宋体" panose="02010600030101010101" pitchFamily="2" charset="-122"/>
              </a:rPr>
              <a:t>只有有限次的应用</a:t>
            </a:r>
            <a:r>
              <a:rPr lang="en-US" altLang="zh-CN">
                <a:ea typeface="宋体" panose="02010600030101010101" pitchFamily="2" charset="-122"/>
              </a:rPr>
              <a:t>(1)~(4)</a:t>
            </a:r>
            <a:r>
              <a:rPr lang="zh-CN" altLang="en-US">
                <a:ea typeface="宋体" panose="02010600030101010101" pitchFamily="2" charset="-122"/>
              </a:rPr>
              <a:t>构成的符号串才是合式公式（谓词公式）</a:t>
            </a:r>
          </a:p>
          <a:p>
            <a:pPr marL="812800" indent="-812800">
              <a:lnSpc>
                <a:spcPct val="90000"/>
              </a:lnSpc>
            </a:pPr>
            <a:r>
              <a:rPr lang="zh-CN" altLang="en-US">
                <a:ea typeface="宋体" panose="02010600030101010101" pitchFamily="2" charset="-122"/>
              </a:rPr>
              <a:t>规定：最外层括号可省去。</a:t>
            </a:r>
          </a:p>
        </p:txBody>
      </p:sp>
      <p:sp>
        <p:nvSpPr>
          <p:cNvPr id="23559" name="Rectangle 5">
            <a:extLst>
              <a:ext uri="{FF2B5EF4-FFF2-40B4-BE49-F238E27FC236}">
                <a16:creationId xmlns:a16="http://schemas.microsoft.com/office/drawing/2014/main" id="{C8A7B29F-E83E-409B-BB1D-F64A430F0B5A}"/>
              </a:ext>
            </a:extLst>
          </p:cNvPr>
          <p:cNvSpPr>
            <a:spLocks noChangeArrowheads="1"/>
          </p:cNvSpPr>
          <p:nvPr/>
        </p:nvSpPr>
        <p:spPr bwMode="auto">
          <a:xfrm>
            <a:off x="0" y="342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524" name="Object 4">
            <a:extLst>
              <a:ext uri="{FF2B5EF4-FFF2-40B4-BE49-F238E27FC236}">
                <a16:creationId xmlns:a16="http://schemas.microsoft.com/office/drawing/2014/main" id="{7E6329CD-CC50-4423-82E4-10CBACF0D74B}"/>
              </a:ext>
            </a:extLst>
          </p:cNvPr>
          <p:cNvGraphicFramePr>
            <a:graphicFrameLocks noChangeAspect="1"/>
          </p:cNvGraphicFramePr>
          <p:nvPr/>
        </p:nvGraphicFramePr>
        <p:xfrm>
          <a:off x="5145088" y="2416175"/>
          <a:ext cx="838200" cy="550863"/>
        </p:xfrm>
        <a:graphic>
          <a:graphicData uri="http://schemas.openxmlformats.org/presentationml/2006/ole">
            <mc:AlternateContent xmlns:mc="http://schemas.openxmlformats.org/markup-compatibility/2006">
              <mc:Choice xmlns:v="urn:schemas-microsoft-com:vml" Requires="v">
                <p:oleObj spid="_x0000_s23628" name="公式" r:id="rId3" imgW="330057" imgH="215806" progId="Equation.3">
                  <p:embed/>
                </p:oleObj>
              </mc:Choice>
              <mc:Fallback>
                <p:oleObj name="公式" r:id="rId3" imgW="330057"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088" y="2416175"/>
                        <a:ext cx="8382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7">
            <a:extLst>
              <a:ext uri="{FF2B5EF4-FFF2-40B4-BE49-F238E27FC236}">
                <a16:creationId xmlns:a16="http://schemas.microsoft.com/office/drawing/2014/main" id="{E5D06236-1301-4208-8140-0AF51F6AC11D}"/>
              </a:ext>
            </a:extLst>
          </p:cNvPr>
          <p:cNvSpPr>
            <a:spLocks noChangeArrowheads="1"/>
          </p:cNvSpPr>
          <p:nvPr/>
        </p:nvSpPr>
        <p:spPr bwMode="auto">
          <a:xfrm>
            <a:off x="0" y="342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526" name="Object 6">
            <a:extLst>
              <a:ext uri="{FF2B5EF4-FFF2-40B4-BE49-F238E27FC236}">
                <a16:creationId xmlns:a16="http://schemas.microsoft.com/office/drawing/2014/main" id="{019F61BB-47DB-4583-B8D6-03723338F97F}"/>
              </a:ext>
            </a:extLst>
          </p:cNvPr>
          <p:cNvGraphicFramePr>
            <a:graphicFrameLocks noChangeAspect="1"/>
          </p:cNvGraphicFramePr>
          <p:nvPr/>
        </p:nvGraphicFramePr>
        <p:xfrm>
          <a:off x="1752600" y="3309938"/>
          <a:ext cx="5410200" cy="547687"/>
        </p:xfrm>
        <a:graphic>
          <a:graphicData uri="http://schemas.openxmlformats.org/presentationml/2006/ole">
            <mc:AlternateContent xmlns:mc="http://schemas.openxmlformats.org/markup-compatibility/2006">
              <mc:Choice xmlns:v="urn:schemas-microsoft-com:vml" Requires="v">
                <p:oleObj spid="_x0000_s23629" name="公式" r:id="rId5" imgW="2159000" imgH="215900" progId="Equation.3">
                  <p:embed/>
                </p:oleObj>
              </mc:Choice>
              <mc:Fallback>
                <p:oleObj name="公式" r:id="rId5" imgW="21590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309938"/>
                        <a:ext cx="54102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3" name="Rectangle 9">
            <a:extLst>
              <a:ext uri="{FF2B5EF4-FFF2-40B4-BE49-F238E27FC236}">
                <a16:creationId xmlns:a16="http://schemas.microsoft.com/office/drawing/2014/main" id="{B1964CF2-8BB8-42D4-95CC-7FB8B06CE865}"/>
              </a:ext>
            </a:extLst>
          </p:cNvPr>
          <p:cNvSpPr>
            <a:spLocks noChangeArrowheads="1"/>
          </p:cNvSpPr>
          <p:nvPr/>
        </p:nvSpPr>
        <p:spPr bwMode="auto">
          <a:xfrm>
            <a:off x="0" y="330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endParaRPr lang="zh-CN" altLang="en-US" sz="1800">
              <a:ea typeface="宋体" panose="02010600030101010101" pitchFamily="2" charset="-122"/>
            </a:endParaRPr>
          </a:p>
        </p:txBody>
      </p:sp>
      <p:graphicFrame>
        <p:nvGraphicFramePr>
          <p:cNvPr id="491528" name="Object 8">
            <a:extLst>
              <a:ext uri="{FF2B5EF4-FFF2-40B4-BE49-F238E27FC236}">
                <a16:creationId xmlns:a16="http://schemas.microsoft.com/office/drawing/2014/main" id="{14C39770-6496-45D4-AABE-88CC76B4E667}"/>
              </a:ext>
            </a:extLst>
          </p:cNvPr>
          <p:cNvGraphicFramePr>
            <a:graphicFrameLocks noChangeAspect="1"/>
          </p:cNvGraphicFramePr>
          <p:nvPr/>
        </p:nvGraphicFramePr>
        <p:xfrm>
          <a:off x="5049838" y="4308475"/>
          <a:ext cx="1524000" cy="508000"/>
        </p:xfrm>
        <a:graphic>
          <a:graphicData uri="http://schemas.openxmlformats.org/presentationml/2006/ole">
            <mc:AlternateContent xmlns:mc="http://schemas.openxmlformats.org/markup-compatibility/2006">
              <mc:Choice xmlns:v="urn:schemas-microsoft-com:vml" Requires="v">
                <p:oleObj spid="_x0000_s23630" name="公式" r:id="rId7" imgW="596641" imgH="203112" progId="Equation.3">
                  <p:embed/>
                </p:oleObj>
              </mc:Choice>
              <mc:Fallback>
                <p:oleObj name="公式" r:id="rId7" imgW="596641"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9838" y="4308475"/>
                        <a:ext cx="1524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23">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9152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1523">
                                            <p:txEl>
                                              <p:pRg st="3" end="3"/>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49152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2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23">
                                            <p:txEl>
                                              <p:pRg st="6" end="6"/>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49152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91523">
                                            <p:txEl>
                                              <p:pRg st="7" end="7"/>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91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uiExpand="1" build="p"/>
    </p:bld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2929</TotalTime>
  <Words>4391</Words>
  <Application>Microsoft Office PowerPoint</Application>
  <PresentationFormat>全屏显示(4:3)</PresentationFormat>
  <Paragraphs>635</Paragraphs>
  <Slides>74</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74</vt:i4>
      </vt:variant>
    </vt:vector>
  </HeadingPairs>
  <TitlesOfParts>
    <vt:vector size="92" baseType="lpstr">
      <vt:lpstr>新細明體</vt:lpstr>
      <vt:lpstr>等线</vt:lpstr>
      <vt:lpstr>宋体</vt:lpstr>
      <vt:lpstr>Arial</vt:lpstr>
      <vt:lpstr>Arial Narrow</vt:lpstr>
      <vt:lpstr>Cambria Math</vt:lpstr>
      <vt:lpstr>Comic Sans MS</vt:lpstr>
      <vt:lpstr>Garamond</vt:lpstr>
      <vt:lpstr>Symbol</vt:lpstr>
      <vt:lpstr>Tahoma</vt:lpstr>
      <vt:lpstr>Times New Roman</vt:lpstr>
      <vt:lpstr>Verdana</vt:lpstr>
      <vt:lpstr>Wingdings</vt:lpstr>
      <vt:lpstr>Level</vt:lpstr>
      <vt:lpstr>1_Default Design</vt:lpstr>
      <vt:lpstr>公式</vt:lpstr>
      <vt:lpstr>Equation.3</vt:lpstr>
      <vt:lpstr>Equation</vt:lpstr>
      <vt:lpstr>Discrete Mathematics and Its Application                         7th edition, 2001</vt:lpstr>
      <vt:lpstr>Welcome to Discrete Mathematics  Spring 2018</vt:lpstr>
      <vt:lpstr>§1.5 Nested quantifiers(嵌套量词)</vt:lpstr>
      <vt:lpstr>谓词公式及解释</vt:lpstr>
      <vt:lpstr>谓词公式及解释</vt:lpstr>
      <vt:lpstr>项的递归定义</vt:lpstr>
      <vt:lpstr>项的递归定义</vt:lpstr>
      <vt:lpstr>原子公式</vt:lpstr>
      <vt:lpstr>谓词公式</vt:lpstr>
      <vt:lpstr>谓词公式的解释</vt:lpstr>
      <vt:lpstr>例子</vt:lpstr>
      <vt:lpstr>例子</vt:lpstr>
      <vt:lpstr>例子</vt:lpstr>
      <vt:lpstr>例子</vt:lpstr>
      <vt:lpstr>闭式</vt:lpstr>
      <vt:lpstr>闭式与解释</vt:lpstr>
      <vt:lpstr>谓词公式的类型</vt:lpstr>
      <vt:lpstr>谓词公式的类型判断</vt:lpstr>
      <vt:lpstr>代换实例</vt:lpstr>
      <vt:lpstr>例子</vt:lpstr>
      <vt:lpstr>例子</vt:lpstr>
      <vt:lpstr>例子</vt:lpstr>
      <vt:lpstr>例子</vt:lpstr>
      <vt:lpstr>例子</vt:lpstr>
      <vt:lpstr>例子</vt:lpstr>
      <vt:lpstr>谓词演算的等价（等值）式</vt:lpstr>
      <vt:lpstr>谓词演算的等价（等值）式</vt:lpstr>
      <vt:lpstr>谓词演算的等价（等值）式</vt:lpstr>
      <vt:lpstr>谓词演算中的等值式</vt:lpstr>
      <vt:lpstr>PowerPoint 演示文稿</vt:lpstr>
      <vt:lpstr>谓词演算中的等值式</vt:lpstr>
      <vt:lpstr>PowerPoint 演示文稿</vt:lpstr>
      <vt:lpstr>谓词演算中的等值式</vt:lpstr>
      <vt:lpstr>PowerPoint 演示文稿</vt:lpstr>
      <vt:lpstr>谓词演算中的等值式</vt:lpstr>
      <vt:lpstr>谓词的约束</vt:lpstr>
      <vt:lpstr>换名规则</vt:lpstr>
      <vt:lpstr>例子</vt:lpstr>
      <vt:lpstr>代替规则</vt:lpstr>
      <vt:lpstr>例子</vt:lpstr>
      <vt:lpstr>例子</vt:lpstr>
      <vt:lpstr>前束范式 </vt:lpstr>
      <vt:lpstr>前束范式</vt:lpstr>
      <vt:lpstr>例子</vt:lpstr>
      <vt:lpstr>例子</vt:lpstr>
      <vt:lpstr>例子</vt:lpstr>
      <vt:lpstr>PowerPoint 演示文稿</vt:lpstr>
      <vt:lpstr>PowerPoint 演示文稿</vt:lpstr>
      <vt:lpstr>PowerPoint 演示文稿</vt:lpstr>
      <vt:lpstr>§1.5 Nested quantifiers(嵌套量词)</vt:lpstr>
      <vt:lpstr>§1.5 Nested quantifiers(嵌套量词)</vt:lpstr>
      <vt:lpstr>The Order of Quantifiers </vt:lpstr>
      <vt:lpstr>The Order of Quantifiers </vt:lpstr>
      <vt:lpstr>The Order of Quantifiers </vt:lpstr>
      <vt:lpstr>Translating Mathematical Statements into Statements Involving Nested Quantifiers </vt:lpstr>
      <vt:lpstr>Translating Mathematical Statements into Statements Involving Nested Quantifiers </vt:lpstr>
      <vt:lpstr>Translating from Nested Quantifiers into English </vt:lpstr>
      <vt:lpstr>Prenex Normal Form (PNF) 前束范式 </vt:lpstr>
      <vt:lpstr>Prenex Normal Form (PNF) 前束范式 </vt:lpstr>
      <vt:lpstr>Prenex Normal Form (PNF) 前束范式 </vt:lpstr>
      <vt:lpstr>Prenex Normal Form (PNF) 前束范式 </vt:lpstr>
      <vt:lpstr>Prenex Normal Form (PNF) 前束范式 </vt:lpstr>
      <vt:lpstr>Prenex Normal Form (PNF) 前束范式 </vt:lpstr>
      <vt:lpstr>Negating nested quantifiers</vt:lpstr>
      <vt:lpstr>Negating nested quantifiers</vt:lpstr>
      <vt:lpstr>Negating nested quantifiers</vt:lpstr>
      <vt:lpstr>Some common shorthands (一些常见的速记)</vt:lpstr>
      <vt:lpstr>Some common shorthands</vt:lpstr>
      <vt:lpstr>Calculus Example</vt:lpstr>
      <vt:lpstr>Negating nested quantifiers</vt:lpstr>
      <vt:lpstr>Remember</vt:lpstr>
      <vt:lpstr>Example</vt:lpstr>
      <vt:lpstr>Homework</vt:lpstr>
      <vt:lpstr>习题</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szniu</cp:lastModifiedBy>
  <cp:revision>469</cp:revision>
  <dcterms:created xsi:type="dcterms:W3CDTF">2002-05-12T10:17:07Z</dcterms:created>
  <dcterms:modified xsi:type="dcterms:W3CDTF">2018-04-08T01:54:39Z</dcterms:modified>
</cp:coreProperties>
</file>