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695" r:id="rId2"/>
  </p:sldMasterIdLst>
  <p:notesMasterIdLst>
    <p:notesMasterId r:id="rId89"/>
  </p:notesMasterIdLst>
  <p:sldIdLst>
    <p:sldId id="256" r:id="rId3"/>
    <p:sldId id="309" r:id="rId4"/>
    <p:sldId id="899" r:id="rId5"/>
    <p:sldId id="896" r:id="rId6"/>
    <p:sldId id="573" r:id="rId7"/>
    <p:sldId id="574" r:id="rId8"/>
    <p:sldId id="575" r:id="rId9"/>
    <p:sldId id="576" r:id="rId10"/>
    <p:sldId id="912" r:id="rId11"/>
    <p:sldId id="633" r:id="rId12"/>
    <p:sldId id="634" r:id="rId13"/>
    <p:sldId id="635" r:id="rId14"/>
    <p:sldId id="636" r:id="rId15"/>
    <p:sldId id="637" r:id="rId16"/>
    <p:sldId id="638" r:id="rId17"/>
    <p:sldId id="651" r:id="rId18"/>
    <p:sldId id="631" r:id="rId19"/>
    <p:sldId id="897" r:id="rId20"/>
    <p:sldId id="577" r:id="rId21"/>
    <p:sldId id="578" r:id="rId22"/>
    <p:sldId id="579" r:id="rId23"/>
    <p:sldId id="580" r:id="rId24"/>
    <p:sldId id="639" r:id="rId25"/>
    <p:sldId id="640" r:id="rId26"/>
    <p:sldId id="641" r:id="rId27"/>
    <p:sldId id="642" r:id="rId28"/>
    <p:sldId id="581" r:id="rId29"/>
    <p:sldId id="645" r:id="rId30"/>
    <p:sldId id="646" r:id="rId31"/>
    <p:sldId id="900" r:id="rId32"/>
    <p:sldId id="901" r:id="rId33"/>
    <p:sldId id="811" r:id="rId34"/>
    <p:sldId id="812" r:id="rId35"/>
    <p:sldId id="813" r:id="rId36"/>
    <p:sldId id="814" r:id="rId37"/>
    <p:sldId id="815" r:id="rId38"/>
    <p:sldId id="816" r:id="rId39"/>
    <p:sldId id="817" r:id="rId40"/>
    <p:sldId id="902" r:id="rId41"/>
    <p:sldId id="868" r:id="rId42"/>
    <p:sldId id="818" r:id="rId43"/>
    <p:sldId id="819" r:id="rId44"/>
    <p:sldId id="820" r:id="rId45"/>
    <p:sldId id="822" r:id="rId46"/>
    <p:sldId id="869" r:id="rId47"/>
    <p:sldId id="903" r:id="rId48"/>
    <p:sldId id="913" r:id="rId49"/>
    <p:sldId id="906" r:id="rId50"/>
    <p:sldId id="907" r:id="rId51"/>
    <p:sldId id="909" r:id="rId52"/>
    <p:sldId id="872" r:id="rId53"/>
    <p:sldId id="910" r:id="rId54"/>
    <p:sldId id="904" r:id="rId55"/>
    <p:sldId id="684" r:id="rId56"/>
    <p:sldId id="685" r:id="rId57"/>
    <p:sldId id="686" r:id="rId58"/>
    <p:sldId id="687" r:id="rId59"/>
    <p:sldId id="688" r:id="rId60"/>
    <p:sldId id="689" r:id="rId61"/>
    <p:sldId id="690" r:id="rId62"/>
    <p:sldId id="691" r:id="rId63"/>
    <p:sldId id="692" r:id="rId64"/>
    <p:sldId id="726" r:id="rId65"/>
    <p:sldId id="694" r:id="rId66"/>
    <p:sldId id="727" r:id="rId67"/>
    <p:sldId id="695" r:id="rId68"/>
    <p:sldId id="728" r:id="rId69"/>
    <p:sldId id="729" r:id="rId70"/>
    <p:sldId id="296" r:id="rId71"/>
    <p:sldId id="399" r:id="rId72"/>
    <p:sldId id="400" r:id="rId73"/>
    <p:sldId id="401" r:id="rId74"/>
    <p:sldId id="436" r:id="rId75"/>
    <p:sldId id="825" r:id="rId76"/>
    <p:sldId id="826" r:id="rId77"/>
    <p:sldId id="435" r:id="rId78"/>
    <p:sldId id="914" r:id="rId79"/>
    <p:sldId id="915" r:id="rId80"/>
    <p:sldId id="916" r:id="rId81"/>
    <p:sldId id="917" r:id="rId82"/>
    <p:sldId id="919" r:id="rId83"/>
    <p:sldId id="920" r:id="rId84"/>
    <p:sldId id="918" r:id="rId85"/>
    <p:sldId id="921" r:id="rId86"/>
    <p:sldId id="922" r:id="rId87"/>
    <p:sldId id="867" r:id="rId8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92" autoAdjust="0"/>
    <p:restoredTop sz="93923" autoAdjust="0"/>
  </p:normalViewPr>
  <p:slideViewPr>
    <p:cSldViewPr>
      <p:cViewPr varScale="1">
        <p:scale>
          <a:sx n="64" d="100"/>
          <a:sy n="64" d="100"/>
        </p:scale>
        <p:origin x="83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7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28.wmf"/><Relationship Id="rId4" Type="http://schemas.openxmlformats.org/officeDocument/2006/relationships/image" Target="../media/image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0" Type="http://schemas.openxmlformats.org/officeDocument/2006/relationships/image" Target="../media/image55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3.wmf"/><Relationship Id="rId7" Type="http://schemas.openxmlformats.org/officeDocument/2006/relationships/image" Target="../media/image59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image" Target="../media/image5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10" Type="http://schemas.openxmlformats.org/officeDocument/2006/relationships/image" Target="../media/image70.wmf"/><Relationship Id="rId4" Type="http://schemas.openxmlformats.org/officeDocument/2006/relationships/image" Target="../media/image64.wmf"/><Relationship Id="rId9" Type="http://schemas.openxmlformats.org/officeDocument/2006/relationships/image" Target="../media/image6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10" Type="http://schemas.openxmlformats.org/officeDocument/2006/relationships/image" Target="../media/image90.wmf"/><Relationship Id="rId4" Type="http://schemas.openxmlformats.org/officeDocument/2006/relationships/image" Target="../media/image84.wmf"/><Relationship Id="rId9" Type="http://schemas.openxmlformats.org/officeDocument/2006/relationships/image" Target="../media/image8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D67EB47E-22CB-4D15-9AED-DA5CA5A064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7801C3BA-22B8-4EFF-AFF6-0E9B85DDCF5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9FB43078-800F-4B53-B6B1-7C907A3E286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4869" name="Rectangle 5">
            <a:extLst>
              <a:ext uri="{FF2B5EF4-FFF2-40B4-BE49-F238E27FC236}">
                <a16:creationId xmlns:a16="http://schemas.microsoft.com/office/drawing/2014/main" id="{F2FC1A66-EF60-4110-9DF1-2A01864AE03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4870" name="Rectangle 6">
            <a:extLst>
              <a:ext uri="{FF2B5EF4-FFF2-40B4-BE49-F238E27FC236}">
                <a16:creationId xmlns:a16="http://schemas.microsoft.com/office/drawing/2014/main" id="{9FE9AB60-7FC8-4164-B654-C794952C09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4871" name="Rectangle 7">
            <a:extLst>
              <a:ext uri="{FF2B5EF4-FFF2-40B4-BE49-F238E27FC236}">
                <a16:creationId xmlns:a16="http://schemas.microsoft.com/office/drawing/2014/main" id="{76E42A11-0445-471A-8AF6-DE265469EE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811E752-7814-4E12-8CD3-F67C6F2380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1E752-7814-4E12-8CD3-F67C6F238000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660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5E1B6F-E5C9-412C-AC7A-33FEF1CA3A70}" type="slidenum">
              <a:rPr lang="zh-CN" altLang="en-US" smtClean="0"/>
              <a:pPr>
                <a:defRPr/>
              </a:pPr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212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1E752-7814-4E12-8CD3-F67C6F238000}" type="slidenum">
              <a:rPr lang="zh-CN" altLang="en-US" smtClean="0"/>
              <a:pPr>
                <a:defRPr/>
              </a:pPr>
              <a:t>81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01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5F9022F3-83DD-4037-A36D-7184C7573C13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5597983C-D7C0-4697-9600-E2F54041F8B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9CFEAD6A-5561-4375-9E6B-C772D6B07D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00EA0AFB-7041-4FE7-AFB1-B55A90B7AD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53250" name="Rectangle 2">
            <a:extLst>
              <a:ext uri="{FF2B5EF4-FFF2-40B4-BE49-F238E27FC236}">
                <a16:creationId xmlns:a16="http://schemas.microsoft.com/office/drawing/2014/main" id="{556E3B2F-1979-41EB-B9A1-B71123ED78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6B80615-608C-40A4-9F09-8E2702E8FE5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559B79C-3A9A-4D36-951B-2E921C851B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32D253F-DBCF-4BB2-8B33-29405A0B2F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48481DF-E486-42DB-A130-C79A34EA54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9859D-71A5-42A1-A7AD-07A99B1A43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053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C0FAD-2BBC-45E3-96B9-BDCDA597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5EB7E5-CE63-403B-9DD4-56ECD08E0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09147C-411F-4561-B421-52055A7F05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B86BD2-8365-4168-B895-48FFC30FA3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1B7175-701A-4B03-833A-177F0F902C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37DBB-3BC0-4793-8FDF-81411BBC23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692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D3DDB6-DB78-4B54-996E-D967DA968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9880EE-140C-4B91-89B4-FD153B1C8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50E83D-315E-48C8-B4FF-30CB097178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CE11BFC-7E06-499D-AF32-3CB9CDAB74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1B01BA-4BD8-406F-8C90-4084A96C43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61323-E7F3-4E31-A79B-F41A2DD12C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0143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A34E1-98A2-4E4D-91C9-B86AE52B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CE76F9-8AD2-4C31-A95D-C8AF42F40A8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1FF99A-217E-4EC6-97E8-4E58110F9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A4A2A8-229E-44C1-9B47-1D7CA6FCC8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75DCBB-E0EB-4D78-8B73-E35979C2FC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625C2E-9804-4487-AF78-3493847895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DAF42-A057-491C-966D-F030CF9D8B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4952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74569-D42A-41D6-8876-8B8B19E2A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807956-2445-4A8C-B97D-6FD69B10B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445F0D-C206-4DB7-B4C2-C78F1617F3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2007</a:t>
            </a:r>
            <a:endParaRPr lang="en-CA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6CD9C3-B1B8-4057-85C6-9F5BB5AF8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6BC04E-C4E2-4993-ABC4-608412F772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7A3B9-E70D-4F4A-B7B7-E0F4C7F74069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526072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DC40A-78AB-4194-BF77-12D24651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ECF25-6C92-4BF4-8110-9F6E4FC2F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341D58-F951-404E-9A35-917205C5C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E9BB46-2049-45F4-AEB5-0DCB282C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E88E90-E40E-4172-9F79-67E970D7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F2443-42AE-4CAB-A469-816391C7F66E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311374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F4323-3DEC-45C5-B85D-6EF9BCC3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482168-725F-4E54-A1A3-B2231A0DC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0506A8-C9BE-474A-8FE0-FB180C47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4841A5-3FF1-4252-B360-80FCE91A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A1B6BE-7AAD-4C6E-AEAE-C91B4251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909B6-70DF-45ED-B6B9-BBFEB278210E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892282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11571-E486-4C60-B2F4-CA91EED4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A0839-CB2B-497B-8B91-9A5AEAEC1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0E6645-D518-4ABE-B05D-697FC2444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098C6F-C08A-41B2-83C1-65C55DB2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DF88D0-9A13-4712-8D78-2A11E44B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31C75F-275C-4CCC-93F4-369A9F544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9B353-EAE5-4CE9-B38B-003005F76364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712755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7A73B-99AD-421C-9A6A-F1C40624D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68B35-6F07-46BC-8910-E43EA936F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583F7A-C543-4894-BD4A-FBCFA22CE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34116C-CFD6-4A3A-B78A-25276DF4E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848920-9107-47D4-84D9-5D379DB86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8FAB5C-BF48-4600-9F08-8A1F81D9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0B9D4A-4444-4FCB-85E2-BBB1F0087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A2F4E2-2EA1-4D75-8120-590DA378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3F4B5-C35D-45FA-BBCB-E6B21ECA1C1C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257483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29156-E28F-4187-9248-C76C00C8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CB5D26-94E1-4682-BC48-C98728D3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6A6D97-E3C8-477A-8362-B6E2ABD8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FE430F-26BD-4A6A-B50C-72559430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4E84B-86DD-4DA9-8FCB-EFCEBBEB74DB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0494340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60D013-8E34-4CBD-8C8E-01EDECFE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29A4AC-8920-45F6-9553-C6FBC352D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880A31-BD76-48FD-AE69-442B3D2D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48742-F957-499E-A1E1-F30327F6C901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0963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8272E-6741-4463-A6BF-FAC498C2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3D4BF-2255-4B65-8FC5-481A373DE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80E607C-051F-432E-8270-C9FBE3C344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B2910D-56A4-451C-9B84-53B5A2B816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38172F7-4421-43B2-AE8D-7C22299043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1BE1F-3445-435B-98D1-37C2FF1304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7055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2CE48-4F2B-49EB-9D92-DFA03EF1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D5BCF1-7CB1-43C4-BE17-D39C68D4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6B0D74-1155-47A6-918D-B797BB87B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0FAE59-8EDF-4830-A6BF-270FCEE5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866199-497D-455A-8697-AE42E1BDF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E835F2-4D8B-49B5-8A05-7809F2F5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07661-D282-4D30-A09D-013DDE6C378A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114389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97D1B-68DB-4E9C-AAD3-CC1BCE1E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A34294-7FB5-455E-95F3-D242020CC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9007A6-D35C-4FA1-99D1-17FF4F4C7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F4DAF3-1E48-48FC-B006-764B9686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B269C4-98F5-4FC7-8954-25C9FA27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06B11,12,13 - 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7F800C-C1EC-4AEE-9A44-2DCE55B5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77052-D43C-425F-B3B8-408D56BC0AAD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009758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8C379-24F1-4DEF-B387-D047C2EB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7BBD50-A47A-48F9-9620-8E25C2E5C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C35FD-61FF-442A-AAA7-D251494D1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0F63CD-9EFC-4075-BCB2-F75F8E54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C7977-CC6F-4B4D-96B8-912D06F1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7D7A6-BE3C-4EFA-A13D-150B00F80C06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8677997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7C6781-4D3F-4A9D-911D-6A24EF6D4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C54F8B-6D92-40C4-944C-D67504B48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CE3DB-997A-4CB1-A973-2304B3F6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FC9F26-C01B-40B1-80D8-BB585F00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1C28AF-C586-45DF-BD37-49E5909F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5D18B-4BAA-4E0E-8DAD-1DDBF4475735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47674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53277-6EA9-44C1-A15F-65081B9C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F3C90-078F-4043-9287-387F01279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30B0C1-DFA8-41C9-BA4C-5208F83496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8D6C93-9594-41A7-A719-5882FC95CA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F2CDF1A-349B-4BC7-8393-0043FD5A4E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AA52B-36F8-4E5E-8478-555831AB3F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01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60DE6-966D-4504-BC1B-C233FB19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FFBE3-2E76-472F-9828-8A0DEAF66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5DC57A-7037-4B3D-9A98-799536EB3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9A720B-C958-49A6-BF32-6956EC08D2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1F643F-AE61-4ACE-B1B1-DB7665D5AB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E6515A-3235-41C6-A01B-EB5F2D8CD2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AEFF1-9DD8-4013-9EE1-2F8229D5A0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976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68182-3DE8-4576-AFB9-5594EF78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E88EAD-CE48-446D-81F1-5251D18D9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D99365-07C8-40EE-9AAD-867802956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34163B-1AB1-4D57-A34C-4276B90F8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EACBB0-B9E6-408B-812A-E35A790FF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F275AB2-2FF0-4665-B184-C895751B20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5E87EB4-E44B-496C-8AB1-9BF19F40AF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327245-0BF8-49F2-9B3B-48098DE938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4D90C-7B2F-4811-8183-D40863EEBD9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56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038E3-1AA1-4D5C-90AE-5591CACC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B8184E3-C9D5-4560-BAE6-1E8A75554C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F2D5AD5-7364-4B0A-B9B4-E2B441D3AB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1A4D1E9-83CC-4F08-94B9-6E32512F44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E019E-FF7B-4E52-930F-23FF38E466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36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2295B05-D9F3-4BB4-A08D-7202A3093E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8C06D11-261C-440D-9E30-4F7271A7CB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EC1D0BA-A3AD-4B24-B323-9E5BB9804D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41FED-40EA-45FA-86F4-A51E4A33CE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634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7671D-7D03-418C-9A04-E8E5790D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96DB3-C0A7-42AF-943B-4939DDA34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50FFB-4055-425E-8349-59BC4E4E4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AA1CF3-7D06-41D9-B7E6-01B2C201FF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873B6-9B97-4109-9282-E2517D29DB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A6382D-A6C1-4570-AA5A-7F7E7351CD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0E930-F85C-44A7-B471-61A093841D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215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49C78-D171-4D36-BCC6-04A3EDF9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A36E79-A941-4C21-A0C1-906645789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544532-6210-4958-BC96-484050EF8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084E71-9DFE-445E-A495-D1C1F88F57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6C9474-2517-4719-BF3F-EEE9DEB4D0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B32219-2C14-4C7E-9F46-D7C30FB31A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CD6D6-7D9C-468D-9698-7E839BD5D3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796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91FCEA5-023C-4955-A3A3-A33E62DA1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35724E5-21BA-492F-A2BA-D31D36467C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929F448F-2EFA-405F-8D41-4EC8AF53B7F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09EDEC03-0FC8-4EBA-A2B6-F358B5662A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085C2A13-6597-4B89-9370-6FFB1C70B1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31D2E0B-B2C5-4988-80E3-3E8B235E31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E0F848E0-EF48-4D03-A3AA-BE37C9590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942864A4-0A03-44F1-A81C-2EA4F18976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D7318372-74D7-40F7-AFE6-BC99C92C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DBCE407-5DBA-4D2E-9279-EA9D845CE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3" r:id="rId1"/>
    <p:sldLayoutId id="2147484341" r:id="rId2"/>
    <p:sldLayoutId id="2147484342" r:id="rId3"/>
    <p:sldLayoutId id="2147484343" r:id="rId4"/>
    <p:sldLayoutId id="2147484344" r:id="rId5"/>
    <p:sldLayoutId id="2147484345" r:id="rId6"/>
    <p:sldLayoutId id="2147484346" r:id="rId7"/>
    <p:sldLayoutId id="2147484347" r:id="rId8"/>
    <p:sldLayoutId id="2147484348" r:id="rId9"/>
    <p:sldLayoutId id="2147484349" r:id="rId10"/>
    <p:sldLayoutId id="2147484350" r:id="rId11"/>
    <p:sldLayoutId id="214748435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2"/>
            </a:gs>
            <a:gs pos="100000">
              <a:srgbClr val="1C1C6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9501A918-0D81-4FFC-8EB8-E969207A6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/>
              <a:t>Click to edit Master title style</a:t>
            </a:r>
          </a:p>
        </p:txBody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7C4766A3-2F12-4DAD-9DE1-4D20AF48C9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- First level</a:t>
            </a:r>
            <a:endParaRPr lang="en-CA" altLang="zh-CN"/>
          </a:p>
          <a:p>
            <a:pPr lvl="1"/>
            <a:r>
              <a:rPr lang="en-CA" altLang="zh-CN"/>
              <a:t>Second level</a:t>
            </a:r>
          </a:p>
          <a:p>
            <a:pPr lvl="2"/>
            <a:r>
              <a:rPr lang="en-CA" altLang="zh-CN"/>
              <a:t>Third level</a:t>
            </a:r>
          </a:p>
          <a:p>
            <a:pPr lvl="3"/>
            <a:r>
              <a:rPr lang="en-CA" altLang="zh-CN"/>
              <a:t>Fourth level</a:t>
            </a:r>
          </a:p>
          <a:p>
            <a:pPr lvl="4"/>
            <a:r>
              <a:rPr lang="en-CA" altLang="zh-CN"/>
              <a:t>Fifth level</a:t>
            </a:r>
          </a:p>
        </p:txBody>
      </p:sp>
      <p:sp>
        <p:nvSpPr>
          <p:cNvPr id="291844" name="Rectangle 4">
            <a:extLst>
              <a:ext uri="{FF2B5EF4-FFF2-40B4-BE49-F238E27FC236}">
                <a16:creationId xmlns:a16="http://schemas.microsoft.com/office/drawing/2014/main" id="{BFDF325F-62FF-4D12-9610-B3A5BB5ACB8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Fall 2007</a:t>
            </a:r>
            <a:endParaRPr lang="en-CA" altLang="zh-CN"/>
          </a:p>
        </p:txBody>
      </p:sp>
      <p:sp>
        <p:nvSpPr>
          <p:cNvPr id="291845" name="Rectangle 5">
            <a:extLst>
              <a:ext uri="{FF2B5EF4-FFF2-40B4-BE49-F238E27FC236}">
                <a16:creationId xmlns:a16="http://schemas.microsoft.com/office/drawing/2014/main" id="{A5CF896E-C5EB-4A85-846E-A29BEC8DBF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291846" name="Rectangle 6">
            <a:extLst>
              <a:ext uri="{FF2B5EF4-FFF2-40B4-BE49-F238E27FC236}">
                <a16:creationId xmlns:a16="http://schemas.microsoft.com/office/drawing/2014/main" id="{66E4736D-879C-4F84-A13C-DEB8E4B277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D92FFF24-489D-404D-B553-F1B4D42B5ACA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2" r:id="rId1"/>
    <p:sldLayoutId id="2147484354" r:id="rId2"/>
    <p:sldLayoutId id="2147484355" r:id="rId3"/>
    <p:sldLayoutId id="2147484356" r:id="rId4"/>
    <p:sldLayoutId id="2147484357" r:id="rId5"/>
    <p:sldLayoutId id="2147484358" r:id="rId6"/>
    <p:sldLayoutId id="2147484359" r:id="rId7"/>
    <p:sldLayoutId id="2147484360" r:id="rId8"/>
    <p:sldLayoutId id="2147484361" r:id="rId9"/>
    <p:sldLayoutId id="2147484362" r:id="rId10"/>
    <p:sldLayoutId id="2147484363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1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image" Target="../media/image22.wmf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9.bin"/><Relationship Id="rId14" Type="http://schemas.openxmlformats.org/officeDocument/2006/relationships/oleObject" Target="../embeddings/oleObject3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2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45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36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3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3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6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43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4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51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47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4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76.bin"/><Relationship Id="rId21" Type="http://schemas.openxmlformats.org/officeDocument/2006/relationships/oleObject" Target="../embeddings/oleObject85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83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80.bin"/><Relationship Id="rId24" Type="http://schemas.openxmlformats.org/officeDocument/2006/relationships/image" Target="../media/image56.wmf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23" Type="http://schemas.openxmlformats.org/officeDocument/2006/relationships/oleObject" Target="../embeddings/oleObject86.bin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84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60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94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9.wmf"/><Relationship Id="rId20" Type="http://schemas.openxmlformats.org/officeDocument/2006/relationships/image" Target="../media/image56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95.bin"/><Relationship Id="rId4" Type="http://schemas.openxmlformats.org/officeDocument/2006/relationships/image" Target="../media/image51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58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101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6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68.wmf"/><Relationship Id="rId3" Type="http://schemas.openxmlformats.org/officeDocument/2006/relationships/oleObject" Target="../embeddings/oleObject102.bin"/><Relationship Id="rId21" Type="http://schemas.openxmlformats.org/officeDocument/2006/relationships/oleObject" Target="../embeddings/oleObject111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7.wmf"/><Relationship Id="rId20" Type="http://schemas.openxmlformats.org/officeDocument/2006/relationships/image" Target="../media/image69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64.wmf"/><Relationship Id="rId19" Type="http://schemas.openxmlformats.org/officeDocument/2006/relationships/oleObject" Target="../embeddings/oleObject110.bin"/><Relationship Id="rId4" Type="http://schemas.openxmlformats.org/officeDocument/2006/relationships/image" Target="../media/image61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66.wmf"/><Relationship Id="rId22" Type="http://schemas.openxmlformats.org/officeDocument/2006/relationships/image" Target="../media/image7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71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117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77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7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2.wmf"/><Relationship Id="rId9" Type="http://schemas.openxmlformats.org/officeDocument/2006/relationships/image" Target="../media/image4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79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80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image" Target="../media/image85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2.wmf"/><Relationship Id="rId11" Type="http://schemas.openxmlformats.org/officeDocument/2006/relationships/image" Target="../media/image84.wmf"/><Relationship Id="rId5" Type="http://schemas.openxmlformats.org/officeDocument/2006/relationships/oleObject" Target="../embeddings/oleObject123.bin"/><Relationship Id="rId15" Type="http://schemas.openxmlformats.org/officeDocument/2006/relationships/image" Target="../media/image86.wmf"/><Relationship Id="rId10" Type="http://schemas.openxmlformats.org/officeDocument/2006/relationships/oleObject" Target="../embeddings/oleObject126.bin"/><Relationship Id="rId4" Type="http://schemas.openxmlformats.org/officeDocument/2006/relationships/image" Target="../media/image81.wmf"/><Relationship Id="rId9" Type="http://schemas.openxmlformats.org/officeDocument/2006/relationships/oleObject" Target="../embeddings/oleObject125.bin"/><Relationship Id="rId14" Type="http://schemas.openxmlformats.org/officeDocument/2006/relationships/oleObject" Target="../embeddings/oleObject128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image" Target="../media/image85.wmf"/><Relationship Id="rId18" Type="http://schemas.openxmlformats.org/officeDocument/2006/relationships/image" Target="../media/image87.wmf"/><Relationship Id="rId3" Type="http://schemas.openxmlformats.org/officeDocument/2006/relationships/oleObject" Target="../embeddings/oleObject129.bin"/><Relationship Id="rId21" Type="http://schemas.openxmlformats.org/officeDocument/2006/relationships/oleObject" Target="../embeddings/oleObject139.bin"/><Relationship Id="rId7" Type="http://schemas.openxmlformats.org/officeDocument/2006/relationships/oleObject" Target="../embeddings/oleObject131.bin"/><Relationship Id="rId12" Type="http://schemas.openxmlformats.org/officeDocument/2006/relationships/oleObject" Target="../embeddings/oleObject134.bin"/><Relationship Id="rId17" Type="http://schemas.openxmlformats.org/officeDocument/2006/relationships/oleObject" Target="../embeddings/oleObject13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6.bin"/><Relationship Id="rId20" Type="http://schemas.openxmlformats.org/officeDocument/2006/relationships/image" Target="../media/image88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2.wmf"/><Relationship Id="rId11" Type="http://schemas.openxmlformats.org/officeDocument/2006/relationships/image" Target="../media/image84.wmf"/><Relationship Id="rId24" Type="http://schemas.openxmlformats.org/officeDocument/2006/relationships/image" Target="../media/image90.wmf"/><Relationship Id="rId5" Type="http://schemas.openxmlformats.org/officeDocument/2006/relationships/oleObject" Target="../embeddings/oleObject130.bin"/><Relationship Id="rId15" Type="http://schemas.openxmlformats.org/officeDocument/2006/relationships/image" Target="../media/image86.wmf"/><Relationship Id="rId23" Type="http://schemas.openxmlformats.org/officeDocument/2006/relationships/oleObject" Target="../embeddings/oleObject140.bin"/><Relationship Id="rId10" Type="http://schemas.openxmlformats.org/officeDocument/2006/relationships/oleObject" Target="../embeddings/oleObject133.bin"/><Relationship Id="rId19" Type="http://schemas.openxmlformats.org/officeDocument/2006/relationships/oleObject" Target="../embeddings/oleObject138.bin"/><Relationship Id="rId4" Type="http://schemas.openxmlformats.org/officeDocument/2006/relationships/image" Target="../media/image81.wmf"/><Relationship Id="rId9" Type="http://schemas.openxmlformats.org/officeDocument/2006/relationships/oleObject" Target="../embeddings/oleObject132.bin"/><Relationship Id="rId14" Type="http://schemas.openxmlformats.org/officeDocument/2006/relationships/oleObject" Target="../embeddings/oleObject135.bin"/><Relationship Id="rId22" Type="http://schemas.openxmlformats.org/officeDocument/2006/relationships/image" Target="../media/image89.wmf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12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41AA414-AD31-4FA2-ADC0-A5F0F22967D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3048000"/>
          </a:xfrm>
        </p:spPr>
        <p:txBody>
          <a:bodyPr/>
          <a:lstStyle/>
          <a:p>
            <a:pPr algn="r" eaLnBrk="1" hangingPunct="1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Discrete Mathematics</a:t>
            </a:r>
            <a:b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 Its Application</a:t>
            </a:r>
            <a:b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 sz="2000" baseline="30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edition, 2001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1942796-E982-4777-9938-C3D9ED108B7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441450"/>
          </a:xfrm>
        </p:spPr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Kenneth H. Rosen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>
            <a:extLst>
              <a:ext uri="{FF2B5EF4-FFF2-40B4-BE49-F238E27FC236}">
                <a16:creationId xmlns:a16="http://schemas.microsoft.com/office/drawing/2014/main" id="{AE2E1CB8-548B-4DC7-968F-DDC383D7271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DBDE141-A356-4DD1-96CE-8E2D777D4F43}" type="datetime10">
              <a:rPr lang="zh-CN" altLang="en-US" smtClean="0"/>
              <a:pPr/>
              <a:t>17:46</a:t>
            </a:fld>
            <a:endParaRPr lang="en-US" altLang="zh-CN"/>
          </a:p>
        </p:txBody>
      </p:sp>
      <p:sp>
        <p:nvSpPr>
          <p:cNvPr id="25603" name="页脚占位符 4">
            <a:extLst>
              <a:ext uri="{FF2B5EF4-FFF2-40B4-BE49-F238E27FC236}">
                <a16:creationId xmlns:a16="http://schemas.microsoft.com/office/drawing/2014/main" id="{A328E026-7116-4740-81E6-7828FC22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/>
              <a:t>北京邮电大学 计算机学院 离散数学</a:t>
            </a:r>
            <a:endParaRPr lang="en-US" altLang="zh-CN"/>
          </a:p>
        </p:txBody>
      </p:sp>
      <p:sp>
        <p:nvSpPr>
          <p:cNvPr id="25604" name="灯片编号占位符 5">
            <a:extLst>
              <a:ext uri="{FF2B5EF4-FFF2-40B4-BE49-F238E27FC236}">
                <a16:creationId xmlns:a16="http://schemas.microsoft.com/office/drawing/2014/main" id="{2B04FE08-B1C6-4300-9B0F-BE89022C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A00FEC0-1970-40AA-803E-739F6C5A17BE}" type="slidenum">
              <a:rPr lang="zh-CN" altLang="en-US" smtClean="0"/>
              <a:pPr/>
              <a:t>10</a:t>
            </a:fld>
            <a:endParaRPr lang="en-US" altLang="zh-CN"/>
          </a:p>
        </p:txBody>
      </p:sp>
      <p:sp>
        <p:nvSpPr>
          <p:cNvPr id="25605" name="Rectangle 2">
            <a:extLst>
              <a:ext uri="{FF2B5EF4-FFF2-40B4-BE49-F238E27FC236}">
                <a16:creationId xmlns:a16="http://schemas.microsoft.com/office/drawing/2014/main" id="{23554909-7AB0-4302-9922-BA688F1C98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例子</a:t>
            </a:r>
          </a:p>
        </p:txBody>
      </p:sp>
      <p:sp>
        <p:nvSpPr>
          <p:cNvPr id="564227" name="Rectangle 3">
            <a:extLst>
              <a:ext uri="{FF2B5EF4-FFF2-40B4-BE49-F238E27FC236}">
                <a16:creationId xmlns:a16="http://schemas.microsoft.com/office/drawing/2014/main" id="{40BE80B6-B328-49A3-8543-0FF35EE4C5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0538" y="1585913"/>
            <a:ext cx="7772400" cy="4114800"/>
          </a:xfrm>
        </p:spPr>
        <p:txBody>
          <a:bodyPr/>
          <a:lstStyle/>
          <a:p>
            <a:r>
              <a:rPr lang="zh-CN" altLang="en-US" sz="3200" dirty="0">
                <a:ea typeface="宋体" panose="02010600030101010101" pitchFamily="2" charset="-122"/>
              </a:rPr>
              <a:t>解：判断                         为重言式。</a:t>
            </a:r>
          </a:p>
          <a:p>
            <a:r>
              <a:rPr lang="zh-CN" altLang="en-US" sz="3200" dirty="0">
                <a:ea typeface="宋体" panose="02010600030101010101" pitchFamily="2" charset="-122"/>
              </a:rPr>
              <a:t>等值演算法</a:t>
            </a:r>
          </a:p>
          <a:p>
            <a:r>
              <a:rPr lang="zh-CN" altLang="en-US" sz="3200" dirty="0">
                <a:ea typeface="宋体" panose="02010600030101010101" pitchFamily="2" charset="-122"/>
              </a:rPr>
              <a:t>    原式</a:t>
            </a:r>
          </a:p>
        </p:txBody>
      </p:sp>
      <p:sp>
        <p:nvSpPr>
          <p:cNvPr id="25607" name="Rectangle 4">
            <a:extLst>
              <a:ext uri="{FF2B5EF4-FFF2-40B4-BE49-F238E27FC236}">
                <a16:creationId xmlns:a16="http://schemas.microsoft.com/office/drawing/2014/main" id="{F3E169B8-98C7-47F8-8C2F-076A3A329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5608" name="Rectangle 6">
            <a:extLst>
              <a:ext uri="{FF2B5EF4-FFF2-40B4-BE49-F238E27FC236}">
                <a16:creationId xmlns:a16="http://schemas.microsoft.com/office/drawing/2014/main" id="{E3341851-2D19-460A-ABB1-E90CE2F8A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64231" name="Object 7">
            <a:extLst>
              <a:ext uri="{FF2B5EF4-FFF2-40B4-BE49-F238E27FC236}">
                <a16:creationId xmlns:a16="http://schemas.microsoft.com/office/drawing/2014/main" id="{69D88080-F856-43EE-AD19-FF5D5C6409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2738" y="1589088"/>
          <a:ext cx="30480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3" name="公式" r:id="rId3" imgW="1167893" imgH="215806" progId="Equation.3">
                  <p:embed/>
                </p:oleObj>
              </mc:Choice>
              <mc:Fallback>
                <p:oleObj name="公式" r:id="rId3" imgW="1167893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1589088"/>
                        <a:ext cx="304800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Rectangle 9">
            <a:extLst>
              <a:ext uri="{FF2B5EF4-FFF2-40B4-BE49-F238E27FC236}">
                <a16:creationId xmlns:a16="http://schemas.microsoft.com/office/drawing/2014/main" id="{A74FEB40-AA39-4333-92D3-A8F217A3D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5611" name="Rectangle 11">
            <a:extLst>
              <a:ext uri="{FF2B5EF4-FFF2-40B4-BE49-F238E27FC236}">
                <a16:creationId xmlns:a16="http://schemas.microsoft.com/office/drawing/2014/main" id="{B04ECB17-6BCD-4918-9617-E09B78EA9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64234" name="Object 10">
            <a:extLst>
              <a:ext uri="{FF2B5EF4-FFF2-40B4-BE49-F238E27FC236}">
                <a16:creationId xmlns:a16="http://schemas.microsoft.com/office/drawing/2014/main" id="{CC1F2FBE-6E71-4133-82FD-4E74617E92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2763838"/>
          <a:ext cx="37338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4" name="公式" r:id="rId5" imgW="1409088" imgH="215806" progId="Equation.3">
                  <p:embed/>
                </p:oleObj>
              </mc:Choice>
              <mc:Fallback>
                <p:oleObj name="公式" r:id="rId5" imgW="1409088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763838"/>
                        <a:ext cx="37338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3" name="Rectangle 13">
            <a:extLst>
              <a:ext uri="{FF2B5EF4-FFF2-40B4-BE49-F238E27FC236}">
                <a16:creationId xmlns:a16="http://schemas.microsoft.com/office/drawing/2014/main" id="{59ADDA6C-AEB0-4357-BDDF-8D89DA1FD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64236" name="Object 12">
            <a:extLst>
              <a:ext uri="{FF2B5EF4-FFF2-40B4-BE49-F238E27FC236}">
                <a16:creationId xmlns:a16="http://schemas.microsoft.com/office/drawing/2014/main" id="{AD0AB71C-4E79-4341-972D-86226512A8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1275" y="3435350"/>
          <a:ext cx="457993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5" name="公式" r:id="rId7" imgW="1701800" imgH="215900" progId="Equation.3">
                  <p:embed/>
                </p:oleObj>
              </mc:Choice>
              <mc:Fallback>
                <p:oleObj name="公式" r:id="rId7" imgW="1701800" imgH="215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275" y="3435350"/>
                        <a:ext cx="457993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5" name="Rectangle 15">
            <a:extLst>
              <a:ext uri="{FF2B5EF4-FFF2-40B4-BE49-F238E27FC236}">
                <a16:creationId xmlns:a16="http://schemas.microsoft.com/office/drawing/2014/main" id="{E77F6BAE-763C-4011-837D-F1D9CB574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64238" name="Object 14">
            <a:extLst>
              <a:ext uri="{FF2B5EF4-FFF2-40B4-BE49-F238E27FC236}">
                <a16:creationId xmlns:a16="http://schemas.microsoft.com/office/drawing/2014/main" id="{DD48905F-A9B7-4D24-AB47-7BE921908A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1275" y="4175125"/>
          <a:ext cx="52578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6" name="公式" r:id="rId9" imgW="1981200" imgH="215900" progId="Equation.3">
                  <p:embed/>
                </p:oleObj>
              </mc:Choice>
              <mc:Fallback>
                <p:oleObj name="公式" r:id="rId9" imgW="1981200" imgH="215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275" y="4175125"/>
                        <a:ext cx="52578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7" name="Rectangle 17">
            <a:extLst>
              <a:ext uri="{FF2B5EF4-FFF2-40B4-BE49-F238E27FC236}">
                <a16:creationId xmlns:a16="http://schemas.microsoft.com/office/drawing/2014/main" id="{6AA24FAF-1455-4679-AF26-5A7CC2D80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64240" name="Object 16">
            <a:extLst>
              <a:ext uri="{FF2B5EF4-FFF2-40B4-BE49-F238E27FC236}">
                <a16:creationId xmlns:a16="http://schemas.microsoft.com/office/drawing/2014/main" id="{56DA7D6A-D3DF-4AAA-AA02-07E1AE79CA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983163"/>
          <a:ext cx="25908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7" name="公式" r:id="rId11" imgW="1015559" imgH="177723" progId="Equation.3">
                  <p:embed/>
                </p:oleObj>
              </mc:Choice>
              <mc:Fallback>
                <p:oleObj name="公式" r:id="rId11" imgW="1015559" imgH="17772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983163"/>
                        <a:ext cx="25908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9" name="Rectangle 19">
            <a:extLst>
              <a:ext uri="{FF2B5EF4-FFF2-40B4-BE49-F238E27FC236}">
                <a16:creationId xmlns:a16="http://schemas.microsoft.com/office/drawing/2014/main" id="{5F178BD2-B02C-463B-A439-ABCE11653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64242" name="Object 18">
            <a:extLst>
              <a:ext uri="{FF2B5EF4-FFF2-40B4-BE49-F238E27FC236}">
                <a16:creationId xmlns:a16="http://schemas.microsoft.com/office/drawing/2014/main" id="{EFE2D7FE-8F01-4615-B3C5-981F030393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3975" y="5535613"/>
          <a:ext cx="2895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8" name="公式" r:id="rId13" imgW="926698" imgH="203112" progId="Equation.3">
                  <p:embed/>
                </p:oleObj>
              </mc:Choice>
              <mc:Fallback>
                <p:oleObj name="公式" r:id="rId13" imgW="926698" imgH="20311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5535613"/>
                        <a:ext cx="2895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>
            <a:extLst>
              <a:ext uri="{FF2B5EF4-FFF2-40B4-BE49-F238E27FC236}">
                <a16:creationId xmlns:a16="http://schemas.microsoft.com/office/drawing/2014/main" id="{1C066F8C-1E8A-4947-B790-A75F33467CA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B4499A3-2FF6-4576-9DB3-6EF8FE18A733}" type="datetime10">
              <a:rPr lang="zh-CN" altLang="en-US" smtClean="0"/>
              <a:pPr/>
              <a:t>17:46</a:t>
            </a:fld>
            <a:endParaRPr lang="en-US" altLang="zh-CN"/>
          </a:p>
        </p:txBody>
      </p:sp>
      <p:sp>
        <p:nvSpPr>
          <p:cNvPr id="26627" name="页脚占位符 4">
            <a:extLst>
              <a:ext uri="{FF2B5EF4-FFF2-40B4-BE49-F238E27FC236}">
                <a16:creationId xmlns:a16="http://schemas.microsoft.com/office/drawing/2014/main" id="{3CEEA293-563B-46AC-BBB5-D9830AD0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/>
              <a:t>北京邮电大学 计算机学院 离散数学</a:t>
            </a:r>
            <a:endParaRPr lang="en-US" altLang="zh-CN"/>
          </a:p>
        </p:txBody>
      </p:sp>
      <p:sp>
        <p:nvSpPr>
          <p:cNvPr id="26628" name="灯片编号占位符 5">
            <a:extLst>
              <a:ext uri="{FF2B5EF4-FFF2-40B4-BE49-F238E27FC236}">
                <a16:creationId xmlns:a16="http://schemas.microsoft.com/office/drawing/2014/main" id="{0A1343B6-BDF3-42C1-9A12-E67D2465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401268F-5D39-4942-974B-EBC07ED67720}" type="slidenum">
              <a:rPr lang="zh-CN" altLang="en-US" smtClean="0"/>
              <a:pPr/>
              <a:t>11</a:t>
            </a:fld>
            <a:endParaRPr lang="en-US" altLang="zh-CN"/>
          </a:p>
        </p:txBody>
      </p:sp>
      <p:sp>
        <p:nvSpPr>
          <p:cNvPr id="26629" name="Rectangle 2">
            <a:extLst>
              <a:ext uri="{FF2B5EF4-FFF2-40B4-BE49-F238E27FC236}">
                <a16:creationId xmlns:a16="http://schemas.microsoft.com/office/drawing/2014/main" id="{AC3F2739-2E19-4738-BFB1-C35D2B32A5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例子</a:t>
            </a:r>
          </a:p>
        </p:txBody>
      </p:sp>
      <p:sp>
        <p:nvSpPr>
          <p:cNvPr id="565251" name="Rectangle 3">
            <a:extLst>
              <a:ext uri="{FF2B5EF4-FFF2-40B4-BE49-F238E27FC236}">
                <a16:creationId xmlns:a16="http://schemas.microsoft.com/office/drawing/2014/main" id="{556FAC2B-A0FB-4EAF-AC35-E6E38B600D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95450"/>
            <a:ext cx="7772400" cy="4114800"/>
          </a:xfrm>
        </p:spPr>
        <p:txBody>
          <a:bodyPr/>
          <a:lstStyle/>
          <a:p>
            <a:r>
              <a:rPr lang="zh-CN" altLang="en-US" sz="3200">
                <a:ea typeface="宋体" panose="02010600030101010101" pitchFamily="2" charset="-122"/>
              </a:rPr>
              <a:t>解：判断                         为重言式。</a:t>
            </a:r>
          </a:p>
          <a:p>
            <a:r>
              <a:rPr lang="zh-CN" altLang="en-US" sz="3200">
                <a:ea typeface="宋体" panose="02010600030101010101" pitchFamily="2" charset="-122"/>
              </a:rPr>
              <a:t>    由于                       为永真式，所以推理正确。</a:t>
            </a:r>
          </a:p>
        </p:txBody>
      </p:sp>
      <p:sp>
        <p:nvSpPr>
          <p:cNvPr id="26631" name="Rectangle 4">
            <a:extLst>
              <a:ext uri="{FF2B5EF4-FFF2-40B4-BE49-F238E27FC236}">
                <a16:creationId xmlns:a16="http://schemas.microsoft.com/office/drawing/2014/main" id="{7FA90A23-F593-4CD4-8619-7EB2F03F1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632" name="Rectangle 5">
            <a:extLst>
              <a:ext uri="{FF2B5EF4-FFF2-40B4-BE49-F238E27FC236}">
                <a16:creationId xmlns:a16="http://schemas.microsoft.com/office/drawing/2014/main" id="{777F1AFA-60E1-4DB6-8CC0-E7F4F7E6B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65254" name="Object 6">
            <a:extLst>
              <a:ext uri="{FF2B5EF4-FFF2-40B4-BE49-F238E27FC236}">
                <a16:creationId xmlns:a16="http://schemas.microsoft.com/office/drawing/2014/main" id="{A8842BCB-7B30-42B4-BB10-B93A0E4120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1716088"/>
          <a:ext cx="30480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5" name="公式" r:id="rId3" imgW="1167893" imgH="215806" progId="Equation.3">
                  <p:embed/>
                </p:oleObj>
              </mc:Choice>
              <mc:Fallback>
                <p:oleObj name="公式" r:id="rId3" imgW="1167893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716088"/>
                        <a:ext cx="304800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Rectangle 7">
            <a:extLst>
              <a:ext uri="{FF2B5EF4-FFF2-40B4-BE49-F238E27FC236}">
                <a16:creationId xmlns:a16="http://schemas.microsoft.com/office/drawing/2014/main" id="{D1285300-3E94-4699-8DAA-C0121924B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635" name="Rectangle 8">
            <a:extLst>
              <a:ext uri="{FF2B5EF4-FFF2-40B4-BE49-F238E27FC236}">
                <a16:creationId xmlns:a16="http://schemas.microsoft.com/office/drawing/2014/main" id="{02035B65-55C7-47BF-9A62-4B5618722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636" name="Rectangle 10">
            <a:extLst>
              <a:ext uri="{FF2B5EF4-FFF2-40B4-BE49-F238E27FC236}">
                <a16:creationId xmlns:a16="http://schemas.microsoft.com/office/drawing/2014/main" id="{2730FA3E-BF4C-4607-860A-B064DC730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637" name="Rectangle 12">
            <a:extLst>
              <a:ext uri="{FF2B5EF4-FFF2-40B4-BE49-F238E27FC236}">
                <a16:creationId xmlns:a16="http://schemas.microsoft.com/office/drawing/2014/main" id="{7C0351A7-CCFB-4481-AD34-A13192751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638" name="Rectangle 14">
            <a:extLst>
              <a:ext uri="{FF2B5EF4-FFF2-40B4-BE49-F238E27FC236}">
                <a16:creationId xmlns:a16="http://schemas.microsoft.com/office/drawing/2014/main" id="{64DDBE72-3B74-4CD8-AEE0-79CCAEB3B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639" name="Rectangle 16">
            <a:extLst>
              <a:ext uri="{FF2B5EF4-FFF2-40B4-BE49-F238E27FC236}">
                <a16:creationId xmlns:a16="http://schemas.microsoft.com/office/drawing/2014/main" id="{6A48014F-C083-4C82-91EF-570888D0A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65266" name="Object 18">
            <a:extLst>
              <a:ext uri="{FF2B5EF4-FFF2-40B4-BE49-F238E27FC236}">
                <a16:creationId xmlns:a16="http://schemas.microsoft.com/office/drawing/2014/main" id="{A464F5E6-9924-44EA-90FA-2D4449A6B8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301875"/>
          <a:ext cx="30480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6" name="公式" r:id="rId5" imgW="1167893" imgH="215806" progId="Equation.3">
                  <p:embed/>
                </p:oleObj>
              </mc:Choice>
              <mc:Fallback>
                <p:oleObj name="公式" r:id="rId5" imgW="1167893" imgH="21580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301875"/>
                        <a:ext cx="30480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3">
            <a:extLst>
              <a:ext uri="{FF2B5EF4-FFF2-40B4-BE49-F238E27FC236}">
                <a16:creationId xmlns:a16="http://schemas.microsoft.com/office/drawing/2014/main" id="{A4744F1C-2F37-40E8-A744-7BAAC61C20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2F2BF7B-C187-4FC9-8156-A14086D1C518}" type="datetime10">
              <a:rPr lang="zh-CN" altLang="en-US" smtClean="0"/>
              <a:pPr/>
              <a:t>17:46</a:t>
            </a:fld>
            <a:endParaRPr lang="en-US" altLang="zh-CN"/>
          </a:p>
        </p:txBody>
      </p:sp>
      <p:sp>
        <p:nvSpPr>
          <p:cNvPr id="27651" name="页脚占位符 4">
            <a:extLst>
              <a:ext uri="{FF2B5EF4-FFF2-40B4-BE49-F238E27FC236}">
                <a16:creationId xmlns:a16="http://schemas.microsoft.com/office/drawing/2014/main" id="{3CFEABD9-666F-41B9-A6F1-4E7DBB874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/>
              <a:t>北京邮电大学 计算机学院 离散数学</a:t>
            </a:r>
            <a:endParaRPr lang="en-US" altLang="zh-CN"/>
          </a:p>
        </p:txBody>
      </p:sp>
      <p:sp>
        <p:nvSpPr>
          <p:cNvPr id="27652" name="灯片编号占位符 5">
            <a:extLst>
              <a:ext uri="{FF2B5EF4-FFF2-40B4-BE49-F238E27FC236}">
                <a16:creationId xmlns:a16="http://schemas.microsoft.com/office/drawing/2014/main" id="{EF426E41-49D3-4A2A-9A1B-6237D7D7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24A0337-6BA2-4BAB-8C28-3192FF9E2E03}" type="slidenum">
              <a:rPr lang="zh-CN" altLang="en-US" smtClean="0"/>
              <a:pPr/>
              <a:t>12</a:t>
            </a:fld>
            <a:endParaRPr lang="en-US" altLang="zh-CN"/>
          </a:p>
        </p:txBody>
      </p:sp>
      <p:sp>
        <p:nvSpPr>
          <p:cNvPr id="27653" name="Rectangle 2">
            <a:extLst>
              <a:ext uri="{FF2B5EF4-FFF2-40B4-BE49-F238E27FC236}">
                <a16:creationId xmlns:a16="http://schemas.microsoft.com/office/drawing/2014/main" id="{9094D847-D02E-4F1B-A481-15283098CB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例子</a:t>
            </a:r>
          </a:p>
        </p:txBody>
      </p:sp>
      <p:sp>
        <p:nvSpPr>
          <p:cNvPr id="566275" name="Rectangle 3">
            <a:extLst>
              <a:ext uri="{FF2B5EF4-FFF2-40B4-BE49-F238E27FC236}">
                <a16:creationId xmlns:a16="http://schemas.microsoft.com/office/drawing/2014/main" id="{45FB750A-20B4-4927-B0BB-69DCDF3F8D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543800" cy="4114800"/>
          </a:xfrm>
        </p:spPr>
        <p:txBody>
          <a:bodyPr/>
          <a:lstStyle/>
          <a:p>
            <a:r>
              <a:rPr lang="zh-CN" altLang="en-US" sz="3200">
                <a:ea typeface="宋体" panose="02010600030101010101" pitchFamily="2" charset="-122"/>
              </a:rPr>
              <a:t>例：判断下面推理是否正确</a:t>
            </a:r>
          </a:p>
          <a:p>
            <a:r>
              <a:rPr lang="zh-CN" altLang="en-US" sz="3200">
                <a:ea typeface="宋体" panose="02010600030101010101" pitchFamily="2" charset="-122"/>
              </a:rPr>
              <a:t>⑵ 如果今天是</a:t>
            </a:r>
            <a:r>
              <a:rPr lang="en-US" altLang="zh-CN" sz="3200">
                <a:ea typeface="宋体" panose="02010600030101010101" pitchFamily="2" charset="-122"/>
              </a:rPr>
              <a:t>1</a:t>
            </a:r>
            <a:r>
              <a:rPr lang="zh-CN" altLang="en-US" sz="3200">
                <a:ea typeface="宋体" panose="02010600030101010101" pitchFamily="2" charset="-122"/>
              </a:rPr>
              <a:t>号，则明天是</a:t>
            </a:r>
            <a:r>
              <a:rPr lang="en-US" altLang="zh-CN" sz="3200">
                <a:ea typeface="宋体" panose="02010600030101010101" pitchFamily="2" charset="-122"/>
              </a:rPr>
              <a:t>2</a:t>
            </a:r>
            <a:r>
              <a:rPr lang="zh-CN" altLang="en-US" sz="3200">
                <a:ea typeface="宋体" panose="02010600030101010101" pitchFamily="2" charset="-122"/>
              </a:rPr>
              <a:t>号，今天不是</a:t>
            </a:r>
            <a:r>
              <a:rPr lang="en-US" altLang="zh-CN" sz="3200">
                <a:ea typeface="宋体" panose="02010600030101010101" pitchFamily="2" charset="-122"/>
              </a:rPr>
              <a:t>1</a:t>
            </a:r>
            <a:r>
              <a:rPr lang="zh-CN" altLang="en-US" sz="3200">
                <a:ea typeface="宋体" panose="02010600030101010101" pitchFamily="2" charset="-122"/>
              </a:rPr>
              <a:t>号，所以明天不是</a:t>
            </a:r>
            <a:r>
              <a:rPr lang="en-US" altLang="zh-CN" sz="3200">
                <a:ea typeface="宋体" panose="02010600030101010101" pitchFamily="2" charset="-122"/>
              </a:rPr>
              <a:t>2</a:t>
            </a:r>
            <a:r>
              <a:rPr lang="zh-CN" altLang="en-US" sz="3200">
                <a:ea typeface="宋体" panose="02010600030101010101" pitchFamily="2" charset="-122"/>
              </a:rPr>
              <a:t>号。</a:t>
            </a:r>
          </a:p>
          <a:p>
            <a:r>
              <a:rPr lang="zh-CN" altLang="en-US" sz="3200">
                <a:ea typeface="宋体" panose="02010600030101010101" pitchFamily="2" charset="-122"/>
              </a:rPr>
              <a:t>解：⑵  </a:t>
            </a:r>
            <a:r>
              <a:rPr lang="en-US" altLang="zh-CN" sz="32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3200">
                <a:ea typeface="宋体" panose="02010600030101010101" pitchFamily="2" charset="-122"/>
              </a:rPr>
              <a:t> : </a:t>
            </a:r>
            <a:r>
              <a:rPr lang="zh-CN" altLang="en-US" sz="3200">
                <a:ea typeface="宋体" panose="02010600030101010101" pitchFamily="2" charset="-122"/>
              </a:rPr>
              <a:t>今天是</a:t>
            </a:r>
            <a:r>
              <a:rPr lang="en-US" altLang="zh-CN" sz="3200">
                <a:ea typeface="宋体" panose="02010600030101010101" pitchFamily="2" charset="-122"/>
              </a:rPr>
              <a:t>1</a:t>
            </a:r>
            <a:r>
              <a:rPr lang="zh-CN" altLang="en-US" sz="3200">
                <a:ea typeface="宋体" panose="02010600030101010101" pitchFamily="2" charset="-122"/>
              </a:rPr>
              <a:t>号， </a:t>
            </a:r>
            <a:r>
              <a:rPr lang="en-US" altLang="zh-CN" sz="3200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3200">
                <a:ea typeface="宋体" panose="02010600030101010101" pitchFamily="2" charset="-122"/>
              </a:rPr>
              <a:t> : </a:t>
            </a:r>
            <a:r>
              <a:rPr lang="zh-CN" altLang="en-US" sz="3200">
                <a:ea typeface="宋体" panose="02010600030101010101" pitchFamily="2" charset="-122"/>
              </a:rPr>
              <a:t>明天是</a:t>
            </a:r>
            <a:r>
              <a:rPr lang="en-US" altLang="zh-CN" sz="3200">
                <a:ea typeface="宋体" panose="02010600030101010101" pitchFamily="2" charset="-122"/>
              </a:rPr>
              <a:t>2</a:t>
            </a:r>
            <a:r>
              <a:rPr lang="zh-CN" altLang="en-US" sz="3200">
                <a:ea typeface="宋体" panose="02010600030101010101" pitchFamily="2" charset="-122"/>
              </a:rPr>
              <a:t>号，</a:t>
            </a:r>
          </a:p>
          <a:p>
            <a:r>
              <a:rPr lang="zh-CN" altLang="en-US" sz="3200">
                <a:ea typeface="宋体" panose="02010600030101010101" pitchFamily="2" charset="-122"/>
              </a:rPr>
              <a:t>前提          ，        </a:t>
            </a:r>
            <a:r>
              <a:rPr lang="zh-CN" altLang="en-US">
                <a:ea typeface="宋体" panose="02010600030101010101" pitchFamily="2" charset="-122"/>
              </a:rPr>
              <a:t>结论</a:t>
            </a:r>
          </a:p>
        </p:txBody>
      </p:sp>
      <p:sp>
        <p:nvSpPr>
          <p:cNvPr id="27655" name="Rectangle 5">
            <a:extLst>
              <a:ext uri="{FF2B5EF4-FFF2-40B4-BE49-F238E27FC236}">
                <a16:creationId xmlns:a16="http://schemas.microsoft.com/office/drawing/2014/main" id="{88DCC907-3788-4112-9700-0286E45A7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66276" name="Object 4">
            <a:extLst>
              <a:ext uri="{FF2B5EF4-FFF2-40B4-BE49-F238E27FC236}">
                <a16:creationId xmlns:a16="http://schemas.microsoft.com/office/drawing/2014/main" id="{E53A2BAC-5A80-4D2F-8D52-6FE18A0468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408488"/>
          <a:ext cx="12954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7" name="公式" r:id="rId3" imgW="444114" imgH="164957" progId="Equation.3">
                  <p:embed/>
                </p:oleObj>
              </mc:Choice>
              <mc:Fallback>
                <p:oleObj name="公式" r:id="rId3" imgW="444114" imgH="16495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408488"/>
                        <a:ext cx="12954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Rectangle 7">
            <a:extLst>
              <a:ext uri="{FF2B5EF4-FFF2-40B4-BE49-F238E27FC236}">
                <a16:creationId xmlns:a16="http://schemas.microsoft.com/office/drawing/2014/main" id="{F42B0321-D7E3-4858-ACD7-3C78CC41D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66278" name="Object 6">
            <a:extLst>
              <a:ext uri="{FF2B5EF4-FFF2-40B4-BE49-F238E27FC236}">
                <a16:creationId xmlns:a16="http://schemas.microsoft.com/office/drawing/2014/main" id="{2BD9F53C-9E03-4455-B349-226DE72574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410075"/>
          <a:ext cx="685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8" name="公式" r:id="rId5" imgW="241091" imgH="164957" progId="Equation.3">
                  <p:embed/>
                </p:oleObj>
              </mc:Choice>
              <mc:Fallback>
                <p:oleObj name="公式" r:id="rId5" imgW="241091" imgH="16495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410075"/>
                        <a:ext cx="685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9" name="Rectangle 9">
            <a:extLst>
              <a:ext uri="{FF2B5EF4-FFF2-40B4-BE49-F238E27FC236}">
                <a16:creationId xmlns:a16="http://schemas.microsoft.com/office/drawing/2014/main" id="{E1B5A0FF-95FC-4A24-865C-3277C9459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66280" name="Object 8">
            <a:extLst>
              <a:ext uri="{FF2B5EF4-FFF2-40B4-BE49-F238E27FC236}">
                <a16:creationId xmlns:a16="http://schemas.microsoft.com/office/drawing/2014/main" id="{8591BE29-DB44-472A-B23D-70A5110743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4422775"/>
          <a:ext cx="685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9" name="公式" r:id="rId7" imgW="241091" imgH="164957" progId="Equation.3">
                  <p:embed/>
                </p:oleObj>
              </mc:Choice>
              <mc:Fallback>
                <p:oleObj name="公式" r:id="rId7" imgW="241091" imgH="16495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422775"/>
                        <a:ext cx="685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3">
            <a:extLst>
              <a:ext uri="{FF2B5EF4-FFF2-40B4-BE49-F238E27FC236}">
                <a16:creationId xmlns:a16="http://schemas.microsoft.com/office/drawing/2014/main" id="{2CE94A2A-026A-44EC-BFBD-B09E283C00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65163D9-7650-42FE-B4D7-7A8531AFEACA}" type="datetime10">
              <a:rPr lang="zh-CN" altLang="en-US" smtClean="0"/>
              <a:pPr/>
              <a:t>17:46</a:t>
            </a:fld>
            <a:endParaRPr lang="en-US" altLang="zh-CN"/>
          </a:p>
        </p:txBody>
      </p:sp>
      <p:sp>
        <p:nvSpPr>
          <p:cNvPr id="28675" name="页脚占位符 4">
            <a:extLst>
              <a:ext uri="{FF2B5EF4-FFF2-40B4-BE49-F238E27FC236}">
                <a16:creationId xmlns:a16="http://schemas.microsoft.com/office/drawing/2014/main" id="{78828240-2C6A-4479-B1C4-142CAB9C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/>
              <a:t>北京邮电大学 计算机学院 离散数学</a:t>
            </a:r>
            <a:endParaRPr lang="en-US" altLang="zh-CN"/>
          </a:p>
        </p:txBody>
      </p:sp>
      <p:sp>
        <p:nvSpPr>
          <p:cNvPr id="28676" name="灯片编号占位符 5">
            <a:extLst>
              <a:ext uri="{FF2B5EF4-FFF2-40B4-BE49-F238E27FC236}">
                <a16:creationId xmlns:a16="http://schemas.microsoft.com/office/drawing/2014/main" id="{287F025E-98C8-48A8-9E77-747757979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ED5766A-07BB-4F3B-BC84-DF027999B425}" type="slidenum">
              <a:rPr lang="zh-CN" altLang="en-US" smtClean="0"/>
              <a:pPr/>
              <a:t>13</a:t>
            </a:fld>
            <a:endParaRPr lang="en-US" altLang="zh-CN"/>
          </a:p>
        </p:txBody>
      </p:sp>
      <p:sp>
        <p:nvSpPr>
          <p:cNvPr id="28677" name="Rectangle 2">
            <a:extLst>
              <a:ext uri="{FF2B5EF4-FFF2-40B4-BE49-F238E27FC236}">
                <a16:creationId xmlns:a16="http://schemas.microsoft.com/office/drawing/2014/main" id="{F1B9A0E8-0A38-4C21-8D12-BCC2643BE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例子</a:t>
            </a:r>
          </a:p>
        </p:txBody>
      </p:sp>
      <p:sp>
        <p:nvSpPr>
          <p:cNvPr id="567299" name="Rectangle 3">
            <a:extLst>
              <a:ext uri="{FF2B5EF4-FFF2-40B4-BE49-F238E27FC236}">
                <a16:creationId xmlns:a16="http://schemas.microsoft.com/office/drawing/2014/main" id="{F3F32A76-F1D3-4305-B3E1-C7ADDF7CAF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36700"/>
            <a:ext cx="8305800" cy="2457450"/>
          </a:xfrm>
        </p:spPr>
        <p:txBody>
          <a:bodyPr/>
          <a:lstStyle/>
          <a:p>
            <a:r>
              <a:rPr lang="zh-CN" altLang="en-US" sz="3200">
                <a:ea typeface="宋体" panose="02010600030101010101" pitchFamily="2" charset="-122"/>
              </a:rPr>
              <a:t>解：⑵  </a:t>
            </a:r>
            <a:r>
              <a:rPr lang="en-US" altLang="zh-CN" sz="32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3200">
                <a:ea typeface="宋体" panose="02010600030101010101" pitchFamily="2" charset="-122"/>
              </a:rPr>
              <a:t> : </a:t>
            </a:r>
            <a:r>
              <a:rPr lang="zh-CN" altLang="en-US" sz="3200">
                <a:ea typeface="宋体" panose="02010600030101010101" pitchFamily="2" charset="-122"/>
              </a:rPr>
              <a:t>今天是</a:t>
            </a:r>
            <a:r>
              <a:rPr lang="en-US" altLang="zh-CN" sz="3200">
                <a:ea typeface="宋体" panose="02010600030101010101" pitchFamily="2" charset="-122"/>
              </a:rPr>
              <a:t>1</a:t>
            </a:r>
            <a:r>
              <a:rPr lang="zh-CN" altLang="en-US" sz="3200">
                <a:ea typeface="宋体" panose="02010600030101010101" pitchFamily="2" charset="-122"/>
              </a:rPr>
              <a:t>号， </a:t>
            </a:r>
            <a:r>
              <a:rPr lang="en-US" altLang="zh-CN" sz="3200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3200">
                <a:ea typeface="宋体" panose="02010600030101010101" pitchFamily="2" charset="-122"/>
              </a:rPr>
              <a:t> : </a:t>
            </a:r>
            <a:r>
              <a:rPr lang="zh-CN" altLang="en-US" sz="3200">
                <a:ea typeface="宋体" panose="02010600030101010101" pitchFamily="2" charset="-122"/>
              </a:rPr>
              <a:t>明天是</a:t>
            </a:r>
            <a:r>
              <a:rPr lang="en-US" altLang="zh-CN" sz="3200">
                <a:ea typeface="宋体" panose="02010600030101010101" pitchFamily="2" charset="-122"/>
              </a:rPr>
              <a:t>2</a:t>
            </a:r>
            <a:r>
              <a:rPr lang="zh-CN" altLang="en-US" sz="3200">
                <a:ea typeface="宋体" panose="02010600030101010101" pitchFamily="2" charset="-122"/>
              </a:rPr>
              <a:t>号，</a:t>
            </a:r>
          </a:p>
          <a:p>
            <a:r>
              <a:rPr lang="zh-CN" altLang="en-US" sz="3200">
                <a:ea typeface="宋体" panose="02010600030101010101" pitchFamily="2" charset="-122"/>
              </a:rPr>
              <a:t>前提          ，        结论</a:t>
            </a:r>
          </a:p>
          <a:p>
            <a:r>
              <a:rPr lang="zh-CN" altLang="en-US" sz="3200">
                <a:ea typeface="宋体" panose="02010600030101010101" pitchFamily="2" charset="-122"/>
              </a:rPr>
              <a:t>判断                             是否为永真式</a:t>
            </a:r>
          </a:p>
          <a:p>
            <a:r>
              <a:rPr lang="zh-CN" altLang="en-US" sz="3200">
                <a:ea typeface="宋体" panose="02010600030101010101" pitchFamily="2" charset="-122"/>
              </a:rPr>
              <a:t>化成规范形式</a:t>
            </a:r>
          </a:p>
        </p:txBody>
      </p:sp>
      <p:sp>
        <p:nvSpPr>
          <p:cNvPr id="28679" name="Rectangle 4">
            <a:extLst>
              <a:ext uri="{FF2B5EF4-FFF2-40B4-BE49-F238E27FC236}">
                <a16:creationId xmlns:a16="http://schemas.microsoft.com/office/drawing/2014/main" id="{FC8E81E0-0D52-44C4-9CD3-0B5243CEB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67301" name="Object 5">
            <a:extLst>
              <a:ext uri="{FF2B5EF4-FFF2-40B4-BE49-F238E27FC236}">
                <a16:creationId xmlns:a16="http://schemas.microsoft.com/office/drawing/2014/main" id="{EED60101-BE47-44DA-8569-704F8DC20F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3100" y="2220913"/>
          <a:ext cx="12954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7" name="公式" r:id="rId3" imgW="444114" imgH="164957" progId="Equation.3">
                  <p:embed/>
                </p:oleObj>
              </mc:Choice>
              <mc:Fallback>
                <p:oleObj name="公式" r:id="rId3" imgW="444114" imgH="16495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2220913"/>
                        <a:ext cx="12954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Rectangle 6">
            <a:extLst>
              <a:ext uri="{FF2B5EF4-FFF2-40B4-BE49-F238E27FC236}">
                <a16:creationId xmlns:a16="http://schemas.microsoft.com/office/drawing/2014/main" id="{DE586E47-BD36-433A-B687-3C3A210C9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67303" name="Object 7">
            <a:extLst>
              <a:ext uri="{FF2B5EF4-FFF2-40B4-BE49-F238E27FC236}">
                <a16:creationId xmlns:a16="http://schemas.microsoft.com/office/drawing/2014/main" id="{EE44A076-FC51-401D-A149-4A4C24419D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2217738"/>
          <a:ext cx="685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8" name="公式" r:id="rId5" imgW="241091" imgH="164957" progId="Equation.3">
                  <p:embed/>
                </p:oleObj>
              </mc:Choice>
              <mc:Fallback>
                <p:oleObj name="公式" r:id="rId5" imgW="241091" imgH="16495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217738"/>
                        <a:ext cx="685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3" name="Rectangle 8">
            <a:extLst>
              <a:ext uri="{FF2B5EF4-FFF2-40B4-BE49-F238E27FC236}">
                <a16:creationId xmlns:a16="http://schemas.microsoft.com/office/drawing/2014/main" id="{8F862741-1917-4611-8C91-D697DD46E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67305" name="Object 9">
            <a:extLst>
              <a:ext uri="{FF2B5EF4-FFF2-40B4-BE49-F238E27FC236}">
                <a16:creationId xmlns:a16="http://schemas.microsoft.com/office/drawing/2014/main" id="{F7D4B67B-239C-4215-9FF6-5717C5843A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2159000"/>
          <a:ext cx="685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9" name="公式" r:id="rId7" imgW="241091" imgH="164957" progId="Equation.3">
                  <p:embed/>
                </p:oleObj>
              </mc:Choice>
              <mc:Fallback>
                <p:oleObj name="公式" r:id="rId7" imgW="241091" imgH="16495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159000"/>
                        <a:ext cx="685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Rectangle 11">
            <a:extLst>
              <a:ext uri="{FF2B5EF4-FFF2-40B4-BE49-F238E27FC236}">
                <a16:creationId xmlns:a16="http://schemas.microsoft.com/office/drawing/2014/main" id="{5E6219B2-B8F7-415C-91C6-4E2E501E3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67306" name="Object 10">
            <a:extLst>
              <a:ext uri="{FF2B5EF4-FFF2-40B4-BE49-F238E27FC236}">
                <a16:creationId xmlns:a16="http://schemas.microsoft.com/office/drawing/2014/main" id="{00E2C362-7218-473D-992B-4852C78BDD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725738"/>
          <a:ext cx="35814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0" name="公式" r:id="rId9" imgW="1383699" imgH="215806" progId="Equation.3">
                  <p:embed/>
                </p:oleObj>
              </mc:Choice>
              <mc:Fallback>
                <p:oleObj name="公式" r:id="rId9" imgW="1383699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725738"/>
                        <a:ext cx="3581400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Rectangle 13">
            <a:extLst>
              <a:ext uri="{FF2B5EF4-FFF2-40B4-BE49-F238E27FC236}">
                <a16:creationId xmlns:a16="http://schemas.microsoft.com/office/drawing/2014/main" id="{355B635E-785E-41F1-AD28-0E287780C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67310" name="Object 14">
            <a:extLst>
              <a:ext uri="{FF2B5EF4-FFF2-40B4-BE49-F238E27FC236}">
                <a16:creationId xmlns:a16="http://schemas.microsoft.com/office/drawing/2014/main" id="{55EDCD44-E018-445F-9F82-93A8ECA7F0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8525" y="3949700"/>
          <a:ext cx="35814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1" name="公式" r:id="rId11" imgW="1383699" imgH="215806" progId="Equation.3">
                  <p:embed/>
                </p:oleObj>
              </mc:Choice>
              <mc:Fallback>
                <p:oleObj name="公式" r:id="rId11" imgW="1383699" imgH="21580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3949700"/>
                        <a:ext cx="35814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9" name="Rectangle 16">
            <a:extLst>
              <a:ext uri="{FF2B5EF4-FFF2-40B4-BE49-F238E27FC236}">
                <a16:creationId xmlns:a16="http://schemas.microsoft.com/office/drawing/2014/main" id="{B744D883-C87E-4D78-9E45-C8E5B70D5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67311" name="Object 15">
            <a:extLst>
              <a:ext uri="{FF2B5EF4-FFF2-40B4-BE49-F238E27FC236}">
                <a16:creationId xmlns:a16="http://schemas.microsoft.com/office/drawing/2014/main" id="{67B50B7B-7CEF-4970-BBFE-51ACE73DE5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3100" y="4511675"/>
          <a:ext cx="41148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2" name="公式" r:id="rId12" imgW="1600200" imgH="215900" progId="Equation.3">
                  <p:embed/>
                </p:oleObj>
              </mc:Choice>
              <mc:Fallback>
                <p:oleObj name="公式" r:id="rId12" imgW="1600200" imgH="215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4511675"/>
                        <a:ext cx="41148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1" name="Rectangle 18">
            <a:extLst>
              <a:ext uri="{FF2B5EF4-FFF2-40B4-BE49-F238E27FC236}">
                <a16:creationId xmlns:a16="http://schemas.microsoft.com/office/drawing/2014/main" id="{25204329-A499-4155-8EEC-21EAF5DE9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67313" name="Object 17">
            <a:extLst>
              <a:ext uri="{FF2B5EF4-FFF2-40B4-BE49-F238E27FC236}">
                <a16:creationId xmlns:a16="http://schemas.microsoft.com/office/drawing/2014/main" id="{CD366A1D-199A-4C65-8B63-E9274485EB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6738" y="5153025"/>
          <a:ext cx="43434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3" name="公式" r:id="rId14" imgW="1637589" imgH="215806" progId="Equation.3">
                  <p:embed/>
                </p:oleObj>
              </mc:Choice>
              <mc:Fallback>
                <p:oleObj name="公式" r:id="rId14" imgW="1637589" imgH="21580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5153025"/>
                        <a:ext cx="43434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29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3">
            <a:extLst>
              <a:ext uri="{FF2B5EF4-FFF2-40B4-BE49-F238E27FC236}">
                <a16:creationId xmlns:a16="http://schemas.microsoft.com/office/drawing/2014/main" id="{9F8FD5A8-161C-4285-A8D9-865C94C2E68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BDCBFC0-6C33-4D56-9148-29F88CBD3A14}" type="datetime10">
              <a:rPr lang="zh-CN" altLang="en-US" smtClean="0"/>
              <a:pPr/>
              <a:t>17:46</a:t>
            </a:fld>
            <a:endParaRPr lang="en-US" altLang="zh-CN"/>
          </a:p>
        </p:txBody>
      </p:sp>
      <p:sp>
        <p:nvSpPr>
          <p:cNvPr id="29699" name="页脚占位符 4">
            <a:extLst>
              <a:ext uri="{FF2B5EF4-FFF2-40B4-BE49-F238E27FC236}">
                <a16:creationId xmlns:a16="http://schemas.microsoft.com/office/drawing/2014/main" id="{A75D6CE3-9C0A-4EE6-ACA8-7E081988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/>
              <a:t>北京邮电大学 计算机学院 离散数学</a:t>
            </a:r>
            <a:endParaRPr lang="en-US" altLang="zh-CN"/>
          </a:p>
        </p:txBody>
      </p:sp>
      <p:sp>
        <p:nvSpPr>
          <p:cNvPr id="29700" name="灯片编号占位符 5">
            <a:extLst>
              <a:ext uri="{FF2B5EF4-FFF2-40B4-BE49-F238E27FC236}">
                <a16:creationId xmlns:a16="http://schemas.microsoft.com/office/drawing/2014/main" id="{7474E1E7-AE81-424E-999E-64AF0159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7337721-59B2-47A9-9DFC-FA97AC8D44B4}" type="slidenum">
              <a:rPr lang="zh-CN" altLang="en-US" smtClean="0"/>
              <a:pPr/>
              <a:t>14</a:t>
            </a:fld>
            <a:endParaRPr lang="en-US" altLang="zh-CN"/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A5E78C0A-1DD3-48F6-9D7B-90ACE91E0D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例子</a:t>
            </a:r>
          </a:p>
        </p:txBody>
      </p:sp>
      <p:sp>
        <p:nvSpPr>
          <p:cNvPr id="29702" name="Rectangle 3">
            <a:extLst>
              <a:ext uri="{FF2B5EF4-FFF2-40B4-BE49-F238E27FC236}">
                <a16:creationId xmlns:a16="http://schemas.microsoft.com/office/drawing/2014/main" id="{0ADCCC77-7DFF-4C11-83C6-DC0509C5EA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924800" cy="41148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解：</a:t>
            </a:r>
          </a:p>
        </p:txBody>
      </p:sp>
      <p:sp>
        <p:nvSpPr>
          <p:cNvPr id="29703" name="Rectangle 4">
            <a:extLst>
              <a:ext uri="{FF2B5EF4-FFF2-40B4-BE49-F238E27FC236}">
                <a16:creationId xmlns:a16="http://schemas.microsoft.com/office/drawing/2014/main" id="{81CBEE1C-FF7F-4B9D-A5FF-BA326726A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9704" name="Rectangle 6">
            <a:extLst>
              <a:ext uri="{FF2B5EF4-FFF2-40B4-BE49-F238E27FC236}">
                <a16:creationId xmlns:a16="http://schemas.microsoft.com/office/drawing/2014/main" id="{282EFB0D-7D53-4DE2-8952-2497739C0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9705" name="Rectangle 8">
            <a:extLst>
              <a:ext uri="{FF2B5EF4-FFF2-40B4-BE49-F238E27FC236}">
                <a16:creationId xmlns:a16="http://schemas.microsoft.com/office/drawing/2014/main" id="{8FC90A72-8C4D-496B-941C-DE4DF1FE8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9706" name="Rectangle 10">
            <a:extLst>
              <a:ext uri="{FF2B5EF4-FFF2-40B4-BE49-F238E27FC236}">
                <a16:creationId xmlns:a16="http://schemas.microsoft.com/office/drawing/2014/main" id="{294A7A74-0280-4E5D-AD87-FD7B02587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9707" name="Rectangle 12">
            <a:extLst>
              <a:ext uri="{FF2B5EF4-FFF2-40B4-BE49-F238E27FC236}">
                <a16:creationId xmlns:a16="http://schemas.microsoft.com/office/drawing/2014/main" id="{909C37A4-625E-460D-9926-872B1CFAD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68333" name="Object 13">
            <a:extLst>
              <a:ext uri="{FF2B5EF4-FFF2-40B4-BE49-F238E27FC236}">
                <a16:creationId xmlns:a16="http://schemas.microsoft.com/office/drawing/2014/main" id="{4880D764-DA46-4059-B65B-3E28D5AEC5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828800"/>
          <a:ext cx="35814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8" name="公式" r:id="rId3" imgW="1383699" imgH="215806" progId="Equation.3">
                  <p:embed/>
                </p:oleObj>
              </mc:Choice>
              <mc:Fallback>
                <p:oleObj name="公式" r:id="rId3" imgW="1383699" imgH="21580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828800"/>
                        <a:ext cx="35814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9" name="Rectangle 14">
            <a:extLst>
              <a:ext uri="{FF2B5EF4-FFF2-40B4-BE49-F238E27FC236}">
                <a16:creationId xmlns:a16="http://schemas.microsoft.com/office/drawing/2014/main" id="{E3500FD1-1F5F-4320-9020-E7398E4E9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68335" name="Object 15">
            <a:extLst>
              <a:ext uri="{FF2B5EF4-FFF2-40B4-BE49-F238E27FC236}">
                <a16:creationId xmlns:a16="http://schemas.microsoft.com/office/drawing/2014/main" id="{63AF7347-2950-458C-89C1-517409C366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408238"/>
          <a:ext cx="41148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9" name="公式" r:id="rId5" imgW="1600200" imgH="215900" progId="Equation.3">
                  <p:embed/>
                </p:oleObj>
              </mc:Choice>
              <mc:Fallback>
                <p:oleObj name="公式" r:id="rId5" imgW="1600200" imgH="215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408238"/>
                        <a:ext cx="41148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1" name="Rectangle 16">
            <a:extLst>
              <a:ext uri="{FF2B5EF4-FFF2-40B4-BE49-F238E27FC236}">
                <a16:creationId xmlns:a16="http://schemas.microsoft.com/office/drawing/2014/main" id="{87C0859E-C532-4CEB-AD29-EEB258C71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68337" name="Object 17">
            <a:extLst>
              <a:ext uri="{FF2B5EF4-FFF2-40B4-BE49-F238E27FC236}">
                <a16:creationId xmlns:a16="http://schemas.microsoft.com/office/drawing/2014/main" id="{93A8CD70-B3E1-44CE-8B39-68F631CC55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924175"/>
          <a:ext cx="43434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0" name="公式" r:id="rId7" imgW="1637589" imgH="215806" progId="Equation.3">
                  <p:embed/>
                </p:oleObj>
              </mc:Choice>
              <mc:Fallback>
                <p:oleObj name="公式" r:id="rId7" imgW="1637589" imgH="21580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924175"/>
                        <a:ext cx="43434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3" name="Rectangle 19">
            <a:extLst>
              <a:ext uri="{FF2B5EF4-FFF2-40B4-BE49-F238E27FC236}">
                <a16:creationId xmlns:a16="http://schemas.microsoft.com/office/drawing/2014/main" id="{E140B9BC-9110-4143-BF08-C87CF28B9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68338" name="Object 18">
            <a:extLst>
              <a:ext uri="{FF2B5EF4-FFF2-40B4-BE49-F238E27FC236}">
                <a16:creationId xmlns:a16="http://schemas.microsoft.com/office/drawing/2014/main" id="{B4A68492-E35C-488E-A3DD-9143C159C0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457575"/>
          <a:ext cx="41148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1" name="公式" r:id="rId9" imgW="1548728" imgH="215806" progId="Equation.3">
                  <p:embed/>
                </p:oleObj>
              </mc:Choice>
              <mc:Fallback>
                <p:oleObj name="公式" r:id="rId9" imgW="1548728" imgH="21580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457575"/>
                        <a:ext cx="41148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40" name="Object 20">
            <a:extLst>
              <a:ext uri="{FF2B5EF4-FFF2-40B4-BE49-F238E27FC236}">
                <a16:creationId xmlns:a16="http://schemas.microsoft.com/office/drawing/2014/main" id="{12974371-579D-42BF-B293-BCE16100C2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4495800"/>
          <a:ext cx="88392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2" name="公式" r:id="rId11" imgW="3403600" imgH="215900" progId="Equation.3">
                  <p:embed/>
                </p:oleObj>
              </mc:Choice>
              <mc:Fallback>
                <p:oleObj name="公式" r:id="rId11" imgW="3403600" imgH="215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95800"/>
                        <a:ext cx="88392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6" name="Rectangle 23">
            <a:extLst>
              <a:ext uri="{FF2B5EF4-FFF2-40B4-BE49-F238E27FC236}">
                <a16:creationId xmlns:a16="http://schemas.microsoft.com/office/drawing/2014/main" id="{58375B0B-08A5-4D35-935C-E25DC37C3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68342" name="Object 22">
            <a:extLst>
              <a:ext uri="{FF2B5EF4-FFF2-40B4-BE49-F238E27FC236}">
                <a16:creationId xmlns:a16="http://schemas.microsoft.com/office/drawing/2014/main" id="{54AAB578-608E-4A59-80D7-1932759DA7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962400"/>
          <a:ext cx="3657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3" name="公式" r:id="rId13" imgW="1371600" imgH="215900" progId="Equation.3">
                  <p:embed/>
                </p:oleObj>
              </mc:Choice>
              <mc:Fallback>
                <p:oleObj name="公式" r:id="rId13" imgW="1371600" imgH="2159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962400"/>
                        <a:ext cx="3657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8" name="Rectangle 25">
            <a:extLst>
              <a:ext uri="{FF2B5EF4-FFF2-40B4-BE49-F238E27FC236}">
                <a16:creationId xmlns:a16="http://schemas.microsoft.com/office/drawing/2014/main" id="{312C1415-C18C-4D4B-88A9-57F3CBC29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68344" name="Object 24">
            <a:extLst>
              <a:ext uri="{FF2B5EF4-FFF2-40B4-BE49-F238E27FC236}">
                <a16:creationId xmlns:a16="http://schemas.microsoft.com/office/drawing/2014/main" id="{0069C7C4-BD01-4AE7-BB68-6DF66A9092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5029200"/>
          <a:ext cx="51054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4" name="公式" r:id="rId15" imgW="2120900" imgH="215900" progId="Equation.3">
                  <p:embed/>
                </p:oleObj>
              </mc:Choice>
              <mc:Fallback>
                <p:oleObj name="公式" r:id="rId15" imgW="2120900" imgH="2159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029200"/>
                        <a:ext cx="51054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0" name="Rectangle 27">
            <a:extLst>
              <a:ext uri="{FF2B5EF4-FFF2-40B4-BE49-F238E27FC236}">
                <a16:creationId xmlns:a16="http://schemas.microsoft.com/office/drawing/2014/main" id="{2044033C-139F-4B3B-89AC-36D1D0472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68346" name="Object 26">
            <a:extLst>
              <a:ext uri="{FF2B5EF4-FFF2-40B4-BE49-F238E27FC236}">
                <a16:creationId xmlns:a16="http://schemas.microsoft.com/office/drawing/2014/main" id="{03D23912-7ED5-4284-A41D-98AE59FB8E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5638800"/>
          <a:ext cx="19812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5" name="公式" r:id="rId17" imgW="812447" imgH="253890" progId="Equation.3">
                  <p:embed/>
                </p:oleObj>
              </mc:Choice>
              <mc:Fallback>
                <p:oleObj name="公式" r:id="rId17" imgW="812447" imgH="25389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638800"/>
                        <a:ext cx="19812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占位符 3">
            <a:extLst>
              <a:ext uri="{FF2B5EF4-FFF2-40B4-BE49-F238E27FC236}">
                <a16:creationId xmlns:a16="http://schemas.microsoft.com/office/drawing/2014/main" id="{F161FE27-3675-49A1-B053-6455D6138B2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4680FE6-5C02-43B2-82C6-D2CA8947D09B}" type="datetime10">
              <a:rPr lang="zh-CN" altLang="en-US" smtClean="0"/>
              <a:pPr/>
              <a:t>17:46</a:t>
            </a:fld>
            <a:endParaRPr lang="en-US" altLang="zh-CN"/>
          </a:p>
        </p:txBody>
      </p:sp>
      <p:sp>
        <p:nvSpPr>
          <p:cNvPr id="30723" name="页脚占位符 4">
            <a:extLst>
              <a:ext uri="{FF2B5EF4-FFF2-40B4-BE49-F238E27FC236}">
                <a16:creationId xmlns:a16="http://schemas.microsoft.com/office/drawing/2014/main" id="{BC406701-D753-43BC-BFFA-14EEF95F7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/>
              <a:t>北京邮电大学 计算机学院 离散数学</a:t>
            </a:r>
            <a:endParaRPr lang="en-US" altLang="zh-CN"/>
          </a:p>
        </p:txBody>
      </p:sp>
      <p:sp>
        <p:nvSpPr>
          <p:cNvPr id="30724" name="灯片编号占位符 5">
            <a:extLst>
              <a:ext uri="{FF2B5EF4-FFF2-40B4-BE49-F238E27FC236}">
                <a16:creationId xmlns:a16="http://schemas.microsoft.com/office/drawing/2014/main" id="{DE25FAAD-145F-4673-A1D4-824F3976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42147B4-CEE1-47B6-AAF2-EA5B271911F2}" type="slidenum">
              <a:rPr lang="zh-CN" altLang="en-US" smtClean="0"/>
              <a:pPr/>
              <a:t>15</a:t>
            </a:fld>
            <a:endParaRPr lang="en-US" altLang="zh-CN"/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2A236C1C-70ED-4CDE-9E6F-C587CBE533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例子</a:t>
            </a:r>
          </a:p>
        </p:txBody>
      </p:sp>
      <p:sp>
        <p:nvSpPr>
          <p:cNvPr id="569347" name="Rectangle 3">
            <a:extLst>
              <a:ext uri="{FF2B5EF4-FFF2-40B4-BE49-F238E27FC236}">
                <a16:creationId xmlns:a16="http://schemas.microsoft.com/office/drawing/2014/main" id="{938F2FDF-EACA-4787-AC7D-BDD2F6049D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924800" cy="4114800"/>
          </a:xfrm>
        </p:spPr>
        <p:txBody>
          <a:bodyPr/>
          <a:lstStyle/>
          <a:p>
            <a:r>
              <a:rPr lang="zh-CN" altLang="en-US" sz="3200">
                <a:ea typeface="宋体" panose="02010600030101010101" pitchFamily="2" charset="-122"/>
              </a:rPr>
              <a:t>解：由于                             不是永真式</a:t>
            </a:r>
          </a:p>
          <a:p>
            <a:r>
              <a:rPr lang="zh-CN" altLang="en-US" sz="3200">
                <a:ea typeface="宋体" panose="02010600030101010101" pitchFamily="2" charset="-122"/>
              </a:rPr>
              <a:t>所以推理不正确。</a:t>
            </a:r>
          </a:p>
          <a:p>
            <a:r>
              <a:rPr lang="zh-CN" altLang="en-US" sz="3200">
                <a:ea typeface="宋体" panose="02010600030101010101" pitchFamily="2" charset="-122"/>
              </a:rPr>
              <a:t>事实上，本例中的结论正确，也可构造结论不正确的例子，但这样的推理是不正确的。 </a:t>
            </a:r>
          </a:p>
        </p:txBody>
      </p:sp>
      <p:sp>
        <p:nvSpPr>
          <p:cNvPr id="30727" name="Rectangle 4">
            <a:extLst>
              <a:ext uri="{FF2B5EF4-FFF2-40B4-BE49-F238E27FC236}">
                <a16:creationId xmlns:a16="http://schemas.microsoft.com/office/drawing/2014/main" id="{D0A0A3B0-40BE-4078-B77C-425F176AC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728" name="Rectangle 6">
            <a:extLst>
              <a:ext uri="{FF2B5EF4-FFF2-40B4-BE49-F238E27FC236}">
                <a16:creationId xmlns:a16="http://schemas.microsoft.com/office/drawing/2014/main" id="{EAE3BA7C-8C3A-4B56-B888-E48CAC336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729" name="Rectangle 8">
            <a:extLst>
              <a:ext uri="{FF2B5EF4-FFF2-40B4-BE49-F238E27FC236}">
                <a16:creationId xmlns:a16="http://schemas.microsoft.com/office/drawing/2014/main" id="{F546ECD6-AD6A-407F-9EDB-B50D21960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730" name="Rectangle 10">
            <a:extLst>
              <a:ext uri="{FF2B5EF4-FFF2-40B4-BE49-F238E27FC236}">
                <a16:creationId xmlns:a16="http://schemas.microsoft.com/office/drawing/2014/main" id="{851632BD-0FD9-45D0-8023-D5378B198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69355" name="Object 11">
            <a:extLst>
              <a:ext uri="{FF2B5EF4-FFF2-40B4-BE49-F238E27FC236}">
                <a16:creationId xmlns:a16="http://schemas.microsoft.com/office/drawing/2014/main" id="{7D2EA8A2-6B2B-4C9A-B824-2BEEBBCD80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1617663"/>
          <a:ext cx="35814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7" name="公式" r:id="rId3" imgW="1383699" imgH="215806" progId="Equation.3">
                  <p:embed/>
                </p:oleObj>
              </mc:Choice>
              <mc:Fallback>
                <p:oleObj name="公式" r:id="rId3" imgW="1383699" imgH="21580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617663"/>
                        <a:ext cx="3581400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Rectangle 12">
            <a:extLst>
              <a:ext uri="{FF2B5EF4-FFF2-40B4-BE49-F238E27FC236}">
                <a16:creationId xmlns:a16="http://schemas.microsoft.com/office/drawing/2014/main" id="{AA04D23C-8D1B-4D0C-A744-FDD847B00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733" name="Rectangle 14">
            <a:extLst>
              <a:ext uri="{FF2B5EF4-FFF2-40B4-BE49-F238E27FC236}">
                <a16:creationId xmlns:a16="http://schemas.microsoft.com/office/drawing/2014/main" id="{1EFB7324-0844-4219-9B67-0C7E40018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734" name="Rectangle 16">
            <a:extLst>
              <a:ext uri="{FF2B5EF4-FFF2-40B4-BE49-F238E27FC236}">
                <a16:creationId xmlns:a16="http://schemas.microsoft.com/office/drawing/2014/main" id="{40163C32-527F-40F1-9250-7BED851D3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>
            <a:extLst>
              <a:ext uri="{FF2B5EF4-FFF2-40B4-BE49-F238E27FC236}">
                <a16:creationId xmlns:a16="http://schemas.microsoft.com/office/drawing/2014/main" id="{ACC8FA46-27C3-454B-84BE-A0C4B4F87F2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9B7D1C6-FE06-4DB8-BDBF-F4354369FDE1}" type="datetime10">
              <a:rPr lang="zh-CN" altLang="en-US" smtClean="0"/>
              <a:pPr/>
              <a:t>17:46</a:t>
            </a:fld>
            <a:endParaRPr lang="en-US" altLang="zh-CN"/>
          </a:p>
        </p:txBody>
      </p:sp>
      <p:sp>
        <p:nvSpPr>
          <p:cNvPr id="31747" name="页脚占位符 4">
            <a:extLst>
              <a:ext uri="{FF2B5EF4-FFF2-40B4-BE49-F238E27FC236}">
                <a16:creationId xmlns:a16="http://schemas.microsoft.com/office/drawing/2014/main" id="{03656BB6-13B3-4843-8FA9-36C94443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/>
              <a:t>北京邮电大学 计算机学院 离散数学</a:t>
            </a:r>
            <a:endParaRPr lang="en-US" altLang="zh-CN"/>
          </a:p>
        </p:txBody>
      </p:sp>
      <p:sp>
        <p:nvSpPr>
          <p:cNvPr id="31748" name="灯片编号占位符 5">
            <a:extLst>
              <a:ext uri="{FF2B5EF4-FFF2-40B4-BE49-F238E27FC236}">
                <a16:creationId xmlns:a16="http://schemas.microsoft.com/office/drawing/2014/main" id="{9B2BFC61-21B6-4A8C-A934-6358BC56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4562415-D06F-45BD-99A7-7C0B52EB3513}" type="slidenum">
              <a:rPr lang="zh-CN" altLang="en-US" smtClean="0"/>
              <a:pPr/>
              <a:t>16</a:t>
            </a:fld>
            <a:endParaRPr lang="en-US" altLang="zh-CN"/>
          </a:p>
        </p:txBody>
      </p:sp>
      <p:sp>
        <p:nvSpPr>
          <p:cNvPr id="31749" name="Rectangle 2">
            <a:extLst>
              <a:ext uri="{FF2B5EF4-FFF2-40B4-BE49-F238E27FC236}">
                <a16:creationId xmlns:a16="http://schemas.microsoft.com/office/drawing/2014/main" id="{210CD283-7F48-4EC0-A4A3-E210811D1F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总结</a:t>
            </a:r>
          </a:p>
        </p:txBody>
      </p:sp>
      <p:sp>
        <p:nvSpPr>
          <p:cNvPr id="582659" name="Rectangle 3">
            <a:extLst>
              <a:ext uri="{FF2B5EF4-FFF2-40B4-BE49-F238E27FC236}">
                <a16:creationId xmlns:a16="http://schemas.microsoft.com/office/drawing/2014/main" id="{571D305A-A51C-48BD-9516-82FDB0574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41475"/>
            <a:ext cx="7848600" cy="4343400"/>
          </a:xfrm>
        </p:spPr>
        <p:txBody>
          <a:bodyPr/>
          <a:lstStyle/>
          <a:p>
            <a:r>
              <a:rPr lang="zh-CN" altLang="en-US" sz="3200" dirty="0">
                <a:ea typeface="宋体" panose="02010600030101010101" pitchFamily="2" charset="-122"/>
              </a:rPr>
              <a:t>例：判断下面推理是否正确</a:t>
            </a:r>
          </a:p>
          <a:p>
            <a:r>
              <a:rPr lang="zh-CN" altLang="en-US" sz="3200" dirty="0">
                <a:ea typeface="宋体" panose="02010600030101010101" pitchFamily="2" charset="-122"/>
              </a:rPr>
              <a:t>⑴ 如果今天是</a:t>
            </a:r>
            <a:r>
              <a:rPr lang="en-US" altLang="zh-CN" sz="3200" dirty="0">
                <a:ea typeface="宋体" panose="02010600030101010101" pitchFamily="2" charset="-122"/>
              </a:rPr>
              <a:t>1</a:t>
            </a:r>
            <a:r>
              <a:rPr lang="zh-CN" altLang="en-US" sz="3200" dirty="0">
                <a:ea typeface="宋体" panose="02010600030101010101" pitchFamily="2" charset="-122"/>
              </a:rPr>
              <a:t>号，则明天是</a:t>
            </a:r>
            <a:r>
              <a:rPr lang="en-US" altLang="zh-CN" sz="3200" dirty="0">
                <a:ea typeface="宋体" panose="02010600030101010101" pitchFamily="2" charset="-122"/>
              </a:rPr>
              <a:t>3</a:t>
            </a:r>
            <a:r>
              <a:rPr lang="zh-CN" altLang="en-US" sz="3200" dirty="0">
                <a:ea typeface="宋体" panose="02010600030101010101" pitchFamily="2" charset="-122"/>
              </a:rPr>
              <a:t>号，今天是</a:t>
            </a:r>
            <a:r>
              <a:rPr lang="en-US" altLang="zh-CN" sz="3200" dirty="0">
                <a:ea typeface="宋体" panose="02010600030101010101" pitchFamily="2" charset="-122"/>
              </a:rPr>
              <a:t>1</a:t>
            </a:r>
            <a:r>
              <a:rPr lang="zh-CN" altLang="en-US" sz="3200" dirty="0">
                <a:ea typeface="宋体" panose="02010600030101010101" pitchFamily="2" charset="-122"/>
              </a:rPr>
              <a:t>号，所以明天是</a:t>
            </a:r>
            <a:r>
              <a:rPr lang="en-US" altLang="zh-CN" sz="3200" dirty="0">
                <a:ea typeface="宋体" panose="02010600030101010101" pitchFamily="2" charset="-122"/>
              </a:rPr>
              <a:t>3</a:t>
            </a:r>
            <a:r>
              <a:rPr lang="zh-CN" altLang="en-US" sz="3200" dirty="0">
                <a:ea typeface="宋体" panose="02010600030101010101" pitchFamily="2" charset="-122"/>
              </a:rPr>
              <a:t>号。</a:t>
            </a:r>
          </a:p>
          <a:p>
            <a:r>
              <a:rPr lang="zh-CN" altLang="en-US" sz="3200" dirty="0">
                <a:ea typeface="宋体" panose="02010600030101010101" pitchFamily="2" charset="-122"/>
              </a:rPr>
              <a:t>推理正确，结论不正确。</a:t>
            </a:r>
            <a:endParaRPr lang="en-US" altLang="zh-CN" sz="3200" dirty="0">
              <a:ea typeface="宋体" panose="02010600030101010101" pitchFamily="2" charset="-122"/>
            </a:endParaRPr>
          </a:p>
          <a:p>
            <a:r>
              <a:rPr lang="zh-CN" altLang="en-US" sz="3200" dirty="0">
                <a:ea typeface="宋体" panose="02010600030101010101" pitchFamily="2" charset="-122"/>
              </a:rPr>
              <a:t>⑵ 如果今天是</a:t>
            </a:r>
            <a:r>
              <a:rPr lang="en-US" altLang="zh-CN" sz="3200" dirty="0">
                <a:ea typeface="宋体" panose="02010600030101010101" pitchFamily="2" charset="-122"/>
              </a:rPr>
              <a:t>1</a:t>
            </a:r>
            <a:r>
              <a:rPr lang="zh-CN" altLang="en-US" sz="3200" dirty="0">
                <a:ea typeface="宋体" panose="02010600030101010101" pitchFamily="2" charset="-122"/>
              </a:rPr>
              <a:t>号，则明天是</a:t>
            </a:r>
            <a:r>
              <a:rPr lang="en-US" altLang="zh-CN" sz="3200" dirty="0">
                <a:ea typeface="宋体" panose="02010600030101010101" pitchFamily="2" charset="-122"/>
              </a:rPr>
              <a:t>2</a:t>
            </a:r>
            <a:r>
              <a:rPr lang="zh-CN" altLang="en-US" sz="3200" dirty="0">
                <a:ea typeface="宋体" panose="02010600030101010101" pitchFamily="2" charset="-122"/>
              </a:rPr>
              <a:t>号，今天不是</a:t>
            </a:r>
            <a:r>
              <a:rPr lang="en-US" altLang="zh-CN" sz="3200" dirty="0">
                <a:ea typeface="宋体" panose="02010600030101010101" pitchFamily="2" charset="-122"/>
              </a:rPr>
              <a:t>1</a:t>
            </a:r>
            <a:r>
              <a:rPr lang="zh-CN" altLang="en-US" sz="3200" dirty="0">
                <a:ea typeface="宋体" panose="02010600030101010101" pitchFamily="2" charset="-122"/>
              </a:rPr>
              <a:t>号，所以明天不是</a:t>
            </a:r>
            <a:r>
              <a:rPr lang="en-US" altLang="zh-CN" sz="3200" dirty="0">
                <a:ea typeface="宋体" panose="02010600030101010101" pitchFamily="2" charset="-122"/>
              </a:rPr>
              <a:t>2</a:t>
            </a:r>
            <a:r>
              <a:rPr lang="zh-CN" altLang="en-US" sz="3200" dirty="0">
                <a:ea typeface="宋体" panose="02010600030101010101" pitchFamily="2" charset="-122"/>
              </a:rPr>
              <a:t>号。</a:t>
            </a:r>
          </a:p>
          <a:p>
            <a:r>
              <a:rPr lang="zh-CN" altLang="en-US" sz="3200" dirty="0">
                <a:ea typeface="宋体" panose="02010600030101010101" pitchFamily="2" charset="-122"/>
              </a:rPr>
              <a:t>推理不正确，结论正确。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5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3">
            <a:extLst>
              <a:ext uri="{FF2B5EF4-FFF2-40B4-BE49-F238E27FC236}">
                <a16:creationId xmlns:a16="http://schemas.microsoft.com/office/drawing/2014/main" id="{A2DF4C48-0FBE-47FC-A8A3-8B2C3B7989A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1CB089C-5D91-4F22-958D-5D0F63819382}" type="datetime10">
              <a:rPr lang="zh-CN" altLang="en-US" smtClean="0"/>
              <a:pPr/>
              <a:t>17:46</a:t>
            </a:fld>
            <a:endParaRPr lang="en-US" altLang="zh-CN"/>
          </a:p>
        </p:txBody>
      </p:sp>
      <p:sp>
        <p:nvSpPr>
          <p:cNvPr id="22531" name="页脚占位符 4">
            <a:extLst>
              <a:ext uri="{FF2B5EF4-FFF2-40B4-BE49-F238E27FC236}">
                <a16:creationId xmlns:a16="http://schemas.microsoft.com/office/drawing/2014/main" id="{9C39113F-573F-45A4-93E8-1BA0E171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/>
              <a:t>北京邮电大学 计算机学院 离散数学</a:t>
            </a:r>
            <a:endParaRPr lang="en-US" altLang="zh-CN"/>
          </a:p>
        </p:txBody>
      </p:sp>
      <p:sp>
        <p:nvSpPr>
          <p:cNvPr id="22532" name="灯片编号占位符 5">
            <a:extLst>
              <a:ext uri="{FF2B5EF4-FFF2-40B4-BE49-F238E27FC236}">
                <a16:creationId xmlns:a16="http://schemas.microsoft.com/office/drawing/2014/main" id="{5A3A5D42-EA41-4DF4-83FE-C7D8DC97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852691D-7C04-4BA6-BC18-BD5ADD58D753}" type="slidenum">
              <a:rPr lang="zh-CN" altLang="en-US" smtClean="0"/>
              <a:pPr/>
              <a:t>17</a:t>
            </a:fld>
            <a:endParaRPr lang="en-US" altLang="zh-CN"/>
          </a:p>
        </p:txBody>
      </p:sp>
      <p:sp>
        <p:nvSpPr>
          <p:cNvPr id="22533" name="Rectangle 2">
            <a:extLst>
              <a:ext uri="{FF2B5EF4-FFF2-40B4-BE49-F238E27FC236}">
                <a16:creationId xmlns:a16="http://schemas.microsoft.com/office/drawing/2014/main" id="{6DBAE115-4AD5-4637-B24F-EF8CCAA74E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推理正确</a:t>
            </a:r>
          </a:p>
        </p:txBody>
      </p:sp>
      <p:sp>
        <p:nvSpPr>
          <p:cNvPr id="562179" name="Rectangle 3">
            <a:extLst>
              <a:ext uri="{FF2B5EF4-FFF2-40B4-BE49-F238E27FC236}">
                <a16:creationId xmlns:a16="http://schemas.microsoft.com/office/drawing/2014/main" id="{6450881E-0175-4699-921D-84A26220E7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3713" y="1604963"/>
            <a:ext cx="7772400" cy="4114800"/>
          </a:xfrm>
        </p:spPr>
        <p:txBody>
          <a:bodyPr/>
          <a:lstStyle/>
          <a:p>
            <a:r>
              <a:rPr lang="zh-CN" altLang="en-US" sz="3200">
                <a:ea typeface="宋体" panose="02010600030101010101" pitchFamily="2" charset="-122"/>
              </a:rPr>
              <a:t>推理正确       为真命题 </a:t>
            </a:r>
          </a:p>
          <a:p>
            <a:r>
              <a:rPr lang="zh-CN" altLang="en-US" sz="3200">
                <a:ea typeface="宋体" panose="02010600030101010101" pitchFamily="2" charset="-122"/>
              </a:rPr>
              <a:t>由                                为重言式可知</a:t>
            </a:r>
          </a:p>
          <a:p>
            <a:r>
              <a:rPr lang="zh-CN" altLang="en-US" sz="3200">
                <a:ea typeface="宋体" panose="02010600030101010101" pitchFamily="2" charset="-122"/>
              </a:rPr>
              <a:t>	             均为真，则     为真</a:t>
            </a:r>
          </a:p>
          <a:p>
            <a:r>
              <a:rPr lang="zh-CN" altLang="en-US" sz="3200">
                <a:ea typeface="宋体" panose="02010600030101010101" pitchFamily="2" charset="-122"/>
              </a:rPr>
              <a:t>                  有一为假，则     </a:t>
            </a:r>
            <a:r>
              <a:rPr lang="zh-CN" altLang="en-US">
                <a:ea typeface="宋体" panose="02010600030101010101" pitchFamily="2" charset="-122"/>
              </a:rPr>
              <a:t>可真可假</a:t>
            </a:r>
          </a:p>
        </p:txBody>
      </p:sp>
      <p:sp>
        <p:nvSpPr>
          <p:cNvPr id="22535" name="Rectangle 4">
            <a:extLst>
              <a:ext uri="{FF2B5EF4-FFF2-40B4-BE49-F238E27FC236}">
                <a16:creationId xmlns:a16="http://schemas.microsoft.com/office/drawing/2014/main" id="{B328F7B4-40B8-412C-90FE-D2BACC305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536" name="Rectangle 6">
            <a:extLst>
              <a:ext uri="{FF2B5EF4-FFF2-40B4-BE49-F238E27FC236}">
                <a16:creationId xmlns:a16="http://schemas.microsoft.com/office/drawing/2014/main" id="{CA98BD96-AE92-4654-A774-7CC7F8E82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537" name="Rectangle 8">
            <a:extLst>
              <a:ext uri="{FF2B5EF4-FFF2-40B4-BE49-F238E27FC236}">
                <a16:creationId xmlns:a16="http://schemas.microsoft.com/office/drawing/2014/main" id="{AF2BC116-7159-431F-B4F5-8E2366A15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538" name="Rectangle 10">
            <a:extLst>
              <a:ext uri="{FF2B5EF4-FFF2-40B4-BE49-F238E27FC236}">
                <a16:creationId xmlns:a16="http://schemas.microsoft.com/office/drawing/2014/main" id="{3B5389F7-8D63-4887-9F96-19C743692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539" name="Rectangle 12">
            <a:extLst>
              <a:ext uri="{FF2B5EF4-FFF2-40B4-BE49-F238E27FC236}">
                <a16:creationId xmlns:a16="http://schemas.microsoft.com/office/drawing/2014/main" id="{7DAD4CF5-1D21-471D-9F70-DF17B4396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62189" name="Object 13">
            <a:extLst>
              <a:ext uri="{FF2B5EF4-FFF2-40B4-BE49-F238E27FC236}">
                <a16:creationId xmlns:a16="http://schemas.microsoft.com/office/drawing/2014/main" id="{D13A7C34-7AAB-478F-8FC8-569D4D576C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1641475"/>
          <a:ext cx="7620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4" name="公式" r:id="rId3" imgW="279279" imgH="165028" progId="Equation.3">
                  <p:embed/>
                </p:oleObj>
              </mc:Choice>
              <mc:Fallback>
                <p:oleObj name="公式" r:id="rId3" imgW="279279" imgH="165028" progId="Equation.3">
                  <p:embed/>
                  <p:pic>
                    <p:nvPicPr>
                      <p:cNvPr id="562189" name="Object 13">
                        <a:extLst>
                          <a:ext uri="{FF2B5EF4-FFF2-40B4-BE49-F238E27FC236}">
                            <a16:creationId xmlns:a16="http://schemas.microsoft.com/office/drawing/2014/main" id="{D13A7C34-7AAB-478F-8FC8-569D4D576C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641475"/>
                        <a:ext cx="7620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Rectangle 15">
            <a:extLst>
              <a:ext uri="{FF2B5EF4-FFF2-40B4-BE49-F238E27FC236}">
                <a16:creationId xmlns:a16="http://schemas.microsoft.com/office/drawing/2014/main" id="{DBA95E00-87D7-4F26-9338-DCB4A25A3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62190" name="Object 14">
            <a:extLst>
              <a:ext uri="{FF2B5EF4-FFF2-40B4-BE49-F238E27FC236}">
                <a16:creationId xmlns:a16="http://schemas.microsoft.com/office/drawing/2014/main" id="{0BF17B93-4A80-4319-B81E-02273B3057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236788"/>
          <a:ext cx="39624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5" name="公式" r:id="rId5" imgW="1536700" imgH="228600" progId="Equation.3">
                  <p:embed/>
                </p:oleObj>
              </mc:Choice>
              <mc:Fallback>
                <p:oleObj name="公式" r:id="rId5" imgW="1536700" imgH="228600" progId="Equation.3">
                  <p:embed/>
                  <p:pic>
                    <p:nvPicPr>
                      <p:cNvPr id="562190" name="Object 14">
                        <a:extLst>
                          <a:ext uri="{FF2B5EF4-FFF2-40B4-BE49-F238E27FC236}">
                            <a16:creationId xmlns:a16="http://schemas.microsoft.com/office/drawing/2014/main" id="{0BF17B93-4A80-4319-B81E-02273B3057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236788"/>
                        <a:ext cx="39624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3" name="Rectangle 17">
            <a:extLst>
              <a:ext uri="{FF2B5EF4-FFF2-40B4-BE49-F238E27FC236}">
                <a16:creationId xmlns:a16="http://schemas.microsoft.com/office/drawing/2014/main" id="{EE58E72E-F697-457A-87CF-D34E53375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62192" name="Object 16">
            <a:extLst>
              <a:ext uri="{FF2B5EF4-FFF2-40B4-BE49-F238E27FC236}">
                <a16:creationId xmlns:a16="http://schemas.microsoft.com/office/drawing/2014/main" id="{C8C01457-7E64-4264-AC40-5400A29B39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5050" y="3211513"/>
          <a:ext cx="22098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6" name="公式" r:id="rId7" imgW="825500" imgH="228600" progId="Equation.3">
                  <p:embed/>
                </p:oleObj>
              </mc:Choice>
              <mc:Fallback>
                <p:oleObj name="公式" r:id="rId7" imgW="825500" imgH="228600" progId="Equation.3">
                  <p:embed/>
                  <p:pic>
                    <p:nvPicPr>
                      <p:cNvPr id="562192" name="Object 16">
                        <a:extLst>
                          <a:ext uri="{FF2B5EF4-FFF2-40B4-BE49-F238E27FC236}">
                            <a16:creationId xmlns:a16="http://schemas.microsoft.com/office/drawing/2014/main" id="{C8C01457-7E64-4264-AC40-5400A29B39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3211513"/>
                        <a:ext cx="220980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5" name="Rectangle 19">
            <a:extLst>
              <a:ext uri="{FF2B5EF4-FFF2-40B4-BE49-F238E27FC236}">
                <a16:creationId xmlns:a16="http://schemas.microsoft.com/office/drawing/2014/main" id="{F93BEE17-EF92-4C8A-B445-6E06BFD11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62194" name="Object 18">
            <a:extLst>
              <a:ext uri="{FF2B5EF4-FFF2-40B4-BE49-F238E27FC236}">
                <a16:creationId xmlns:a16="http://schemas.microsoft.com/office/drawing/2014/main" id="{524D2BA5-B8CB-4334-A4DB-2C9A8F6663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97513" y="3284538"/>
          <a:ext cx="43497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7" name="公式" r:id="rId9" imgW="152268" imgH="164957" progId="Equation.3">
                  <p:embed/>
                </p:oleObj>
              </mc:Choice>
              <mc:Fallback>
                <p:oleObj name="公式" r:id="rId9" imgW="152268" imgH="164957" progId="Equation.3">
                  <p:embed/>
                  <p:pic>
                    <p:nvPicPr>
                      <p:cNvPr id="562194" name="Object 18">
                        <a:extLst>
                          <a:ext uri="{FF2B5EF4-FFF2-40B4-BE49-F238E27FC236}">
                            <a16:creationId xmlns:a16="http://schemas.microsoft.com/office/drawing/2014/main" id="{524D2BA5-B8CB-4334-A4DB-2C9A8F6663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7513" y="3284538"/>
                        <a:ext cx="43497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2196" name="Object 20">
            <a:extLst>
              <a:ext uri="{FF2B5EF4-FFF2-40B4-BE49-F238E27FC236}">
                <a16:creationId xmlns:a16="http://schemas.microsoft.com/office/drawing/2014/main" id="{422C0475-D460-4390-B257-05836511F9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8225" y="3884613"/>
          <a:ext cx="43497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8" name="公式" r:id="rId11" imgW="152268" imgH="164957" progId="Equation.3">
                  <p:embed/>
                </p:oleObj>
              </mc:Choice>
              <mc:Fallback>
                <p:oleObj name="公式" r:id="rId11" imgW="152268" imgH="164957" progId="Equation.3">
                  <p:embed/>
                  <p:pic>
                    <p:nvPicPr>
                      <p:cNvPr id="562196" name="Object 20">
                        <a:extLst>
                          <a:ext uri="{FF2B5EF4-FFF2-40B4-BE49-F238E27FC236}">
                            <a16:creationId xmlns:a16="http://schemas.microsoft.com/office/drawing/2014/main" id="{422C0475-D460-4390-B257-05836511F9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8225" y="3884613"/>
                        <a:ext cx="43497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2197" name="Object 21">
            <a:extLst>
              <a:ext uri="{FF2B5EF4-FFF2-40B4-BE49-F238E27FC236}">
                <a16:creationId xmlns:a16="http://schemas.microsoft.com/office/drawing/2014/main" id="{84EDBE38-6A2B-482E-A67D-F773D08E8B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3810000"/>
          <a:ext cx="22098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9" name="公式" r:id="rId12" imgW="825500" imgH="228600" progId="Equation.3">
                  <p:embed/>
                </p:oleObj>
              </mc:Choice>
              <mc:Fallback>
                <p:oleObj name="公式" r:id="rId12" imgW="825500" imgH="228600" progId="Equation.3">
                  <p:embed/>
                  <p:pic>
                    <p:nvPicPr>
                      <p:cNvPr id="562197" name="Object 21">
                        <a:extLst>
                          <a:ext uri="{FF2B5EF4-FFF2-40B4-BE49-F238E27FC236}">
                            <a16:creationId xmlns:a16="http://schemas.microsoft.com/office/drawing/2014/main" id="{84EDBE38-6A2B-482E-A67D-F773D08E8B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810000"/>
                        <a:ext cx="22098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56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>
            <a:extLst>
              <a:ext uri="{FF2B5EF4-FFF2-40B4-BE49-F238E27FC236}">
                <a16:creationId xmlns:a16="http://schemas.microsoft.com/office/drawing/2014/main" id="{2675E2D7-A7E7-49A5-B400-FC35D583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AFA0FBDD-EE57-473A-87FC-E8B776647220}" type="slidenum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6083" name="日期占位符 4">
            <a:extLst>
              <a:ext uri="{FF2B5EF4-FFF2-40B4-BE49-F238E27FC236}">
                <a16:creationId xmlns:a16="http://schemas.microsoft.com/office/drawing/2014/main" id="{E521F873-7B7D-4E0A-9CFE-E7EA8A69CD7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85076A21-C7A6-4C39-924C-C4A313893EF2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2018/4/9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6084" name="页脚占位符 5">
            <a:extLst>
              <a:ext uri="{FF2B5EF4-FFF2-40B4-BE49-F238E27FC236}">
                <a16:creationId xmlns:a16="http://schemas.microsoft.com/office/drawing/2014/main" id="{5A54D332-339A-42E0-B1F4-99BC13AC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kumimoji="1"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6085" name="Rectangle 2">
            <a:extLst>
              <a:ext uri="{FF2B5EF4-FFF2-40B4-BE49-F238E27FC236}">
                <a16:creationId xmlns:a16="http://schemas.microsoft.com/office/drawing/2014/main" id="{C6F3B509-C735-4F65-9F29-2C2BA6729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关于重言蕴含</a:t>
            </a:r>
            <a:r>
              <a:rPr lang="en-US" altLang="zh-CN" sz="32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6086" name="Rectangle 3">
            <a:extLst>
              <a:ext uri="{FF2B5EF4-FFF2-40B4-BE49-F238E27FC236}">
                <a16:creationId xmlns:a16="http://schemas.microsoft.com/office/drawing/2014/main" id="{3B90082F-D4BB-4554-AF0D-5905D8D5F0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142287" cy="4495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定义：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设</a:t>
            </a:r>
            <a:r>
              <a:rPr lang="en-US" altLang="zh-CN" dirty="0">
                <a:ea typeface="宋体" panose="02010600030101010101" pitchFamily="2" charset="-122"/>
              </a:rPr>
              <a:t>A、C</a:t>
            </a:r>
            <a:r>
              <a:rPr lang="zh-CN" altLang="en-US" dirty="0">
                <a:ea typeface="宋体" panose="02010600030101010101" pitchFamily="2" charset="-122"/>
              </a:rPr>
              <a:t>是两个公式，如果</a:t>
            </a:r>
            <a:r>
              <a:rPr lang="en-US" altLang="zh-CN" dirty="0">
                <a:ea typeface="宋体" panose="02010600030101010101" pitchFamily="2" charset="-122"/>
              </a:rPr>
              <a:t>A→C</a:t>
            </a:r>
            <a:r>
              <a:rPr lang="zh-CN" altLang="en-US" dirty="0">
                <a:ea typeface="宋体" panose="02010600030101010101" pitchFamily="2" charset="-122"/>
              </a:rPr>
              <a:t>是重言式，则称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zh-CN" altLang="en-US" dirty="0">
                <a:ea typeface="宋体" panose="02010600030101010101" pitchFamily="2" charset="-122"/>
              </a:rPr>
              <a:t>重言蕴含</a:t>
            </a:r>
            <a:r>
              <a:rPr lang="en-US" altLang="zh-CN" dirty="0">
                <a:ea typeface="宋体" panose="02010600030101010101" pitchFamily="2" charset="-122"/>
              </a:rPr>
              <a:t>C，</a:t>
            </a:r>
            <a:r>
              <a:rPr lang="zh-CN" altLang="en-US" dirty="0">
                <a:ea typeface="宋体" panose="02010600030101010101" pitchFamily="2" charset="-122"/>
              </a:rPr>
              <a:t>或称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zh-CN" altLang="en-US" dirty="0">
                <a:ea typeface="宋体" panose="02010600030101010101" pitchFamily="2" charset="-122"/>
              </a:rPr>
              <a:t>能逻辑地推出 </a:t>
            </a:r>
            <a:r>
              <a:rPr lang="en-US" altLang="zh-CN" dirty="0">
                <a:ea typeface="宋体" panose="02010600030101010101" pitchFamily="2" charset="-122"/>
              </a:rPr>
              <a:t>C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记作</a:t>
            </a:r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dirty="0">
                <a:ea typeface="宋体" panose="02010600030101010101" pitchFamily="2" charset="-122"/>
              </a:rPr>
              <a:t> C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说明：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→与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zh-CN" altLang="en-US" dirty="0">
                <a:ea typeface="宋体" panose="02010600030101010101" pitchFamily="2" charset="-122"/>
              </a:rPr>
              <a:t>是有区别的，→是联结词，</a:t>
            </a:r>
            <a:r>
              <a:rPr lang="en-US" altLang="zh-CN" dirty="0">
                <a:ea typeface="宋体" panose="02010600030101010101" pitchFamily="2" charset="-122"/>
              </a:rPr>
              <a:t>A→C</a:t>
            </a:r>
            <a:r>
              <a:rPr lang="zh-CN" altLang="en-US" dirty="0">
                <a:ea typeface="宋体" panose="02010600030101010101" pitchFamily="2" charset="-122"/>
              </a:rPr>
              <a:t>仍然是公式，而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zh-CN" altLang="en-US" dirty="0">
                <a:ea typeface="宋体" panose="02010600030101010101" pitchFamily="2" charset="-122"/>
              </a:rPr>
              <a:t>是公式关系符。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lang="zh-CN" altLang="en-US" dirty="0">
                <a:ea typeface="宋体" panose="02010600030101010101" pitchFamily="2" charset="-122"/>
              </a:rPr>
              <a:t>描述了两个公式的关系，只能说</a:t>
            </a:r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dirty="0">
                <a:ea typeface="宋体" panose="02010600030101010101" pitchFamily="2" charset="-122"/>
              </a:rPr>
              <a:t> C</a:t>
            </a:r>
            <a:r>
              <a:rPr lang="zh-CN" altLang="en-US" dirty="0">
                <a:ea typeface="宋体" panose="02010600030101010101" pitchFamily="2" charset="-122"/>
              </a:rPr>
              <a:t>式成立或不成立。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公式</a:t>
            </a:r>
            <a:r>
              <a:rPr lang="en-US" altLang="zh-CN" dirty="0">
                <a:ea typeface="宋体" panose="02010600030101010101" pitchFamily="2" charset="-122"/>
              </a:rPr>
              <a:t>A→C，</a:t>
            </a:r>
            <a:r>
              <a:rPr lang="zh-CN" altLang="en-US" dirty="0">
                <a:ea typeface="宋体" panose="02010600030101010101" pitchFamily="2" charset="-122"/>
              </a:rPr>
              <a:t>当且仅当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zh-CN" altLang="en-US" dirty="0">
                <a:ea typeface="宋体" panose="02010600030101010101" pitchFamily="2" charset="-122"/>
              </a:rPr>
              <a:t>真</a:t>
            </a:r>
            <a:r>
              <a:rPr lang="en-US" altLang="zh-CN" dirty="0">
                <a:ea typeface="宋体" panose="02010600030101010101" pitchFamily="2" charset="-122"/>
              </a:rPr>
              <a:t>C</a:t>
            </a:r>
            <a:r>
              <a:rPr lang="zh-CN" altLang="en-US" dirty="0">
                <a:ea typeface="宋体" panose="02010600030101010101" pitchFamily="2" charset="-122"/>
              </a:rPr>
              <a:t>假时才为假，因此</a:t>
            </a:r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dirty="0">
                <a:ea typeface="宋体" panose="02010600030101010101" pitchFamily="2" charset="-122"/>
              </a:rPr>
              <a:t> C</a:t>
            </a:r>
            <a:r>
              <a:rPr lang="zh-CN" altLang="en-US" dirty="0">
                <a:ea typeface="宋体" panose="02010600030101010101" pitchFamily="2" charset="-122"/>
              </a:rPr>
              <a:t>要成立的充要条件是对一切赋值：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如果使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为真，必须使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C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也为真。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836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>
            <a:extLst>
              <a:ext uri="{FF2B5EF4-FFF2-40B4-BE49-F238E27FC236}">
                <a16:creationId xmlns:a16="http://schemas.microsoft.com/office/drawing/2014/main" id="{AE27DF59-609C-42C6-BA6E-F3D8D55D149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0D2949D-5052-49E1-9964-B3C2D9B753B5}" type="datetime10">
              <a:rPr lang="zh-CN" altLang="en-US" smtClean="0"/>
              <a:pPr/>
              <a:t>17:46</a:t>
            </a:fld>
            <a:endParaRPr lang="en-US" altLang="zh-CN"/>
          </a:p>
        </p:txBody>
      </p:sp>
      <p:sp>
        <p:nvSpPr>
          <p:cNvPr id="32771" name="页脚占位符 4">
            <a:extLst>
              <a:ext uri="{FF2B5EF4-FFF2-40B4-BE49-F238E27FC236}">
                <a16:creationId xmlns:a16="http://schemas.microsoft.com/office/drawing/2014/main" id="{59C457E8-43DD-460A-BEE4-A62FFAC2E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/>
              <a:t>北京邮电大学 计算机学院 离散数学</a:t>
            </a:r>
            <a:endParaRPr lang="en-US" altLang="zh-CN"/>
          </a:p>
        </p:txBody>
      </p:sp>
      <p:sp>
        <p:nvSpPr>
          <p:cNvPr id="32772" name="灯片编号占位符 5">
            <a:extLst>
              <a:ext uri="{FF2B5EF4-FFF2-40B4-BE49-F238E27FC236}">
                <a16:creationId xmlns:a16="http://schemas.microsoft.com/office/drawing/2014/main" id="{91B7410A-5AEC-4316-BA9B-CE500DCC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56C5395-D177-4E59-BC9E-29C4D405E916}" type="slidenum">
              <a:rPr lang="zh-CN" altLang="en-US" smtClean="0"/>
              <a:pPr/>
              <a:t>19</a:t>
            </a:fld>
            <a:endParaRPr lang="en-US" altLang="zh-CN"/>
          </a:p>
        </p:txBody>
      </p:sp>
      <p:sp>
        <p:nvSpPr>
          <p:cNvPr id="32773" name="Rectangle 2">
            <a:extLst>
              <a:ext uri="{FF2B5EF4-FFF2-40B4-BE49-F238E27FC236}">
                <a16:creationId xmlns:a16="http://schemas.microsoft.com/office/drawing/2014/main" id="{75C5715F-510D-400E-9473-4BCC4D8543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判断推理正确的方法</a:t>
            </a:r>
          </a:p>
        </p:txBody>
      </p:sp>
      <p:sp>
        <p:nvSpPr>
          <p:cNvPr id="32774" name="Rectangle 3">
            <a:extLst>
              <a:ext uri="{FF2B5EF4-FFF2-40B4-BE49-F238E27FC236}">
                <a16:creationId xmlns:a16="http://schemas.microsoft.com/office/drawing/2014/main" id="{FBF8188E-05C2-4BD4-9C63-9D9EC9544F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(1) </a:t>
            </a:r>
            <a:r>
              <a:rPr lang="zh-CN" altLang="en-US">
                <a:ea typeface="宋体" panose="02010600030101010101" pitchFamily="2" charset="-122"/>
              </a:rPr>
              <a:t>真值表技术</a:t>
            </a:r>
          </a:p>
          <a:p>
            <a:r>
              <a:rPr lang="en-US" altLang="zh-CN">
                <a:ea typeface="宋体" panose="02010600030101010101" pitchFamily="2" charset="-122"/>
              </a:rPr>
              <a:t>(2) </a:t>
            </a:r>
            <a:r>
              <a:rPr lang="zh-CN" altLang="en-US">
                <a:ea typeface="宋体" panose="02010600030101010101" pitchFamily="2" charset="-122"/>
              </a:rPr>
              <a:t>等值演算</a:t>
            </a:r>
          </a:p>
          <a:p>
            <a:r>
              <a:rPr lang="en-US" altLang="zh-CN">
                <a:ea typeface="宋体" panose="02010600030101010101" pitchFamily="2" charset="-122"/>
              </a:rPr>
              <a:t>(3) </a:t>
            </a:r>
            <a:r>
              <a:rPr lang="zh-CN" altLang="en-US">
                <a:ea typeface="宋体" panose="02010600030101010101" pitchFamily="2" charset="-122"/>
              </a:rPr>
              <a:t>主析取范式</a:t>
            </a:r>
          </a:p>
          <a:p>
            <a:r>
              <a:rPr lang="en-US" altLang="zh-CN">
                <a:ea typeface="宋体" panose="02010600030101010101" pitchFamily="2" charset="-122"/>
              </a:rPr>
              <a:t>(4) </a:t>
            </a:r>
            <a:r>
              <a:rPr lang="zh-CN" altLang="en-US">
                <a:ea typeface="宋体" panose="02010600030101010101" pitchFamily="2" charset="-122"/>
              </a:rPr>
              <a:t>构造证明法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 在给定的规则下进行推理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33ED5CC-18CD-4204-84BD-60495DFF669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" y="1752600"/>
            <a:ext cx="8229600" cy="3733800"/>
          </a:xfrm>
        </p:spPr>
        <p:txBody>
          <a:bodyPr/>
          <a:lstStyle/>
          <a:p>
            <a:pPr eaLnBrk="1" hangingPunct="1"/>
            <a:r>
              <a:rPr lang="en-US" altLang="zh-CN" sz="7100" b="1">
                <a:ea typeface="宋体" panose="02010600030101010101" pitchFamily="2" charset="-122"/>
              </a:rPr>
              <a:t>Welcome to</a:t>
            </a:r>
            <a:br>
              <a:rPr lang="en-US" altLang="zh-CN" sz="3900" b="1">
                <a:ea typeface="宋体" panose="02010600030101010101" pitchFamily="2" charset="-122"/>
              </a:rPr>
            </a:br>
            <a:r>
              <a:rPr lang="en-CA" altLang="zh-CN">
                <a:ea typeface="宋体" panose="02010600030101010101" pitchFamily="2" charset="-122"/>
              </a:rPr>
              <a:t>Discrete Mathematics</a:t>
            </a:r>
            <a:br>
              <a:rPr lang="en-CA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Spring</a:t>
            </a:r>
            <a:r>
              <a:rPr lang="en-US" altLang="zh-CN" sz="4700">
                <a:ea typeface="宋体" panose="02010600030101010101" pitchFamily="2" charset="-122"/>
              </a:rPr>
              <a:t> 2018</a:t>
            </a:r>
            <a:endParaRPr lang="en-CA" altLang="zh-CN" sz="4700">
              <a:ea typeface="宋体" panose="02010600030101010101" pitchFamily="2" charset="-122"/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1F2CC396-9AF1-458F-A7CF-1CF587167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4290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1D3EC2C5-6575-4A45-86BE-99A705363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861" name="Text Box 5">
            <a:extLst>
              <a:ext uri="{FF2B5EF4-FFF2-40B4-BE49-F238E27FC236}">
                <a16:creationId xmlns:a16="http://schemas.microsoft.com/office/drawing/2014/main" id="{19FF532B-35FE-476B-8EE2-7998546C6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715000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Instructor: Niu Shao Zhang</a:t>
            </a:r>
            <a:endParaRPr lang="en-CA" altLang="zh-CN" sz="280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>
            <a:extLst>
              <a:ext uri="{FF2B5EF4-FFF2-40B4-BE49-F238E27FC236}">
                <a16:creationId xmlns:a16="http://schemas.microsoft.com/office/drawing/2014/main" id="{C4C91ED0-911B-455B-AE9F-3DB3A40B491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FC8FD54-AFE6-4913-9874-6649BFDB3BEE}" type="datetime10">
              <a:rPr lang="zh-CN" altLang="en-US" smtClean="0"/>
              <a:pPr/>
              <a:t>17:46</a:t>
            </a:fld>
            <a:endParaRPr lang="en-US" altLang="zh-CN"/>
          </a:p>
        </p:txBody>
      </p:sp>
      <p:sp>
        <p:nvSpPr>
          <p:cNvPr id="33795" name="页脚占位符 4">
            <a:extLst>
              <a:ext uri="{FF2B5EF4-FFF2-40B4-BE49-F238E27FC236}">
                <a16:creationId xmlns:a16="http://schemas.microsoft.com/office/drawing/2014/main" id="{417B1060-0A6E-482E-AFDB-C5694AC8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/>
              <a:t>北京邮电大学 计算机学院 离散数学</a:t>
            </a:r>
            <a:endParaRPr lang="en-US" altLang="zh-CN"/>
          </a:p>
        </p:txBody>
      </p:sp>
      <p:sp>
        <p:nvSpPr>
          <p:cNvPr id="33796" name="灯片编号占位符 5">
            <a:extLst>
              <a:ext uri="{FF2B5EF4-FFF2-40B4-BE49-F238E27FC236}">
                <a16:creationId xmlns:a16="http://schemas.microsoft.com/office/drawing/2014/main" id="{1AB9C916-A936-4413-8717-A6D113EB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B671B9B-A2BF-461A-B4D5-9B76DA3FEB3A}" type="slidenum">
              <a:rPr lang="zh-CN" altLang="en-US" smtClean="0"/>
              <a:pPr/>
              <a:t>20</a:t>
            </a:fld>
            <a:endParaRPr lang="en-US" altLang="zh-CN"/>
          </a:p>
        </p:txBody>
      </p:sp>
      <p:sp>
        <p:nvSpPr>
          <p:cNvPr id="33797" name="Rectangle 2">
            <a:extLst>
              <a:ext uri="{FF2B5EF4-FFF2-40B4-BE49-F238E27FC236}">
                <a16:creationId xmlns:a16="http://schemas.microsoft.com/office/drawing/2014/main" id="{F6D2A3C6-7AD2-4248-B200-72266B20D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推理定律（重言蕴涵式）</a:t>
            </a:r>
          </a:p>
        </p:txBody>
      </p:sp>
      <p:sp>
        <p:nvSpPr>
          <p:cNvPr id="507907" name="Rectangle 3">
            <a:extLst>
              <a:ext uri="{FF2B5EF4-FFF2-40B4-BE49-F238E27FC236}">
                <a16:creationId xmlns:a16="http://schemas.microsoft.com/office/drawing/2014/main" id="{F90A831E-91A0-40A8-9A4F-B063257499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7813" y="1524000"/>
            <a:ext cx="8839200" cy="4724400"/>
          </a:xfrm>
        </p:spPr>
        <p:txBody>
          <a:bodyPr/>
          <a:lstStyle/>
          <a:p>
            <a:pPr marL="609600" indent="-609600"/>
            <a:r>
              <a:rPr lang="en-US" altLang="zh-CN" dirty="0">
                <a:ea typeface="宋体" panose="02010600030101010101" pitchFamily="2" charset="-122"/>
              </a:rPr>
              <a:t>1.                                </a:t>
            </a:r>
            <a:r>
              <a:rPr lang="zh-CN" altLang="en-US" dirty="0">
                <a:ea typeface="宋体" panose="02010600030101010101" pitchFamily="2" charset="-122"/>
              </a:rPr>
              <a:t>           附加</a:t>
            </a:r>
          </a:p>
          <a:p>
            <a:pPr marL="609600" indent="-609600"/>
            <a:r>
              <a:rPr lang="en-US" altLang="zh-CN" dirty="0">
                <a:ea typeface="宋体" panose="02010600030101010101" pitchFamily="2" charset="-122"/>
              </a:rPr>
              <a:t>2.                                           </a:t>
            </a:r>
            <a:r>
              <a:rPr lang="zh-CN" altLang="en-US" dirty="0">
                <a:ea typeface="宋体" panose="02010600030101010101" pitchFamily="2" charset="-122"/>
              </a:rPr>
              <a:t>化简</a:t>
            </a:r>
          </a:p>
          <a:p>
            <a:pPr marL="609600" indent="-609600"/>
            <a:r>
              <a:rPr lang="en-US" altLang="zh-CN" dirty="0">
                <a:ea typeface="宋体" panose="02010600030101010101" pitchFamily="2" charset="-122"/>
              </a:rPr>
              <a:t>3.                                           </a:t>
            </a:r>
            <a:r>
              <a:rPr lang="zh-CN" altLang="en-US" dirty="0">
                <a:ea typeface="宋体" panose="02010600030101010101" pitchFamily="2" charset="-122"/>
              </a:rPr>
              <a:t>假言推理</a:t>
            </a:r>
          </a:p>
          <a:p>
            <a:pPr marL="609600" indent="-609600"/>
            <a:r>
              <a:rPr lang="en-US" altLang="zh-CN" dirty="0">
                <a:ea typeface="宋体" panose="02010600030101010101" pitchFamily="2" charset="-122"/>
              </a:rPr>
              <a:t>4.                                            </a:t>
            </a:r>
            <a:r>
              <a:rPr lang="zh-CN" altLang="en-US" dirty="0">
                <a:ea typeface="宋体" panose="02010600030101010101" pitchFamily="2" charset="-122"/>
              </a:rPr>
              <a:t>拒取式</a:t>
            </a:r>
          </a:p>
          <a:p>
            <a:pPr marL="609600" indent="-609600"/>
            <a:r>
              <a:rPr lang="en-US" altLang="zh-CN" dirty="0">
                <a:ea typeface="宋体" panose="02010600030101010101" pitchFamily="2" charset="-122"/>
              </a:rPr>
              <a:t>5.</a:t>
            </a:r>
            <a:r>
              <a:rPr lang="zh-CN" altLang="en-US" dirty="0">
                <a:ea typeface="宋体" panose="02010600030101010101" pitchFamily="2" charset="-122"/>
              </a:rPr>
              <a:t>                                            析取三段论</a:t>
            </a:r>
          </a:p>
          <a:p>
            <a:pPr marL="609600" indent="-609600"/>
            <a:r>
              <a:rPr lang="en-US" altLang="zh-CN" dirty="0">
                <a:ea typeface="宋体" panose="02010600030101010101" pitchFamily="2" charset="-122"/>
              </a:rPr>
              <a:t>6.                                            </a:t>
            </a:r>
            <a:r>
              <a:rPr lang="zh-CN" altLang="en-US" dirty="0">
                <a:ea typeface="宋体" panose="02010600030101010101" pitchFamily="2" charset="-122"/>
              </a:rPr>
              <a:t>假言三段论</a:t>
            </a:r>
          </a:p>
          <a:p>
            <a:pPr marL="609600" indent="-609600"/>
            <a:r>
              <a:rPr lang="en-US" altLang="zh-CN" dirty="0">
                <a:ea typeface="宋体" panose="02010600030101010101" pitchFamily="2" charset="-122"/>
              </a:rPr>
              <a:t>7.                                            </a:t>
            </a:r>
            <a:r>
              <a:rPr lang="zh-CN" altLang="en-US" dirty="0">
                <a:ea typeface="宋体" panose="02010600030101010101" pitchFamily="2" charset="-122"/>
              </a:rPr>
              <a:t>构造性二难</a:t>
            </a:r>
          </a:p>
          <a:p>
            <a:pPr marL="609600" indent="-609600"/>
            <a:r>
              <a:rPr lang="en-US" altLang="zh-CN" dirty="0">
                <a:ea typeface="宋体" panose="02010600030101010101" pitchFamily="2" charset="-122"/>
              </a:rPr>
              <a:t>8.</a:t>
            </a:r>
            <a:r>
              <a:rPr lang="zh-CN" altLang="en-US" dirty="0">
                <a:ea typeface="宋体" panose="02010600030101010101" pitchFamily="2" charset="-122"/>
              </a:rPr>
              <a:t>                                            合取引入</a:t>
            </a:r>
          </a:p>
        </p:txBody>
      </p:sp>
      <p:sp>
        <p:nvSpPr>
          <p:cNvPr id="33799" name="Rectangle 5">
            <a:extLst>
              <a:ext uri="{FF2B5EF4-FFF2-40B4-BE49-F238E27FC236}">
                <a16:creationId xmlns:a16="http://schemas.microsoft.com/office/drawing/2014/main" id="{F148DC0F-CB3D-49DA-9EBD-4F5A3BDED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07908" name="Object 4">
            <a:extLst>
              <a:ext uri="{FF2B5EF4-FFF2-40B4-BE49-F238E27FC236}">
                <a16:creationId xmlns:a16="http://schemas.microsoft.com/office/drawing/2014/main" id="{865DCA01-6CC8-4769-9A32-67E5A14ECC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524000"/>
          <a:ext cx="21336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1" name="公式" r:id="rId3" imgW="825142" imgH="215806" progId="Equation.3">
                  <p:embed/>
                </p:oleObj>
              </mc:Choice>
              <mc:Fallback>
                <p:oleObj name="公式" r:id="rId3" imgW="825142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24000"/>
                        <a:ext cx="21336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Rectangle 7">
            <a:extLst>
              <a:ext uri="{FF2B5EF4-FFF2-40B4-BE49-F238E27FC236}">
                <a16:creationId xmlns:a16="http://schemas.microsoft.com/office/drawing/2014/main" id="{B094007F-684A-4812-8DE8-4BBA5679C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07910" name="Object 6">
            <a:extLst>
              <a:ext uri="{FF2B5EF4-FFF2-40B4-BE49-F238E27FC236}">
                <a16:creationId xmlns:a16="http://schemas.microsoft.com/office/drawing/2014/main" id="{BCF42730-98EA-4CC8-87F4-DB44DF8C05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16468"/>
              </p:ext>
            </p:extLst>
          </p:nvPr>
        </p:nvGraphicFramePr>
        <p:xfrm>
          <a:off x="1420813" y="2043907"/>
          <a:ext cx="21336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2" name="公式" r:id="rId5" imgW="736280" imgH="177723" progId="Equation.3">
                  <p:embed/>
                </p:oleObj>
              </mc:Choice>
              <mc:Fallback>
                <p:oleObj name="公式" r:id="rId5" imgW="736280" imgH="17772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2043907"/>
                        <a:ext cx="21336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3" name="Rectangle 9">
            <a:extLst>
              <a:ext uri="{FF2B5EF4-FFF2-40B4-BE49-F238E27FC236}">
                <a16:creationId xmlns:a16="http://schemas.microsoft.com/office/drawing/2014/main" id="{95F1196B-B3AA-462D-B0C6-EBF61974E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07912" name="Object 8">
            <a:extLst>
              <a:ext uri="{FF2B5EF4-FFF2-40B4-BE49-F238E27FC236}">
                <a16:creationId xmlns:a16="http://schemas.microsoft.com/office/drawing/2014/main" id="{A4085251-34E9-469E-9282-736E185CEB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356082"/>
              </p:ext>
            </p:extLst>
          </p:nvPr>
        </p:nvGraphicFramePr>
        <p:xfrm>
          <a:off x="1371600" y="2593734"/>
          <a:ext cx="27432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3" name="公式" r:id="rId7" imgW="952087" imgH="203112" progId="Equation.3">
                  <p:embed/>
                </p:oleObj>
              </mc:Choice>
              <mc:Fallback>
                <p:oleObj name="公式" r:id="rId7" imgW="952087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593734"/>
                        <a:ext cx="27432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5" name="Rectangle 11">
            <a:extLst>
              <a:ext uri="{FF2B5EF4-FFF2-40B4-BE49-F238E27FC236}">
                <a16:creationId xmlns:a16="http://schemas.microsoft.com/office/drawing/2014/main" id="{80E948C6-6B28-4D18-84CA-2868A981C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07914" name="Object 10">
            <a:extLst>
              <a:ext uri="{FF2B5EF4-FFF2-40B4-BE49-F238E27FC236}">
                <a16:creationId xmlns:a16="http://schemas.microsoft.com/office/drawing/2014/main" id="{55B839A6-70FC-49AF-B91B-914BA8E6DD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443797"/>
              </p:ext>
            </p:extLst>
          </p:nvPr>
        </p:nvGraphicFramePr>
        <p:xfrm>
          <a:off x="1371600" y="3109086"/>
          <a:ext cx="30480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4" name="公式" r:id="rId9" imgW="1155700" imgH="203200" progId="Equation.3">
                  <p:embed/>
                </p:oleObj>
              </mc:Choice>
              <mc:Fallback>
                <p:oleObj name="公式" r:id="rId9" imgW="11557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109086"/>
                        <a:ext cx="304800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7" name="Rectangle 13">
            <a:extLst>
              <a:ext uri="{FF2B5EF4-FFF2-40B4-BE49-F238E27FC236}">
                <a16:creationId xmlns:a16="http://schemas.microsoft.com/office/drawing/2014/main" id="{859D81A5-48EB-447D-AA91-0EE0A321B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07916" name="Object 12">
            <a:extLst>
              <a:ext uri="{FF2B5EF4-FFF2-40B4-BE49-F238E27FC236}">
                <a16:creationId xmlns:a16="http://schemas.microsoft.com/office/drawing/2014/main" id="{0C4D85C0-2895-4F6A-A64B-18C4293158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377686"/>
              </p:ext>
            </p:extLst>
          </p:nvPr>
        </p:nvGraphicFramePr>
        <p:xfrm>
          <a:off x="1374430" y="3582989"/>
          <a:ext cx="28194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5" name="公式" r:id="rId11" imgW="977476" imgH="203112" progId="Equation.3">
                  <p:embed/>
                </p:oleObj>
              </mc:Choice>
              <mc:Fallback>
                <p:oleObj name="公式" r:id="rId11" imgW="977476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430" y="3582989"/>
                        <a:ext cx="28194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9" name="Rectangle 15">
            <a:extLst>
              <a:ext uri="{FF2B5EF4-FFF2-40B4-BE49-F238E27FC236}">
                <a16:creationId xmlns:a16="http://schemas.microsoft.com/office/drawing/2014/main" id="{D3F63EDF-7630-423B-B641-252F05E9F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07918" name="Object 14">
            <a:extLst>
              <a:ext uri="{FF2B5EF4-FFF2-40B4-BE49-F238E27FC236}">
                <a16:creationId xmlns:a16="http://schemas.microsoft.com/office/drawing/2014/main" id="{EC8EFAB1-9694-4833-B660-0BD630735D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349160"/>
              </p:ext>
            </p:extLst>
          </p:nvPr>
        </p:nvGraphicFramePr>
        <p:xfrm>
          <a:off x="1361661" y="4101637"/>
          <a:ext cx="44196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6" name="公式" r:id="rId13" imgW="1713756" imgH="215806" progId="Equation.3">
                  <p:embed/>
                </p:oleObj>
              </mc:Choice>
              <mc:Fallback>
                <p:oleObj name="公式" r:id="rId13" imgW="1713756" imgH="21580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661" y="4101637"/>
                        <a:ext cx="44196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1" name="Rectangle 17">
            <a:extLst>
              <a:ext uri="{FF2B5EF4-FFF2-40B4-BE49-F238E27FC236}">
                <a16:creationId xmlns:a16="http://schemas.microsoft.com/office/drawing/2014/main" id="{27B8A749-509A-4A6A-9FA5-1490E6192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07920" name="Object 16">
            <a:extLst>
              <a:ext uri="{FF2B5EF4-FFF2-40B4-BE49-F238E27FC236}">
                <a16:creationId xmlns:a16="http://schemas.microsoft.com/office/drawing/2014/main" id="{DA5DC3A0-06D2-4089-862E-EF6FE688A5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738277"/>
              </p:ext>
            </p:extLst>
          </p:nvPr>
        </p:nvGraphicFramePr>
        <p:xfrm>
          <a:off x="1361661" y="4626597"/>
          <a:ext cx="53340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7" name="公式" r:id="rId15" imgW="1993900" imgH="203200" progId="Equation.3">
                  <p:embed/>
                </p:oleObj>
              </mc:Choice>
              <mc:Fallback>
                <p:oleObj name="公式" r:id="rId15" imgW="1993900" imgH="203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661" y="4626597"/>
                        <a:ext cx="533400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3" name="Rectangle 19">
            <a:extLst>
              <a:ext uri="{FF2B5EF4-FFF2-40B4-BE49-F238E27FC236}">
                <a16:creationId xmlns:a16="http://schemas.microsoft.com/office/drawing/2014/main" id="{3A953CA4-D0E2-4C86-A7A8-CB58BD1A5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07922" name="Object 18">
            <a:extLst>
              <a:ext uri="{FF2B5EF4-FFF2-40B4-BE49-F238E27FC236}">
                <a16:creationId xmlns:a16="http://schemas.microsoft.com/office/drawing/2014/main" id="{E00914C0-4852-4D16-9317-6F51E7B968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23072"/>
              </p:ext>
            </p:extLst>
          </p:nvPr>
        </p:nvGraphicFramePr>
        <p:xfrm>
          <a:off x="1420813" y="5107784"/>
          <a:ext cx="24384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8" name="公式" r:id="rId17" imgW="888614" imgH="203112" progId="Equation.3">
                  <p:embed/>
                </p:oleObj>
              </mc:Choice>
              <mc:Fallback>
                <p:oleObj name="公式" r:id="rId17" imgW="888614" imgH="20311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5107784"/>
                        <a:ext cx="24384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>
            <a:extLst>
              <a:ext uri="{FF2B5EF4-FFF2-40B4-BE49-F238E27FC236}">
                <a16:creationId xmlns:a16="http://schemas.microsoft.com/office/drawing/2014/main" id="{8360CF3C-29F7-4379-8324-646199F8C96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87B7FC7-7AD7-4E9A-ACA6-28D4F0BA5A31}" type="datetime10">
              <a:rPr lang="zh-CN" altLang="en-US" smtClean="0"/>
              <a:pPr/>
              <a:t>17:46</a:t>
            </a:fld>
            <a:endParaRPr lang="en-US" altLang="zh-CN"/>
          </a:p>
        </p:txBody>
      </p:sp>
      <p:sp>
        <p:nvSpPr>
          <p:cNvPr id="34819" name="页脚占位符 4">
            <a:extLst>
              <a:ext uri="{FF2B5EF4-FFF2-40B4-BE49-F238E27FC236}">
                <a16:creationId xmlns:a16="http://schemas.microsoft.com/office/drawing/2014/main" id="{0B5052C3-1504-4068-B73A-89690980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/>
              <a:t>北京邮电大学 计算机学院 离散数学</a:t>
            </a:r>
            <a:endParaRPr lang="en-US" altLang="zh-CN"/>
          </a:p>
        </p:txBody>
      </p:sp>
      <p:sp>
        <p:nvSpPr>
          <p:cNvPr id="34820" name="灯片编号占位符 5">
            <a:extLst>
              <a:ext uri="{FF2B5EF4-FFF2-40B4-BE49-F238E27FC236}">
                <a16:creationId xmlns:a16="http://schemas.microsoft.com/office/drawing/2014/main" id="{2475AD3C-AB76-4B25-9E79-BB229EF5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F04BEEB-5944-4ABA-8D84-E33C91EFC9B5}" type="slidenum">
              <a:rPr lang="zh-CN" altLang="en-US" smtClean="0"/>
              <a:pPr/>
              <a:t>21</a:t>
            </a:fld>
            <a:endParaRPr lang="en-US" altLang="zh-CN"/>
          </a:p>
        </p:txBody>
      </p:sp>
      <p:sp>
        <p:nvSpPr>
          <p:cNvPr id="34821" name="Rectangle 2">
            <a:extLst>
              <a:ext uri="{FF2B5EF4-FFF2-40B4-BE49-F238E27FC236}">
                <a16:creationId xmlns:a16="http://schemas.microsoft.com/office/drawing/2014/main" id="{2E505E78-5B47-4203-86FD-88715A498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证明中常用的规则</a:t>
            </a:r>
          </a:p>
        </p:txBody>
      </p:sp>
      <p:sp>
        <p:nvSpPr>
          <p:cNvPr id="508931" name="Rectangle 3">
            <a:extLst>
              <a:ext uri="{FF2B5EF4-FFF2-40B4-BE49-F238E27FC236}">
                <a16:creationId xmlns:a16="http://schemas.microsoft.com/office/drawing/2014/main" id="{09947908-8CBB-4DE2-B21C-D7D1471C2E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382000" cy="4572000"/>
          </a:xfrm>
        </p:spPr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</a:rPr>
              <a:t>1 </a:t>
            </a:r>
            <a:r>
              <a:rPr lang="zh-CN" altLang="en-US" sz="3200" dirty="0">
                <a:ea typeface="宋体" panose="02010600030101010101" pitchFamily="2" charset="-122"/>
              </a:rPr>
              <a:t>前提引入规则</a:t>
            </a:r>
            <a:r>
              <a:rPr lang="en-US" altLang="zh-CN" sz="3200" dirty="0">
                <a:ea typeface="宋体" panose="02010600030101010101" pitchFamily="2" charset="-122"/>
              </a:rPr>
              <a:t>(</a:t>
            </a:r>
            <a:r>
              <a:rPr lang="zh-CN" altLang="en-US" sz="3200" dirty="0">
                <a:ea typeface="宋体" panose="02010600030101010101" pitchFamily="2" charset="-122"/>
              </a:rPr>
              <a:t>规则</a:t>
            </a:r>
            <a:r>
              <a:rPr lang="en-US" altLang="zh-CN" sz="3200" dirty="0">
                <a:ea typeface="宋体" panose="02010600030101010101" pitchFamily="2" charset="-122"/>
              </a:rPr>
              <a:t>P)</a:t>
            </a:r>
            <a:r>
              <a:rPr lang="zh-CN" altLang="en-US" sz="3200" dirty="0">
                <a:ea typeface="宋体" panose="02010600030101010101" pitchFamily="2" charset="-122"/>
              </a:rPr>
              <a:t>：在证明的任何步上，都可以引入前提。</a:t>
            </a:r>
          </a:p>
          <a:p>
            <a:r>
              <a:rPr lang="en-US" altLang="zh-CN" sz="3200" dirty="0">
                <a:ea typeface="宋体" panose="02010600030101010101" pitchFamily="2" charset="-122"/>
              </a:rPr>
              <a:t>2 </a:t>
            </a:r>
            <a:r>
              <a:rPr lang="zh-CN" altLang="en-US" sz="3200" dirty="0">
                <a:ea typeface="宋体" panose="02010600030101010101" pitchFamily="2" charset="-122"/>
              </a:rPr>
              <a:t>结论引入规则</a:t>
            </a:r>
            <a:r>
              <a:rPr lang="en-US" altLang="zh-CN" sz="3200" dirty="0">
                <a:ea typeface="宋体" panose="02010600030101010101" pitchFamily="2" charset="-122"/>
              </a:rPr>
              <a:t>(</a:t>
            </a:r>
            <a:r>
              <a:rPr lang="zh-CN" altLang="en-US" sz="3200" dirty="0">
                <a:ea typeface="宋体" panose="02010600030101010101" pitchFamily="2" charset="-122"/>
              </a:rPr>
              <a:t>规则</a:t>
            </a:r>
            <a:r>
              <a:rPr lang="en-US" altLang="zh-CN" sz="3200" dirty="0">
                <a:ea typeface="宋体" panose="02010600030101010101" pitchFamily="2" charset="-122"/>
              </a:rPr>
              <a:t>T)</a:t>
            </a:r>
            <a:r>
              <a:rPr lang="zh-CN" altLang="en-US" sz="3200" dirty="0">
                <a:ea typeface="宋体" panose="02010600030101010101" pitchFamily="2" charset="-122"/>
              </a:rPr>
              <a:t>：在证明的任何步上，所证明的结论都可作为后续证明的前提</a:t>
            </a:r>
          </a:p>
          <a:p>
            <a:r>
              <a:rPr lang="en-US" altLang="zh-CN" sz="3200" dirty="0">
                <a:ea typeface="宋体" panose="02010600030101010101" pitchFamily="2" charset="-122"/>
              </a:rPr>
              <a:t>3 </a:t>
            </a:r>
            <a:r>
              <a:rPr lang="zh-CN" altLang="en-US" sz="3200" dirty="0">
                <a:ea typeface="宋体" panose="02010600030101010101" pitchFamily="2" charset="-122"/>
              </a:rPr>
              <a:t>置换规则</a:t>
            </a:r>
            <a:r>
              <a:rPr lang="en-US" altLang="zh-CN" sz="3200" dirty="0">
                <a:ea typeface="宋体" panose="02010600030101010101" pitchFamily="2" charset="-122"/>
              </a:rPr>
              <a:t>(</a:t>
            </a:r>
            <a:r>
              <a:rPr lang="zh-CN" altLang="en-US" sz="3200" dirty="0">
                <a:ea typeface="宋体" panose="02010600030101010101" pitchFamily="2" charset="-122"/>
              </a:rPr>
              <a:t>规则</a:t>
            </a:r>
            <a:r>
              <a:rPr lang="en-US" altLang="zh-CN" sz="3200" dirty="0">
                <a:ea typeface="宋体" panose="02010600030101010101" pitchFamily="2" charset="-122"/>
              </a:rPr>
              <a:t>R)</a:t>
            </a:r>
            <a:r>
              <a:rPr lang="zh-CN" altLang="en-US" sz="3200" dirty="0">
                <a:ea typeface="宋体" panose="02010600030101010101" pitchFamily="2" charset="-122"/>
              </a:rPr>
              <a:t>：在证明的任何步上，都可用命题公式的等值置换，如</a:t>
            </a:r>
          </a:p>
          <a:p>
            <a:r>
              <a:rPr lang="zh-CN" altLang="en-US" sz="3200" dirty="0">
                <a:ea typeface="宋体" panose="02010600030101010101" pitchFamily="2" charset="-122"/>
              </a:rPr>
              <a:t>           置换</a:t>
            </a:r>
          </a:p>
        </p:txBody>
      </p:sp>
      <p:sp>
        <p:nvSpPr>
          <p:cNvPr id="34823" name="Rectangle 5">
            <a:extLst>
              <a:ext uri="{FF2B5EF4-FFF2-40B4-BE49-F238E27FC236}">
                <a16:creationId xmlns:a16="http://schemas.microsoft.com/office/drawing/2014/main" id="{BCDBB9F4-AFDD-4BE8-B058-FFF7EEB74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08932" name="Object 4">
            <a:extLst>
              <a:ext uri="{FF2B5EF4-FFF2-40B4-BE49-F238E27FC236}">
                <a16:creationId xmlns:a16="http://schemas.microsoft.com/office/drawing/2014/main" id="{785B4A0B-E01C-4612-8C89-27DF5274E7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856163"/>
          <a:ext cx="13716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1" name="公式" r:id="rId3" imgW="469696" imgH="165028" progId="Equation.3">
                  <p:embed/>
                </p:oleObj>
              </mc:Choice>
              <mc:Fallback>
                <p:oleObj name="公式" r:id="rId3" imgW="469696" imgH="16502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56163"/>
                        <a:ext cx="13716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Rectangle 7">
            <a:extLst>
              <a:ext uri="{FF2B5EF4-FFF2-40B4-BE49-F238E27FC236}">
                <a16:creationId xmlns:a16="http://schemas.microsoft.com/office/drawing/2014/main" id="{843E79D5-FA4D-45A9-806C-EDFD31493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08934" name="Object 6">
            <a:extLst>
              <a:ext uri="{FF2B5EF4-FFF2-40B4-BE49-F238E27FC236}">
                <a16:creationId xmlns:a16="http://schemas.microsoft.com/office/drawing/2014/main" id="{1BEAA66C-29C5-41F1-A7E1-181FEB1F6B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1838" y="4856163"/>
          <a:ext cx="121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2" name="公式" r:id="rId5" imgW="457002" imgH="165028" progId="Equation.3">
                  <p:embed/>
                </p:oleObj>
              </mc:Choice>
              <mc:Fallback>
                <p:oleObj name="公式" r:id="rId5" imgW="457002" imgH="16502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838" y="4856163"/>
                        <a:ext cx="1219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1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3">
            <a:extLst>
              <a:ext uri="{FF2B5EF4-FFF2-40B4-BE49-F238E27FC236}">
                <a16:creationId xmlns:a16="http://schemas.microsoft.com/office/drawing/2014/main" id="{F24C3858-68B9-4F75-A05E-9EA8F4ED08E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1F4E9B9-52D0-4625-9D21-76C43FB5EF8C}" type="datetime10">
              <a:rPr lang="zh-CN" altLang="en-US" smtClean="0"/>
              <a:pPr/>
              <a:t>17:46</a:t>
            </a:fld>
            <a:endParaRPr lang="en-US" altLang="zh-CN"/>
          </a:p>
        </p:txBody>
      </p:sp>
      <p:sp>
        <p:nvSpPr>
          <p:cNvPr id="35843" name="页脚占位符 4">
            <a:extLst>
              <a:ext uri="{FF2B5EF4-FFF2-40B4-BE49-F238E27FC236}">
                <a16:creationId xmlns:a16="http://schemas.microsoft.com/office/drawing/2014/main" id="{642CC6E5-4585-4477-8752-BB32E937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/>
              <a:t>北京邮电大学 计算机学院 离散数学</a:t>
            </a:r>
            <a:endParaRPr lang="en-US" altLang="zh-CN"/>
          </a:p>
        </p:txBody>
      </p:sp>
      <p:sp>
        <p:nvSpPr>
          <p:cNvPr id="35844" name="灯片编号占位符 5">
            <a:extLst>
              <a:ext uri="{FF2B5EF4-FFF2-40B4-BE49-F238E27FC236}">
                <a16:creationId xmlns:a16="http://schemas.microsoft.com/office/drawing/2014/main" id="{854C6CAD-C198-4F97-B881-6959EBD5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81269B8-36A1-43DD-949C-539D0D83CC51}" type="slidenum">
              <a:rPr lang="zh-CN" altLang="en-US" smtClean="0"/>
              <a:pPr/>
              <a:t>22</a:t>
            </a:fld>
            <a:endParaRPr lang="en-US" altLang="zh-CN"/>
          </a:p>
        </p:txBody>
      </p:sp>
      <p:sp>
        <p:nvSpPr>
          <p:cNvPr id="35845" name="Rectangle 2">
            <a:extLst>
              <a:ext uri="{FF2B5EF4-FFF2-40B4-BE49-F238E27FC236}">
                <a16:creationId xmlns:a16="http://schemas.microsoft.com/office/drawing/2014/main" id="{56DEF74A-517C-4FC2-B0A1-D1298F203E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构造证明法举例</a:t>
            </a:r>
          </a:p>
        </p:txBody>
      </p:sp>
      <p:sp>
        <p:nvSpPr>
          <p:cNvPr id="509955" name="Rectangle 3">
            <a:extLst>
              <a:ext uri="{FF2B5EF4-FFF2-40B4-BE49-F238E27FC236}">
                <a16:creationId xmlns:a16="http://schemas.microsoft.com/office/drawing/2014/main" id="{35D58732-16A7-4E4C-81CA-14086E66BB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6700" y="1600200"/>
            <a:ext cx="8610600" cy="4114800"/>
          </a:xfrm>
        </p:spPr>
        <p:txBody>
          <a:bodyPr/>
          <a:lstStyle/>
          <a:p>
            <a:r>
              <a:rPr lang="zh-CN" altLang="en-US" sz="3200" dirty="0">
                <a:ea typeface="宋体" panose="02010600030101010101" pitchFamily="2" charset="-122"/>
              </a:rPr>
              <a:t>例  ⑴ 前提：                              ，</a:t>
            </a:r>
          </a:p>
          <a:p>
            <a:r>
              <a:rPr lang="zh-CN" altLang="en-US" sz="3200" dirty="0">
                <a:ea typeface="宋体" panose="02010600030101010101" pitchFamily="2" charset="-122"/>
              </a:rPr>
              <a:t>结论</a:t>
            </a:r>
          </a:p>
          <a:p>
            <a:r>
              <a:rPr lang="zh-CN" altLang="en-US" sz="3200" dirty="0">
                <a:ea typeface="宋体" panose="02010600030101010101" pitchFamily="2" charset="-122"/>
              </a:rPr>
              <a:t>⑵ 前提：</a:t>
            </a:r>
          </a:p>
          <a:p>
            <a:endParaRPr lang="zh-CN" altLang="en-US" sz="3200" dirty="0">
              <a:ea typeface="宋体" panose="02010600030101010101" pitchFamily="2" charset="-122"/>
            </a:endParaRPr>
          </a:p>
          <a:p>
            <a:r>
              <a:rPr lang="zh-CN" altLang="en-US" sz="3200" dirty="0">
                <a:ea typeface="宋体" panose="02010600030101010101" pitchFamily="2" charset="-122"/>
              </a:rPr>
              <a:t>结论：</a:t>
            </a:r>
          </a:p>
        </p:txBody>
      </p:sp>
      <p:sp>
        <p:nvSpPr>
          <p:cNvPr id="35847" name="Rectangle 5">
            <a:extLst>
              <a:ext uri="{FF2B5EF4-FFF2-40B4-BE49-F238E27FC236}">
                <a16:creationId xmlns:a16="http://schemas.microsoft.com/office/drawing/2014/main" id="{2537E097-0AE3-45AC-AE02-302BEBED1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09956" name="Object 4">
            <a:extLst>
              <a:ext uri="{FF2B5EF4-FFF2-40B4-BE49-F238E27FC236}">
                <a16:creationId xmlns:a16="http://schemas.microsoft.com/office/drawing/2014/main" id="{6ED066A4-7236-4D9E-B23F-7ACD1E2BDD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480599"/>
              </p:ext>
            </p:extLst>
          </p:nvPr>
        </p:nvGraphicFramePr>
        <p:xfrm>
          <a:off x="3124200" y="1676400"/>
          <a:ext cx="4191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3" name="公式" r:id="rId3" imgW="1256755" imgH="165028" progId="Equation.3">
                  <p:embed/>
                </p:oleObj>
              </mc:Choice>
              <mc:Fallback>
                <p:oleObj name="公式" r:id="rId3" imgW="1256755" imgH="16502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76400"/>
                        <a:ext cx="41910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Rectangle 7">
            <a:extLst>
              <a:ext uri="{FF2B5EF4-FFF2-40B4-BE49-F238E27FC236}">
                <a16:creationId xmlns:a16="http://schemas.microsoft.com/office/drawing/2014/main" id="{85BD2536-6A59-4AD5-84F8-37E142F85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09958" name="Object 6">
            <a:extLst>
              <a:ext uri="{FF2B5EF4-FFF2-40B4-BE49-F238E27FC236}">
                <a16:creationId xmlns:a16="http://schemas.microsoft.com/office/drawing/2014/main" id="{6232E9EA-1124-40A8-A3FE-9B2F65B8A8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295525"/>
          <a:ext cx="106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4" name="公式" r:id="rId5" imgW="330200" imgH="139700" progId="Equation.3">
                  <p:embed/>
                </p:oleObj>
              </mc:Choice>
              <mc:Fallback>
                <p:oleObj name="公式" r:id="rId5" imgW="330200" imgH="139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295525"/>
                        <a:ext cx="1066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Rectangle 9">
            <a:extLst>
              <a:ext uri="{FF2B5EF4-FFF2-40B4-BE49-F238E27FC236}">
                <a16:creationId xmlns:a16="http://schemas.microsoft.com/office/drawing/2014/main" id="{3B4CBFC3-5700-486D-9212-B9F331230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09960" name="Object 8">
            <a:extLst>
              <a:ext uri="{FF2B5EF4-FFF2-40B4-BE49-F238E27FC236}">
                <a16:creationId xmlns:a16="http://schemas.microsoft.com/office/drawing/2014/main" id="{754ADE14-7992-49A1-9CA5-2F0EEDC63E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286125"/>
          <a:ext cx="76200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5" name="公式" r:id="rId7" imgW="2400300" imgH="215900" progId="Equation.3">
                  <p:embed/>
                </p:oleObj>
              </mc:Choice>
              <mc:Fallback>
                <p:oleObj name="公式" r:id="rId7" imgW="2400300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86125"/>
                        <a:ext cx="76200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3" name="Rectangle 11">
            <a:extLst>
              <a:ext uri="{FF2B5EF4-FFF2-40B4-BE49-F238E27FC236}">
                <a16:creationId xmlns:a16="http://schemas.microsoft.com/office/drawing/2014/main" id="{EE4D5FBB-D2FB-4BEE-A4ED-59849258A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09962" name="Object 10">
            <a:extLst>
              <a:ext uri="{FF2B5EF4-FFF2-40B4-BE49-F238E27FC236}">
                <a16:creationId xmlns:a16="http://schemas.microsoft.com/office/drawing/2014/main" id="{9DEEB37B-9237-4A81-AB8A-C473731673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070350"/>
          <a:ext cx="685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6" name="公式" r:id="rId9" imgW="279400" imgH="139700" progId="Equation.3">
                  <p:embed/>
                </p:oleObj>
              </mc:Choice>
              <mc:Fallback>
                <p:oleObj name="公式" r:id="rId9" imgW="279400" imgH="139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070350"/>
                        <a:ext cx="685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3">
            <a:extLst>
              <a:ext uri="{FF2B5EF4-FFF2-40B4-BE49-F238E27FC236}">
                <a16:creationId xmlns:a16="http://schemas.microsoft.com/office/drawing/2014/main" id="{E4E88159-E18D-4552-98CD-C9BA84F210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DF2E078-B940-41A2-922E-AF95978E9E9B}" type="datetime10">
              <a:rPr lang="zh-CN" altLang="en-US" smtClean="0"/>
              <a:pPr/>
              <a:t>17:46</a:t>
            </a:fld>
            <a:endParaRPr lang="en-US" altLang="zh-CN"/>
          </a:p>
        </p:txBody>
      </p:sp>
      <p:sp>
        <p:nvSpPr>
          <p:cNvPr id="36867" name="页脚占位符 4">
            <a:extLst>
              <a:ext uri="{FF2B5EF4-FFF2-40B4-BE49-F238E27FC236}">
                <a16:creationId xmlns:a16="http://schemas.microsoft.com/office/drawing/2014/main" id="{7FD82341-6B64-482C-9046-F59486B6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/>
              <a:t>北京邮电大学 计算机学院 离散数学</a:t>
            </a:r>
            <a:endParaRPr lang="en-US" altLang="zh-CN"/>
          </a:p>
        </p:txBody>
      </p:sp>
      <p:sp>
        <p:nvSpPr>
          <p:cNvPr id="36868" name="灯片编号占位符 5">
            <a:extLst>
              <a:ext uri="{FF2B5EF4-FFF2-40B4-BE49-F238E27FC236}">
                <a16:creationId xmlns:a16="http://schemas.microsoft.com/office/drawing/2014/main" id="{3A880295-28A1-48A3-8A56-FA3839D0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F8807DD-7344-4D82-AE90-CA26B947398F}" type="slidenum">
              <a:rPr lang="zh-CN" altLang="en-US" smtClean="0"/>
              <a:pPr/>
              <a:t>23</a:t>
            </a:fld>
            <a:endParaRPr lang="en-US" altLang="zh-CN"/>
          </a:p>
        </p:txBody>
      </p:sp>
      <p:sp>
        <p:nvSpPr>
          <p:cNvPr id="36869" name="Rectangle 2">
            <a:extLst>
              <a:ext uri="{FF2B5EF4-FFF2-40B4-BE49-F238E27FC236}">
                <a16:creationId xmlns:a16="http://schemas.microsoft.com/office/drawing/2014/main" id="{E18269DE-F583-4913-ABEB-B13E65C3CB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构造证明法举例</a:t>
            </a:r>
          </a:p>
        </p:txBody>
      </p:sp>
      <p:sp>
        <p:nvSpPr>
          <p:cNvPr id="570371" name="Rectangle 3">
            <a:extLst>
              <a:ext uri="{FF2B5EF4-FFF2-40B4-BE49-F238E27FC236}">
                <a16:creationId xmlns:a16="http://schemas.microsoft.com/office/drawing/2014/main" id="{683DB197-C962-47F0-AD41-0FD18D42A3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49400"/>
            <a:ext cx="8610600" cy="4114800"/>
          </a:xfrm>
        </p:spPr>
        <p:txBody>
          <a:bodyPr/>
          <a:lstStyle/>
          <a:p>
            <a:r>
              <a:rPr lang="zh-CN" altLang="en-US" sz="3200">
                <a:ea typeface="宋体" panose="02010600030101010101" pitchFamily="2" charset="-122"/>
              </a:rPr>
              <a:t>例  ⑴ 前提：                                ，</a:t>
            </a:r>
          </a:p>
          <a:p>
            <a:r>
              <a:rPr lang="zh-CN" altLang="en-US" sz="3200">
                <a:ea typeface="宋体" panose="02010600030101010101" pitchFamily="2" charset="-122"/>
              </a:rPr>
              <a:t>结论</a:t>
            </a:r>
          </a:p>
          <a:p>
            <a:r>
              <a:rPr lang="zh-CN" altLang="en-US" sz="3200">
                <a:ea typeface="宋体" panose="02010600030101010101" pitchFamily="2" charset="-122"/>
              </a:rPr>
              <a:t>证： ⑴ </a:t>
            </a:r>
          </a:p>
          <a:p>
            <a:r>
              <a:rPr lang="zh-CN" altLang="en-US" sz="3200">
                <a:ea typeface="宋体" panose="02010600030101010101" pitchFamily="2" charset="-122"/>
              </a:rPr>
              <a:t>①                          前提引入</a:t>
            </a:r>
          </a:p>
          <a:p>
            <a:r>
              <a:rPr lang="zh-CN" altLang="en-US" sz="3200">
                <a:ea typeface="宋体" panose="02010600030101010101" pitchFamily="2" charset="-122"/>
              </a:rPr>
              <a:t>②                          前提引入</a:t>
            </a:r>
          </a:p>
          <a:p>
            <a:r>
              <a:rPr lang="zh-CN" altLang="en-US" sz="3200">
                <a:ea typeface="宋体" panose="02010600030101010101" pitchFamily="2" charset="-122"/>
              </a:rPr>
              <a:t>③                          前提引入</a:t>
            </a:r>
          </a:p>
          <a:p>
            <a:r>
              <a:rPr lang="zh-CN" altLang="en-US" sz="3200">
                <a:ea typeface="宋体" panose="02010600030101010101" pitchFamily="2" charset="-122"/>
              </a:rPr>
              <a:t>④                          ①②③构造性二难</a:t>
            </a:r>
          </a:p>
        </p:txBody>
      </p:sp>
      <p:sp>
        <p:nvSpPr>
          <p:cNvPr id="36871" name="Rectangle 4">
            <a:extLst>
              <a:ext uri="{FF2B5EF4-FFF2-40B4-BE49-F238E27FC236}">
                <a16:creationId xmlns:a16="http://schemas.microsoft.com/office/drawing/2014/main" id="{77EC4BEA-6D88-4F9B-9DCD-0B6CA5AEE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70373" name="Object 5">
            <a:extLst>
              <a:ext uri="{FF2B5EF4-FFF2-40B4-BE49-F238E27FC236}">
                <a16:creationId xmlns:a16="http://schemas.microsoft.com/office/drawing/2014/main" id="{6C64CEB1-1CE0-41E5-9370-730C5891B7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1625600"/>
          <a:ext cx="4191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7" name="公式" r:id="rId3" imgW="1256755" imgH="165028" progId="Equation.3">
                  <p:embed/>
                </p:oleObj>
              </mc:Choice>
              <mc:Fallback>
                <p:oleObj name="公式" r:id="rId3" imgW="1256755" imgH="16502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625600"/>
                        <a:ext cx="41910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Rectangle 6">
            <a:extLst>
              <a:ext uri="{FF2B5EF4-FFF2-40B4-BE49-F238E27FC236}">
                <a16:creationId xmlns:a16="http://schemas.microsoft.com/office/drawing/2014/main" id="{E713BB20-936F-4474-A1A3-CBCEE078A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70375" name="Object 7">
            <a:extLst>
              <a:ext uri="{FF2B5EF4-FFF2-40B4-BE49-F238E27FC236}">
                <a16:creationId xmlns:a16="http://schemas.microsoft.com/office/drawing/2014/main" id="{E9BF5D72-9829-4E79-9EB1-817ECB75A4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276475"/>
          <a:ext cx="106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8" name="公式" r:id="rId5" imgW="330200" imgH="139700" progId="Equation.3">
                  <p:embed/>
                </p:oleObj>
              </mc:Choice>
              <mc:Fallback>
                <p:oleObj name="公式" r:id="rId5" imgW="330200" imgH="139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76475"/>
                        <a:ext cx="1066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5" name="Rectangle 8">
            <a:extLst>
              <a:ext uri="{FF2B5EF4-FFF2-40B4-BE49-F238E27FC236}">
                <a16:creationId xmlns:a16="http://schemas.microsoft.com/office/drawing/2014/main" id="{24982FFB-A30B-450B-9B46-973136E30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876" name="Rectangle 10">
            <a:extLst>
              <a:ext uri="{FF2B5EF4-FFF2-40B4-BE49-F238E27FC236}">
                <a16:creationId xmlns:a16="http://schemas.microsoft.com/office/drawing/2014/main" id="{658BA64B-DBD0-4856-924C-E1C8926BF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877" name="Rectangle 13">
            <a:extLst>
              <a:ext uri="{FF2B5EF4-FFF2-40B4-BE49-F238E27FC236}">
                <a16:creationId xmlns:a16="http://schemas.microsoft.com/office/drawing/2014/main" id="{ABA187EB-9AA5-4D2F-B9E8-A4B341A9D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70380" name="Object 12">
            <a:extLst>
              <a:ext uri="{FF2B5EF4-FFF2-40B4-BE49-F238E27FC236}">
                <a16:creationId xmlns:a16="http://schemas.microsoft.com/office/drawing/2014/main" id="{ADB33406-B207-4000-B815-BB7D4E5918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429000"/>
          <a:ext cx="12954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9" name="公式" r:id="rId7" imgW="444114" imgH="164957" progId="Equation.3">
                  <p:embed/>
                </p:oleObj>
              </mc:Choice>
              <mc:Fallback>
                <p:oleObj name="公式" r:id="rId7" imgW="444114" imgH="16495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429000"/>
                        <a:ext cx="12954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9" name="Rectangle 15">
            <a:extLst>
              <a:ext uri="{FF2B5EF4-FFF2-40B4-BE49-F238E27FC236}">
                <a16:creationId xmlns:a16="http://schemas.microsoft.com/office/drawing/2014/main" id="{F018DA40-719D-4000-89F7-0F64D0B2A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70382" name="Object 14">
            <a:extLst>
              <a:ext uri="{FF2B5EF4-FFF2-40B4-BE49-F238E27FC236}">
                <a16:creationId xmlns:a16="http://schemas.microsoft.com/office/drawing/2014/main" id="{1D1A43BC-3CCE-438A-8FDD-BF2FCD29CE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049713"/>
          <a:ext cx="11430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80" name="公式" r:id="rId9" imgW="418918" imgH="165028" progId="Equation.3">
                  <p:embed/>
                </p:oleObj>
              </mc:Choice>
              <mc:Fallback>
                <p:oleObj name="公式" r:id="rId9" imgW="418918" imgH="16502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049713"/>
                        <a:ext cx="11430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1" name="Rectangle 17">
            <a:extLst>
              <a:ext uri="{FF2B5EF4-FFF2-40B4-BE49-F238E27FC236}">
                <a16:creationId xmlns:a16="http://schemas.microsoft.com/office/drawing/2014/main" id="{C3B9FBF0-FDCB-4B76-BA37-C234578C5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70384" name="Object 16">
            <a:extLst>
              <a:ext uri="{FF2B5EF4-FFF2-40B4-BE49-F238E27FC236}">
                <a16:creationId xmlns:a16="http://schemas.microsoft.com/office/drawing/2014/main" id="{A959D167-5F08-4AD5-881C-11A900BF65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592638"/>
          <a:ext cx="11430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81" name="公式" r:id="rId11" imgW="380835" imgH="165028" progId="Equation.3">
                  <p:embed/>
                </p:oleObj>
              </mc:Choice>
              <mc:Fallback>
                <p:oleObj name="公式" r:id="rId11" imgW="380835" imgH="165028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592638"/>
                        <a:ext cx="114300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3" name="Rectangle 19">
            <a:extLst>
              <a:ext uri="{FF2B5EF4-FFF2-40B4-BE49-F238E27FC236}">
                <a16:creationId xmlns:a16="http://schemas.microsoft.com/office/drawing/2014/main" id="{FEF61299-04C5-4B30-9BFE-42708EF26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70386" name="Object 18">
            <a:extLst>
              <a:ext uri="{FF2B5EF4-FFF2-40B4-BE49-F238E27FC236}">
                <a16:creationId xmlns:a16="http://schemas.microsoft.com/office/drawing/2014/main" id="{5058827A-AD44-4FEA-A905-0651FEC3ED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5149850"/>
          <a:ext cx="9906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82" name="公式" r:id="rId13" imgW="330200" imgH="139700" progId="Equation.3">
                  <p:embed/>
                </p:oleObj>
              </mc:Choice>
              <mc:Fallback>
                <p:oleObj name="公式" r:id="rId13" imgW="330200" imgH="1397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149850"/>
                        <a:ext cx="99060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1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3">
            <a:extLst>
              <a:ext uri="{FF2B5EF4-FFF2-40B4-BE49-F238E27FC236}">
                <a16:creationId xmlns:a16="http://schemas.microsoft.com/office/drawing/2014/main" id="{C112DB56-58B9-430A-9330-F40D507586C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351588"/>
            <a:ext cx="21336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7949240-AE27-4C92-9F84-91BFB7257D86}" type="datetime10">
              <a:rPr lang="zh-CN" altLang="en-US" smtClean="0"/>
              <a:pPr/>
              <a:t>17:46</a:t>
            </a:fld>
            <a:endParaRPr lang="en-US" altLang="zh-CN"/>
          </a:p>
        </p:txBody>
      </p:sp>
      <p:sp>
        <p:nvSpPr>
          <p:cNvPr id="37891" name="页脚占位符 4">
            <a:extLst>
              <a:ext uri="{FF2B5EF4-FFF2-40B4-BE49-F238E27FC236}">
                <a16:creationId xmlns:a16="http://schemas.microsoft.com/office/drawing/2014/main" id="{1207AE46-8855-495D-BD13-7214A4579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324600"/>
            <a:ext cx="28956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/>
              <a:t>北京邮电大学 计算机学院 离散数学</a:t>
            </a:r>
            <a:endParaRPr lang="en-US" altLang="zh-CN"/>
          </a:p>
        </p:txBody>
      </p:sp>
      <p:sp>
        <p:nvSpPr>
          <p:cNvPr id="37892" name="灯片编号占位符 5">
            <a:extLst>
              <a:ext uri="{FF2B5EF4-FFF2-40B4-BE49-F238E27FC236}">
                <a16:creationId xmlns:a16="http://schemas.microsoft.com/office/drawing/2014/main" id="{D8A611A7-1592-43E3-8D12-F5FAC99E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26238" y="6321425"/>
            <a:ext cx="21336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EF450AD-2691-44CC-8A64-0A23EA9A712C}" type="slidenum">
              <a:rPr lang="zh-CN" altLang="en-US" smtClean="0"/>
              <a:pPr/>
              <a:t>24</a:t>
            </a:fld>
            <a:endParaRPr lang="en-US" altLang="zh-CN"/>
          </a:p>
        </p:txBody>
      </p:sp>
      <p:sp>
        <p:nvSpPr>
          <p:cNvPr id="37893" name="Rectangle 2">
            <a:extLst>
              <a:ext uri="{FF2B5EF4-FFF2-40B4-BE49-F238E27FC236}">
                <a16:creationId xmlns:a16="http://schemas.microsoft.com/office/drawing/2014/main" id="{51FC45D5-1ED9-464F-B600-5DDD329CD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构造证明法举例</a:t>
            </a:r>
          </a:p>
        </p:txBody>
      </p:sp>
      <p:sp>
        <p:nvSpPr>
          <p:cNvPr id="571395" name="Rectangle 3">
            <a:extLst>
              <a:ext uri="{FF2B5EF4-FFF2-40B4-BE49-F238E27FC236}">
                <a16:creationId xmlns:a16="http://schemas.microsoft.com/office/drawing/2014/main" id="{A5293182-EA70-4352-9A5E-621D92A714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90678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200">
                <a:ea typeface="宋体" panose="02010600030101010101" pitchFamily="2" charset="-122"/>
              </a:rPr>
              <a:t>例  ⑵ 前提：</a:t>
            </a:r>
          </a:p>
          <a:p>
            <a:pPr>
              <a:lnSpc>
                <a:spcPct val="90000"/>
              </a:lnSpc>
            </a:pPr>
            <a:endParaRPr lang="zh-CN" altLang="en-US" sz="32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3200">
                <a:ea typeface="宋体" panose="02010600030101010101" pitchFamily="2" charset="-122"/>
              </a:rPr>
              <a:t>结论：</a:t>
            </a:r>
          </a:p>
          <a:p>
            <a:pPr>
              <a:lnSpc>
                <a:spcPct val="90000"/>
              </a:lnSpc>
            </a:pPr>
            <a:r>
              <a:rPr lang="zh-CN" altLang="en-US" sz="3200">
                <a:ea typeface="宋体" panose="02010600030101010101" pitchFamily="2" charset="-122"/>
              </a:rPr>
              <a:t>①                                   前提引入</a:t>
            </a:r>
          </a:p>
          <a:p>
            <a:pPr>
              <a:lnSpc>
                <a:spcPct val="90000"/>
              </a:lnSpc>
            </a:pPr>
            <a:r>
              <a:rPr lang="zh-CN" altLang="en-US" sz="3200">
                <a:ea typeface="宋体" panose="02010600030101010101" pitchFamily="2" charset="-122"/>
              </a:rPr>
              <a:t>②                                   化简规则</a:t>
            </a:r>
          </a:p>
          <a:p>
            <a:pPr>
              <a:lnSpc>
                <a:spcPct val="90000"/>
              </a:lnSpc>
            </a:pPr>
            <a:r>
              <a:rPr lang="zh-CN" altLang="en-US" sz="3200">
                <a:ea typeface="宋体" panose="02010600030101010101" pitchFamily="2" charset="-122"/>
              </a:rPr>
              <a:t>③                                   前提引入</a:t>
            </a:r>
          </a:p>
          <a:p>
            <a:pPr>
              <a:lnSpc>
                <a:spcPct val="90000"/>
              </a:lnSpc>
            </a:pPr>
            <a:r>
              <a:rPr lang="zh-CN" altLang="en-US" sz="3200">
                <a:ea typeface="宋体" panose="02010600030101010101" pitchFamily="2" charset="-122"/>
              </a:rPr>
              <a:t>④                                   ②③拒取式</a:t>
            </a:r>
          </a:p>
          <a:p>
            <a:pPr>
              <a:lnSpc>
                <a:spcPct val="90000"/>
              </a:lnSpc>
            </a:pPr>
            <a:r>
              <a:rPr lang="zh-CN" altLang="en-US" sz="3200">
                <a:ea typeface="宋体" panose="02010600030101010101" pitchFamily="2" charset="-122"/>
              </a:rPr>
              <a:t>⑤                                   ①化简规则</a:t>
            </a:r>
          </a:p>
          <a:p>
            <a:pPr>
              <a:lnSpc>
                <a:spcPct val="90000"/>
              </a:lnSpc>
            </a:pPr>
            <a:r>
              <a:rPr lang="zh-CN" altLang="en-US" sz="3200">
                <a:ea typeface="宋体" panose="02010600030101010101" pitchFamily="2" charset="-122"/>
              </a:rPr>
              <a:t>⑥                                   ④⑤合取引入</a:t>
            </a:r>
          </a:p>
        </p:txBody>
      </p:sp>
      <p:sp>
        <p:nvSpPr>
          <p:cNvPr id="37895" name="Rectangle 4">
            <a:extLst>
              <a:ext uri="{FF2B5EF4-FFF2-40B4-BE49-F238E27FC236}">
                <a16:creationId xmlns:a16="http://schemas.microsoft.com/office/drawing/2014/main" id="{C9A88E3B-2FE4-4E18-A96B-6F5059E83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7896" name="Rectangle 6">
            <a:extLst>
              <a:ext uri="{FF2B5EF4-FFF2-40B4-BE49-F238E27FC236}">
                <a16:creationId xmlns:a16="http://schemas.microsoft.com/office/drawing/2014/main" id="{CA4B0AAD-ABDB-417C-B39A-8AE0AFFC6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7897" name="Rectangle 8">
            <a:extLst>
              <a:ext uri="{FF2B5EF4-FFF2-40B4-BE49-F238E27FC236}">
                <a16:creationId xmlns:a16="http://schemas.microsoft.com/office/drawing/2014/main" id="{9EFB5C52-B56F-4A2C-B2DD-34CC442B6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71401" name="Object 9">
            <a:extLst>
              <a:ext uri="{FF2B5EF4-FFF2-40B4-BE49-F238E27FC236}">
                <a16:creationId xmlns:a16="http://schemas.microsoft.com/office/drawing/2014/main" id="{4720E019-F08C-405E-BEB8-A5F1534E47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2650" y="1951038"/>
          <a:ext cx="79565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69" name="公式" r:id="rId3" imgW="2400300" imgH="215900" progId="Equation.3">
                  <p:embed/>
                </p:oleObj>
              </mc:Choice>
              <mc:Fallback>
                <p:oleObj name="公式" r:id="rId3" imgW="2400300" imgH="215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1951038"/>
                        <a:ext cx="795655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Rectangle 10">
            <a:extLst>
              <a:ext uri="{FF2B5EF4-FFF2-40B4-BE49-F238E27FC236}">
                <a16:creationId xmlns:a16="http://schemas.microsoft.com/office/drawing/2014/main" id="{DB6068A8-1DA9-49E6-8C53-AEF4BA890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71403" name="Object 11">
            <a:extLst>
              <a:ext uri="{FF2B5EF4-FFF2-40B4-BE49-F238E27FC236}">
                <a16:creationId xmlns:a16="http://schemas.microsoft.com/office/drawing/2014/main" id="{EB281422-2A73-40BF-905F-B28857321E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743200"/>
          <a:ext cx="7159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70" name="公式" r:id="rId5" imgW="279400" imgH="139700" progId="Equation.3">
                  <p:embed/>
                </p:oleObj>
              </mc:Choice>
              <mc:Fallback>
                <p:oleObj name="公式" r:id="rId5" imgW="279400" imgH="139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743200"/>
                        <a:ext cx="71596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1" name="Rectangle 13">
            <a:extLst>
              <a:ext uri="{FF2B5EF4-FFF2-40B4-BE49-F238E27FC236}">
                <a16:creationId xmlns:a16="http://schemas.microsoft.com/office/drawing/2014/main" id="{65994FB1-4F8E-4740-B26F-BFF6F5D79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71404" name="Object 12">
            <a:extLst>
              <a:ext uri="{FF2B5EF4-FFF2-40B4-BE49-F238E27FC236}">
                <a16:creationId xmlns:a16="http://schemas.microsoft.com/office/drawing/2014/main" id="{B226A97F-8E7D-4E26-88FA-D233D59B8B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200400"/>
          <a:ext cx="1500188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71" name="公式" r:id="rId7" imgW="558800" imgH="139700" progId="Equation.3">
                  <p:embed/>
                </p:oleObj>
              </mc:Choice>
              <mc:Fallback>
                <p:oleObj name="公式" r:id="rId7" imgW="558800" imgH="139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00400"/>
                        <a:ext cx="1500188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3" name="Rectangle 15">
            <a:extLst>
              <a:ext uri="{FF2B5EF4-FFF2-40B4-BE49-F238E27FC236}">
                <a16:creationId xmlns:a16="http://schemas.microsoft.com/office/drawing/2014/main" id="{0DA7CF0F-DF02-4F6A-AB29-4C398533F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71406" name="Object 14">
            <a:extLst>
              <a:ext uri="{FF2B5EF4-FFF2-40B4-BE49-F238E27FC236}">
                <a16:creationId xmlns:a16="http://schemas.microsoft.com/office/drawing/2014/main" id="{636B4876-9DEA-4263-A727-9DC386826E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656013"/>
          <a:ext cx="7620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72" name="公式" r:id="rId9" imgW="241195" imgH="139639" progId="Equation.3">
                  <p:embed/>
                </p:oleObj>
              </mc:Choice>
              <mc:Fallback>
                <p:oleObj name="公式" r:id="rId9" imgW="241195" imgH="13963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656013"/>
                        <a:ext cx="76200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5" name="Rectangle 17">
            <a:extLst>
              <a:ext uri="{FF2B5EF4-FFF2-40B4-BE49-F238E27FC236}">
                <a16:creationId xmlns:a16="http://schemas.microsoft.com/office/drawing/2014/main" id="{AE6550F9-79A7-498E-852D-03AFA0B09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71408" name="Object 16">
            <a:extLst>
              <a:ext uri="{FF2B5EF4-FFF2-40B4-BE49-F238E27FC236}">
                <a16:creationId xmlns:a16="http://schemas.microsoft.com/office/drawing/2014/main" id="{D4968A93-9288-4CF7-B539-A4723D832C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257675"/>
          <a:ext cx="16002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73" name="公式" r:id="rId11" imgW="571252" imgH="165028" progId="Equation.3">
                  <p:embed/>
                </p:oleObj>
              </mc:Choice>
              <mc:Fallback>
                <p:oleObj name="公式" r:id="rId11" imgW="571252" imgH="165028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257675"/>
                        <a:ext cx="16002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7" name="Rectangle 19">
            <a:extLst>
              <a:ext uri="{FF2B5EF4-FFF2-40B4-BE49-F238E27FC236}">
                <a16:creationId xmlns:a16="http://schemas.microsoft.com/office/drawing/2014/main" id="{9C393DA4-9627-4BC2-9E83-16F4958AF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71410" name="Object 18">
            <a:extLst>
              <a:ext uri="{FF2B5EF4-FFF2-40B4-BE49-F238E27FC236}">
                <a16:creationId xmlns:a16="http://schemas.microsoft.com/office/drawing/2014/main" id="{62F42A21-1410-433A-BF67-36FD38E0C0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724400"/>
          <a:ext cx="6858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74" name="公式" r:id="rId13" imgW="215713" imgH="139579" progId="Equation.3">
                  <p:embed/>
                </p:oleObj>
              </mc:Choice>
              <mc:Fallback>
                <p:oleObj name="公式" r:id="rId13" imgW="215713" imgH="13957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724400"/>
                        <a:ext cx="6858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9" name="Rectangle 21">
            <a:extLst>
              <a:ext uri="{FF2B5EF4-FFF2-40B4-BE49-F238E27FC236}">
                <a16:creationId xmlns:a16="http://schemas.microsoft.com/office/drawing/2014/main" id="{C096A16F-3949-403F-9D71-BC79B8D71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71412" name="Object 20">
            <a:extLst>
              <a:ext uri="{FF2B5EF4-FFF2-40B4-BE49-F238E27FC236}">
                <a16:creationId xmlns:a16="http://schemas.microsoft.com/office/drawing/2014/main" id="{A81DF747-3B05-45F7-9387-33FFD3DEB0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286375"/>
          <a:ext cx="6858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75" name="公式" r:id="rId15" imgW="228600" imgH="139700" progId="Equation.3">
                  <p:embed/>
                </p:oleObj>
              </mc:Choice>
              <mc:Fallback>
                <p:oleObj name="公式" r:id="rId15" imgW="228600" imgH="1397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286375"/>
                        <a:ext cx="6858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1" name="Rectangle 23">
            <a:extLst>
              <a:ext uri="{FF2B5EF4-FFF2-40B4-BE49-F238E27FC236}">
                <a16:creationId xmlns:a16="http://schemas.microsoft.com/office/drawing/2014/main" id="{4AE20354-FAB2-4C00-8807-7E0BBEFA4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71414" name="Object 22">
            <a:extLst>
              <a:ext uri="{FF2B5EF4-FFF2-40B4-BE49-F238E27FC236}">
                <a16:creationId xmlns:a16="http://schemas.microsoft.com/office/drawing/2014/main" id="{500EC3F8-46D8-43AF-A988-3BFC48A534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5838825"/>
          <a:ext cx="15240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76" name="公式" r:id="rId17" imgW="545863" imgH="139639" progId="Equation.3">
                  <p:embed/>
                </p:oleObj>
              </mc:Choice>
              <mc:Fallback>
                <p:oleObj name="公式" r:id="rId17" imgW="545863" imgH="13963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838825"/>
                        <a:ext cx="15240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4">
            <a:extLst>
              <a:ext uri="{FF2B5EF4-FFF2-40B4-BE49-F238E27FC236}">
                <a16:creationId xmlns:a16="http://schemas.microsoft.com/office/drawing/2014/main" id="{141F7CE2-572F-4E45-87C3-C0F824BA3A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DBB0D3C-D058-4A63-B6FF-9BA52F448D94}" type="datetime10">
              <a:rPr lang="zh-CN" altLang="en-US" smtClean="0"/>
              <a:pPr/>
              <a:t>17:46</a:t>
            </a:fld>
            <a:endParaRPr lang="en-US" altLang="zh-CN"/>
          </a:p>
        </p:txBody>
      </p:sp>
      <p:sp>
        <p:nvSpPr>
          <p:cNvPr id="38915" name="页脚占位符 5">
            <a:extLst>
              <a:ext uri="{FF2B5EF4-FFF2-40B4-BE49-F238E27FC236}">
                <a16:creationId xmlns:a16="http://schemas.microsoft.com/office/drawing/2014/main" id="{5D54B179-78CB-4056-91CC-690C1F76F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/>
              <a:t>北京邮电大学 计算机学院 离散数学</a:t>
            </a:r>
            <a:endParaRPr lang="en-US" altLang="zh-CN"/>
          </a:p>
        </p:txBody>
      </p:sp>
      <p:sp>
        <p:nvSpPr>
          <p:cNvPr id="38916" name="灯片编号占位符 6">
            <a:extLst>
              <a:ext uri="{FF2B5EF4-FFF2-40B4-BE49-F238E27FC236}">
                <a16:creationId xmlns:a16="http://schemas.microsoft.com/office/drawing/2014/main" id="{BCE041CA-CCEC-4053-A606-CB603292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AC73555-D07F-45FE-81E1-D082A3A09675}" type="slidenum">
              <a:rPr lang="zh-CN" altLang="en-US" smtClean="0"/>
              <a:pPr/>
              <a:t>25</a:t>
            </a:fld>
            <a:endParaRPr lang="en-US" altLang="zh-CN"/>
          </a:p>
        </p:txBody>
      </p:sp>
      <p:sp>
        <p:nvSpPr>
          <p:cNvPr id="572419" name="Rectangle 3">
            <a:extLst>
              <a:ext uri="{FF2B5EF4-FFF2-40B4-BE49-F238E27FC236}">
                <a16:creationId xmlns:a16="http://schemas.microsoft.com/office/drawing/2014/main" id="{56D4DEB9-376B-4656-8F30-1F4F374670D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9900" y="130175"/>
            <a:ext cx="8229600" cy="594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200" dirty="0">
                <a:ea typeface="宋体" panose="02010600030101010101" pitchFamily="2" charset="-122"/>
              </a:rPr>
              <a:t>例</a:t>
            </a:r>
          </a:p>
          <a:p>
            <a:pPr>
              <a:lnSpc>
                <a:spcPct val="90000"/>
              </a:lnSpc>
            </a:pPr>
            <a:r>
              <a:rPr lang="zh-CN" altLang="en-US" sz="3200" dirty="0">
                <a:ea typeface="宋体" panose="02010600030101010101" pitchFamily="2" charset="-122"/>
              </a:rPr>
              <a:t>①                               前提引入</a:t>
            </a:r>
          </a:p>
          <a:p>
            <a:pPr>
              <a:lnSpc>
                <a:spcPct val="90000"/>
              </a:lnSpc>
            </a:pPr>
            <a:r>
              <a:rPr lang="zh-CN" altLang="en-US" sz="3200" dirty="0">
                <a:ea typeface="宋体" panose="02010600030101010101" pitchFamily="2" charset="-122"/>
              </a:rPr>
              <a:t>②                               化简规则</a:t>
            </a:r>
          </a:p>
          <a:p>
            <a:pPr>
              <a:lnSpc>
                <a:spcPct val="90000"/>
              </a:lnSpc>
            </a:pPr>
            <a:r>
              <a:rPr lang="zh-CN" altLang="en-US" sz="3200" dirty="0">
                <a:ea typeface="宋体" panose="02010600030101010101" pitchFamily="2" charset="-122"/>
              </a:rPr>
              <a:t>③                               前提引入</a:t>
            </a:r>
          </a:p>
          <a:p>
            <a:pPr>
              <a:lnSpc>
                <a:spcPct val="90000"/>
              </a:lnSpc>
            </a:pPr>
            <a:r>
              <a:rPr lang="zh-CN" altLang="en-US" sz="3200" dirty="0">
                <a:ea typeface="宋体" panose="02010600030101010101" pitchFamily="2" charset="-122"/>
              </a:rPr>
              <a:t>④                               ②③拒取式</a:t>
            </a:r>
          </a:p>
          <a:p>
            <a:pPr>
              <a:lnSpc>
                <a:spcPct val="90000"/>
              </a:lnSpc>
            </a:pPr>
            <a:r>
              <a:rPr lang="zh-CN" altLang="en-US" sz="3200" dirty="0">
                <a:ea typeface="宋体" panose="02010600030101010101" pitchFamily="2" charset="-122"/>
              </a:rPr>
              <a:t>⑤                               ①化简规则</a:t>
            </a:r>
          </a:p>
          <a:p>
            <a:pPr>
              <a:lnSpc>
                <a:spcPct val="90000"/>
              </a:lnSpc>
            </a:pPr>
            <a:r>
              <a:rPr lang="zh-CN" altLang="en-US" sz="3200" dirty="0">
                <a:ea typeface="宋体" panose="02010600030101010101" pitchFamily="2" charset="-122"/>
              </a:rPr>
              <a:t>⑥                               ④⑤合取引入</a:t>
            </a:r>
          </a:p>
          <a:p>
            <a:pPr>
              <a:lnSpc>
                <a:spcPct val="90000"/>
              </a:lnSpc>
            </a:pPr>
            <a:r>
              <a:rPr lang="zh-CN" altLang="en-US" sz="3200" dirty="0">
                <a:ea typeface="宋体" panose="02010600030101010101" pitchFamily="2" charset="-122"/>
              </a:rPr>
              <a:t>⑦                               置换规则</a:t>
            </a:r>
          </a:p>
          <a:p>
            <a:pPr>
              <a:lnSpc>
                <a:spcPct val="90000"/>
              </a:lnSpc>
            </a:pPr>
            <a:r>
              <a:rPr lang="zh-CN" altLang="en-US" sz="3200" dirty="0">
                <a:ea typeface="宋体" panose="02010600030101010101" pitchFamily="2" charset="-122"/>
              </a:rPr>
              <a:t>⑧                               前提引入</a:t>
            </a:r>
          </a:p>
          <a:p>
            <a:pPr>
              <a:lnSpc>
                <a:spcPct val="90000"/>
              </a:lnSpc>
            </a:pPr>
            <a:r>
              <a:rPr lang="zh-CN" altLang="en-US" sz="3200" dirty="0">
                <a:ea typeface="宋体" panose="02010600030101010101" pitchFamily="2" charset="-122"/>
              </a:rPr>
              <a:t>⑨                               ⑦⑧拒取式</a:t>
            </a:r>
          </a:p>
          <a:p>
            <a:pPr>
              <a:lnSpc>
                <a:spcPct val="90000"/>
              </a:lnSpc>
            </a:pPr>
            <a:r>
              <a:rPr lang="zh-CN" altLang="en-US" sz="3200" dirty="0">
                <a:ea typeface="宋体" panose="02010600030101010101" pitchFamily="2" charset="-122"/>
              </a:rPr>
              <a:t>⑩                               前提引入</a:t>
            </a:r>
          </a:p>
        </p:txBody>
      </p:sp>
      <p:sp>
        <p:nvSpPr>
          <p:cNvPr id="572420" name="Rectangle 4">
            <a:extLst>
              <a:ext uri="{FF2B5EF4-FFF2-40B4-BE49-F238E27FC236}">
                <a16:creationId xmlns:a16="http://schemas.microsoft.com/office/drawing/2014/main" id="{59365D9F-94A8-45B3-AB78-08D4B4360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71838"/>
            <a:ext cx="9144000" cy="7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72421" name="Rectangle 5">
            <a:extLst>
              <a:ext uri="{FF2B5EF4-FFF2-40B4-BE49-F238E27FC236}">
                <a16:creationId xmlns:a16="http://schemas.microsoft.com/office/drawing/2014/main" id="{928637D5-9882-4914-8381-78B5D11CF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1363"/>
            <a:ext cx="9144000" cy="7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72422" name="Rectangle 6">
            <a:extLst>
              <a:ext uri="{FF2B5EF4-FFF2-40B4-BE49-F238E27FC236}">
                <a16:creationId xmlns:a16="http://schemas.microsoft.com/office/drawing/2014/main" id="{278B835E-FF8E-430B-A397-CA78D875E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7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72424" name="Rectangle 8">
            <a:extLst>
              <a:ext uri="{FF2B5EF4-FFF2-40B4-BE49-F238E27FC236}">
                <a16:creationId xmlns:a16="http://schemas.microsoft.com/office/drawing/2014/main" id="{1C1A5C24-DA29-44DD-899C-D34CA92AB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1363"/>
            <a:ext cx="9144000" cy="7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922" name="Rectangle 10">
            <a:extLst>
              <a:ext uri="{FF2B5EF4-FFF2-40B4-BE49-F238E27FC236}">
                <a16:creationId xmlns:a16="http://schemas.microsoft.com/office/drawing/2014/main" id="{CF1B3A1D-F135-42A0-8919-8823D6D37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6200"/>
            <a:ext cx="9144000" cy="7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72427" name="Object 11">
            <a:extLst>
              <a:ext uri="{FF2B5EF4-FFF2-40B4-BE49-F238E27FC236}">
                <a16:creationId xmlns:a16="http://schemas.microsoft.com/office/drawing/2014/main" id="{40D35E21-F68E-407D-AAEE-9E03BE3BDC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7500" y="725488"/>
          <a:ext cx="15001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97" name="公式" r:id="rId3" imgW="558800" imgH="139700" progId="Equation.3">
                  <p:embed/>
                </p:oleObj>
              </mc:Choice>
              <mc:Fallback>
                <p:oleObj name="公式" r:id="rId3" imgW="558800" imgH="139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725488"/>
                        <a:ext cx="150018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2428" name="Rectangle 12">
            <a:extLst>
              <a:ext uri="{FF2B5EF4-FFF2-40B4-BE49-F238E27FC236}">
                <a16:creationId xmlns:a16="http://schemas.microsoft.com/office/drawing/2014/main" id="{6C92739F-BFB5-4CA8-AA2F-4164EEDD1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1363"/>
            <a:ext cx="9144000" cy="7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72429" name="Object 13">
            <a:extLst>
              <a:ext uri="{FF2B5EF4-FFF2-40B4-BE49-F238E27FC236}">
                <a16:creationId xmlns:a16="http://schemas.microsoft.com/office/drawing/2014/main" id="{30ED6760-0AD2-4892-940D-2CA625B4D3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7175" y="1200150"/>
          <a:ext cx="7620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98" name="公式" r:id="rId5" imgW="241195" imgH="139639" progId="Equation.3">
                  <p:embed/>
                </p:oleObj>
              </mc:Choice>
              <mc:Fallback>
                <p:oleObj name="公式" r:id="rId5" imgW="241195" imgH="13963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1200150"/>
                        <a:ext cx="7620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2430" name="Rectangle 14">
            <a:extLst>
              <a:ext uri="{FF2B5EF4-FFF2-40B4-BE49-F238E27FC236}">
                <a16:creationId xmlns:a16="http://schemas.microsoft.com/office/drawing/2014/main" id="{213311E3-6C54-4C85-9F57-68444C08E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71838"/>
            <a:ext cx="9144000" cy="7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72431" name="Object 15">
            <a:extLst>
              <a:ext uri="{FF2B5EF4-FFF2-40B4-BE49-F238E27FC236}">
                <a16:creationId xmlns:a16="http://schemas.microsoft.com/office/drawing/2014/main" id="{BB30B74E-CEC0-4793-BA62-D589DFD12C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7488" y="18161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99" name="公式" r:id="rId7" imgW="571252" imgH="165028" progId="Equation.3">
                  <p:embed/>
                </p:oleObj>
              </mc:Choice>
              <mc:Fallback>
                <p:oleObj name="公式" r:id="rId7" imgW="571252" imgH="165028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18161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2432" name="Rectangle 16">
            <a:extLst>
              <a:ext uri="{FF2B5EF4-FFF2-40B4-BE49-F238E27FC236}">
                <a16:creationId xmlns:a16="http://schemas.microsoft.com/office/drawing/2014/main" id="{806724BE-CC79-4195-8A0F-661921BDB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1363"/>
            <a:ext cx="9144000" cy="7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72433" name="Object 17">
            <a:extLst>
              <a:ext uri="{FF2B5EF4-FFF2-40B4-BE49-F238E27FC236}">
                <a16:creationId xmlns:a16="http://schemas.microsoft.com/office/drawing/2014/main" id="{2A5B4B92-C280-46BE-9B60-F5664EAD73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3688" y="2298700"/>
          <a:ext cx="6858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00" name="公式" r:id="rId9" imgW="215713" imgH="139579" progId="Equation.3">
                  <p:embed/>
                </p:oleObj>
              </mc:Choice>
              <mc:Fallback>
                <p:oleObj name="公式" r:id="rId9" imgW="215713" imgH="13957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2298700"/>
                        <a:ext cx="6858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2434" name="Rectangle 18">
            <a:extLst>
              <a:ext uri="{FF2B5EF4-FFF2-40B4-BE49-F238E27FC236}">
                <a16:creationId xmlns:a16="http://schemas.microsoft.com/office/drawing/2014/main" id="{905E94B3-1EC7-464E-83BD-A94294FA4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1363"/>
            <a:ext cx="9144000" cy="7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72435" name="Object 19">
            <a:extLst>
              <a:ext uri="{FF2B5EF4-FFF2-40B4-BE49-F238E27FC236}">
                <a16:creationId xmlns:a16="http://schemas.microsoft.com/office/drawing/2014/main" id="{69FABA9E-4D79-4DA6-AC1A-7E84B3984E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0988" y="2881313"/>
          <a:ext cx="6858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01" name="公式" r:id="rId11" imgW="228600" imgH="139700" progId="Equation.3">
                  <p:embed/>
                </p:oleObj>
              </mc:Choice>
              <mc:Fallback>
                <p:oleObj name="公式" r:id="rId11" imgW="228600" imgH="1397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2881313"/>
                        <a:ext cx="6858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2436" name="Rectangle 20">
            <a:extLst>
              <a:ext uri="{FF2B5EF4-FFF2-40B4-BE49-F238E27FC236}">
                <a16:creationId xmlns:a16="http://schemas.microsoft.com/office/drawing/2014/main" id="{2D412AF3-CAC5-473D-A2ED-0729F07BE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1363"/>
            <a:ext cx="9144000" cy="7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72437" name="Object 21">
            <a:extLst>
              <a:ext uri="{FF2B5EF4-FFF2-40B4-BE49-F238E27FC236}">
                <a16:creationId xmlns:a16="http://schemas.microsoft.com/office/drawing/2014/main" id="{35CD2F70-9D28-4E1C-8EA4-4B60BD5B14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377840"/>
              </p:ext>
            </p:extLst>
          </p:nvPr>
        </p:nvGraphicFramePr>
        <p:xfrm>
          <a:off x="1550988" y="3352800"/>
          <a:ext cx="15240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02" name="公式" r:id="rId13" imgW="545863" imgH="139639" progId="Equation.3">
                  <p:embed/>
                </p:oleObj>
              </mc:Choice>
              <mc:Fallback>
                <p:oleObj name="公式" r:id="rId13" imgW="545863" imgH="13963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3352800"/>
                        <a:ext cx="15240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2440" name="Rectangle 24">
            <a:extLst>
              <a:ext uri="{FF2B5EF4-FFF2-40B4-BE49-F238E27FC236}">
                <a16:creationId xmlns:a16="http://schemas.microsoft.com/office/drawing/2014/main" id="{4239FA3C-3E23-4A9C-B692-C7FE2F8EF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7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72439" name="Object 23">
            <a:extLst>
              <a:ext uri="{FF2B5EF4-FFF2-40B4-BE49-F238E27FC236}">
                <a16:creationId xmlns:a16="http://schemas.microsoft.com/office/drawing/2014/main" id="{6A415D8A-FD40-478D-91B9-F7E5EBD948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218679"/>
              </p:ext>
            </p:extLst>
          </p:nvPr>
        </p:nvGraphicFramePr>
        <p:xfrm>
          <a:off x="1600200" y="3851275"/>
          <a:ext cx="13716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03" name="公式" r:id="rId15" imgW="532937" imgH="215713" progId="Equation.3">
                  <p:embed/>
                </p:oleObj>
              </mc:Choice>
              <mc:Fallback>
                <p:oleObj name="公式" r:id="rId15" imgW="532937" imgH="215713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51275"/>
                        <a:ext cx="13716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2442" name="Rectangle 26">
            <a:extLst>
              <a:ext uri="{FF2B5EF4-FFF2-40B4-BE49-F238E27FC236}">
                <a16:creationId xmlns:a16="http://schemas.microsoft.com/office/drawing/2014/main" id="{9D2895D7-B5EC-4C6C-B056-1D394E426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71838"/>
            <a:ext cx="9144000" cy="7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72441" name="Object 25">
            <a:extLst>
              <a:ext uri="{FF2B5EF4-FFF2-40B4-BE49-F238E27FC236}">
                <a16:creationId xmlns:a16="http://schemas.microsoft.com/office/drawing/2014/main" id="{8D4B8FC8-1181-4CA5-80D0-1FBE37CB3A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318114"/>
              </p:ext>
            </p:extLst>
          </p:nvPr>
        </p:nvGraphicFramePr>
        <p:xfrm>
          <a:off x="1600200" y="4557712"/>
          <a:ext cx="22098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04" name="公式" r:id="rId17" imgW="774364" imgH="165028" progId="Equation.3">
                  <p:embed/>
                </p:oleObj>
              </mc:Choice>
              <mc:Fallback>
                <p:oleObj name="公式" r:id="rId17" imgW="774364" imgH="165028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557712"/>
                        <a:ext cx="22098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2444" name="Rectangle 28">
            <a:extLst>
              <a:ext uri="{FF2B5EF4-FFF2-40B4-BE49-F238E27FC236}">
                <a16:creationId xmlns:a16="http://schemas.microsoft.com/office/drawing/2014/main" id="{977F77CB-AF7B-4D17-840F-040BB622D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1363"/>
            <a:ext cx="9144000" cy="7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72443" name="Object 27">
            <a:extLst>
              <a:ext uri="{FF2B5EF4-FFF2-40B4-BE49-F238E27FC236}">
                <a16:creationId xmlns:a16="http://schemas.microsoft.com/office/drawing/2014/main" id="{83100634-9F3D-472D-B7A1-831B7915FD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283316"/>
              </p:ext>
            </p:extLst>
          </p:nvPr>
        </p:nvGraphicFramePr>
        <p:xfrm>
          <a:off x="1676400" y="4953000"/>
          <a:ext cx="762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05" name="公式" r:id="rId19" imgW="228600" imgH="139700" progId="Equation.3">
                  <p:embed/>
                </p:oleObj>
              </mc:Choice>
              <mc:Fallback>
                <p:oleObj name="公式" r:id="rId19" imgW="228600" imgH="1397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953000"/>
                        <a:ext cx="762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2446" name="Rectangle 30">
            <a:extLst>
              <a:ext uri="{FF2B5EF4-FFF2-40B4-BE49-F238E27FC236}">
                <a16:creationId xmlns:a16="http://schemas.microsoft.com/office/drawing/2014/main" id="{6A1F2EA2-1B84-4B5B-82C2-119F4A071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7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72445" name="Object 29">
            <a:extLst>
              <a:ext uri="{FF2B5EF4-FFF2-40B4-BE49-F238E27FC236}">
                <a16:creationId xmlns:a16="http://schemas.microsoft.com/office/drawing/2014/main" id="{7075BE5B-D635-483E-AA47-3684DD2780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007715"/>
              </p:ext>
            </p:extLst>
          </p:nvPr>
        </p:nvGraphicFramePr>
        <p:xfrm>
          <a:off x="1600200" y="5497512"/>
          <a:ext cx="19812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06" name="公式" r:id="rId21" imgW="736280" imgH="215806" progId="Equation.3">
                  <p:embed/>
                </p:oleObj>
              </mc:Choice>
              <mc:Fallback>
                <p:oleObj name="公式" r:id="rId21" imgW="736280" imgH="215806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497512"/>
                        <a:ext cx="19812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2448" name="Rectangle 32">
            <a:extLst>
              <a:ext uri="{FF2B5EF4-FFF2-40B4-BE49-F238E27FC236}">
                <a16:creationId xmlns:a16="http://schemas.microsoft.com/office/drawing/2014/main" id="{D9A672C0-829D-4B34-A44F-63D0CB22F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7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943" name="Rectangle 61">
            <a:extLst>
              <a:ext uri="{FF2B5EF4-FFF2-40B4-BE49-F238E27FC236}">
                <a16:creationId xmlns:a16="http://schemas.microsoft.com/office/drawing/2014/main" id="{0893DB56-D80A-4458-9681-EE71C486E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38944" name="Object 60">
            <a:extLst>
              <a:ext uri="{FF2B5EF4-FFF2-40B4-BE49-F238E27FC236}">
                <a16:creationId xmlns:a16="http://schemas.microsoft.com/office/drawing/2014/main" id="{36C7A7F7-3F20-495E-8B57-7867E0ACC4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1300" y="155575"/>
          <a:ext cx="71628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07" name="公式" r:id="rId23" imgW="2819400" imgH="215900" progId="Equation.3">
                  <p:embed/>
                </p:oleObj>
              </mc:Choice>
              <mc:Fallback>
                <p:oleObj name="公式" r:id="rId23" imgW="2819400" imgH="2159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155575"/>
                        <a:ext cx="71628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1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4">
            <a:extLst>
              <a:ext uri="{FF2B5EF4-FFF2-40B4-BE49-F238E27FC236}">
                <a16:creationId xmlns:a16="http://schemas.microsoft.com/office/drawing/2014/main" id="{8AF52894-8F4F-4DD4-A1CC-EB0EAC34C35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324600"/>
            <a:ext cx="21336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1121BE9-FA43-4E1D-A5B4-DEFCA96DF9E3}" type="datetime10">
              <a:rPr lang="zh-CN" altLang="en-US" smtClean="0"/>
              <a:pPr/>
              <a:t>17:46</a:t>
            </a:fld>
            <a:endParaRPr lang="en-US" altLang="zh-CN"/>
          </a:p>
        </p:txBody>
      </p:sp>
      <p:sp>
        <p:nvSpPr>
          <p:cNvPr id="39939" name="页脚占位符 5">
            <a:extLst>
              <a:ext uri="{FF2B5EF4-FFF2-40B4-BE49-F238E27FC236}">
                <a16:creationId xmlns:a16="http://schemas.microsoft.com/office/drawing/2014/main" id="{9FAFC187-78AF-4BA1-A69D-D3F508D05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/>
              <a:t>北京邮电大学 计算机学院 离散数学</a:t>
            </a:r>
            <a:endParaRPr lang="en-US" altLang="zh-CN"/>
          </a:p>
        </p:txBody>
      </p:sp>
      <p:sp>
        <p:nvSpPr>
          <p:cNvPr id="39940" name="灯片编号占位符 6">
            <a:extLst>
              <a:ext uri="{FF2B5EF4-FFF2-40B4-BE49-F238E27FC236}">
                <a16:creationId xmlns:a16="http://schemas.microsoft.com/office/drawing/2014/main" id="{F06EA759-781A-4681-B799-D8196584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04BF0F2-4C4D-421C-8844-DC70BE6CB13E}" type="slidenum">
              <a:rPr lang="zh-CN" altLang="en-US" smtClean="0"/>
              <a:pPr/>
              <a:t>26</a:t>
            </a:fld>
            <a:endParaRPr lang="en-US" altLang="zh-CN"/>
          </a:p>
        </p:txBody>
      </p:sp>
      <p:sp>
        <p:nvSpPr>
          <p:cNvPr id="573442" name="Rectangle 2">
            <a:extLst>
              <a:ext uri="{FF2B5EF4-FFF2-40B4-BE49-F238E27FC236}">
                <a16:creationId xmlns:a16="http://schemas.microsoft.com/office/drawing/2014/main" id="{F3A17A6F-25EF-4264-9EF3-1EC07BEDE22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35025"/>
            <a:ext cx="8839200" cy="5337175"/>
          </a:xfrm>
        </p:spPr>
        <p:txBody>
          <a:bodyPr/>
          <a:lstStyle/>
          <a:p>
            <a:r>
              <a:rPr lang="zh-CN" altLang="en-US" sz="3200">
                <a:ea typeface="宋体" panose="02010600030101010101" pitchFamily="2" charset="-122"/>
              </a:rPr>
              <a:t>例</a:t>
            </a:r>
          </a:p>
          <a:p>
            <a:r>
              <a:rPr lang="zh-CN" altLang="en-US" sz="3200">
                <a:ea typeface="宋体" panose="02010600030101010101" pitchFamily="2" charset="-122"/>
              </a:rPr>
              <a:t>⑥                                   ④⑤合取引入</a:t>
            </a:r>
          </a:p>
          <a:p>
            <a:r>
              <a:rPr lang="zh-CN" altLang="en-US" sz="3200">
                <a:ea typeface="宋体" panose="02010600030101010101" pitchFamily="2" charset="-122"/>
              </a:rPr>
              <a:t>⑦                                   置换规则</a:t>
            </a:r>
          </a:p>
          <a:p>
            <a:r>
              <a:rPr lang="zh-CN" altLang="en-US" sz="3200">
                <a:ea typeface="宋体" panose="02010600030101010101" pitchFamily="2" charset="-122"/>
              </a:rPr>
              <a:t>⑧                                   前提引入</a:t>
            </a:r>
          </a:p>
          <a:p>
            <a:r>
              <a:rPr lang="zh-CN" altLang="en-US" sz="3200">
                <a:ea typeface="宋体" panose="02010600030101010101" pitchFamily="2" charset="-122"/>
              </a:rPr>
              <a:t>⑨                                   ⑦⑧拒取式</a:t>
            </a:r>
          </a:p>
          <a:p>
            <a:r>
              <a:rPr lang="zh-CN" altLang="en-US" sz="3200">
                <a:ea typeface="宋体" panose="02010600030101010101" pitchFamily="2" charset="-122"/>
              </a:rPr>
              <a:t>⑩                                   前提引入</a:t>
            </a:r>
          </a:p>
          <a:p>
            <a:r>
              <a:rPr lang="zh-CN" altLang="en-US" sz="3200">
                <a:ea typeface="宋体" panose="02010600030101010101" pitchFamily="2" charset="-122"/>
              </a:rPr>
              <a:t>⑾                                   ⑨⑩拒取式</a:t>
            </a:r>
          </a:p>
          <a:p>
            <a:r>
              <a:rPr lang="zh-CN" altLang="en-US" sz="3200">
                <a:ea typeface="宋体" panose="02010600030101010101" pitchFamily="2" charset="-122"/>
              </a:rPr>
              <a:t>⑿                                   置换</a:t>
            </a:r>
          </a:p>
          <a:p>
            <a:r>
              <a:rPr lang="zh-CN" altLang="en-US" sz="3200">
                <a:ea typeface="宋体" panose="02010600030101010101" pitchFamily="2" charset="-122"/>
              </a:rPr>
              <a:t>⒀                                   ⑿化简</a:t>
            </a:r>
          </a:p>
        </p:txBody>
      </p:sp>
      <p:sp>
        <p:nvSpPr>
          <p:cNvPr id="39942" name="Rectangle 3">
            <a:extLst>
              <a:ext uri="{FF2B5EF4-FFF2-40B4-BE49-F238E27FC236}">
                <a16:creationId xmlns:a16="http://schemas.microsoft.com/office/drawing/2014/main" id="{42DA9DB0-B5C7-4C3A-A523-1F5544856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25838"/>
            <a:ext cx="9144000" cy="7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943" name="Rectangle 4">
            <a:extLst>
              <a:ext uri="{FF2B5EF4-FFF2-40B4-BE49-F238E27FC236}">
                <a16:creationId xmlns:a16="http://schemas.microsoft.com/office/drawing/2014/main" id="{BE5BC297-C16A-4CC4-9F3E-232005965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35363"/>
            <a:ext cx="9144000" cy="7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944" name="Rectangle 5">
            <a:extLst>
              <a:ext uri="{FF2B5EF4-FFF2-40B4-BE49-F238E27FC236}">
                <a16:creationId xmlns:a16="http://schemas.microsoft.com/office/drawing/2014/main" id="{7A5B7F98-DE99-4C4C-AD13-07B25479E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97263"/>
            <a:ext cx="9144000" cy="7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945" name="Rectangle 6">
            <a:extLst>
              <a:ext uri="{FF2B5EF4-FFF2-40B4-BE49-F238E27FC236}">
                <a16:creationId xmlns:a16="http://schemas.microsoft.com/office/drawing/2014/main" id="{271AE4F9-7AAF-47BF-AF20-054BB42AB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35363"/>
            <a:ext cx="9144000" cy="7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946" name="Rectangle 7">
            <a:extLst>
              <a:ext uri="{FF2B5EF4-FFF2-40B4-BE49-F238E27FC236}">
                <a16:creationId xmlns:a16="http://schemas.microsoft.com/office/drawing/2014/main" id="{EB17819E-360B-4D97-BDC4-4900D477B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6200"/>
            <a:ext cx="9144000" cy="7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947" name="Rectangle 9">
            <a:extLst>
              <a:ext uri="{FF2B5EF4-FFF2-40B4-BE49-F238E27FC236}">
                <a16:creationId xmlns:a16="http://schemas.microsoft.com/office/drawing/2014/main" id="{5CBFE384-13C6-4D4D-8322-F8C944A0B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35363"/>
            <a:ext cx="9144000" cy="7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948" name="Rectangle 11">
            <a:extLst>
              <a:ext uri="{FF2B5EF4-FFF2-40B4-BE49-F238E27FC236}">
                <a16:creationId xmlns:a16="http://schemas.microsoft.com/office/drawing/2014/main" id="{AD63BE3D-E69A-427E-AC03-9BEF6540C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25838"/>
            <a:ext cx="9144000" cy="7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949" name="Rectangle 13">
            <a:extLst>
              <a:ext uri="{FF2B5EF4-FFF2-40B4-BE49-F238E27FC236}">
                <a16:creationId xmlns:a16="http://schemas.microsoft.com/office/drawing/2014/main" id="{B010926B-8B6C-4B46-9961-80B8EB29F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35363"/>
            <a:ext cx="9144000" cy="7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950" name="Rectangle 15">
            <a:extLst>
              <a:ext uri="{FF2B5EF4-FFF2-40B4-BE49-F238E27FC236}">
                <a16:creationId xmlns:a16="http://schemas.microsoft.com/office/drawing/2014/main" id="{DFD3A66D-64A1-48EF-9AC4-149CF8B82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35363"/>
            <a:ext cx="9144000" cy="7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951" name="Rectangle 17">
            <a:extLst>
              <a:ext uri="{FF2B5EF4-FFF2-40B4-BE49-F238E27FC236}">
                <a16:creationId xmlns:a16="http://schemas.microsoft.com/office/drawing/2014/main" id="{46878DAD-F985-49E3-859A-FB491F508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35363"/>
            <a:ext cx="9144000" cy="7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73458" name="Object 18">
            <a:extLst>
              <a:ext uri="{FF2B5EF4-FFF2-40B4-BE49-F238E27FC236}">
                <a16:creationId xmlns:a16="http://schemas.microsoft.com/office/drawing/2014/main" id="{BDDD7F6E-2F50-492F-A22D-F90760E323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525588"/>
          <a:ext cx="15240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6" name="公式" r:id="rId3" imgW="545863" imgH="139639" progId="Equation.3">
                  <p:embed/>
                </p:oleObj>
              </mc:Choice>
              <mc:Fallback>
                <p:oleObj name="公式" r:id="rId3" imgW="545863" imgH="13963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25588"/>
                        <a:ext cx="15240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3" name="Rectangle 19">
            <a:extLst>
              <a:ext uri="{FF2B5EF4-FFF2-40B4-BE49-F238E27FC236}">
                <a16:creationId xmlns:a16="http://schemas.microsoft.com/office/drawing/2014/main" id="{D49FE735-E295-451A-AFAE-925B87CAE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97263"/>
            <a:ext cx="9144000" cy="7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73460" name="Object 20">
            <a:extLst>
              <a:ext uri="{FF2B5EF4-FFF2-40B4-BE49-F238E27FC236}">
                <a16:creationId xmlns:a16="http://schemas.microsoft.com/office/drawing/2014/main" id="{82B4FF04-6ED0-4616-9AC0-E6577919AE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047875"/>
          <a:ext cx="13716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7" name="公式" r:id="rId5" imgW="532937" imgH="215713" progId="Equation.3">
                  <p:embed/>
                </p:oleObj>
              </mc:Choice>
              <mc:Fallback>
                <p:oleObj name="公式" r:id="rId5" imgW="532937" imgH="215713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047875"/>
                        <a:ext cx="13716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5" name="Rectangle 21">
            <a:extLst>
              <a:ext uri="{FF2B5EF4-FFF2-40B4-BE49-F238E27FC236}">
                <a16:creationId xmlns:a16="http://schemas.microsoft.com/office/drawing/2014/main" id="{91DCF8C4-AD3B-4298-869C-BE767EFF0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25838"/>
            <a:ext cx="9144000" cy="7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73462" name="Object 22">
            <a:extLst>
              <a:ext uri="{FF2B5EF4-FFF2-40B4-BE49-F238E27FC236}">
                <a16:creationId xmlns:a16="http://schemas.microsoft.com/office/drawing/2014/main" id="{BF662EEB-E165-4B1E-ACC4-4F61A65108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754313"/>
          <a:ext cx="22098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8" name="公式" r:id="rId7" imgW="774364" imgH="165028" progId="Equation.3">
                  <p:embed/>
                </p:oleObj>
              </mc:Choice>
              <mc:Fallback>
                <p:oleObj name="公式" r:id="rId7" imgW="774364" imgH="165028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754313"/>
                        <a:ext cx="22098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7" name="Rectangle 23">
            <a:extLst>
              <a:ext uri="{FF2B5EF4-FFF2-40B4-BE49-F238E27FC236}">
                <a16:creationId xmlns:a16="http://schemas.microsoft.com/office/drawing/2014/main" id="{E1BAE878-3E9A-4BA0-8386-235C8A075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35363"/>
            <a:ext cx="9144000" cy="7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73464" name="Object 24">
            <a:extLst>
              <a:ext uri="{FF2B5EF4-FFF2-40B4-BE49-F238E27FC236}">
                <a16:creationId xmlns:a16="http://schemas.microsoft.com/office/drawing/2014/main" id="{626C026F-9B78-4CB0-A703-73661B396A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276600"/>
          <a:ext cx="762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9" name="公式" r:id="rId9" imgW="228600" imgH="139700" progId="Equation.3">
                  <p:embed/>
                </p:oleObj>
              </mc:Choice>
              <mc:Fallback>
                <p:oleObj name="公式" r:id="rId9" imgW="228600" imgH="1397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76600"/>
                        <a:ext cx="762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9" name="Rectangle 25">
            <a:extLst>
              <a:ext uri="{FF2B5EF4-FFF2-40B4-BE49-F238E27FC236}">
                <a16:creationId xmlns:a16="http://schemas.microsoft.com/office/drawing/2014/main" id="{688331F7-AEC0-43E6-B8C4-BC348EE07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97263"/>
            <a:ext cx="9144000" cy="7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73466" name="Object 26">
            <a:extLst>
              <a:ext uri="{FF2B5EF4-FFF2-40B4-BE49-F238E27FC236}">
                <a16:creationId xmlns:a16="http://schemas.microsoft.com/office/drawing/2014/main" id="{F37C407D-E942-4765-BFE2-170046F09E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770313"/>
          <a:ext cx="198120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0" name="公式" r:id="rId11" imgW="736280" imgH="215806" progId="Equation.3">
                  <p:embed/>
                </p:oleObj>
              </mc:Choice>
              <mc:Fallback>
                <p:oleObj name="公式" r:id="rId11" imgW="736280" imgH="21580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770313"/>
                        <a:ext cx="1981200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1" name="Rectangle 27">
            <a:extLst>
              <a:ext uri="{FF2B5EF4-FFF2-40B4-BE49-F238E27FC236}">
                <a16:creationId xmlns:a16="http://schemas.microsoft.com/office/drawing/2014/main" id="{76773F4B-BE4D-4CBB-A28C-604A89AAB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97263"/>
            <a:ext cx="9144000" cy="7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73468" name="Object 28">
            <a:extLst>
              <a:ext uri="{FF2B5EF4-FFF2-40B4-BE49-F238E27FC236}">
                <a16:creationId xmlns:a16="http://schemas.microsoft.com/office/drawing/2014/main" id="{9ED4A923-EB54-4012-A199-BFF905C5ED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5263" y="4387850"/>
          <a:ext cx="14890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1" name="公式" r:id="rId13" imgW="558558" imgH="215806" progId="Equation.3">
                  <p:embed/>
                </p:oleObj>
              </mc:Choice>
              <mc:Fallback>
                <p:oleObj name="公式" r:id="rId13" imgW="558558" imgH="215806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4387850"/>
                        <a:ext cx="14890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3" name="Rectangle 30">
            <a:extLst>
              <a:ext uri="{FF2B5EF4-FFF2-40B4-BE49-F238E27FC236}">
                <a16:creationId xmlns:a16="http://schemas.microsoft.com/office/drawing/2014/main" id="{4CA6023D-E904-4D16-9331-E63FEAF04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11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73469" name="Object 29">
            <a:extLst>
              <a:ext uri="{FF2B5EF4-FFF2-40B4-BE49-F238E27FC236}">
                <a16:creationId xmlns:a16="http://schemas.microsoft.com/office/drawing/2014/main" id="{4FF83DF6-860A-4F2F-839C-3C6D877F08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7963" y="5054600"/>
          <a:ext cx="17986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2" name="公式" r:id="rId15" imgW="571252" imgH="139639" progId="Equation.3">
                  <p:embed/>
                </p:oleObj>
              </mc:Choice>
              <mc:Fallback>
                <p:oleObj name="公式" r:id="rId15" imgW="571252" imgH="13963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5054600"/>
                        <a:ext cx="179863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5" name="Rectangle 32">
            <a:extLst>
              <a:ext uri="{FF2B5EF4-FFF2-40B4-BE49-F238E27FC236}">
                <a16:creationId xmlns:a16="http://schemas.microsoft.com/office/drawing/2014/main" id="{D634DE50-FBB7-49B5-B318-13517A296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11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73471" name="Object 31">
            <a:extLst>
              <a:ext uri="{FF2B5EF4-FFF2-40B4-BE49-F238E27FC236}">
                <a16:creationId xmlns:a16="http://schemas.microsoft.com/office/drawing/2014/main" id="{A2CA501A-CDBA-4E90-ADEB-838F000680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5588000"/>
          <a:ext cx="762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3" name="公式" r:id="rId17" imgW="253890" imgH="139639" progId="Equation.3">
                  <p:embed/>
                </p:oleObj>
              </mc:Choice>
              <mc:Fallback>
                <p:oleObj name="公式" r:id="rId17" imgW="253890" imgH="13963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588000"/>
                        <a:ext cx="762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7" name="Object 36">
            <a:extLst>
              <a:ext uri="{FF2B5EF4-FFF2-40B4-BE49-F238E27FC236}">
                <a16:creationId xmlns:a16="http://schemas.microsoft.com/office/drawing/2014/main" id="{DF02CE5A-0E06-4272-B351-687F2E961F61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295400" y="812800"/>
          <a:ext cx="7620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4" name="公式" r:id="rId19" imgW="2819400" imgH="215900" progId="Equation.3">
                  <p:embed/>
                </p:oleObj>
              </mc:Choice>
              <mc:Fallback>
                <p:oleObj name="公式" r:id="rId19" imgW="2819400" imgH="2159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812800"/>
                        <a:ext cx="7620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占位符 3">
            <a:extLst>
              <a:ext uri="{FF2B5EF4-FFF2-40B4-BE49-F238E27FC236}">
                <a16:creationId xmlns:a16="http://schemas.microsoft.com/office/drawing/2014/main" id="{398F8848-EE2E-49E1-AF41-4BEA1C73DB5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6CBAC24-0E57-4C81-9CD7-A870E24F274F}" type="datetime10">
              <a:rPr lang="zh-CN" altLang="en-US" smtClean="0"/>
              <a:pPr/>
              <a:t>17:46</a:t>
            </a:fld>
            <a:endParaRPr lang="en-US" altLang="zh-CN"/>
          </a:p>
        </p:txBody>
      </p:sp>
      <p:sp>
        <p:nvSpPr>
          <p:cNvPr id="40963" name="页脚占位符 4">
            <a:extLst>
              <a:ext uri="{FF2B5EF4-FFF2-40B4-BE49-F238E27FC236}">
                <a16:creationId xmlns:a16="http://schemas.microsoft.com/office/drawing/2014/main" id="{0F8B479C-4365-4DA3-9A47-22BC4B3F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/>
              <a:t>北京邮电大学 计算机学院 离散数学</a:t>
            </a:r>
            <a:endParaRPr lang="en-US" altLang="zh-CN"/>
          </a:p>
        </p:txBody>
      </p:sp>
      <p:sp>
        <p:nvSpPr>
          <p:cNvPr id="40964" name="灯片编号占位符 5">
            <a:extLst>
              <a:ext uri="{FF2B5EF4-FFF2-40B4-BE49-F238E27FC236}">
                <a16:creationId xmlns:a16="http://schemas.microsoft.com/office/drawing/2014/main" id="{C402DA80-2505-45FB-A863-25AF0798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DA174EA-939F-420D-B689-ED040FC20D52}" type="slidenum">
              <a:rPr lang="zh-CN" altLang="en-US" smtClean="0"/>
              <a:pPr/>
              <a:t>27</a:t>
            </a:fld>
            <a:endParaRPr lang="en-US" altLang="zh-CN"/>
          </a:p>
        </p:txBody>
      </p:sp>
      <p:sp>
        <p:nvSpPr>
          <p:cNvPr id="40965" name="Rectangle 2">
            <a:extLst>
              <a:ext uri="{FF2B5EF4-FFF2-40B4-BE49-F238E27FC236}">
                <a16:creationId xmlns:a16="http://schemas.microsoft.com/office/drawing/2014/main" id="{D1207C7B-DB93-4765-B665-A135E7D9C0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构造证明法举例 </a:t>
            </a:r>
          </a:p>
        </p:txBody>
      </p:sp>
      <p:sp>
        <p:nvSpPr>
          <p:cNvPr id="510979" name="Rectangle 3">
            <a:extLst>
              <a:ext uri="{FF2B5EF4-FFF2-40B4-BE49-F238E27FC236}">
                <a16:creationId xmlns:a16="http://schemas.microsoft.com/office/drawing/2014/main" id="{CDEAF3BC-51FC-4F39-ACCA-F93E67DF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0213" y="1450975"/>
            <a:ext cx="8915400" cy="4495800"/>
          </a:xfrm>
        </p:spPr>
        <p:txBody>
          <a:bodyPr/>
          <a:lstStyle/>
          <a:p>
            <a:r>
              <a:rPr lang="zh-CN" altLang="en-US" sz="3200">
                <a:ea typeface="宋体" panose="02010600030101010101" pitchFamily="2" charset="-122"/>
              </a:rPr>
              <a:t>例  审查盗窃案记录</a:t>
            </a:r>
          </a:p>
          <a:p>
            <a:r>
              <a:rPr lang="en-US" altLang="zh-CN" sz="3200">
                <a:ea typeface="宋体" panose="02010600030101010101" pitchFamily="2" charset="-122"/>
              </a:rPr>
              <a:t>(1) </a:t>
            </a:r>
            <a:r>
              <a:rPr lang="zh-CN" altLang="en-US" sz="3200">
                <a:ea typeface="宋体" panose="02010600030101010101" pitchFamily="2" charset="-122"/>
              </a:rPr>
              <a:t>甲或乙盗窃了录音机</a:t>
            </a:r>
          </a:p>
          <a:p>
            <a:r>
              <a:rPr lang="en-US" altLang="zh-CN" sz="3200">
                <a:ea typeface="宋体" panose="02010600030101010101" pitchFamily="2" charset="-122"/>
              </a:rPr>
              <a:t>(2) </a:t>
            </a:r>
            <a:r>
              <a:rPr lang="zh-CN" altLang="en-US" sz="3200">
                <a:ea typeface="宋体" panose="02010600030101010101" pitchFamily="2" charset="-122"/>
              </a:rPr>
              <a:t>若甲，则作案时间不能在午夜前</a:t>
            </a:r>
          </a:p>
          <a:p>
            <a:r>
              <a:rPr lang="en-US" altLang="zh-CN" sz="3200">
                <a:ea typeface="宋体" panose="02010600030101010101" pitchFamily="2" charset="-122"/>
              </a:rPr>
              <a:t>(3) </a:t>
            </a:r>
            <a:r>
              <a:rPr lang="zh-CN" altLang="en-US" sz="3200">
                <a:ea typeface="宋体" panose="02010600030101010101" pitchFamily="2" charset="-122"/>
              </a:rPr>
              <a:t>若乙的证词正确，则午夜时屋里灯光未灭</a:t>
            </a:r>
          </a:p>
          <a:p>
            <a:r>
              <a:rPr lang="en-US" altLang="zh-CN" sz="3200">
                <a:ea typeface="宋体" panose="02010600030101010101" pitchFamily="2" charset="-122"/>
              </a:rPr>
              <a:t>(4) </a:t>
            </a:r>
            <a:r>
              <a:rPr lang="zh-CN" altLang="en-US" sz="3200">
                <a:ea typeface="宋体" panose="02010600030101010101" pitchFamily="2" charset="-122"/>
              </a:rPr>
              <a:t>若乙的证词不正确，则作案时间在午夜前</a:t>
            </a:r>
          </a:p>
          <a:p>
            <a:r>
              <a:rPr lang="en-US" altLang="zh-CN" sz="3200">
                <a:ea typeface="宋体" panose="02010600030101010101" pitchFamily="2" charset="-122"/>
              </a:rPr>
              <a:t>(5) </a:t>
            </a:r>
            <a:r>
              <a:rPr lang="zh-CN" altLang="en-US" sz="3200">
                <a:ea typeface="宋体" panose="02010600030101010101" pitchFamily="2" charset="-122"/>
              </a:rPr>
              <a:t>午夜灯光灭了</a:t>
            </a:r>
          </a:p>
          <a:p>
            <a:r>
              <a:rPr lang="zh-CN" altLang="en-US" sz="3200">
                <a:ea typeface="宋体" panose="02010600030101010101" pitchFamily="2" charset="-122"/>
              </a:rPr>
              <a:t>问盗窃录音机是谁。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占位符 3">
            <a:extLst>
              <a:ext uri="{FF2B5EF4-FFF2-40B4-BE49-F238E27FC236}">
                <a16:creationId xmlns:a16="http://schemas.microsoft.com/office/drawing/2014/main" id="{30430C75-68FC-4DFF-8E5F-054A8AD32A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151B84A-23DF-452D-B334-435410F6451F}" type="datetime10">
              <a:rPr lang="zh-CN" altLang="en-US" smtClean="0"/>
              <a:pPr/>
              <a:t>17:46</a:t>
            </a:fld>
            <a:endParaRPr lang="en-US" altLang="zh-CN"/>
          </a:p>
        </p:txBody>
      </p:sp>
      <p:sp>
        <p:nvSpPr>
          <p:cNvPr id="43011" name="页脚占位符 4">
            <a:extLst>
              <a:ext uri="{FF2B5EF4-FFF2-40B4-BE49-F238E27FC236}">
                <a16:creationId xmlns:a16="http://schemas.microsoft.com/office/drawing/2014/main" id="{2FF21B64-92B6-4034-B4E9-DC3332A7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/>
              <a:t>北京邮电大学 计算机学院 离散数学</a:t>
            </a:r>
            <a:endParaRPr lang="en-US" altLang="zh-CN"/>
          </a:p>
        </p:txBody>
      </p:sp>
      <p:sp>
        <p:nvSpPr>
          <p:cNvPr id="43012" name="灯片编号占位符 5">
            <a:extLst>
              <a:ext uri="{FF2B5EF4-FFF2-40B4-BE49-F238E27FC236}">
                <a16:creationId xmlns:a16="http://schemas.microsoft.com/office/drawing/2014/main" id="{4770BCC0-28C6-42F8-B9B5-D23D91AF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42CB79D-2DD3-4941-8F49-F17F5205DC3A}" type="slidenum">
              <a:rPr lang="zh-CN" altLang="en-US" smtClean="0"/>
              <a:pPr/>
              <a:t>28</a:t>
            </a:fld>
            <a:endParaRPr lang="en-US" altLang="zh-CN"/>
          </a:p>
        </p:txBody>
      </p:sp>
      <p:sp>
        <p:nvSpPr>
          <p:cNvPr id="576514" name="Rectangle 2">
            <a:extLst>
              <a:ext uri="{FF2B5EF4-FFF2-40B4-BE49-F238E27FC236}">
                <a16:creationId xmlns:a16="http://schemas.microsoft.com/office/drawing/2014/main" id="{2508C07F-C14C-48C8-9272-61F784D612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52400"/>
            <a:ext cx="8991600" cy="6400800"/>
          </a:xfrm>
        </p:spPr>
        <p:txBody>
          <a:bodyPr/>
          <a:lstStyle/>
          <a:p>
            <a:r>
              <a:rPr lang="zh-CN" altLang="en-US" sz="3200">
                <a:ea typeface="宋体" panose="02010600030101010101" pitchFamily="2" charset="-122"/>
              </a:rPr>
              <a:t>解：设</a:t>
            </a:r>
            <a:r>
              <a:rPr lang="zh-CN" altLang="en-US" sz="32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3200">
                <a:ea typeface="宋体" panose="02010600030101010101" pitchFamily="2" charset="-122"/>
              </a:rPr>
              <a:t>:</a:t>
            </a:r>
            <a:r>
              <a:rPr lang="zh-CN" altLang="en-US" sz="3200">
                <a:ea typeface="宋体" panose="02010600030101010101" pitchFamily="2" charset="-122"/>
              </a:rPr>
              <a:t>甲盗窃了录音机，</a:t>
            </a:r>
            <a:r>
              <a:rPr lang="en-US" altLang="zh-CN" sz="3200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3200">
                <a:ea typeface="宋体" panose="02010600030101010101" pitchFamily="2" charset="-122"/>
              </a:rPr>
              <a:t>:</a:t>
            </a:r>
            <a:r>
              <a:rPr lang="zh-CN" altLang="en-US" sz="3200">
                <a:ea typeface="宋体" panose="02010600030101010101" pitchFamily="2" charset="-122"/>
              </a:rPr>
              <a:t>乙盗窃了录音机</a:t>
            </a:r>
          </a:p>
          <a:p>
            <a:r>
              <a:rPr lang="en-US" altLang="zh-CN" sz="3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200">
                <a:ea typeface="宋体" panose="02010600030101010101" pitchFamily="2" charset="-122"/>
              </a:rPr>
              <a:t>:</a:t>
            </a:r>
            <a:r>
              <a:rPr lang="zh-CN" altLang="en-US" sz="3200">
                <a:ea typeface="宋体" panose="02010600030101010101" pitchFamily="2" charset="-122"/>
              </a:rPr>
              <a:t> 发生在午夜前，</a:t>
            </a:r>
            <a:r>
              <a:rPr lang="en-US" altLang="zh-CN" sz="3200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200">
                <a:ea typeface="宋体" panose="02010600030101010101" pitchFamily="2" charset="-122"/>
              </a:rPr>
              <a:t>: </a:t>
            </a:r>
            <a:r>
              <a:rPr lang="zh-CN" altLang="en-US" sz="3200">
                <a:ea typeface="宋体" panose="02010600030101010101" pitchFamily="2" charset="-122"/>
              </a:rPr>
              <a:t>乙的证词正确，</a:t>
            </a:r>
            <a:endParaRPr lang="en-US" altLang="zh-CN" sz="3200">
              <a:ea typeface="宋体" panose="02010600030101010101" pitchFamily="2" charset="-122"/>
            </a:endParaRPr>
          </a:p>
          <a:p>
            <a:r>
              <a:rPr lang="en-US" altLang="zh-CN" sz="3200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200">
                <a:ea typeface="宋体" panose="02010600030101010101" pitchFamily="2" charset="-122"/>
              </a:rPr>
              <a:t>: </a:t>
            </a:r>
            <a:r>
              <a:rPr lang="zh-CN" altLang="en-US" sz="3200">
                <a:ea typeface="宋体" panose="02010600030101010101" pitchFamily="2" charset="-122"/>
              </a:rPr>
              <a:t>午夜灯光未灭</a:t>
            </a:r>
          </a:p>
          <a:p>
            <a:r>
              <a:rPr lang="zh-CN" altLang="en-US" sz="3200">
                <a:ea typeface="宋体" panose="02010600030101010101" pitchFamily="2" charset="-122"/>
              </a:rPr>
              <a:t>前提：</a:t>
            </a:r>
          </a:p>
          <a:p>
            <a:r>
              <a:rPr lang="zh-CN" altLang="en-US" sz="3200">
                <a:ea typeface="宋体" panose="02010600030101010101" pitchFamily="2" charset="-122"/>
              </a:rPr>
              <a:t>结论：未知</a:t>
            </a:r>
          </a:p>
          <a:p>
            <a:r>
              <a:rPr lang="zh-CN" altLang="en-US" sz="3200">
                <a:ea typeface="宋体" panose="02010600030101010101" pitchFamily="2" charset="-122"/>
              </a:rPr>
              <a:t>①                         前提引入</a:t>
            </a:r>
          </a:p>
          <a:p>
            <a:r>
              <a:rPr lang="zh-CN" altLang="en-US" sz="3200">
                <a:ea typeface="宋体" panose="02010600030101010101" pitchFamily="2" charset="-122"/>
              </a:rPr>
              <a:t>②                         前提引入</a:t>
            </a:r>
          </a:p>
          <a:p>
            <a:r>
              <a:rPr lang="zh-CN" altLang="en-US" sz="3200">
                <a:ea typeface="宋体" panose="02010600030101010101" pitchFamily="2" charset="-122"/>
              </a:rPr>
              <a:t>③                         ①②拒取式</a:t>
            </a:r>
          </a:p>
          <a:p>
            <a:r>
              <a:rPr lang="zh-CN" altLang="en-US" sz="3200">
                <a:ea typeface="宋体" panose="02010600030101010101" pitchFamily="2" charset="-122"/>
              </a:rPr>
              <a:t>④                         前提引入</a:t>
            </a:r>
          </a:p>
          <a:p>
            <a:r>
              <a:rPr lang="zh-CN" altLang="en-US" sz="3200">
                <a:ea typeface="宋体" panose="02010600030101010101" pitchFamily="2" charset="-122"/>
              </a:rPr>
              <a:t>⑤                         ③④假言推理</a:t>
            </a:r>
          </a:p>
        </p:txBody>
      </p:sp>
      <p:sp>
        <p:nvSpPr>
          <p:cNvPr id="43014" name="Rectangle 3">
            <a:extLst>
              <a:ext uri="{FF2B5EF4-FFF2-40B4-BE49-F238E27FC236}">
                <a16:creationId xmlns:a16="http://schemas.microsoft.com/office/drawing/2014/main" id="{8C853E52-4B2A-4EC9-A976-E9CDA89FA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43015" name="Object 4">
            <a:extLst>
              <a:ext uri="{FF2B5EF4-FFF2-40B4-BE49-F238E27FC236}">
                <a16:creationId xmlns:a16="http://schemas.microsoft.com/office/drawing/2014/main" id="{69FBD082-6966-43D8-B91A-CE3218D211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1958975"/>
          <a:ext cx="60960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8" name="公式" r:id="rId3" imgW="2132674" imgH="177723" progId="Equation.3">
                  <p:embed/>
                </p:oleObj>
              </mc:Choice>
              <mc:Fallback>
                <p:oleObj name="公式" r:id="rId3" imgW="2132674" imgH="17772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1958975"/>
                        <a:ext cx="60960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Rectangle 6">
            <a:extLst>
              <a:ext uri="{FF2B5EF4-FFF2-40B4-BE49-F238E27FC236}">
                <a16:creationId xmlns:a16="http://schemas.microsoft.com/office/drawing/2014/main" id="{BDBAFAAA-5144-425B-B7B1-5865EB404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76517" name="Object 5">
            <a:extLst>
              <a:ext uri="{FF2B5EF4-FFF2-40B4-BE49-F238E27FC236}">
                <a16:creationId xmlns:a16="http://schemas.microsoft.com/office/drawing/2014/main" id="{8C75C96C-5B75-471C-A7CE-B4E60E0B12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124200"/>
          <a:ext cx="558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9" name="公式" r:id="rId5" imgW="203024" imgH="152268" progId="Equation.3">
                  <p:embed/>
                </p:oleObj>
              </mc:Choice>
              <mc:Fallback>
                <p:oleObj name="公式" r:id="rId5" imgW="203024" imgH="15226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124200"/>
                        <a:ext cx="558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Rectangle 8">
            <a:extLst>
              <a:ext uri="{FF2B5EF4-FFF2-40B4-BE49-F238E27FC236}">
                <a16:creationId xmlns:a16="http://schemas.microsoft.com/office/drawing/2014/main" id="{89ECA7CC-8F9B-474B-B304-D92FED991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76519" name="Object 7">
            <a:extLst>
              <a:ext uri="{FF2B5EF4-FFF2-40B4-BE49-F238E27FC236}">
                <a16:creationId xmlns:a16="http://schemas.microsoft.com/office/drawing/2014/main" id="{6F69CB96-2A68-45EF-AE55-62D626A3EC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733800"/>
          <a:ext cx="110648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0" name="公式" r:id="rId7" imgW="380835" imgH="152334" progId="Equation.3">
                  <p:embed/>
                </p:oleObj>
              </mc:Choice>
              <mc:Fallback>
                <p:oleObj name="公式" r:id="rId7" imgW="380835" imgH="15233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733800"/>
                        <a:ext cx="1106487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0" name="Rectangle 10">
            <a:extLst>
              <a:ext uri="{FF2B5EF4-FFF2-40B4-BE49-F238E27FC236}">
                <a16:creationId xmlns:a16="http://schemas.microsoft.com/office/drawing/2014/main" id="{3232902B-87D3-43CD-AA90-273A7477F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76521" name="Object 9">
            <a:extLst>
              <a:ext uri="{FF2B5EF4-FFF2-40B4-BE49-F238E27FC236}">
                <a16:creationId xmlns:a16="http://schemas.microsoft.com/office/drawing/2014/main" id="{26929D81-C82B-4C0B-8A42-A488288257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343400"/>
          <a:ext cx="6858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1" name="公式" r:id="rId9" imgW="215713" imgH="139579" progId="Equation.3">
                  <p:embed/>
                </p:oleObj>
              </mc:Choice>
              <mc:Fallback>
                <p:oleObj name="公式" r:id="rId9" imgW="215713" imgH="13957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343400"/>
                        <a:ext cx="6858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2" name="Rectangle 12">
            <a:extLst>
              <a:ext uri="{FF2B5EF4-FFF2-40B4-BE49-F238E27FC236}">
                <a16:creationId xmlns:a16="http://schemas.microsoft.com/office/drawing/2014/main" id="{FB4BCE53-B486-49DF-BEB3-80038F419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76523" name="Object 11">
            <a:extLst>
              <a:ext uri="{FF2B5EF4-FFF2-40B4-BE49-F238E27FC236}">
                <a16:creationId xmlns:a16="http://schemas.microsoft.com/office/drawing/2014/main" id="{3CF37D9E-7B0F-45FF-9DA2-7C14E530F2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946650"/>
          <a:ext cx="16002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2" name="公式" r:id="rId11" imgW="508000" imgH="139700" progId="Equation.3">
                  <p:embed/>
                </p:oleObj>
              </mc:Choice>
              <mc:Fallback>
                <p:oleObj name="公式" r:id="rId11" imgW="508000" imgH="139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946650"/>
                        <a:ext cx="16002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4" name="Rectangle 14">
            <a:extLst>
              <a:ext uri="{FF2B5EF4-FFF2-40B4-BE49-F238E27FC236}">
                <a16:creationId xmlns:a16="http://schemas.microsoft.com/office/drawing/2014/main" id="{F19635DC-8103-4173-A60A-3B97AD2D1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67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76525" name="Object 13">
            <a:extLst>
              <a:ext uri="{FF2B5EF4-FFF2-40B4-BE49-F238E27FC236}">
                <a16:creationId xmlns:a16="http://schemas.microsoft.com/office/drawing/2014/main" id="{60EF6F17-A6E3-4231-93AE-0F451443BC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5486400"/>
          <a:ext cx="3952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3" name="公式" r:id="rId13" imgW="114102" imgH="126780" progId="Equation.3">
                  <p:embed/>
                </p:oleObj>
              </mc:Choice>
              <mc:Fallback>
                <p:oleObj name="公式" r:id="rId13" imgW="114102" imgH="1267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486400"/>
                        <a:ext cx="3952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占位符 3">
            <a:extLst>
              <a:ext uri="{FF2B5EF4-FFF2-40B4-BE49-F238E27FC236}">
                <a16:creationId xmlns:a16="http://schemas.microsoft.com/office/drawing/2014/main" id="{2ACBEE77-A278-41B2-9F6A-0B1B61AED5E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00800"/>
            <a:ext cx="21336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B996D1B-8C73-4E62-B6F2-B34C29F65630}" type="datetime10">
              <a:rPr lang="zh-CN" altLang="en-US" smtClean="0"/>
              <a:pPr/>
              <a:t>17:46</a:t>
            </a:fld>
            <a:endParaRPr lang="en-US" altLang="zh-CN"/>
          </a:p>
        </p:txBody>
      </p:sp>
      <p:sp>
        <p:nvSpPr>
          <p:cNvPr id="44035" name="页脚占位符 4">
            <a:extLst>
              <a:ext uri="{FF2B5EF4-FFF2-40B4-BE49-F238E27FC236}">
                <a16:creationId xmlns:a16="http://schemas.microsoft.com/office/drawing/2014/main" id="{1DB62320-6886-479B-B776-815E5F908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/>
              <a:t>北京邮电大学 计算机学院 离散数学</a:t>
            </a:r>
            <a:endParaRPr lang="en-US" altLang="zh-CN"/>
          </a:p>
        </p:txBody>
      </p:sp>
      <p:sp>
        <p:nvSpPr>
          <p:cNvPr id="44036" name="灯片编号占位符 5">
            <a:extLst>
              <a:ext uri="{FF2B5EF4-FFF2-40B4-BE49-F238E27FC236}">
                <a16:creationId xmlns:a16="http://schemas.microsoft.com/office/drawing/2014/main" id="{05625759-4366-4238-8F29-CEE137A9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9400" y="6400800"/>
            <a:ext cx="21336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53E1A65-A28C-4B40-B7D5-79A7883E77CA}" type="slidenum">
              <a:rPr lang="zh-CN" altLang="en-US" smtClean="0"/>
              <a:pPr/>
              <a:t>29</a:t>
            </a:fld>
            <a:endParaRPr lang="en-US" altLang="zh-CN"/>
          </a:p>
        </p:txBody>
      </p:sp>
      <p:sp>
        <p:nvSpPr>
          <p:cNvPr id="577538" name="Rectangle 2">
            <a:extLst>
              <a:ext uri="{FF2B5EF4-FFF2-40B4-BE49-F238E27FC236}">
                <a16:creationId xmlns:a16="http://schemas.microsoft.com/office/drawing/2014/main" id="{E308B6DC-E1D2-488D-A310-EF913E9FCB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52400"/>
            <a:ext cx="8991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200">
                <a:ea typeface="宋体" panose="02010600030101010101" pitchFamily="2" charset="-122"/>
              </a:rPr>
              <a:t>解：前提：</a:t>
            </a:r>
          </a:p>
          <a:p>
            <a:pPr>
              <a:lnSpc>
                <a:spcPct val="90000"/>
              </a:lnSpc>
            </a:pPr>
            <a:r>
              <a:rPr lang="zh-CN" altLang="en-US" sz="3200">
                <a:ea typeface="宋体" panose="02010600030101010101" pitchFamily="2" charset="-122"/>
              </a:rPr>
              <a:t>结论：未知</a:t>
            </a:r>
          </a:p>
          <a:p>
            <a:pPr>
              <a:lnSpc>
                <a:spcPct val="90000"/>
              </a:lnSpc>
            </a:pPr>
            <a:r>
              <a:rPr lang="zh-CN" altLang="en-US" sz="3200">
                <a:ea typeface="宋体" panose="02010600030101010101" pitchFamily="2" charset="-122"/>
              </a:rPr>
              <a:t>①                         前提引入</a:t>
            </a:r>
          </a:p>
          <a:p>
            <a:pPr>
              <a:lnSpc>
                <a:spcPct val="90000"/>
              </a:lnSpc>
            </a:pPr>
            <a:r>
              <a:rPr lang="zh-CN" altLang="en-US" sz="3200">
                <a:ea typeface="宋体" panose="02010600030101010101" pitchFamily="2" charset="-122"/>
              </a:rPr>
              <a:t>②                         前提引入</a:t>
            </a:r>
          </a:p>
          <a:p>
            <a:pPr>
              <a:lnSpc>
                <a:spcPct val="90000"/>
              </a:lnSpc>
            </a:pPr>
            <a:r>
              <a:rPr lang="zh-CN" altLang="en-US" sz="3200">
                <a:ea typeface="宋体" panose="02010600030101010101" pitchFamily="2" charset="-122"/>
              </a:rPr>
              <a:t>③                         ①②拒取式</a:t>
            </a:r>
          </a:p>
          <a:p>
            <a:pPr>
              <a:lnSpc>
                <a:spcPct val="90000"/>
              </a:lnSpc>
            </a:pPr>
            <a:r>
              <a:rPr lang="zh-CN" altLang="en-US" sz="3200">
                <a:ea typeface="宋体" panose="02010600030101010101" pitchFamily="2" charset="-122"/>
              </a:rPr>
              <a:t>④                         前提引入</a:t>
            </a:r>
          </a:p>
          <a:p>
            <a:pPr>
              <a:lnSpc>
                <a:spcPct val="90000"/>
              </a:lnSpc>
            </a:pPr>
            <a:r>
              <a:rPr lang="zh-CN" altLang="en-US" sz="3200">
                <a:ea typeface="宋体" panose="02010600030101010101" pitchFamily="2" charset="-122"/>
              </a:rPr>
              <a:t>⑤                         ③④假言推理</a:t>
            </a:r>
          </a:p>
          <a:p>
            <a:pPr>
              <a:lnSpc>
                <a:spcPct val="90000"/>
              </a:lnSpc>
            </a:pPr>
            <a:r>
              <a:rPr lang="zh-CN" altLang="en-US" sz="3200">
                <a:ea typeface="宋体" panose="02010600030101010101" pitchFamily="2" charset="-122"/>
              </a:rPr>
              <a:t>⑥                         前提引入</a:t>
            </a:r>
          </a:p>
          <a:p>
            <a:pPr>
              <a:lnSpc>
                <a:spcPct val="90000"/>
              </a:lnSpc>
            </a:pPr>
            <a:r>
              <a:rPr lang="zh-CN" altLang="en-US" sz="3200">
                <a:ea typeface="宋体" panose="02010600030101010101" pitchFamily="2" charset="-122"/>
              </a:rPr>
              <a:t>⑦                         ⑤⑥拒取式</a:t>
            </a:r>
          </a:p>
          <a:p>
            <a:pPr>
              <a:lnSpc>
                <a:spcPct val="90000"/>
              </a:lnSpc>
            </a:pPr>
            <a:r>
              <a:rPr lang="zh-CN" altLang="en-US" sz="3200">
                <a:ea typeface="宋体" panose="02010600030101010101" pitchFamily="2" charset="-122"/>
              </a:rPr>
              <a:t>⑧                         前提引入</a:t>
            </a:r>
          </a:p>
          <a:p>
            <a:pPr>
              <a:lnSpc>
                <a:spcPct val="90000"/>
              </a:lnSpc>
            </a:pPr>
            <a:r>
              <a:rPr lang="zh-CN" altLang="en-US" sz="3200">
                <a:ea typeface="宋体" panose="02010600030101010101" pitchFamily="2" charset="-122"/>
              </a:rPr>
              <a:t>⑨                         ⑦⑧析取三段论</a:t>
            </a:r>
          </a:p>
          <a:p>
            <a:pPr>
              <a:lnSpc>
                <a:spcPct val="90000"/>
              </a:lnSpc>
            </a:pPr>
            <a:r>
              <a:rPr lang="zh-CN" altLang="en-US" sz="3200">
                <a:ea typeface="宋体" panose="02010600030101010101" pitchFamily="2" charset="-122"/>
              </a:rPr>
              <a:t>故乙盗窃了录音机</a:t>
            </a:r>
          </a:p>
        </p:txBody>
      </p:sp>
      <p:sp>
        <p:nvSpPr>
          <p:cNvPr id="44038" name="Rectangle 3">
            <a:extLst>
              <a:ext uri="{FF2B5EF4-FFF2-40B4-BE49-F238E27FC236}">
                <a16:creationId xmlns:a16="http://schemas.microsoft.com/office/drawing/2014/main" id="{1B071875-67BE-40CA-8A2F-F4CA86D39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44039" name="Object 4">
            <a:extLst>
              <a:ext uri="{FF2B5EF4-FFF2-40B4-BE49-F238E27FC236}">
                <a16:creationId xmlns:a16="http://schemas.microsoft.com/office/drawing/2014/main" id="{7CED2525-8E46-45B7-885E-7B0D904033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28600"/>
          <a:ext cx="60960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9" name="公式" r:id="rId3" imgW="2132674" imgH="177723" progId="Equation.3">
                  <p:embed/>
                </p:oleObj>
              </mc:Choice>
              <mc:Fallback>
                <p:oleObj name="公式" r:id="rId3" imgW="2132674" imgH="17772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28600"/>
                        <a:ext cx="60960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Rectangle 5">
            <a:extLst>
              <a:ext uri="{FF2B5EF4-FFF2-40B4-BE49-F238E27FC236}">
                <a16:creationId xmlns:a16="http://schemas.microsoft.com/office/drawing/2014/main" id="{3ECC7F0E-AB95-43CA-BD8A-FA69BC300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44041" name="Object 6">
            <a:extLst>
              <a:ext uri="{FF2B5EF4-FFF2-40B4-BE49-F238E27FC236}">
                <a16:creationId xmlns:a16="http://schemas.microsoft.com/office/drawing/2014/main" id="{FC41A85D-F75C-4AFF-884B-07D6BD56F3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355725"/>
          <a:ext cx="558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0" name="公式" r:id="rId5" imgW="203024" imgH="152268" progId="Equation.3">
                  <p:embed/>
                </p:oleObj>
              </mc:Choice>
              <mc:Fallback>
                <p:oleObj name="公式" r:id="rId5" imgW="203024" imgH="15226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355725"/>
                        <a:ext cx="558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2" name="Rectangle 7">
            <a:extLst>
              <a:ext uri="{FF2B5EF4-FFF2-40B4-BE49-F238E27FC236}">
                <a16:creationId xmlns:a16="http://schemas.microsoft.com/office/drawing/2014/main" id="{DD16C7A8-DCD4-4C45-A870-DE2207CD1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44043" name="Object 8">
            <a:extLst>
              <a:ext uri="{FF2B5EF4-FFF2-40B4-BE49-F238E27FC236}">
                <a16:creationId xmlns:a16="http://schemas.microsoft.com/office/drawing/2014/main" id="{50409F23-3CD0-4D09-99A5-46ED2FC53C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1828800"/>
          <a:ext cx="110648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1" name="公式" r:id="rId7" imgW="380835" imgH="152334" progId="Equation.3">
                  <p:embed/>
                </p:oleObj>
              </mc:Choice>
              <mc:Fallback>
                <p:oleObj name="公式" r:id="rId7" imgW="380835" imgH="15233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828800"/>
                        <a:ext cx="1106487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4" name="Rectangle 9">
            <a:extLst>
              <a:ext uri="{FF2B5EF4-FFF2-40B4-BE49-F238E27FC236}">
                <a16:creationId xmlns:a16="http://schemas.microsoft.com/office/drawing/2014/main" id="{4A331CA7-1F8F-4E36-AC04-1510FCFD9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44045" name="Object 10">
            <a:extLst>
              <a:ext uri="{FF2B5EF4-FFF2-40B4-BE49-F238E27FC236}">
                <a16:creationId xmlns:a16="http://schemas.microsoft.com/office/drawing/2014/main" id="{C3B26AC9-36FB-4D3A-B277-B067D312AF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362200"/>
          <a:ext cx="6858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2" name="公式" r:id="rId9" imgW="215713" imgH="139579" progId="Equation.3">
                  <p:embed/>
                </p:oleObj>
              </mc:Choice>
              <mc:Fallback>
                <p:oleObj name="公式" r:id="rId9" imgW="215713" imgH="13957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362200"/>
                        <a:ext cx="6858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6" name="Rectangle 11">
            <a:extLst>
              <a:ext uri="{FF2B5EF4-FFF2-40B4-BE49-F238E27FC236}">
                <a16:creationId xmlns:a16="http://schemas.microsoft.com/office/drawing/2014/main" id="{B5595FE1-8255-4F06-A726-3D165D303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44047" name="Object 12">
            <a:extLst>
              <a:ext uri="{FF2B5EF4-FFF2-40B4-BE49-F238E27FC236}">
                <a16:creationId xmlns:a16="http://schemas.microsoft.com/office/drawing/2014/main" id="{33832ACF-EE41-4DD5-8136-7D04C8DDD2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895600"/>
          <a:ext cx="16002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3" name="公式" r:id="rId11" imgW="508000" imgH="139700" progId="Equation.3">
                  <p:embed/>
                </p:oleObj>
              </mc:Choice>
              <mc:Fallback>
                <p:oleObj name="公式" r:id="rId11" imgW="508000" imgH="139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895600"/>
                        <a:ext cx="16002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8" name="Rectangle 13">
            <a:extLst>
              <a:ext uri="{FF2B5EF4-FFF2-40B4-BE49-F238E27FC236}">
                <a16:creationId xmlns:a16="http://schemas.microsoft.com/office/drawing/2014/main" id="{91D5B252-DFFE-405B-86EC-DD19F0E16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67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44049" name="Object 14">
            <a:extLst>
              <a:ext uri="{FF2B5EF4-FFF2-40B4-BE49-F238E27FC236}">
                <a16:creationId xmlns:a16="http://schemas.microsoft.com/office/drawing/2014/main" id="{716B8365-C703-4709-AF12-95EC0889B1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429000"/>
          <a:ext cx="3952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4" name="公式" r:id="rId13" imgW="114102" imgH="126780" progId="Equation.3">
                  <p:embed/>
                </p:oleObj>
              </mc:Choice>
              <mc:Fallback>
                <p:oleObj name="公式" r:id="rId13" imgW="114102" imgH="1267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429000"/>
                        <a:ext cx="3952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0" name="Rectangle 16">
            <a:extLst>
              <a:ext uri="{FF2B5EF4-FFF2-40B4-BE49-F238E27FC236}">
                <a16:creationId xmlns:a16="http://schemas.microsoft.com/office/drawing/2014/main" id="{151155B7-3543-4B7C-B1D6-40D234AB8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77551" name="Object 15">
            <a:extLst>
              <a:ext uri="{FF2B5EF4-FFF2-40B4-BE49-F238E27FC236}">
                <a16:creationId xmlns:a16="http://schemas.microsoft.com/office/drawing/2014/main" id="{94B7EB3A-A781-414F-915E-396B568E49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967163"/>
          <a:ext cx="1447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5" name="公式" r:id="rId15" imgW="545626" imgH="164957" progId="Equation.3">
                  <p:embed/>
                </p:oleObj>
              </mc:Choice>
              <mc:Fallback>
                <p:oleObj name="公式" r:id="rId15" imgW="545626" imgH="16495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967163"/>
                        <a:ext cx="1447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2" name="Rectangle 18">
            <a:extLst>
              <a:ext uri="{FF2B5EF4-FFF2-40B4-BE49-F238E27FC236}">
                <a16:creationId xmlns:a16="http://schemas.microsoft.com/office/drawing/2014/main" id="{E7461639-9BAE-4402-8A3A-2997851AA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77553" name="Object 17">
            <a:extLst>
              <a:ext uri="{FF2B5EF4-FFF2-40B4-BE49-F238E27FC236}">
                <a16:creationId xmlns:a16="http://schemas.microsoft.com/office/drawing/2014/main" id="{34389317-6C05-4F8F-A3AD-40D15C020F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448175"/>
          <a:ext cx="7620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6" name="公式" r:id="rId17" imgW="241091" imgH="164957" progId="Equation.3">
                  <p:embed/>
                </p:oleObj>
              </mc:Choice>
              <mc:Fallback>
                <p:oleObj name="公式" r:id="rId17" imgW="241091" imgH="16495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448175"/>
                        <a:ext cx="7620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4" name="Rectangle 20">
            <a:extLst>
              <a:ext uri="{FF2B5EF4-FFF2-40B4-BE49-F238E27FC236}">
                <a16:creationId xmlns:a16="http://schemas.microsoft.com/office/drawing/2014/main" id="{3AE12D51-B65C-4342-95BB-7C301044E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055" name="Rectangle 22">
            <a:extLst>
              <a:ext uri="{FF2B5EF4-FFF2-40B4-BE49-F238E27FC236}">
                <a16:creationId xmlns:a16="http://schemas.microsoft.com/office/drawing/2014/main" id="{5518625B-98F4-4C0F-AB4B-951E150B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77557" name="Object 21">
            <a:extLst>
              <a:ext uri="{FF2B5EF4-FFF2-40B4-BE49-F238E27FC236}">
                <a16:creationId xmlns:a16="http://schemas.microsoft.com/office/drawing/2014/main" id="{C1E6EBA6-AC9D-4115-ACAB-8340DEEFBC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5029200"/>
          <a:ext cx="1066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7" name="公式" r:id="rId19" imgW="380835" imgH="165028" progId="Equation.3">
                  <p:embed/>
                </p:oleObj>
              </mc:Choice>
              <mc:Fallback>
                <p:oleObj name="公式" r:id="rId19" imgW="380835" imgH="165028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029200"/>
                        <a:ext cx="10668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7" name="Rectangle 24">
            <a:extLst>
              <a:ext uri="{FF2B5EF4-FFF2-40B4-BE49-F238E27FC236}">
                <a16:creationId xmlns:a16="http://schemas.microsoft.com/office/drawing/2014/main" id="{417E0587-2D8A-4C66-A807-B68540CD6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77559" name="Object 23">
            <a:extLst>
              <a:ext uri="{FF2B5EF4-FFF2-40B4-BE49-F238E27FC236}">
                <a16:creationId xmlns:a16="http://schemas.microsoft.com/office/drawing/2014/main" id="{3253509B-1DF7-42EA-BE7F-D56760C25A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5486400"/>
          <a:ext cx="4079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8" name="公式" r:id="rId21" imgW="126780" imgH="164814" progId="Equation.3">
                  <p:embed/>
                </p:oleObj>
              </mc:Choice>
              <mc:Fallback>
                <p:oleObj name="公式" r:id="rId21" imgW="126780" imgH="16481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486400"/>
                        <a:ext cx="4079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98AC111C-BC8D-4074-8F09-6944E2B5F6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9220200" cy="1139825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§1.6 </a:t>
            </a:r>
            <a:r>
              <a:rPr lang="en-US" altLang="zh-CN" dirty="0">
                <a:ea typeface="宋体" panose="02010600030101010101" pitchFamily="2" charset="-122"/>
              </a:rPr>
              <a:t>Rules of Inference</a:t>
            </a:r>
            <a:r>
              <a:rPr lang="zh-CN" altLang="en-US" dirty="0">
                <a:ea typeface="宋体" panose="02010600030101010101" pitchFamily="2" charset="-122"/>
              </a:rPr>
              <a:t>（推理规则）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67903EC6-0EFC-4135-B9CC-9168C337D2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Consider the following argument involving propositions (which, by definition, is a sequence of propositions):</a:t>
            </a:r>
          </a:p>
          <a:p>
            <a:r>
              <a:rPr lang="en-US" altLang="zh-CN" dirty="0"/>
              <a:t>If you have a current password, then you can log onto the network.</a:t>
            </a:r>
          </a:p>
          <a:p>
            <a:r>
              <a:rPr lang="en-US" altLang="zh-CN" dirty="0"/>
              <a:t>You have a current password.</a:t>
            </a:r>
          </a:p>
          <a:p>
            <a:r>
              <a:rPr lang="en-US" altLang="zh-CN" dirty="0"/>
              <a:t>Therefore, You can log onto the network.</a:t>
            </a:r>
          </a:p>
          <a:p>
            <a:r>
              <a:rPr lang="en-US" altLang="zh-CN" dirty="0"/>
              <a:t>We would like to determine whether this is a </a:t>
            </a:r>
            <a:r>
              <a:rPr lang="en-US" altLang="zh-CN" b="1" dirty="0">
                <a:solidFill>
                  <a:srgbClr val="FF0000"/>
                </a:solidFill>
              </a:rPr>
              <a:t>valid argument</a:t>
            </a:r>
            <a:r>
              <a:rPr lang="en-US" altLang="zh-CN" dirty="0"/>
              <a:t>. </a:t>
            </a:r>
            <a:br>
              <a:rPr lang="en-US" altLang="zh-CN" dirty="0"/>
            </a:b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>
            <a:extLst>
              <a:ext uri="{FF2B5EF4-FFF2-40B4-BE49-F238E27FC236}">
                <a16:creationId xmlns:a16="http://schemas.microsoft.com/office/drawing/2014/main" id="{09AD41A6-8786-45EB-8700-026DD10F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C0212F6C-75B9-4D66-9BBE-B0DD59272D9B}" type="slidenum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8131" name="日期占位符 4">
            <a:extLst>
              <a:ext uri="{FF2B5EF4-FFF2-40B4-BE49-F238E27FC236}">
                <a16:creationId xmlns:a16="http://schemas.microsoft.com/office/drawing/2014/main" id="{BE5FCA4E-75BD-435D-9D56-479ABA92653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BA83F605-AF59-42D2-8CE5-96EDA7F444DC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2018/4/9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8132" name="页脚占位符 5">
            <a:extLst>
              <a:ext uri="{FF2B5EF4-FFF2-40B4-BE49-F238E27FC236}">
                <a16:creationId xmlns:a16="http://schemas.microsoft.com/office/drawing/2014/main" id="{712873F6-9543-41F3-AB3A-6D3A0361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kumimoji="1"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8133" name="Rectangle 2">
            <a:extLst>
              <a:ext uri="{FF2B5EF4-FFF2-40B4-BE49-F238E27FC236}">
                <a16:creationId xmlns:a16="http://schemas.microsoft.com/office/drawing/2014/main" id="{30E63D9C-DF45-4C57-B83B-440089AB4A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77813"/>
            <a:ext cx="8458200" cy="113982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§1.6 </a:t>
            </a:r>
            <a:r>
              <a:rPr lang="en-US" altLang="zh-CN" dirty="0">
                <a:ea typeface="宋体" panose="02010600030101010101" pitchFamily="2" charset="-122"/>
              </a:rPr>
              <a:t>Rules of Inference</a:t>
            </a:r>
            <a:r>
              <a:rPr lang="zh-CN" altLang="en-US" dirty="0">
                <a:ea typeface="宋体" panose="02010600030101010101" pitchFamily="2" charset="-122"/>
              </a:rPr>
              <a:t>（推理规则）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4" name="Rectangle 3">
            <a:extLst>
              <a:ext uri="{FF2B5EF4-FFF2-40B4-BE49-F238E27FC236}">
                <a16:creationId xmlns:a16="http://schemas.microsoft.com/office/drawing/2014/main" id="{915EB7D8-A39B-4C7F-B6DF-F8E7638C71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0374" y="1600200"/>
            <a:ext cx="799782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/>
              <a:t>DEFINITION 1</a:t>
            </a:r>
            <a:r>
              <a:rPr lang="en-US" altLang="zh-CN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An </a:t>
            </a:r>
            <a:r>
              <a:rPr lang="en-US" altLang="zh-CN" b="1" i="1" dirty="0">
                <a:solidFill>
                  <a:srgbClr val="FF0000"/>
                </a:solidFill>
              </a:rPr>
              <a:t>argument</a:t>
            </a:r>
            <a:r>
              <a:rPr lang="en-US" altLang="zh-CN" i="1" dirty="0"/>
              <a:t> </a:t>
            </a:r>
            <a:r>
              <a:rPr lang="en-US" altLang="zh-CN" dirty="0"/>
              <a:t>in propositional logic is a sequence of propositions. All but the final proposition in the argument are called </a:t>
            </a:r>
            <a:r>
              <a:rPr lang="en-US" altLang="zh-CN" b="1" i="1" dirty="0">
                <a:solidFill>
                  <a:srgbClr val="FF0000"/>
                </a:solidFill>
              </a:rPr>
              <a:t>premises</a:t>
            </a:r>
            <a:r>
              <a:rPr lang="en-US" altLang="zh-CN" i="1" dirty="0"/>
              <a:t> </a:t>
            </a:r>
            <a:r>
              <a:rPr lang="en-US" altLang="zh-CN" dirty="0"/>
              <a:t>and the final proposition is called the </a:t>
            </a:r>
            <a:r>
              <a:rPr lang="en-US" altLang="zh-CN" b="1" i="1" dirty="0">
                <a:solidFill>
                  <a:srgbClr val="FF0000"/>
                </a:solidFill>
              </a:rPr>
              <a:t>conclusion</a:t>
            </a:r>
            <a:r>
              <a:rPr lang="en-US" altLang="zh-CN" i="1" dirty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An argument is </a:t>
            </a:r>
            <a:r>
              <a:rPr lang="en-US" altLang="zh-CN" i="1" dirty="0">
                <a:solidFill>
                  <a:srgbClr val="FF0000"/>
                </a:solidFill>
              </a:rPr>
              <a:t>valid</a:t>
            </a:r>
            <a:r>
              <a:rPr lang="en-US" altLang="zh-CN" i="1" dirty="0"/>
              <a:t> </a:t>
            </a:r>
            <a:r>
              <a:rPr lang="en-US" altLang="zh-CN" dirty="0"/>
              <a:t>if the truth of all its premises implies that the conclusion is true. 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9279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>
            <a:extLst>
              <a:ext uri="{FF2B5EF4-FFF2-40B4-BE49-F238E27FC236}">
                <a16:creationId xmlns:a16="http://schemas.microsoft.com/office/drawing/2014/main" id="{09AD41A6-8786-45EB-8700-026DD10F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C0212F6C-75B9-4D66-9BBE-B0DD59272D9B}" type="slidenum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8131" name="日期占位符 4">
            <a:extLst>
              <a:ext uri="{FF2B5EF4-FFF2-40B4-BE49-F238E27FC236}">
                <a16:creationId xmlns:a16="http://schemas.microsoft.com/office/drawing/2014/main" id="{BE5FCA4E-75BD-435D-9D56-479ABA92653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BA83F605-AF59-42D2-8CE5-96EDA7F444DC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2018/4/9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8132" name="页脚占位符 5">
            <a:extLst>
              <a:ext uri="{FF2B5EF4-FFF2-40B4-BE49-F238E27FC236}">
                <a16:creationId xmlns:a16="http://schemas.microsoft.com/office/drawing/2014/main" id="{712873F6-9543-41F3-AB3A-6D3A0361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kumimoji="1"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8133" name="Rectangle 2">
            <a:extLst>
              <a:ext uri="{FF2B5EF4-FFF2-40B4-BE49-F238E27FC236}">
                <a16:creationId xmlns:a16="http://schemas.microsoft.com/office/drawing/2014/main" id="{30E63D9C-DF45-4C57-B83B-440089AB4A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77813"/>
            <a:ext cx="8458200" cy="113982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§1.6 </a:t>
            </a:r>
            <a:r>
              <a:rPr lang="en-US" altLang="zh-CN" dirty="0">
                <a:ea typeface="宋体" panose="02010600030101010101" pitchFamily="2" charset="-122"/>
              </a:rPr>
              <a:t>Rules of Inference</a:t>
            </a:r>
            <a:r>
              <a:rPr lang="zh-CN" altLang="en-US" dirty="0">
                <a:ea typeface="宋体" panose="02010600030101010101" pitchFamily="2" charset="-122"/>
              </a:rPr>
              <a:t>（推理规则）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4" name="Rectangle 3">
            <a:extLst>
              <a:ext uri="{FF2B5EF4-FFF2-40B4-BE49-F238E27FC236}">
                <a16:creationId xmlns:a16="http://schemas.microsoft.com/office/drawing/2014/main" id="{915EB7D8-A39B-4C7F-B6DF-F8E7638C71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763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/>
              <a:t>From the definition of a valid argument form, we see that the argument form with </a:t>
            </a:r>
            <a:r>
              <a:rPr lang="en-US" altLang="zh-CN" sz="3200" b="1" dirty="0">
                <a:solidFill>
                  <a:srgbClr val="FF0000"/>
                </a:solidFill>
              </a:rPr>
              <a:t>premises</a:t>
            </a:r>
            <a:r>
              <a:rPr lang="en-US" altLang="zh-CN" dirty="0"/>
              <a:t>  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/>
              <a:t>              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, </a:t>
            </a:r>
            <a:r>
              <a:rPr lang="en-US" altLang="zh-CN" sz="3200" b="1" dirty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,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...., </a:t>
            </a:r>
            <a:r>
              <a:rPr lang="en-US" altLang="zh-CN" sz="32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32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/>
              <a:t>and </a:t>
            </a:r>
            <a:r>
              <a:rPr lang="en-US" altLang="zh-CN" sz="3200" b="1" dirty="0">
                <a:solidFill>
                  <a:srgbClr val="FF0000"/>
                </a:solidFill>
              </a:rPr>
              <a:t>conclusion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3200" dirty="0"/>
              <a:t> </a:t>
            </a:r>
            <a:r>
              <a:rPr lang="en-US" altLang="zh-CN" sz="3200" dirty="0"/>
              <a:t>is valid</a:t>
            </a:r>
            <a:endParaRPr lang="en-US" altLang="zh-CN" sz="32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/>
              <a:t>When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Ù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Ù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.....</a:t>
            </a:r>
            <a:r>
              <a:rPr lang="en-US" altLang="zh-CN" sz="3200" b="1" dirty="0" err="1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Ù</a:t>
            </a:r>
            <a:r>
              <a:rPr lang="en-US" altLang="zh-CN" sz="32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32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→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/>
              <a:t>is a tautology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9069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>
            <a:extLst>
              <a:ext uri="{FF2B5EF4-FFF2-40B4-BE49-F238E27FC236}">
                <a16:creationId xmlns:a16="http://schemas.microsoft.com/office/drawing/2014/main" id="{09AD41A6-8786-45EB-8700-026DD10F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C0212F6C-75B9-4D66-9BBE-B0DD59272D9B}" type="slidenum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8131" name="日期占位符 4">
            <a:extLst>
              <a:ext uri="{FF2B5EF4-FFF2-40B4-BE49-F238E27FC236}">
                <a16:creationId xmlns:a16="http://schemas.microsoft.com/office/drawing/2014/main" id="{BE5FCA4E-75BD-435D-9D56-479ABA92653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BA83F605-AF59-42D2-8CE5-96EDA7F444DC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2018/4/9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8132" name="页脚占位符 5">
            <a:extLst>
              <a:ext uri="{FF2B5EF4-FFF2-40B4-BE49-F238E27FC236}">
                <a16:creationId xmlns:a16="http://schemas.microsoft.com/office/drawing/2014/main" id="{712873F6-9543-41F3-AB3A-6D3A0361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kumimoji="1"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8133" name="Rectangle 2">
            <a:extLst>
              <a:ext uri="{FF2B5EF4-FFF2-40B4-BE49-F238E27FC236}">
                <a16:creationId xmlns:a16="http://schemas.microsoft.com/office/drawing/2014/main" id="{30E63D9C-DF45-4C57-B83B-440089AB4A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77813"/>
            <a:ext cx="8458200" cy="113982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§1.6 </a:t>
            </a:r>
            <a:r>
              <a:rPr lang="en-US" altLang="zh-CN" dirty="0">
                <a:ea typeface="宋体" panose="02010600030101010101" pitchFamily="2" charset="-122"/>
              </a:rPr>
              <a:t>Rules of Inference</a:t>
            </a:r>
            <a:r>
              <a:rPr lang="zh-CN" altLang="en-US" dirty="0">
                <a:ea typeface="宋体" panose="02010600030101010101" pitchFamily="2" charset="-122"/>
              </a:rPr>
              <a:t>（推理规则）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4" name="Rectangle 3">
            <a:extLst>
              <a:ext uri="{FF2B5EF4-FFF2-40B4-BE49-F238E27FC236}">
                <a16:creationId xmlns:a16="http://schemas.microsoft.com/office/drawing/2014/main" id="{915EB7D8-A39B-4C7F-B6DF-F8E7638C71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0374" y="1600200"/>
            <a:ext cx="807402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Many of the tautologies are rules of inference. They have the form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Symbol" panose="05050102010706020507" pitchFamily="18" charset="2"/>
                <a:ea typeface="宋体" panose="02010600030101010101" pitchFamily="2" charset="-122"/>
              </a:rPr>
              <a:t>Ù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latin typeface="Symbol" panose="05050102010706020507" pitchFamily="18" charset="2"/>
                <a:ea typeface="宋体" panose="02010600030101010101" pitchFamily="2" charset="-122"/>
              </a:rPr>
              <a:t>Ù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.....</a:t>
            </a:r>
            <a:r>
              <a:rPr lang="en-US" altLang="zh-CN" sz="2800" dirty="0" err="1">
                <a:latin typeface="Symbol" panose="05050102010706020507" pitchFamily="18" charset="2"/>
                <a:ea typeface="宋体" panose="02010600030101010101" pitchFamily="2" charset="-122"/>
              </a:rPr>
              <a:t>Ù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Symbol" panose="05050102010706020507" pitchFamily="18" charset="2"/>
                <a:ea typeface="宋体" panose="02010600030101010101" pitchFamily="2" charset="-122"/>
              </a:rPr>
              <a:t>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where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are called the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hypotheses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前提）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is the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conclusion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结论）.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logically follows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from 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latin typeface="Symbol" panose="05050102010706020507" pitchFamily="18" charset="2"/>
                <a:ea typeface="宋体" panose="02010600030101010101" pitchFamily="2" charset="-122"/>
              </a:rPr>
              <a:t>, 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dirty="0">
                <a:latin typeface="Symbol" panose="05050102010706020507" pitchFamily="18" charset="2"/>
                <a:ea typeface="宋体" panose="02010600030101010101" pitchFamily="2" charset="-122"/>
              </a:rPr>
              <a:t>,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3200" dirty="0">
                <a:latin typeface="Symbol" panose="05050102010706020507" pitchFamily="18" charset="2"/>
                <a:ea typeface="宋体" panose="02010600030101010101" pitchFamily="2" charset="-122"/>
              </a:rPr>
              <a:t>, </a:t>
            </a:r>
            <a:r>
              <a:rPr lang="en-US" altLang="zh-CN" sz="32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32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>
            <a:extLst>
              <a:ext uri="{FF2B5EF4-FFF2-40B4-BE49-F238E27FC236}">
                <a16:creationId xmlns:a16="http://schemas.microsoft.com/office/drawing/2014/main" id="{B0F30F8A-EAE4-4C2E-A39F-47B18AFD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85E07F4E-1EF6-4657-9BDE-AEE59997CDD5}" type="slidenum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9155" name="日期占位符 4">
            <a:extLst>
              <a:ext uri="{FF2B5EF4-FFF2-40B4-BE49-F238E27FC236}">
                <a16:creationId xmlns:a16="http://schemas.microsoft.com/office/drawing/2014/main" id="{88A58BBB-2F4D-4983-A512-ACA1ED41AEF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8D8180BD-202B-4A07-8B2B-25E4983ED31E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2018/4/9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9156" name="页脚占位符 5">
            <a:extLst>
              <a:ext uri="{FF2B5EF4-FFF2-40B4-BE49-F238E27FC236}">
                <a16:creationId xmlns:a16="http://schemas.microsoft.com/office/drawing/2014/main" id="{0823551F-9465-4A64-A927-31639A5D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kumimoji="1"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9157" name="Rectangle 2">
            <a:extLst>
              <a:ext uri="{FF2B5EF4-FFF2-40B4-BE49-F238E27FC236}">
                <a16:creationId xmlns:a16="http://schemas.microsoft.com/office/drawing/2014/main" id="{91C3D5F9-96B9-472E-BD04-3433368024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534400" cy="113982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§1.6 </a:t>
            </a:r>
            <a:r>
              <a:rPr lang="en-US" altLang="zh-CN" dirty="0">
                <a:ea typeface="宋体" panose="02010600030101010101" pitchFamily="2" charset="-122"/>
              </a:rPr>
              <a:t>Rules of Inference</a:t>
            </a:r>
            <a:r>
              <a:rPr lang="zh-CN" altLang="en-US" dirty="0">
                <a:ea typeface="宋体" panose="02010600030101010101" pitchFamily="2" charset="-122"/>
              </a:rPr>
              <a:t>（推理规则）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8" name="Rectangle 3">
            <a:extLst>
              <a:ext uri="{FF2B5EF4-FFF2-40B4-BE49-F238E27FC236}">
                <a16:creationId xmlns:a16="http://schemas.microsoft.com/office/drawing/2014/main" id="{D53C6654-FE50-483C-8F24-D6841E2BA6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As a rule of inference they take the symbolic form: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			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			P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	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	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			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800" b="1" i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Symbol" panose="05050102010706020507" pitchFamily="18" charset="2"/>
                <a:ea typeface="宋体" panose="02010600030101010101" pitchFamily="2" charset="-122"/>
              </a:rPr>
              <a:t>			\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where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\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means 'therefore' or 'it follows that.'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DB436FF-7AA0-4D34-945D-A943045D0E05}"/>
              </a:ext>
            </a:extLst>
          </p:cNvPr>
          <p:cNvCxnSpPr/>
          <p:nvPr/>
        </p:nvCxnSpPr>
        <p:spPr bwMode="auto">
          <a:xfrm>
            <a:off x="1295400" y="4724400"/>
            <a:ext cx="4495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>
            <a:extLst>
              <a:ext uri="{FF2B5EF4-FFF2-40B4-BE49-F238E27FC236}">
                <a16:creationId xmlns:a16="http://schemas.microsoft.com/office/drawing/2014/main" id="{6CDCA6C7-08D8-44B4-84F9-067B546B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9FE663E4-6437-41ED-8451-8801E137E5AF}" type="slidenum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0179" name="日期占位符 4">
            <a:extLst>
              <a:ext uri="{FF2B5EF4-FFF2-40B4-BE49-F238E27FC236}">
                <a16:creationId xmlns:a16="http://schemas.microsoft.com/office/drawing/2014/main" id="{5B1FE846-3C1B-41CF-83A3-4FFCB51ED22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47BB476D-32DD-417E-AB05-4C5AE4463DDC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2018/4/9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0180" name="页脚占位符 5">
            <a:extLst>
              <a:ext uri="{FF2B5EF4-FFF2-40B4-BE49-F238E27FC236}">
                <a16:creationId xmlns:a16="http://schemas.microsoft.com/office/drawing/2014/main" id="{DB619837-9BA1-47BC-B435-871DECA6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kumimoji="1"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0181" name="Rectangle 2">
            <a:extLst>
              <a:ext uri="{FF2B5EF4-FFF2-40B4-BE49-F238E27FC236}">
                <a16:creationId xmlns:a16="http://schemas.microsoft.com/office/drawing/2014/main" id="{FDDFE9D9-BEA8-498D-9488-8A10B325D9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Note</a:t>
            </a:r>
          </a:p>
        </p:txBody>
      </p:sp>
      <p:sp>
        <p:nvSpPr>
          <p:cNvPr id="50182" name="Rectangle 3">
            <a:extLst>
              <a:ext uri="{FF2B5EF4-FFF2-40B4-BE49-F238E27FC236}">
                <a16:creationId xmlns:a16="http://schemas.microsoft.com/office/drawing/2014/main" id="{AA91CC79-8894-4279-82C1-CAB8E0ACD5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0452" y="1524000"/>
            <a:ext cx="8368748" cy="48768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To "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prove the theorem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" means to show that the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implication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is a tautology. 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not trying to show that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(the conclusion) is true, but only that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will be true if all the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are true. 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mathematical proofs often begin with the statement "suppose that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,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. . . , and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are true" and conclude with the statement "therefore,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is true‘.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The proof does not show that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is true, but simply shows that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has to be true if the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are all true.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>
            <a:extLst>
              <a:ext uri="{FF2B5EF4-FFF2-40B4-BE49-F238E27FC236}">
                <a16:creationId xmlns:a16="http://schemas.microsoft.com/office/drawing/2014/main" id="{91CFDFA8-C6B2-48E8-BD94-0A5DF721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8D2429BC-5A11-45A1-8748-2A8C7A1E99FA}" type="slidenum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1203" name="日期占位符 4">
            <a:extLst>
              <a:ext uri="{FF2B5EF4-FFF2-40B4-BE49-F238E27FC236}">
                <a16:creationId xmlns:a16="http://schemas.microsoft.com/office/drawing/2014/main" id="{6AD50544-0841-4162-AEF2-9CB675D4AD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0ED18C94-4929-4C12-BD64-05271B718592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2018/4/9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1204" name="页脚占位符 5">
            <a:extLst>
              <a:ext uri="{FF2B5EF4-FFF2-40B4-BE49-F238E27FC236}">
                <a16:creationId xmlns:a16="http://schemas.microsoft.com/office/drawing/2014/main" id="{A4F62547-A334-471E-936D-1AC186B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kumimoji="1"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1205" name="Rectangle 2">
            <a:extLst>
              <a:ext uri="{FF2B5EF4-FFF2-40B4-BE49-F238E27FC236}">
                <a16:creationId xmlns:a16="http://schemas.microsoft.com/office/drawing/2014/main" id="{F0215633-957B-4E61-8064-34C1FDA850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Rules of Inference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6" name="Rectangle 3">
            <a:extLst>
              <a:ext uri="{FF2B5EF4-FFF2-40B4-BE49-F238E27FC236}">
                <a16:creationId xmlns:a16="http://schemas.microsoft.com/office/drawing/2014/main" id="{DD91E69F-BB41-4621-8ADC-E5558ECDB5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4008" y="1417638"/>
            <a:ext cx="8252791" cy="498316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Arguments based on tautologies represent universally correct methods of reasoning.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Their </a:t>
            </a:r>
            <a:r>
              <a:rPr lang="en-US" altLang="zh-CN" sz="3200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validity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depends only on the form of the statements involved and not on the truth values of the variables they contain. Such arguments are called </a:t>
            </a:r>
            <a:r>
              <a:rPr lang="en-US" altLang="zh-CN" sz="3200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rules of inference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>
            <a:extLst>
              <a:ext uri="{FF2B5EF4-FFF2-40B4-BE49-F238E27FC236}">
                <a16:creationId xmlns:a16="http://schemas.microsoft.com/office/drawing/2014/main" id="{739A0EA6-8E11-47AC-911B-83D649E1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9968DA88-E365-49EC-9341-D1A133CAE3FF}" type="slidenum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2227" name="日期占位符 4">
            <a:extLst>
              <a:ext uri="{FF2B5EF4-FFF2-40B4-BE49-F238E27FC236}">
                <a16:creationId xmlns:a16="http://schemas.microsoft.com/office/drawing/2014/main" id="{F633E9EF-0AF3-4646-8C5A-E2820208CD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BB184EED-5EED-4BF2-9801-9142803744C2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2018/4/9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2228" name="页脚占位符 5">
            <a:extLst>
              <a:ext uri="{FF2B5EF4-FFF2-40B4-BE49-F238E27FC236}">
                <a16:creationId xmlns:a16="http://schemas.microsoft.com/office/drawing/2014/main" id="{FD9A9545-AACA-4AAD-A5F5-FACBF8B88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kumimoji="1"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2229" name="Rectangle 2">
            <a:extLst>
              <a:ext uri="{FF2B5EF4-FFF2-40B4-BE49-F238E27FC236}">
                <a16:creationId xmlns:a16="http://schemas.microsoft.com/office/drawing/2014/main" id="{6CCC389B-328B-4BC5-A6EF-01A6CC803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Rules of Inference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30" name="Rectangle 3">
            <a:extLst>
              <a:ext uri="{FF2B5EF4-FFF2-40B4-BE49-F238E27FC236}">
                <a16:creationId xmlns:a16="http://schemas.microsoft.com/office/drawing/2014/main" id="{519F41AB-A621-4943-A0CE-63549575A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7017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The various steps in a mathematical proof of a theorem must follow from the use of various rules of inference.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A mathematical proof of a theorem must begin with the </a:t>
            </a: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hypotheses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, proceed through various steps, each justified by some </a:t>
            </a: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rule of inference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, and arrive at the </a:t>
            </a: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conclusion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>
            <a:extLst>
              <a:ext uri="{FF2B5EF4-FFF2-40B4-BE49-F238E27FC236}">
                <a16:creationId xmlns:a16="http://schemas.microsoft.com/office/drawing/2014/main" id="{4EA6274C-0EBF-4116-9434-50CD8AB5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7DDB3968-5954-4FF1-AABC-2D1C34165279}" type="slidenum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3251" name="日期占位符 4">
            <a:extLst>
              <a:ext uri="{FF2B5EF4-FFF2-40B4-BE49-F238E27FC236}">
                <a16:creationId xmlns:a16="http://schemas.microsoft.com/office/drawing/2014/main" id="{7A357D2C-A121-4524-A58B-26C8C33962B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AA3134A3-E6E2-46F4-A05D-59BF8157584E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2018/4/9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3252" name="页脚占位符 5">
            <a:extLst>
              <a:ext uri="{FF2B5EF4-FFF2-40B4-BE49-F238E27FC236}">
                <a16:creationId xmlns:a16="http://schemas.microsoft.com/office/drawing/2014/main" id="{087CEA41-5243-4C11-AD20-90ACF558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kumimoji="1"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3253" name="Rectangle 2">
            <a:extLst>
              <a:ext uri="{FF2B5EF4-FFF2-40B4-BE49-F238E27FC236}">
                <a16:creationId xmlns:a16="http://schemas.microsoft.com/office/drawing/2014/main" id="{25F45135-E5BC-4E57-A1F7-E8BA9713BA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modus ponens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假言推理规则）</a:t>
            </a:r>
          </a:p>
        </p:txBody>
      </p:sp>
      <p:sp>
        <p:nvSpPr>
          <p:cNvPr id="53254" name="Rectangle 3">
            <a:extLst>
              <a:ext uri="{FF2B5EF4-FFF2-40B4-BE49-F238E27FC236}">
                <a16:creationId xmlns:a16="http://schemas.microsoft.com/office/drawing/2014/main" id="{89E18251-33A0-4F04-9661-5AE1F96E0C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924800" cy="41148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The tautology 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3200" dirty="0">
                <a:latin typeface="Symbol" panose="05050102010706020507" pitchFamily="18" charset="2"/>
                <a:ea typeface="宋体" panose="02010600030101010101" pitchFamily="2" charset="-122"/>
              </a:rPr>
              <a:t>Ù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3200" dirty="0">
                <a:latin typeface="Euclid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3200" dirty="0">
                <a:latin typeface="Euclid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becomes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		P</a:t>
            </a:r>
            <a:r>
              <a:rPr lang="en-US" altLang="zh-CN" sz="3200" dirty="0">
                <a:latin typeface="Euclid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Symbol" panose="05050102010706020507" pitchFamily="18" charset="2"/>
                <a:ea typeface="宋体" panose="02010600030101010101" pitchFamily="2" charset="-122"/>
              </a:rPr>
              <a:t>		\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This means that whenever 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is true and 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3200" dirty="0">
                <a:latin typeface="Euclid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is true we can conclude logically that 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is true.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E34878F-18FD-44B0-973F-5E80B7C74B30}"/>
              </a:ext>
            </a:extLst>
          </p:cNvPr>
          <p:cNvCxnSpPr>
            <a:cxnSpLocks/>
          </p:cNvCxnSpPr>
          <p:nvPr/>
        </p:nvCxnSpPr>
        <p:spPr bwMode="auto">
          <a:xfrm>
            <a:off x="1295400" y="3429000"/>
            <a:ext cx="2438400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>
            <a:extLst>
              <a:ext uri="{FF2B5EF4-FFF2-40B4-BE49-F238E27FC236}">
                <a16:creationId xmlns:a16="http://schemas.microsoft.com/office/drawing/2014/main" id="{C462434F-84A8-4E7D-8035-490C4FA4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573991AC-DE38-4678-8E8A-6A848B77A0CA}" type="slidenum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4275" name="日期占位符 4">
            <a:extLst>
              <a:ext uri="{FF2B5EF4-FFF2-40B4-BE49-F238E27FC236}">
                <a16:creationId xmlns:a16="http://schemas.microsoft.com/office/drawing/2014/main" id="{0CEB0C00-22EA-4F5B-B876-FE5ABA38D8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20281DC6-71DB-4483-B3CC-69030781EE11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2018/4/9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4276" name="页脚占位符 5">
            <a:extLst>
              <a:ext uri="{FF2B5EF4-FFF2-40B4-BE49-F238E27FC236}">
                <a16:creationId xmlns:a16="http://schemas.microsoft.com/office/drawing/2014/main" id="{38A621CE-AE74-4759-AAF4-2F4C517F1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kumimoji="1"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4277" name="Rectangle 2">
            <a:extLst>
              <a:ext uri="{FF2B5EF4-FFF2-40B4-BE49-F238E27FC236}">
                <a16:creationId xmlns:a16="http://schemas.microsoft.com/office/drawing/2014/main" id="{493BC194-EBA0-4DAD-8995-5CF87D5DD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Famous rules of inference</a:t>
            </a:r>
          </a:p>
        </p:txBody>
      </p:sp>
      <p:sp>
        <p:nvSpPr>
          <p:cNvPr id="54278" name="Rectangle 3">
            <a:extLst>
              <a:ext uri="{FF2B5EF4-FFF2-40B4-BE49-F238E27FC236}">
                <a16:creationId xmlns:a16="http://schemas.microsoft.com/office/drawing/2014/main" id="{74E88870-F2B7-4760-AC38-5E92661402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P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Symbol" panose="05050102010706020507" pitchFamily="18" charset="2"/>
                <a:ea typeface="宋体" panose="02010600030101010101" pitchFamily="2" charset="-122"/>
              </a:rPr>
              <a:t>	\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3200" dirty="0">
                <a:latin typeface="Symbol" panose="05050102010706020507" pitchFamily="18" charset="2"/>
                <a:ea typeface="宋体" panose="02010600030101010101" pitchFamily="2" charset="-122"/>
              </a:rPr>
              <a:t>Ú 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Q 	        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Addition（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附加）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None/>
            </a:pP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P </a:t>
            </a:r>
            <a:r>
              <a:rPr lang="en-US" altLang="zh-CN" sz="3200" dirty="0">
                <a:latin typeface="Symbol" panose="05050102010706020507" pitchFamily="18" charset="2"/>
                <a:ea typeface="宋体" panose="02010600030101010101" pitchFamily="2" charset="-122"/>
              </a:rPr>
              <a:t>Ù 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Symbol" panose="05050102010706020507" pitchFamily="18" charset="2"/>
                <a:ea typeface="宋体" panose="02010600030101010101" pitchFamily="2" charset="-122"/>
              </a:rPr>
              <a:t>	\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		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Simplification（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化简）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3200" dirty="0">
                <a:latin typeface="Symbol" panose="05050102010706020507" pitchFamily="18" charset="2"/>
                <a:ea typeface="宋体" panose="02010600030101010101" pitchFamily="2" charset="-122"/>
              </a:rPr>
              <a:t>    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3200" dirty="0">
                <a:latin typeface="Euclid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200" dirty="0">
                <a:latin typeface="Symbol" panose="05050102010706020507" pitchFamily="18" charset="2"/>
                <a:ea typeface="宋体" panose="02010600030101010101" pitchFamily="2" charset="-122"/>
              </a:rPr>
              <a:t>    ~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3200" dirty="0">
                <a:latin typeface="Symbol" panose="05050102010706020507" pitchFamily="18" charset="2"/>
                <a:ea typeface="宋体" panose="02010600030101010101" pitchFamily="2" charset="-122"/>
              </a:rPr>
              <a:t>\~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	         Modus Tollens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拒取式）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BC93A5C-30D6-41A0-8D77-9897BC303426}"/>
              </a:ext>
            </a:extLst>
          </p:cNvPr>
          <p:cNvCxnSpPr>
            <a:cxnSpLocks/>
          </p:cNvCxnSpPr>
          <p:nvPr/>
        </p:nvCxnSpPr>
        <p:spPr bwMode="auto">
          <a:xfrm>
            <a:off x="1143000" y="2057400"/>
            <a:ext cx="1752600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260EFAD-3B5B-4E47-B435-F503129B761D}"/>
              </a:ext>
            </a:extLst>
          </p:cNvPr>
          <p:cNvCxnSpPr>
            <a:cxnSpLocks/>
          </p:cNvCxnSpPr>
          <p:nvPr/>
        </p:nvCxnSpPr>
        <p:spPr bwMode="auto">
          <a:xfrm>
            <a:off x="1219200" y="3505200"/>
            <a:ext cx="1752600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031A4F9-21C7-42C0-831A-505035BDCF5E}"/>
              </a:ext>
            </a:extLst>
          </p:cNvPr>
          <p:cNvCxnSpPr>
            <a:cxnSpLocks/>
          </p:cNvCxnSpPr>
          <p:nvPr/>
        </p:nvCxnSpPr>
        <p:spPr bwMode="auto">
          <a:xfrm>
            <a:off x="1295400" y="5410200"/>
            <a:ext cx="1752600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>
            <a:extLst>
              <a:ext uri="{FF2B5EF4-FFF2-40B4-BE49-F238E27FC236}">
                <a16:creationId xmlns:a16="http://schemas.microsoft.com/office/drawing/2014/main" id="{C462434F-84A8-4E7D-8035-490C4FA4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573991AC-DE38-4678-8E8A-6A848B77A0CA}" type="slidenum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4275" name="日期占位符 4">
            <a:extLst>
              <a:ext uri="{FF2B5EF4-FFF2-40B4-BE49-F238E27FC236}">
                <a16:creationId xmlns:a16="http://schemas.microsoft.com/office/drawing/2014/main" id="{0CEB0C00-22EA-4F5B-B876-FE5ABA38D8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20281DC6-71DB-4483-B3CC-69030781EE11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2018/4/9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4276" name="页脚占位符 5">
            <a:extLst>
              <a:ext uri="{FF2B5EF4-FFF2-40B4-BE49-F238E27FC236}">
                <a16:creationId xmlns:a16="http://schemas.microsoft.com/office/drawing/2014/main" id="{38A621CE-AE74-4759-AAF4-2F4C517F1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kumimoji="1"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4277" name="Rectangle 2">
            <a:extLst>
              <a:ext uri="{FF2B5EF4-FFF2-40B4-BE49-F238E27FC236}">
                <a16:creationId xmlns:a16="http://schemas.microsoft.com/office/drawing/2014/main" id="{493BC194-EBA0-4DAD-8995-5CF87D5DD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Famous rules of inference</a:t>
            </a:r>
          </a:p>
        </p:txBody>
      </p:sp>
      <p:sp>
        <p:nvSpPr>
          <p:cNvPr id="54278" name="Rectangle 3">
            <a:extLst>
              <a:ext uri="{FF2B5EF4-FFF2-40B4-BE49-F238E27FC236}">
                <a16:creationId xmlns:a16="http://schemas.microsoft.com/office/drawing/2014/main" id="{74E88870-F2B7-4760-AC38-5E92661402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03777"/>
            <a:ext cx="8305800" cy="474462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P </a:t>
            </a:r>
            <a:r>
              <a:rPr lang="en-US" altLang="zh-CN" dirty="0">
                <a:latin typeface="Euclid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	    Q </a:t>
            </a:r>
            <a:r>
              <a:rPr lang="en-US" altLang="zh-CN" dirty="0">
                <a:latin typeface="Euclid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	\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dirty="0">
                <a:latin typeface="Euclid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R	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Hypothetical syllogism（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假言三段论）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P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Ú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	   ~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	\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Q		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Disjunctive syllogism （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析取三段论）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P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	    Q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	\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Ù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Q	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Conjunction （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合取引入）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7DFFABB-3119-434A-A06A-7E2E25983106}"/>
              </a:ext>
            </a:extLst>
          </p:cNvPr>
          <p:cNvCxnSpPr>
            <a:cxnSpLocks/>
          </p:cNvCxnSpPr>
          <p:nvPr/>
        </p:nvCxnSpPr>
        <p:spPr bwMode="auto">
          <a:xfrm>
            <a:off x="914400" y="2362200"/>
            <a:ext cx="1752600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0A8F153-FFAD-420A-8A34-E8D454B493B7}"/>
              </a:ext>
            </a:extLst>
          </p:cNvPr>
          <p:cNvCxnSpPr>
            <a:cxnSpLocks/>
          </p:cNvCxnSpPr>
          <p:nvPr/>
        </p:nvCxnSpPr>
        <p:spPr bwMode="auto">
          <a:xfrm>
            <a:off x="990600" y="4038600"/>
            <a:ext cx="1752600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F78615B-8C57-450D-B99A-62AB27BFAF93}"/>
              </a:ext>
            </a:extLst>
          </p:cNvPr>
          <p:cNvCxnSpPr>
            <a:cxnSpLocks/>
          </p:cNvCxnSpPr>
          <p:nvPr/>
        </p:nvCxnSpPr>
        <p:spPr bwMode="auto">
          <a:xfrm>
            <a:off x="990600" y="5791200"/>
            <a:ext cx="1752600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33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>
            <a:extLst>
              <a:ext uri="{FF2B5EF4-FFF2-40B4-BE49-F238E27FC236}">
                <a16:creationId xmlns:a16="http://schemas.microsoft.com/office/drawing/2014/main" id="{36FACFA2-90BE-4864-8844-42DA344A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4DF9E18D-667C-4013-9127-593366293606}" type="slidenum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7411" name="日期占位符 4">
            <a:extLst>
              <a:ext uri="{FF2B5EF4-FFF2-40B4-BE49-F238E27FC236}">
                <a16:creationId xmlns:a16="http://schemas.microsoft.com/office/drawing/2014/main" id="{038B798C-38D3-493A-BDA4-A7A57D50E5E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A64F4E39-3716-4FF8-BB3A-F2D67777EBEB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2018/4/9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7412" name="页脚占位符 5">
            <a:extLst>
              <a:ext uri="{FF2B5EF4-FFF2-40B4-BE49-F238E27FC236}">
                <a16:creationId xmlns:a16="http://schemas.microsoft.com/office/drawing/2014/main" id="{92BEE7E8-7562-4646-945E-2FD2E535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kumimoji="1"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EBC139D0-844C-43E7-A698-7098DBF34A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9075"/>
            <a:ext cx="7793038" cy="11430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命题逻辑的推理</a:t>
            </a:r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46041F1E-17BF-4E1A-BA9F-F4EE04A6BE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7363" y="1600200"/>
            <a:ext cx="7772400" cy="4114800"/>
          </a:xfrm>
        </p:spPr>
        <p:txBody>
          <a:bodyPr/>
          <a:lstStyle/>
          <a:p>
            <a:pPr algn="just" eaLnBrk="1" hangingPunct="1"/>
            <a:r>
              <a:rPr lang="zh-CN" altLang="en-US" dirty="0">
                <a:ea typeface="宋体" panose="02010600030101010101" pitchFamily="2" charset="-122"/>
              </a:rPr>
              <a:t>数理逻辑的主要任务是提供一套推理规则。从给定的前提出发，推导出一个结论来。</a:t>
            </a:r>
          </a:p>
          <a:p>
            <a:pPr algn="just" eaLnBrk="1" hangingPunct="1"/>
            <a:r>
              <a:rPr lang="zh-CN" altLang="en-US" dirty="0">
                <a:ea typeface="宋体" panose="02010600030101010101" pitchFamily="2" charset="-122"/>
              </a:rPr>
              <a:t>前提是一些已知的命题公式，结论是从前提出发，应用推理规则推出的命题公式。</a:t>
            </a:r>
          </a:p>
          <a:p>
            <a:pPr eaLnBrk="1" hangingPunct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而这推理过程称为演绎或形式证明.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>
            <a:extLst>
              <a:ext uri="{FF2B5EF4-FFF2-40B4-BE49-F238E27FC236}">
                <a16:creationId xmlns:a16="http://schemas.microsoft.com/office/drawing/2014/main" id="{69277CE7-542E-4B1A-B298-1781BA35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80CE4F43-785B-492E-81AF-764C1C3B5630}" type="slidenum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5299" name="日期占位符 4">
            <a:extLst>
              <a:ext uri="{FF2B5EF4-FFF2-40B4-BE49-F238E27FC236}">
                <a16:creationId xmlns:a16="http://schemas.microsoft.com/office/drawing/2014/main" id="{F108E125-0939-4246-885D-EAA1EA2D8AA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DA0F6B77-26C6-4502-8E92-41993BCE92D5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2018/4/9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5300" name="页脚占位符 5">
            <a:extLst>
              <a:ext uri="{FF2B5EF4-FFF2-40B4-BE49-F238E27FC236}">
                <a16:creationId xmlns:a16="http://schemas.microsoft.com/office/drawing/2014/main" id="{81BCCCFB-4093-4EDE-AF0B-90D830A9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kumimoji="1"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5301" name="Rectangle 2">
            <a:extLst>
              <a:ext uri="{FF2B5EF4-FFF2-40B4-BE49-F238E27FC236}">
                <a16:creationId xmlns:a16="http://schemas.microsoft.com/office/drawing/2014/main" id="{F657A452-8477-45A7-8BD5-F0F9E24EC8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Famous rules of inference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2" name="Rectangle 3">
            <a:extLst>
              <a:ext uri="{FF2B5EF4-FFF2-40B4-BE49-F238E27FC236}">
                <a16:creationId xmlns:a16="http://schemas.microsoft.com/office/drawing/2014/main" id="{9479131A-E4C1-49A9-ABA2-17CD51044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3058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P </a:t>
            </a:r>
            <a:r>
              <a:rPr lang="en-US" altLang="zh-CN" sz="3200" dirty="0">
                <a:latin typeface="Symbol" panose="05050102010706020507" pitchFamily="18" charset="2"/>
                <a:ea typeface="宋体" panose="02010600030101010101" pitchFamily="2" charset="-122"/>
              </a:rPr>
              <a:t>Ú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	  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~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3200" dirty="0">
                <a:latin typeface="Symbol" panose="05050102010706020507" pitchFamily="18" charset="2"/>
                <a:ea typeface="宋体" panose="02010600030101010101" pitchFamily="2" charset="-122"/>
              </a:rPr>
              <a:t>Ú 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Symbol" panose="05050102010706020507" pitchFamily="18" charset="2"/>
                <a:ea typeface="宋体" panose="02010600030101010101" pitchFamily="2" charset="-122"/>
              </a:rPr>
              <a:t>	\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lang="en-US" altLang="zh-CN" sz="3200" dirty="0">
                <a:latin typeface="Symbol" panose="05050102010706020507" pitchFamily="18" charset="2"/>
                <a:ea typeface="宋体" panose="02010600030101010101" pitchFamily="2" charset="-122"/>
              </a:rPr>
              <a:t>Ú 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          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Resolution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（消解规则）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P</a:t>
            </a:r>
            <a:r>
              <a:rPr lang="en-US" altLang="zh-CN" sz="3200" dirty="0">
                <a:latin typeface="Euclid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200" dirty="0">
                <a:latin typeface="Euclid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	   P </a:t>
            </a:r>
            <a:r>
              <a:rPr lang="en-US" altLang="zh-CN" sz="3200" dirty="0">
                <a:latin typeface="Symbol" panose="05050102010706020507" pitchFamily="18" charset="2"/>
                <a:ea typeface="宋体" panose="02010600030101010101" pitchFamily="2" charset="-122"/>
              </a:rPr>
              <a:t>Ú 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Symbol" panose="05050102010706020507" pitchFamily="18" charset="2"/>
                <a:ea typeface="宋体" panose="02010600030101010101" pitchFamily="2" charset="-122"/>
              </a:rPr>
              <a:t>	\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3200" dirty="0">
                <a:latin typeface="Symbol" panose="05050102010706020507" pitchFamily="18" charset="2"/>
                <a:ea typeface="宋体" panose="02010600030101010101" pitchFamily="2" charset="-122"/>
              </a:rPr>
              <a:t>Ú 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         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Constructive dilemma (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二难推论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2000" dirty="0">
              <a:ea typeface="宋体" panose="02010600030101010101" pitchFamily="2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255E56C-4A90-4FF0-9416-CFF11018646E}"/>
              </a:ext>
            </a:extLst>
          </p:cNvPr>
          <p:cNvCxnSpPr>
            <a:cxnSpLocks/>
          </p:cNvCxnSpPr>
          <p:nvPr/>
        </p:nvCxnSpPr>
        <p:spPr bwMode="auto">
          <a:xfrm>
            <a:off x="1143000" y="2590800"/>
            <a:ext cx="1752600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8871C15-C93C-4020-AA7F-C7F6F743367D}"/>
              </a:ext>
            </a:extLst>
          </p:cNvPr>
          <p:cNvCxnSpPr>
            <a:cxnSpLocks/>
          </p:cNvCxnSpPr>
          <p:nvPr/>
        </p:nvCxnSpPr>
        <p:spPr bwMode="auto">
          <a:xfrm>
            <a:off x="1219200" y="5029200"/>
            <a:ext cx="1905000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3">
            <a:extLst>
              <a:ext uri="{FF2B5EF4-FFF2-40B4-BE49-F238E27FC236}">
                <a16:creationId xmlns:a16="http://schemas.microsoft.com/office/drawing/2014/main" id="{809341F5-5378-4B8A-9976-FD1799BC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19C11B49-24E9-40B5-9575-74EA694F662A}" type="slidenum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6323" name="日期占位符 4">
            <a:extLst>
              <a:ext uri="{FF2B5EF4-FFF2-40B4-BE49-F238E27FC236}">
                <a16:creationId xmlns:a16="http://schemas.microsoft.com/office/drawing/2014/main" id="{26C8F784-4D37-462D-B09D-009480F32F6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D76A3DF8-922E-4BEC-87D1-6CE1810A7548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2018/4/9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6324" name="页脚占位符 5">
            <a:extLst>
              <a:ext uri="{FF2B5EF4-FFF2-40B4-BE49-F238E27FC236}">
                <a16:creationId xmlns:a16="http://schemas.microsoft.com/office/drawing/2014/main" id="{4D2510DB-9D69-405E-8366-44B70A5C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kumimoji="1"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6325" name="Rectangle 2">
            <a:extLst>
              <a:ext uri="{FF2B5EF4-FFF2-40B4-BE49-F238E27FC236}">
                <a16:creationId xmlns:a16="http://schemas.microsoft.com/office/drawing/2014/main" id="{5B91F875-E7EA-4884-94B2-465746E37C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Formal Proofs</a:t>
            </a:r>
          </a:p>
        </p:txBody>
      </p:sp>
      <p:sp>
        <p:nvSpPr>
          <p:cNvPr id="56326" name="Rectangle 3">
            <a:extLst>
              <a:ext uri="{FF2B5EF4-FFF2-40B4-BE49-F238E27FC236}">
                <a16:creationId xmlns:a16="http://schemas.microsoft.com/office/drawing/2014/main" id="{030B9DD5-2C3B-447A-B576-172506DC18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01000" cy="41148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To prove an argument is valid or the conclusion follows </a:t>
            </a:r>
            <a:r>
              <a:rPr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logically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from the hypotheses:</a:t>
            </a:r>
          </a:p>
          <a:p>
            <a:pPr lvl="1" eaLnBrk="1" hangingPunct="1"/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Assume the hypotheses are true</a:t>
            </a:r>
          </a:p>
          <a:p>
            <a:pPr lvl="1" eaLnBrk="1" hangingPunct="1"/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Use the rules of inference and logical equivalences to determine that the conclusion is true.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3">
            <a:extLst>
              <a:ext uri="{FF2B5EF4-FFF2-40B4-BE49-F238E27FC236}">
                <a16:creationId xmlns:a16="http://schemas.microsoft.com/office/drawing/2014/main" id="{BD7B4289-4417-4E6E-B482-98E3C6A0C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06464489-2C11-443C-B657-C0FC3071EF24}" type="slidenum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7347" name="日期占位符 4">
            <a:extLst>
              <a:ext uri="{FF2B5EF4-FFF2-40B4-BE49-F238E27FC236}">
                <a16:creationId xmlns:a16="http://schemas.microsoft.com/office/drawing/2014/main" id="{F9C0A7EA-5B97-4B58-BAB5-9BE5D02AA6F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3080467C-E6C8-4C6C-9FB3-426A1ADECA66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2018/4/9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7348" name="页脚占位符 5">
            <a:extLst>
              <a:ext uri="{FF2B5EF4-FFF2-40B4-BE49-F238E27FC236}">
                <a16:creationId xmlns:a16="http://schemas.microsoft.com/office/drawing/2014/main" id="{25F3E2BB-3269-481C-B9B3-4B01025D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kumimoji="1"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7349" name="Rectangle 2">
            <a:extLst>
              <a:ext uri="{FF2B5EF4-FFF2-40B4-BE49-F238E27FC236}">
                <a16:creationId xmlns:a16="http://schemas.microsoft.com/office/drawing/2014/main" id="{3A353ABB-7133-40D5-AC16-EDB39355F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57350" name="Rectangle 3">
            <a:extLst>
              <a:ext uri="{FF2B5EF4-FFF2-40B4-BE49-F238E27FC236}">
                <a16:creationId xmlns:a16="http://schemas.microsoft.com/office/drawing/2014/main" id="{0E477A89-637A-4B88-B3DA-CC1FD5BEB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3826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Consider the following logical argument:</a:t>
            </a:r>
          </a:p>
          <a:p>
            <a:pPr lvl="1" eaLnBrk="1" hangingPunct="1"/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If horses fly or cows eat artichokes, then the mosquito is the national bird. </a:t>
            </a:r>
          </a:p>
          <a:p>
            <a:pPr lvl="1" eaLnBrk="1" hangingPunct="1"/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If the mosquito is the national bird then peanut butter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takes good on hot dogs. </a:t>
            </a:r>
          </a:p>
          <a:p>
            <a:pPr lvl="1" eaLnBrk="1" hangingPunct="1"/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But peanut butter tastes terrible on hot dogs.</a:t>
            </a:r>
          </a:p>
          <a:p>
            <a:pPr lvl="1" eaLnBrk="1" hangingPunct="1"/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Therefore, cows don't eat artichokes.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>
            <a:extLst>
              <a:ext uri="{FF2B5EF4-FFF2-40B4-BE49-F238E27FC236}">
                <a16:creationId xmlns:a16="http://schemas.microsoft.com/office/drawing/2014/main" id="{239C8373-1E70-40BB-91A9-95BB1B6E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E9DD0961-0044-4E55-9C66-958447089FD2}" type="slidenum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8371" name="日期占位符 4">
            <a:extLst>
              <a:ext uri="{FF2B5EF4-FFF2-40B4-BE49-F238E27FC236}">
                <a16:creationId xmlns:a16="http://schemas.microsoft.com/office/drawing/2014/main" id="{EAD8B5CB-5CFE-4924-BFE8-BA9F91FF1E6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5E0C247D-231E-4B1A-9E49-BC8BA1BC06A4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2018/4/9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8372" name="页脚占位符 5">
            <a:extLst>
              <a:ext uri="{FF2B5EF4-FFF2-40B4-BE49-F238E27FC236}">
                <a16:creationId xmlns:a16="http://schemas.microsoft.com/office/drawing/2014/main" id="{B1AB17D1-F55A-4D3F-9F46-F842A6B83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kumimoji="1"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8373" name="Rectangle 2">
            <a:extLst>
              <a:ext uri="{FF2B5EF4-FFF2-40B4-BE49-F238E27FC236}">
                <a16:creationId xmlns:a16="http://schemas.microsoft.com/office/drawing/2014/main" id="{22392BD2-20E6-4D6E-8DE3-508C763592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58374" name="Rectangle 3">
            <a:extLst>
              <a:ext uri="{FF2B5EF4-FFF2-40B4-BE49-F238E27FC236}">
                <a16:creationId xmlns:a16="http://schemas.microsoft.com/office/drawing/2014/main" id="{A9D710E2-32A2-493C-B962-C5AC26A320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41148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Assign propositional variables to the component propositions in the argument:</a:t>
            </a:r>
          </a:p>
          <a:p>
            <a:pPr lvl="1" eaLnBrk="1" hangingPunct="1"/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F    Horses fly</a:t>
            </a:r>
          </a:p>
          <a:p>
            <a:pPr lvl="1" eaLnBrk="1" hangingPunct="1"/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A    Cows eat artichokes</a:t>
            </a:r>
          </a:p>
          <a:p>
            <a:pPr lvl="1" eaLnBrk="1" hangingPunct="1"/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M   The mosquito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is the national bird</a:t>
            </a:r>
          </a:p>
          <a:p>
            <a:pPr lvl="1" eaLnBrk="1" hangingPunct="1"/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P    Peanut butter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tastes good on hot dogs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3">
            <a:extLst>
              <a:ext uri="{FF2B5EF4-FFF2-40B4-BE49-F238E27FC236}">
                <a16:creationId xmlns:a16="http://schemas.microsoft.com/office/drawing/2014/main" id="{15E128A6-664C-42B9-B58F-751D338FF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F090DA61-ED8C-4442-B9F0-F1445B805B09}" type="slidenum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0419" name="日期占位符 4">
            <a:extLst>
              <a:ext uri="{FF2B5EF4-FFF2-40B4-BE49-F238E27FC236}">
                <a16:creationId xmlns:a16="http://schemas.microsoft.com/office/drawing/2014/main" id="{E9B5D42B-662D-4BA0-868C-C47E92248F6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65CA3923-927C-4BC6-A5EF-670CE5D26856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2018/4/9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0420" name="页脚占位符 5">
            <a:extLst>
              <a:ext uri="{FF2B5EF4-FFF2-40B4-BE49-F238E27FC236}">
                <a16:creationId xmlns:a16="http://schemas.microsoft.com/office/drawing/2014/main" id="{4072455F-9A49-4719-9D6A-318548C0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kumimoji="1"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0421" name="Rectangle 2">
            <a:extLst>
              <a:ext uri="{FF2B5EF4-FFF2-40B4-BE49-F238E27FC236}">
                <a16:creationId xmlns:a16="http://schemas.microsoft.com/office/drawing/2014/main" id="{A80F3905-E1EF-46E9-8B74-E7461C7A87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60422" name="Rectangle 3">
            <a:extLst>
              <a:ext uri="{FF2B5EF4-FFF2-40B4-BE49-F238E27FC236}">
                <a16:creationId xmlns:a16="http://schemas.microsoft.com/office/drawing/2014/main" id="{5BEADF71-BBFD-4D36-B423-A375D7437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001000" cy="48768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Hypotheses:  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Ú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dirty="0">
                <a:latin typeface="Euclid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M,  M </a:t>
            </a:r>
            <a:r>
              <a:rPr lang="en-US" altLang="zh-CN" dirty="0">
                <a:latin typeface="Euclid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P, 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~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Conclusion:   ~A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Assertion 		Reasons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1. 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Ú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dirty="0">
                <a:latin typeface="Euclid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M 	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Hypothesis 1.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  <a:r>
              <a:rPr lang="en-US" altLang="zh-CN" dirty="0">
                <a:latin typeface="Euclid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 		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Hypothesis 2.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3. 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Ú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dirty="0">
                <a:latin typeface="Euclid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	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steps 1 and 2 and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hypothetical syll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4.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~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 		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Hypothesis 3.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5.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~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Ú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 	steps 3 and 4 and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modus tollens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6.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~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Ù~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 		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step 5 and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DeMorgan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7.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~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Ù~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F 		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step 6 and commutativity of 'and’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8.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~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 		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step 7 and simplification</a:t>
            </a:r>
          </a:p>
          <a:p>
            <a:pPr lvl="1" algn="r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Q. E. 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>
            <a:extLst>
              <a:ext uri="{FF2B5EF4-FFF2-40B4-BE49-F238E27FC236}">
                <a16:creationId xmlns:a16="http://schemas.microsoft.com/office/drawing/2014/main" id="{07B71B5F-8B6D-45E2-9203-A204B9BC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8BE9C5C4-0C4C-459B-B187-F70B0A678526}" type="slidenum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43" name="日期占位符 4">
            <a:extLst>
              <a:ext uri="{FF2B5EF4-FFF2-40B4-BE49-F238E27FC236}">
                <a16:creationId xmlns:a16="http://schemas.microsoft.com/office/drawing/2014/main" id="{147EF994-BC2E-484F-A20C-73100E3957D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06F5A4B8-323E-403A-9EFF-E67200357378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2018/4/9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44" name="页脚占位符 5">
            <a:extLst>
              <a:ext uri="{FF2B5EF4-FFF2-40B4-BE49-F238E27FC236}">
                <a16:creationId xmlns:a16="http://schemas.microsoft.com/office/drawing/2014/main" id="{6E334BF8-C92D-493D-8E98-C33D0184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kumimoji="1"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45" name="Rectangle 2">
            <a:extLst>
              <a:ext uri="{FF2B5EF4-FFF2-40B4-BE49-F238E27FC236}">
                <a16:creationId xmlns:a16="http://schemas.microsoft.com/office/drawing/2014/main" id="{339EFDC1-8567-4BDC-A534-8F34B6118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Example 6</a:t>
            </a:r>
          </a:p>
        </p:txBody>
      </p:sp>
      <p:sp>
        <p:nvSpPr>
          <p:cNvPr id="61446" name="Rectangle 3">
            <a:extLst>
              <a:ext uri="{FF2B5EF4-FFF2-40B4-BE49-F238E27FC236}">
                <a16:creationId xmlns:a16="http://schemas.microsoft.com/office/drawing/2014/main" id="{122DCAFB-39D4-4FF1-B85D-B5E0B45AD1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454"/>
            <a:ext cx="8077200" cy="4800945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Suppose we have the following premises:</a:t>
            </a:r>
            <a:b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“It is not sunny and it is cold.”</a:t>
            </a:r>
            <a:b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“We will swim only if it is sunny.”</a:t>
            </a:r>
            <a:b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“If we do not swim, then we will canoe.”</a:t>
            </a:r>
            <a:b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“If we canoe, then we will be home early.”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Given these premises, prove the theorem</a:t>
            </a:r>
            <a:b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“We will be home early”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using inference rules.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>
            <a:extLst>
              <a:ext uri="{FF2B5EF4-FFF2-40B4-BE49-F238E27FC236}">
                <a16:creationId xmlns:a16="http://schemas.microsoft.com/office/drawing/2014/main" id="{07B71B5F-8B6D-45E2-9203-A204B9BC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8BE9C5C4-0C4C-459B-B187-F70B0A678526}" type="slidenum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43" name="日期占位符 4">
            <a:extLst>
              <a:ext uri="{FF2B5EF4-FFF2-40B4-BE49-F238E27FC236}">
                <a16:creationId xmlns:a16="http://schemas.microsoft.com/office/drawing/2014/main" id="{147EF994-BC2E-484F-A20C-73100E3957D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06F5A4B8-323E-403A-9EFF-E67200357378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2018/4/9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44" name="页脚占位符 5">
            <a:extLst>
              <a:ext uri="{FF2B5EF4-FFF2-40B4-BE49-F238E27FC236}">
                <a16:creationId xmlns:a16="http://schemas.microsoft.com/office/drawing/2014/main" id="{6E334BF8-C92D-493D-8E98-C33D0184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kumimoji="1"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46" name="Rectangle 3">
            <a:extLst>
              <a:ext uri="{FF2B5EF4-FFF2-40B4-BE49-F238E27FC236}">
                <a16:creationId xmlns:a16="http://schemas.microsoft.com/office/drawing/2014/main" id="{122DCAFB-39D4-4FF1-B85D-B5E0B45AD1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"/>
            <a:ext cx="8839200" cy="6096000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Suppose we have the following premises:</a:t>
            </a:r>
            <a:b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“It is not sunny and it is cold.”</a:t>
            </a:r>
            <a:b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“We will swim only if it is sunny.”</a:t>
            </a:r>
            <a:b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“If we do not swim, then we will canoe.”</a:t>
            </a:r>
            <a:b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“If we canoe, then we will be home early.”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Given these premises, prove the theorem</a:t>
            </a:r>
            <a:b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“We will be home early”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using inference rules.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Solution: Let </a:t>
            </a:r>
          </a:p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s: It is sunny ;   c: it is cold;</a:t>
            </a:r>
          </a:p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w: We will swim ; a: we will canoe;</a:t>
            </a:r>
          </a:p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h: we will be home early.</a:t>
            </a:r>
          </a:p>
          <a:p>
            <a:pPr eaLnBrk="1" hangingPunct="1"/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Premise</a:t>
            </a:r>
            <a:r>
              <a:rPr lang="zh-CN" altLang="en-US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：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s  c;  (2) w s; (3) w a; (4) </a:t>
            </a:r>
            <a:r>
              <a:rPr lang="en-US" altLang="zh-CN" dirty="0" err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ah</a:t>
            </a:r>
            <a:endParaRPr lang="en-US" altLang="zh-CN" dirty="0">
              <a:solidFill>
                <a:srgbClr val="0066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Conclusion: h</a:t>
            </a:r>
            <a:endParaRPr lang="en-US" altLang="zh-CN" dirty="0">
              <a:solidFill>
                <a:srgbClr val="0066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endParaRPr lang="en-US" altLang="zh-CN" dirty="0">
              <a:solidFill>
                <a:srgbClr val="00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28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0678BB-6222-4F6F-AEBE-8F80F2EDE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424069"/>
            <a:ext cx="8458200" cy="6009861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Premise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(1)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s  c;  (2) w s; (3) w a; (4)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ah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Conclusion: h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u="sng" dirty="0">
                <a:latin typeface="Times New Roman" panose="02020603050405020304" pitchFamily="18" charset="0"/>
                <a:ea typeface="宋体" panose="02010600030101010101" pitchFamily="2" charset="-122"/>
              </a:rPr>
              <a:t>Step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                </a:t>
            </a:r>
            <a:r>
              <a:rPr lang="en-US" altLang="zh-CN" u="sng" dirty="0">
                <a:latin typeface="Times New Roman" panose="02020603050405020304" pitchFamily="18" charset="0"/>
                <a:ea typeface="宋体" panose="02010600030101010101" pitchFamily="2" charset="-122"/>
              </a:rPr>
              <a:t>Reason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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	               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Premise #1.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2. 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	               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Simplification form (1)</a:t>
            </a:r>
            <a:endParaRPr lang="en-US" altLang="zh-CN" u="sng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3.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               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Premise #2.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4. 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               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Modus tollens from (2) and (3)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5. 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	               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Premise #3.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6.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                         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Modus ponens from (4) and (5)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7.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h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               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Premise #4.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8.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                         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Modus ponens from (6) and (7)</a:t>
            </a:r>
          </a:p>
        </p:txBody>
      </p:sp>
    </p:spTree>
    <p:extLst>
      <p:ext uri="{BB962C8B-B14F-4D97-AF65-F5344CB8AC3E}">
        <p14:creationId xmlns:p14="http://schemas.microsoft.com/office/powerpoint/2010/main" val="257129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341D9-227E-44F3-A603-5E6E2B28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Resolution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E6448-6EA1-4BE2-B7FE-DB02BE08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Resolution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（消解规则）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P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Ú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Q,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~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Ú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R 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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 Q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Ú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endParaRPr lang="en-US" altLang="zh-CN" dirty="0"/>
          </a:p>
          <a:p>
            <a:r>
              <a:rPr lang="en-US" altLang="zh-CN" dirty="0"/>
              <a:t>EXAMPLE 8</a:t>
            </a:r>
          </a:p>
          <a:p>
            <a:r>
              <a:rPr lang="en-US" altLang="zh-CN" dirty="0"/>
              <a:t>Use resolution to show that the hypotheses</a:t>
            </a:r>
          </a:p>
          <a:p>
            <a:r>
              <a:rPr lang="en-US" altLang="zh-CN" dirty="0"/>
              <a:t> “Jasmine is skiing or it is not snowing” </a:t>
            </a:r>
          </a:p>
          <a:p>
            <a:r>
              <a:rPr lang="en-US" altLang="zh-CN" dirty="0"/>
              <a:t>and “It is snowing or Bart is playing hockey”</a:t>
            </a:r>
          </a:p>
          <a:p>
            <a:r>
              <a:rPr lang="en-US" altLang="zh-CN" dirty="0"/>
              <a:t>imply that ‘‘Jasmine is skiing or Bart is playing hockey.’’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9423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E6448-6EA1-4BE2-B7FE-DB02BE08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"/>
            <a:ext cx="8610600" cy="6553200"/>
          </a:xfrm>
        </p:spPr>
        <p:txBody>
          <a:bodyPr/>
          <a:lstStyle/>
          <a:p>
            <a:r>
              <a:rPr lang="en-US" altLang="zh-CN" sz="2400" dirty="0"/>
              <a:t>EXAMPLE 8</a:t>
            </a:r>
          </a:p>
          <a:p>
            <a:r>
              <a:rPr lang="en-US" altLang="zh-CN" sz="2400" dirty="0"/>
              <a:t>Use resolution to show that the hypotheses</a:t>
            </a:r>
          </a:p>
          <a:p>
            <a:r>
              <a:rPr lang="en-US" altLang="zh-CN" sz="2400" dirty="0"/>
              <a:t> “Jasmine is skiing or it is not snowing” </a:t>
            </a:r>
          </a:p>
          <a:p>
            <a:r>
              <a:rPr lang="en-US" altLang="zh-CN" sz="2400" dirty="0"/>
              <a:t>and “It is snowing or Bart is playing hockey”</a:t>
            </a:r>
          </a:p>
          <a:p>
            <a:r>
              <a:rPr lang="en-US" altLang="zh-CN" sz="2400" dirty="0"/>
              <a:t>imply that ‘‘Jasmine is skiing or Bart is playing hockey.’’ 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Solution: Let </a:t>
            </a:r>
          </a:p>
          <a:p>
            <a:pPr eaLnBrk="1" hangingPunct="1"/>
            <a:r>
              <a:rPr lang="en-US" altLang="zh-CN" dirty="0"/>
              <a:t>s: Jasmine is skiing;   c: it is snowing;</a:t>
            </a:r>
          </a:p>
          <a:p>
            <a:pPr eaLnBrk="1" hangingPunct="1"/>
            <a:r>
              <a:rPr lang="en-US" altLang="zh-CN" dirty="0"/>
              <a:t>b: Bart is playing hockey.</a:t>
            </a:r>
          </a:p>
          <a:p>
            <a:pPr eaLnBrk="1" hangingPunct="1"/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Premise</a:t>
            </a:r>
            <a:r>
              <a:rPr lang="zh-CN" altLang="en-US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：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solidFill>
                  <a:srgbClr val="0070C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Ú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c;  (2) c</a:t>
            </a:r>
            <a:r>
              <a:rPr lang="en-US" altLang="zh-CN" dirty="0">
                <a:solidFill>
                  <a:srgbClr val="0070C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Ú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Conclusion: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Ú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38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>
            <a:extLst>
              <a:ext uri="{FF2B5EF4-FFF2-40B4-BE49-F238E27FC236}">
                <a16:creationId xmlns:a16="http://schemas.microsoft.com/office/drawing/2014/main" id="{B3CA7A24-D391-4A06-B0D0-430A2803843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397411C-BA14-400C-AE0D-A34A4951371B}" type="datetime10">
              <a:rPr lang="zh-CN" altLang="en-US" smtClean="0"/>
              <a:pPr/>
              <a:t>17:46</a:t>
            </a:fld>
            <a:endParaRPr lang="en-US" altLang="zh-CN"/>
          </a:p>
        </p:txBody>
      </p:sp>
      <p:sp>
        <p:nvSpPr>
          <p:cNvPr id="19459" name="页脚占位符 4">
            <a:extLst>
              <a:ext uri="{FF2B5EF4-FFF2-40B4-BE49-F238E27FC236}">
                <a16:creationId xmlns:a16="http://schemas.microsoft.com/office/drawing/2014/main" id="{37A59E8F-8E55-4A61-8888-1318F58F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/>
              <a:t>北京邮电大学 计算机学院 离散数学</a:t>
            </a:r>
            <a:endParaRPr lang="en-US" altLang="zh-CN"/>
          </a:p>
        </p:txBody>
      </p:sp>
      <p:sp>
        <p:nvSpPr>
          <p:cNvPr id="19460" name="灯片编号占位符 5">
            <a:extLst>
              <a:ext uri="{FF2B5EF4-FFF2-40B4-BE49-F238E27FC236}">
                <a16:creationId xmlns:a16="http://schemas.microsoft.com/office/drawing/2014/main" id="{FE76184A-6F99-4FB8-97B9-8C2B6627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9BC4B7F-8A03-432F-BC38-91E48F042829}" type="slidenum">
              <a:rPr lang="zh-CN" altLang="en-US" smtClean="0"/>
              <a:pPr/>
              <a:t>5</a:t>
            </a:fld>
            <a:endParaRPr lang="en-US" altLang="zh-CN"/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43180C33-5CAA-47AE-9E62-21AA056CE9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命题逻辑的推理理论</a:t>
            </a:r>
          </a:p>
        </p:txBody>
      </p:sp>
      <p:sp>
        <p:nvSpPr>
          <p:cNvPr id="502787" name="Rectangle 3">
            <a:extLst>
              <a:ext uri="{FF2B5EF4-FFF2-40B4-BE49-F238E27FC236}">
                <a16:creationId xmlns:a16="http://schemas.microsoft.com/office/drawing/2014/main" id="{8B3DDB4E-8D1B-45DE-9B1F-3F3E12B4C5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r>
              <a:rPr lang="zh-CN" altLang="en-US" sz="3200">
                <a:ea typeface="宋体" panose="02010600030101010101" pitchFamily="2" charset="-122"/>
              </a:rPr>
              <a:t>中心问题</a:t>
            </a:r>
            <a:r>
              <a:rPr lang="en-US" altLang="zh-CN" sz="3200">
                <a:ea typeface="宋体" panose="02010600030101010101" pitchFamily="2" charset="-122"/>
              </a:rPr>
              <a:t>: </a:t>
            </a:r>
            <a:r>
              <a:rPr lang="zh-CN" altLang="en-US" sz="3200">
                <a:ea typeface="宋体" panose="02010600030101010101" pitchFamily="2" charset="-122"/>
              </a:rPr>
              <a:t>研究推理</a:t>
            </a:r>
          </a:p>
          <a:p>
            <a:endParaRPr lang="zh-CN" altLang="en-US" sz="3200">
              <a:ea typeface="宋体" panose="02010600030101010101" pitchFamily="2" charset="-122"/>
            </a:endParaRPr>
          </a:p>
          <a:p>
            <a:r>
              <a:rPr lang="zh-CN" altLang="en-US" sz="3200">
                <a:ea typeface="宋体" panose="02010600030101010101" pitchFamily="2" charset="-122"/>
              </a:rPr>
              <a:t>推理是从前提推出结论的思维过程。</a:t>
            </a:r>
          </a:p>
          <a:p>
            <a:endParaRPr lang="zh-CN" altLang="en-US" sz="3200">
              <a:ea typeface="宋体" panose="02010600030101010101" pitchFamily="2" charset="-122"/>
            </a:endParaRPr>
          </a:p>
          <a:p>
            <a:r>
              <a:rPr lang="zh-CN" altLang="en-US" sz="3200">
                <a:ea typeface="宋体" panose="02010600030101010101" pitchFamily="2" charset="-122"/>
              </a:rPr>
              <a:t>前提 </a:t>
            </a:r>
            <a:r>
              <a:rPr lang="en-US" altLang="zh-CN" sz="3200">
                <a:ea typeface="宋体" panose="02010600030101010101" pitchFamily="2" charset="-122"/>
              </a:rPr>
              <a:t>(</a:t>
            </a:r>
            <a:r>
              <a:rPr lang="zh-CN" altLang="en-US" sz="3200">
                <a:ea typeface="宋体" panose="02010600030101010101" pitchFamily="2" charset="-122"/>
              </a:rPr>
              <a:t>可多个</a:t>
            </a:r>
            <a:r>
              <a:rPr lang="en-US" altLang="zh-CN" sz="3200">
                <a:ea typeface="宋体" panose="02010600030101010101" pitchFamily="2" charset="-122"/>
              </a:rPr>
              <a:t>)                   </a:t>
            </a:r>
            <a:r>
              <a:rPr lang="zh-CN" altLang="en-US" sz="3200">
                <a:ea typeface="宋体" panose="02010600030101010101" pitchFamily="2" charset="-122"/>
              </a:rPr>
              <a:t>结论</a:t>
            </a: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63" name="Rectangle 5">
            <a:extLst>
              <a:ext uri="{FF2B5EF4-FFF2-40B4-BE49-F238E27FC236}">
                <a16:creationId xmlns:a16="http://schemas.microsoft.com/office/drawing/2014/main" id="{39AADD4E-8B9A-4934-89D7-8EBA3159E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02788" name="Object 4">
            <a:extLst>
              <a:ext uri="{FF2B5EF4-FFF2-40B4-BE49-F238E27FC236}">
                <a16:creationId xmlns:a16="http://schemas.microsoft.com/office/drawing/2014/main" id="{6F64B04C-1A75-4F31-9645-91D20DFC8A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657600"/>
          <a:ext cx="22098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公式" r:id="rId3" imgW="532937" imgH="215713" progId="Equation.3">
                  <p:embed/>
                </p:oleObj>
              </mc:Choice>
              <mc:Fallback>
                <p:oleObj name="公式" r:id="rId3" imgW="532937" imgH="2157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657600"/>
                        <a:ext cx="22098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8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3">
            <a:extLst>
              <a:ext uri="{FF2B5EF4-FFF2-40B4-BE49-F238E27FC236}">
                <a16:creationId xmlns:a16="http://schemas.microsoft.com/office/drawing/2014/main" id="{D6D51CC7-A441-4618-9661-3A613EFC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9E74CB97-FA5A-4F94-9B71-C76A282E4A5F}" type="slidenum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3491" name="日期占位符 4">
            <a:extLst>
              <a:ext uri="{FF2B5EF4-FFF2-40B4-BE49-F238E27FC236}">
                <a16:creationId xmlns:a16="http://schemas.microsoft.com/office/drawing/2014/main" id="{77371B5B-9C60-4CC5-902A-D1CB2DAED2A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5113E0C2-1E03-4300-A762-5955FE2C36D4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2018/4/9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3492" name="页脚占位符 5">
            <a:extLst>
              <a:ext uri="{FF2B5EF4-FFF2-40B4-BE49-F238E27FC236}">
                <a16:creationId xmlns:a16="http://schemas.microsoft.com/office/drawing/2014/main" id="{72D54EAB-CFB8-45C4-962A-78FB4439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kumimoji="1"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3493" name="Rectangle 2">
            <a:extLst>
              <a:ext uri="{FF2B5EF4-FFF2-40B4-BE49-F238E27FC236}">
                <a16:creationId xmlns:a16="http://schemas.microsoft.com/office/drawing/2014/main" id="{9CFE0A21-C1C4-4A80-BCDA-EA86E766C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731838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Example 8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cont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3494" name="Rectangle 3">
            <a:extLst>
              <a:ext uri="{FF2B5EF4-FFF2-40B4-BE49-F238E27FC236}">
                <a16:creationId xmlns:a16="http://schemas.microsoft.com/office/drawing/2014/main" id="{A171FB24-FEDF-45D4-A38C-1BE7B3879A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7078" y="907429"/>
            <a:ext cx="8285922" cy="5188571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Solution: Let </a:t>
            </a:r>
          </a:p>
          <a:p>
            <a:pPr eaLnBrk="1" hangingPunct="1"/>
            <a:r>
              <a:rPr lang="en-US" altLang="zh-CN" dirty="0"/>
              <a:t>s: Jasmine is skiing;   c: it is snowing;</a:t>
            </a:r>
          </a:p>
          <a:p>
            <a:pPr eaLnBrk="1" hangingPunct="1"/>
            <a:r>
              <a:rPr lang="en-US" altLang="zh-CN" dirty="0"/>
              <a:t>b: Bart is playing hockey.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Premise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(1)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 Ú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c;  (2) c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 Ú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Conclusion: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 Ú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</a:p>
          <a:p>
            <a:pPr eaLnBrk="1" hangingPunct="1"/>
            <a:r>
              <a:rPr lang="en-US" altLang="zh-CN" u="sng" dirty="0">
                <a:latin typeface="Times New Roman" panose="02020603050405020304" pitchFamily="18" charset="0"/>
                <a:ea typeface="宋体" panose="02010600030101010101" pitchFamily="2" charset="-122"/>
              </a:rPr>
              <a:t>Step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                      </a:t>
            </a:r>
            <a:r>
              <a:rPr lang="en-US" altLang="zh-CN" u="sng" dirty="0">
                <a:latin typeface="Times New Roman" panose="02020603050405020304" pitchFamily="18" charset="0"/>
                <a:ea typeface="宋体" panose="02010600030101010101" pitchFamily="2" charset="-122"/>
              </a:rPr>
              <a:t>Reason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Ú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	           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Premise #1.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2. 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Ú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	                     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Commutative law on (1)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3. c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 Ú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                     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Premise #2.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4. s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 Ú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	                     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Resolution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from (2) and (3)</a:t>
            </a:r>
          </a:p>
        </p:txBody>
      </p:sp>
    </p:spTree>
    <p:extLst>
      <p:ext uri="{BB962C8B-B14F-4D97-AF65-F5344CB8AC3E}">
        <p14:creationId xmlns:p14="http://schemas.microsoft.com/office/powerpoint/2010/main" val="218872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3">
            <a:extLst>
              <a:ext uri="{FF2B5EF4-FFF2-40B4-BE49-F238E27FC236}">
                <a16:creationId xmlns:a16="http://schemas.microsoft.com/office/drawing/2014/main" id="{CD8CBC49-CB89-47EA-B1B7-9B4B654FA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4008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8EBE0EF2-E7E1-4A78-9344-F0E2F0DDA1C7}" type="slidenum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4515" name="日期占位符 4">
            <a:extLst>
              <a:ext uri="{FF2B5EF4-FFF2-40B4-BE49-F238E27FC236}">
                <a16:creationId xmlns:a16="http://schemas.microsoft.com/office/drawing/2014/main" id="{B0E506E0-F2BD-4082-9B38-B57FAD1EB43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3124200" y="64008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FA967BEA-5B53-4062-85CD-0985628634B2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2018/4/9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4516" name="页脚占位符 5">
            <a:extLst>
              <a:ext uri="{FF2B5EF4-FFF2-40B4-BE49-F238E27FC236}">
                <a16:creationId xmlns:a16="http://schemas.microsoft.com/office/drawing/2014/main" id="{0B3B8533-6850-4677-BA60-73C2CB9D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0" y="64008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kumimoji="1"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4518" name="Rectangle 3">
            <a:extLst>
              <a:ext uri="{FF2B5EF4-FFF2-40B4-BE49-F238E27FC236}">
                <a16:creationId xmlns:a16="http://schemas.microsoft.com/office/drawing/2014/main" id="{EDC6FE7B-DA76-469E-8D2D-7AAC969B68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52400"/>
            <a:ext cx="8115300" cy="60198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Example 9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Show that the hypotheses (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)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and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imply the conclusion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Solution:</a:t>
            </a:r>
          </a:p>
          <a:p>
            <a:pPr eaLnBrk="1" hangingPunct="1"/>
            <a:r>
              <a:rPr lang="en-US" altLang="zh-CN" u="sng" dirty="0">
                <a:latin typeface="Times New Roman" panose="02020603050405020304" pitchFamily="18" charset="0"/>
                <a:ea typeface="宋体" panose="02010600030101010101" pitchFamily="2" charset="-122"/>
              </a:rPr>
              <a:t>Step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               </a:t>
            </a:r>
            <a:r>
              <a:rPr lang="en-US" altLang="zh-CN" u="sng" dirty="0">
                <a:latin typeface="Times New Roman" panose="02020603050405020304" pitchFamily="18" charset="0"/>
                <a:ea typeface="宋体" panose="02010600030101010101" pitchFamily="2" charset="-122"/>
              </a:rPr>
              <a:t>Reason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1. (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)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              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Premise #1.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2. 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	              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Premise #2.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3. r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 Ú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              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Equivalence  of  (1)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4.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 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Commutative law on (1)</a:t>
            </a:r>
          </a:p>
          <a:p>
            <a:pPr eaLnBrk="1" hangingPunct="1"/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 s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 Ú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	    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Resolution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from (3) and (4)</a:t>
            </a:r>
          </a:p>
          <a:p>
            <a:pPr eaLnBrk="1" hangingPunct="1"/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6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 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 err="1">
                <a:latin typeface="Symbol" panose="05050102010706020507" pitchFamily="18" charset="2"/>
                <a:ea typeface="宋体" panose="02010600030101010101" pitchFamily="2" charset="-122"/>
              </a:rPr>
              <a:t>Ú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 err="1">
                <a:latin typeface="Symbol" panose="05050102010706020507" pitchFamily="18" charset="2"/>
                <a:ea typeface="宋体" panose="02010600030101010101" pitchFamily="2" charset="-122"/>
              </a:rPr>
              <a:t>Ú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	    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Distribution law on (5)</a:t>
            </a:r>
          </a:p>
          <a:p>
            <a:pPr eaLnBrk="1" hangingPunct="1"/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7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 err="1">
                <a:latin typeface="Symbol" panose="05050102010706020507" pitchFamily="18" charset="2"/>
                <a:ea typeface="宋体" panose="02010600030101010101" pitchFamily="2" charset="-122"/>
              </a:rPr>
              <a:t>Ú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              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Simplification from (6)</a:t>
            </a:r>
          </a:p>
          <a:p>
            <a:pPr eaLnBrk="1" hangingPunct="1"/>
            <a:endParaRPr lang="en-US" altLang="zh-CN" dirty="0">
              <a:solidFill>
                <a:srgbClr val="0066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endParaRPr lang="en-US" altLang="zh-CN" i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48672-1D95-42FC-9886-ECBAB027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884238"/>
          </a:xfrm>
        </p:spPr>
        <p:txBody>
          <a:bodyPr/>
          <a:lstStyle/>
          <a:p>
            <a:r>
              <a:rPr lang="en-US" altLang="zh-CN" dirty="0"/>
              <a:t>Fallacies(</a:t>
            </a:r>
            <a:r>
              <a:rPr lang="zh-CN" altLang="en-US" dirty="0"/>
              <a:t>谬误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CB7E9-96C3-4BB4-B74E-D74FF5B47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763000" cy="5029200"/>
          </a:xfrm>
        </p:spPr>
        <p:txBody>
          <a:bodyPr/>
          <a:lstStyle/>
          <a:p>
            <a:r>
              <a:rPr lang="en-US" altLang="zh-CN" dirty="0"/>
              <a:t>Several common fallacies arise in incorrect arguments.</a:t>
            </a:r>
          </a:p>
          <a:p>
            <a:r>
              <a:rPr lang="en-US" altLang="zh-CN" dirty="0"/>
              <a:t>The proposition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((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pq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) q)  p </a:t>
            </a:r>
            <a:r>
              <a:rPr lang="en-US" altLang="zh-CN" dirty="0">
                <a:solidFill>
                  <a:srgbClr val="FF0000"/>
                </a:solidFill>
              </a:rPr>
              <a:t>is not a tautology</a:t>
            </a:r>
            <a:r>
              <a:rPr lang="en-US" altLang="zh-CN" dirty="0"/>
              <a:t>, because it is false when p is false and q is true. </a:t>
            </a:r>
          </a:p>
          <a:p>
            <a:r>
              <a:rPr lang="en-US" altLang="zh-CN" dirty="0"/>
              <a:t>However, there are many incorrect arguments that treat this as a tautology. </a:t>
            </a:r>
          </a:p>
          <a:p>
            <a:r>
              <a:rPr lang="en-US" altLang="zh-CN" dirty="0"/>
              <a:t>This type of incorrect reasoning is called </a:t>
            </a:r>
            <a:r>
              <a:rPr lang="en-US" altLang="zh-CN" b="1" dirty="0">
                <a:solidFill>
                  <a:srgbClr val="FF0000"/>
                </a:solidFill>
              </a:rPr>
              <a:t>the fallacy of affirming the conclusion.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zh-CN" altLang="en-US" dirty="0"/>
              <a:t>断言结论的谬误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89858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>
            <a:extLst>
              <a:ext uri="{FF2B5EF4-FFF2-40B4-BE49-F238E27FC236}">
                <a16:creationId xmlns:a16="http://schemas.microsoft.com/office/drawing/2014/main" id="{F423D006-BCDB-4053-BA91-85B9D17B9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Socrates hypothetical syllogism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240DE9C9-0261-4F0D-B4DD-E9853D21C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Socrates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苏格拉底</a:t>
            </a:r>
            <a:r>
              <a:rPr lang="en-US" altLang="zh-CN" sz="2400" dirty="0">
                <a:ea typeface="宋体" panose="02010600030101010101" pitchFamily="2" charset="-122"/>
              </a:rPr>
              <a:t>(469-399BC,</a:t>
            </a:r>
            <a:r>
              <a:rPr lang="zh-CN" altLang="en-US" sz="2400" dirty="0">
                <a:ea typeface="宋体" panose="02010600030101010101" pitchFamily="2" charset="-122"/>
              </a:rPr>
              <a:t>古希腊哲学家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Char char="-"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p: All the persons will be dead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Char char="-"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q: </a:t>
            </a:r>
            <a:r>
              <a:rPr lang="en-US" altLang="zh-CN" sz="2400" dirty="0">
                <a:ea typeface="宋体" panose="02010600030101010101" pitchFamily="2" charset="-122"/>
              </a:rPr>
              <a:t>Socrates is a person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Char char="-"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r: </a:t>
            </a:r>
            <a:r>
              <a:rPr lang="en-US" altLang="zh-CN" sz="2400" dirty="0">
                <a:ea typeface="宋体" panose="02010600030101010101" pitchFamily="2" charset="-122"/>
              </a:rPr>
              <a:t>Socrates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will be dead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Char char="-"/>
            </a:pP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Char char="-"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Is this argument valid?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Char char="-"/>
            </a:pP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Char char="-"/>
            </a:pPr>
            <a:r>
              <a:rPr lang="en-US" altLang="zh-CN" sz="2400" dirty="0">
                <a:solidFill>
                  <a:srgbClr val="FF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Yes, but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it assumes (p q)  r.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Char char="-"/>
            </a:pP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Char char="-"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This statement is not a tautology.</a:t>
            </a:r>
            <a:endParaRPr lang="zh-CN" altLang="en-US" sz="2400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131171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90EDE117-240A-4742-8A16-B0A838C0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1F04-B00A-4D3D-94FE-CEB1BF3DC462}" type="datetime10">
              <a:rPr lang="zh-CN" altLang="en-US"/>
              <a:pPr/>
              <a:t>17:46</a:t>
            </a:fld>
            <a:endParaRPr lang="en-US" altLang="zh-CN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3BA19707-BA43-4E06-83C0-1B4C373F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北京邮电大学 计算机学院 离散数学</a:t>
            </a:r>
            <a:endParaRPr lang="en-US" altLang="zh-CN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36A28203-ADD9-4F28-8B05-D9B90B27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FD8B-75F7-4186-BA29-C0C56A3C1A92}" type="slidenum">
              <a:rPr lang="zh-CN" altLang="en-US"/>
              <a:pPr/>
              <a:t>54</a:t>
            </a:fld>
            <a:endParaRPr lang="en-US" altLang="zh-CN"/>
          </a:p>
        </p:txBody>
      </p:sp>
      <p:sp>
        <p:nvSpPr>
          <p:cNvPr id="611330" name="Rectangle 2">
            <a:extLst>
              <a:ext uri="{FF2B5EF4-FFF2-40B4-BE49-F238E27FC236}">
                <a16:creationId xmlns:a16="http://schemas.microsoft.com/office/drawing/2014/main" id="{A4A339E4-4785-414C-81FF-D5D0F4A5B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一阶逻辑</a:t>
            </a:r>
            <a:r>
              <a:rPr lang="en-US" altLang="en-US" dirty="0" err="1"/>
              <a:t>的推理理论</a:t>
            </a:r>
            <a:endParaRPr lang="zh-CN" altLang="en-US" dirty="0"/>
          </a:p>
        </p:txBody>
      </p:sp>
      <p:sp>
        <p:nvSpPr>
          <p:cNvPr id="611331" name="Rectangle 3">
            <a:extLst>
              <a:ext uri="{FF2B5EF4-FFF2-40B4-BE49-F238E27FC236}">
                <a16:creationId xmlns:a16="http://schemas.microsoft.com/office/drawing/2014/main" id="{289CD9B2-7483-4DE9-A2E2-B72FC5F724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114800"/>
          </a:xfrm>
        </p:spPr>
        <p:txBody>
          <a:bodyPr/>
          <a:lstStyle/>
          <a:p>
            <a:r>
              <a:rPr lang="zh-CN" altLang="en-US" sz="3200" dirty="0"/>
              <a:t>定义： 在谓词逻辑中，若</a:t>
            </a:r>
          </a:p>
          <a:p>
            <a:endParaRPr lang="zh-CN" altLang="en-US" sz="3200" dirty="0"/>
          </a:p>
          <a:p>
            <a:r>
              <a:rPr lang="zh-CN" altLang="en-US" sz="3200" dirty="0"/>
              <a:t>为逻辑有效式，则称推理正确。称 </a:t>
            </a:r>
            <a:r>
              <a:rPr lang="en-US" altLang="zh-CN" sz="3200" i="1" dirty="0">
                <a:latin typeface="Times New Roman" panose="02020603050405020304" pitchFamily="18" charset="0"/>
              </a:rPr>
              <a:t>B </a:t>
            </a:r>
            <a:r>
              <a:rPr lang="zh-CN" altLang="en-US" sz="3200" dirty="0"/>
              <a:t>为的逻辑结论。记作</a:t>
            </a:r>
          </a:p>
          <a:p>
            <a:pPr algn="just"/>
            <a:r>
              <a:rPr lang="zh-CN" altLang="en-US" sz="3200" dirty="0"/>
              <a:t> </a:t>
            </a:r>
          </a:p>
        </p:txBody>
      </p:sp>
      <p:sp>
        <p:nvSpPr>
          <p:cNvPr id="611333" name="Rectangle 5">
            <a:extLst>
              <a:ext uri="{FF2B5EF4-FFF2-40B4-BE49-F238E27FC236}">
                <a16:creationId xmlns:a16="http://schemas.microsoft.com/office/drawing/2014/main" id="{8E057D04-269B-4F3E-8E7F-801875A7F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8600" y="2952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1332" name="Object 4">
            <a:extLst>
              <a:ext uri="{FF2B5EF4-FFF2-40B4-BE49-F238E27FC236}">
                <a16:creationId xmlns:a16="http://schemas.microsoft.com/office/drawing/2014/main" id="{56DBBFAA-7AC5-444E-913B-3FF2877372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244821"/>
              </p:ext>
            </p:extLst>
          </p:nvPr>
        </p:nvGraphicFramePr>
        <p:xfrm>
          <a:off x="2362200" y="2317750"/>
          <a:ext cx="39624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4" name="公式" r:id="rId3" imgW="2717800" imgH="342900" progId="Equation.3">
                  <p:embed/>
                </p:oleObj>
              </mc:Choice>
              <mc:Fallback>
                <p:oleObj name="公式" r:id="rId3" imgW="2717800" imgH="342900" progId="Equation.3">
                  <p:embed/>
                  <p:pic>
                    <p:nvPicPr>
                      <p:cNvPr id="611332" name="Object 4">
                        <a:extLst>
                          <a:ext uri="{FF2B5EF4-FFF2-40B4-BE49-F238E27FC236}">
                            <a16:creationId xmlns:a16="http://schemas.microsoft.com/office/drawing/2014/main" id="{56DBBFAA-7AC5-444E-913B-3FF2877372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317750"/>
                        <a:ext cx="39624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1335" name="Rectangle 7">
            <a:extLst>
              <a:ext uri="{FF2B5EF4-FFF2-40B4-BE49-F238E27FC236}">
                <a16:creationId xmlns:a16="http://schemas.microsoft.com/office/drawing/2014/main" id="{73FAFA0A-4175-42F8-896B-CC7D14798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8600" y="2952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1334" name="Object 6">
            <a:extLst>
              <a:ext uri="{FF2B5EF4-FFF2-40B4-BE49-F238E27FC236}">
                <a16:creationId xmlns:a16="http://schemas.microsoft.com/office/drawing/2014/main" id="{4D10A66C-BC68-4D86-A6C5-1A6844B3B1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477999"/>
              </p:ext>
            </p:extLst>
          </p:nvPr>
        </p:nvGraphicFramePr>
        <p:xfrm>
          <a:off x="2590800" y="4038600"/>
          <a:ext cx="33528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5" name="公式" r:id="rId5" imgW="2260600" imgH="342900" progId="Equation.3">
                  <p:embed/>
                </p:oleObj>
              </mc:Choice>
              <mc:Fallback>
                <p:oleObj name="公式" r:id="rId5" imgW="2260600" imgH="342900" progId="Equation.3">
                  <p:embed/>
                  <p:pic>
                    <p:nvPicPr>
                      <p:cNvPr id="611334" name="Object 6">
                        <a:extLst>
                          <a:ext uri="{FF2B5EF4-FFF2-40B4-BE49-F238E27FC236}">
                            <a16:creationId xmlns:a16="http://schemas.microsoft.com/office/drawing/2014/main" id="{4D10A66C-BC68-4D86-A6C5-1A6844B3B1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038600"/>
                        <a:ext cx="3352800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005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1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83D279-995D-49E3-B57D-C973296F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0918B-2173-4DA7-95BD-597BDCA08822}" type="datetime10">
              <a:rPr lang="zh-CN" altLang="en-US"/>
              <a:pPr/>
              <a:t>17:46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347A5F-798D-4B7D-A829-399CD990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北京邮电大学 计算机学院 离散数学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04D9E4-F53D-410E-BB41-0FB5335C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D629-C775-4B00-84F6-385C882540DB}" type="slidenum">
              <a:rPr lang="zh-CN" altLang="en-US"/>
              <a:pPr/>
              <a:t>55</a:t>
            </a:fld>
            <a:endParaRPr lang="en-US" altLang="zh-CN"/>
          </a:p>
        </p:txBody>
      </p:sp>
      <p:sp>
        <p:nvSpPr>
          <p:cNvPr id="612354" name="Rectangle 2">
            <a:extLst>
              <a:ext uri="{FF2B5EF4-FFF2-40B4-BE49-F238E27FC236}">
                <a16:creationId xmlns:a16="http://schemas.microsoft.com/office/drawing/2014/main" id="{A335958E-9946-4ACE-91D6-C35653750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谓词演算的推理理论</a:t>
            </a:r>
            <a:endParaRPr lang="zh-CN" altLang="en-US" dirty="0"/>
          </a:p>
        </p:txBody>
      </p:sp>
      <p:sp>
        <p:nvSpPr>
          <p:cNvPr id="612355" name="Rectangle 3">
            <a:extLst>
              <a:ext uri="{FF2B5EF4-FFF2-40B4-BE49-F238E27FC236}">
                <a16:creationId xmlns:a16="http://schemas.microsoft.com/office/drawing/2014/main" id="{D2D2DAEC-F544-457B-8331-C611C3AEEC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72400" cy="4114800"/>
          </a:xfrm>
        </p:spPr>
        <p:txBody>
          <a:bodyPr/>
          <a:lstStyle/>
          <a:p>
            <a:r>
              <a:rPr lang="zh-CN" altLang="en-US" sz="3200" dirty="0"/>
              <a:t>在推理过程中，要用到</a:t>
            </a:r>
          </a:p>
          <a:p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）命题逻辑中的</a:t>
            </a:r>
            <a:r>
              <a:rPr lang="en-US" altLang="zh-CN" sz="3200" dirty="0"/>
              <a:t>11</a:t>
            </a:r>
            <a:r>
              <a:rPr lang="zh-CN" altLang="en-US" sz="3200" dirty="0"/>
              <a:t>条推理规则；</a:t>
            </a:r>
          </a:p>
          <a:p>
            <a:r>
              <a:rPr lang="zh-CN" altLang="en-US" sz="3200" dirty="0"/>
              <a:t>（</a:t>
            </a:r>
            <a:r>
              <a:rPr lang="en-US" altLang="zh-CN" sz="3200" dirty="0"/>
              <a:t>2</a:t>
            </a:r>
            <a:r>
              <a:rPr lang="zh-CN" altLang="en-US" sz="3200" dirty="0"/>
              <a:t>）谓词逻辑中的等值式，每个等值式产生两条推理定律（规则）；</a:t>
            </a:r>
          </a:p>
          <a:p>
            <a:r>
              <a:rPr lang="zh-CN" altLang="en-US" sz="3200" dirty="0"/>
              <a:t>（</a:t>
            </a:r>
            <a:r>
              <a:rPr lang="en-US" altLang="zh-CN" sz="3200" dirty="0"/>
              <a:t>3</a:t>
            </a:r>
            <a:r>
              <a:rPr lang="zh-CN" altLang="en-US" sz="3200" dirty="0"/>
              <a:t>）量词分配的推理定律（单方向）</a:t>
            </a:r>
          </a:p>
        </p:txBody>
      </p:sp>
    </p:spTree>
    <p:extLst>
      <p:ext uri="{BB962C8B-B14F-4D97-AF65-F5344CB8AC3E}">
        <p14:creationId xmlns:p14="http://schemas.microsoft.com/office/powerpoint/2010/main" val="296562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C2624CBF-84F6-4B3E-8D3A-B5D6C150D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45B0-185F-4392-8873-0F0F48DD3018}" type="datetime10">
              <a:rPr lang="zh-CN" altLang="en-US"/>
              <a:pPr/>
              <a:t>17:46</a:t>
            </a:fld>
            <a:endParaRPr lang="en-US" altLang="zh-CN"/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id="{51D1DE5C-5BB0-40B9-A5FB-3DA43E72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北京邮电大学 计算机学院 离散数学</a:t>
            </a:r>
            <a:endParaRPr lang="en-US" altLang="zh-CN"/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4110B750-C892-455D-895B-5378AAD3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B845-42AE-46D7-BCAA-CE7588035BF6}" type="slidenum">
              <a:rPr lang="zh-CN" altLang="en-US"/>
              <a:pPr/>
              <a:t>56</a:t>
            </a:fld>
            <a:endParaRPr lang="en-US" altLang="zh-CN"/>
          </a:p>
        </p:txBody>
      </p:sp>
      <p:sp>
        <p:nvSpPr>
          <p:cNvPr id="613378" name="Rectangle 2">
            <a:extLst>
              <a:ext uri="{FF2B5EF4-FFF2-40B4-BE49-F238E27FC236}">
                <a16:creationId xmlns:a16="http://schemas.microsoft.com/office/drawing/2014/main" id="{4B970892-F2A1-47BB-9323-518175A131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谓词演算的推理理论</a:t>
            </a:r>
            <a:endParaRPr lang="zh-CN" altLang="en-US" dirty="0"/>
          </a:p>
        </p:txBody>
      </p:sp>
      <p:sp>
        <p:nvSpPr>
          <p:cNvPr id="613379" name="Rectangle 3">
            <a:extLst>
              <a:ext uri="{FF2B5EF4-FFF2-40B4-BE49-F238E27FC236}">
                <a16:creationId xmlns:a16="http://schemas.microsoft.com/office/drawing/2014/main" id="{97268512-9070-4174-B231-3F086DDD6B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7078" y="1424264"/>
            <a:ext cx="7772400" cy="4114800"/>
          </a:xfrm>
        </p:spPr>
        <p:txBody>
          <a:bodyPr/>
          <a:lstStyle/>
          <a:p>
            <a:r>
              <a:rPr lang="zh-CN" altLang="en-US" sz="3200" dirty="0"/>
              <a:t>在推理过程中，要用到</a:t>
            </a:r>
          </a:p>
          <a:p>
            <a:r>
              <a:rPr lang="zh-CN" altLang="en-US" sz="3200" dirty="0"/>
              <a:t>（</a:t>
            </a:r>
            <a:r>
              <a:rPr lang="en-US" altLang="zh-CN" sz="3200" dirty="0"/>
              <a:t>3</a:t>
            </a:r>
            <a:r>
              <a:rPr lang="zh-CN" altLang="en-US" sz="3200" dirty="0"/>
              <a:t>）量词分配的推理定律（单方向）</a:t>
            </a:r>
          </a:p>
          <a:p>
            <a:r>
              <a:rPr lang="zh-CN" altLang="en-US" sz="3200" dirty="0"/>
              <a:t>定理</a:t>
            </a:r>
          </a:p>
        </p:txBody>
      </p:sp>
      <p:sp>
        <p:nvSpPr>
          <p:cNvPr id="613381" name="Rectangle 5">
            <a:extLst>
              <a:ext uri="{FF2B5EF4-FFF2-40B4-BE49-F238E27FC236}">
                <a16:creationId xmlns:a16="http://schemas.microsoft.com/office/drawing/2014/main" id="{1A63B511-AD06-4273-96B5-26404FEAD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2957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3380" name="Object 4">
            <a:extLst>
              <a:ext uri="{FF2B5EF4-FFF2-40B4-BE49-F238E27FC236}">
                <a16:creationId xmlns:a16="http://schemas.microsoft.com/office/drawing/2014/main" id="{8B7E0519-1750-46D2-B8F8-8B85F3C921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222628"/>
              </p:ext>
            </p:extLst>
          </p:nvPr>
        </p:nvGraphicFramePr>
        <p:xfrm>
          <a:off x="838200" y="3352800"/>
          <a:ext cx="73914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2" name="公式" r:id="rId3" imgW="5270500" imgH="330200" progId="Equation.3">
                  <p:embed/>
                </p:oleObj>
              </mc:Choice>
              <mc:Fallback>
                <p:oleObj name="公式" r:id="rId3" imgW="5270500" imgH="330200" progId="Equation.3">
                  <p:embed/>
                  <p:pic>
                    <p:nvPicPr>
                      <p:cNvPr id="613380" name="Object 4">
                        <a:extLst>
                          <a:ext uri="{FF2B5EF4-FFF2-40B4-BE49-F238E27FC236}">
                            <a16:creationId xmlns:a16="http://schemas.microsoft.com/office/drawing/2014/main" id="{8B7E0519-1750-46D2-B8F8-8B85F3C921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52800"/>
                        <a:ext cx="7391400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3383" name="Rectangle 7">
            <a:extLst>
              <a:ext uri="{FF2B5EF4-FFF2-40B4-BE49-F238E27FC236}">
                <a16:creationId xmlns:a16="http://schemas.microsoft.com/office/drawing/2014/main" id="{72D7B3C9-51AE-4940-B145-BF79DAC62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2957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3382" name="Object 6">
            <a:extLst>
              <a:ext uri="{FF2B5EF4-FFF2-40B4-BE49-F238E27FC236}">
                <a16:creationId xmlns:a16="http://schemas.microsoft.com/office/drawing/2014/main" id="{F1745BC3-F779-4662-BD33-F2F67E40A2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831171"/>
              </p:ext>
            </p:extLst>
          </p:nvPr>
        </p:nvGraphicFramePr>
        <p:xfrm>
          <a:off x="762000" y="3886200"/>
          <a:ext cx="76200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3" name="公式" r:id="rId5" imgW="5207000" imgH="330200" progId="Equation.3">
                  <p:embed/>
                </p:oleObj>
              </mc:Choice>
              <mc:Fallback>
                <p:oleObj name="公式" r:id="rId5" imgW="5207000" imgH="330200" progId="Equation.3">
                  <p:embed/>
                  <p:pic>
                    <p:nvPicPr>
                      <p:cNvPr id="613382" name="Object 6">
                        <a:extLst>
                          <a:ext uri="{FF2B5EF4-FFF2-40B4-BE49-F238E27FC236}">
                            <a16:creationId xmlns:a16="http://schemas.microsoft.com/office/drawing/2014/main" id="{F1745BC3-F779-4662-BD33-F2F67E40A2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86200"/>
                        <a:ext cx="76200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3385" name="Rectangle 9">
            <a:extLst>
              <a:ext uri="{FF2B5EF4-FFF2-40B4-BE49-F238E27FC236}">
                <a16:creationId xmlns:a16="http://schemas.microsoft.com/office/drawing/2014/main" id="{8D10699C-4DA6-4BDA-85E6-33F282E3D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2957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3384" name="Object 8">
            <a:extLst>
              <a:ext uri="{FF2B5EF4-FFF2-40B4-BE49-F238E27FC236}">
                <a16:creationId xmlns:a16="http://schemas.microsoft.com/office/drawing/2014/main" id="{BC274995-A0B5-4340-8750-A46D5F526F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873725"/>
              </p:ext>
            </p:extLst>
          </p:nvPr>
        </p:nvGraphicFramePr>
        <p:xfrm>
          <a:off x="762000" y="4495800"/>
          <a:ext cx="78486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4" name="公式" r:id="rId7" imgW="5588000" imgH="330200" progId="Equation.3">
                  <p:embed/>
                </p:oleObj>
              </mc:Choice>
              <mc:Fallback>
                <p:oleObj name="公式" r:id="rId7" imgW="5588000" imgH="330200" progId="Equation.3">
                  <p:embed/>
                  <p:pic>
                    <p:nvPicPr>
                      <p:cNvPr id="613384" name="Object 8">
                        <a:extLst>
                          <a:ext uri="{FF2B5EF4-FFF2-40B4-BE49-F238E27FC236}">
                            <a16:creationId xmlns:a16="http://schemas.microsoft.com/office/drawing/2014/main" id="{BC274995-A0B5-4340-8750-A46D5F526F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95800"/>
                        <a:ext cx="78486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3387" name="Rectangle 11">
            <a:extLst>
              <a:ext uri="{FF2B5EF4-FFF2-40B4-BE49-F238E27FC236}">
                <a16:creationId xmlns:a16="http://schemas.microsoft.com/office/drawing/2014/main" id="{4034A457-BD25-4B84-89CE-D072948CF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2957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3386" name="Object 10">
            <a:extLst>
              <a:ext uri="{FF2B5EF4-FFF2-40B4-BE49-F238E27FC236}">
                <a16:creationId xmlns:a16="http://schemas.microsoft.com/office/drawing/2014/main" id="{51C447F7-5C82-49BE-B578-BA92685A5A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015526"/>
              </p:ext>
            </p:extLst>
          </p:nvPr>
        </p:nvGraphicFramePr>
        <p:xfrm>
          <a:off x="762000" y="5097463"/>
          <a:ext cx="76962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5" name="公式" r:id="rId9" imgW="5524500" imgH="330200" progId="Equation.3">
                  <p:embed/>
                </p:oleObj>
              </mc:Choice>
              <mc:Fallback>
                <p:oleObj name="公式" r:id="rId9" imgW="5524500" imgH="330200" progId="Equation.3">
                  <p:embed/>
                  <p:pic>
                    <p:nvPicPr>
                      <p:cNvPr id="613386" name="Object 10">
                        <a:extLst>
                          <a:ext uri="{FF2B5EF4-FFF2-40B4-BE49-F238E27FC236}">
                            <a16:creationId xmlns:a16="http://schemas.microsoft.com/office/drawing/2014/main" id="{51C447F7-5C82-49BE-B578-BA92685A5A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097463"/>
                        <a:ext cx="7696200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96007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F92824-0970-46BC-B7C5-BCF922AC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1CD6-4C0C-4B60-B13F-0BAD5637033D}" type="datetime10">
              <a:rPr lang="zh-CN" altLang="en-US"/>
              <a:pPr/>
              <a:t>17:46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B815BA-D111-4022-9E8B-2EBA68CA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北京邮电大学 计算机学院 离散数学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338258-8592-4B77-A4F9-118B9EF1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45480-AE97-4D73-BBC9-4E1D4F983C3E}" type="slidenum">
              <a:rPr lang="zh-CN" altLang="en-US"/>
              <a:pPr/>
              <a:t>57</a:t>
            </a:fld>
            <a:endParaRPr lang="en-US" altLang="zh-CN"/>
          </a:p>
        </p:txBody>
      </p:sp>
      <p:sp>
        <p:nvSpPr>
          <p:cNvPr id="614402" name="Rectangle 2">
            <a:extLst>
              <a:ext uri="{FF2B5EF4-FFF2-40B4-BE49-F238E27FC236}">
                <a16:creationId xmlns:a16="http://schemas.microsoft.com/office/drawing/2014/main" id="{84B24C9C-ED04-4BD5-A1BC-E2F27116CC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谓词演算的推理理论</a:t>
            </a:r>
            <a:endParaRPr lang="zh-CN" altLang="en-US" dirty="0"/>
          </a:p>
        </p:txBody>
      </p:sp>
      <p:sp>
        <p:nvSpPr>
          <p:cNvPr id="614403" name="Rectangle 3">
            <a:extLst>
              <a:ext uri="{FF2B5EF4-FFF2-40B4-BE49-F238E27FC236}">
                <a16:creationId xmlns:a16="http://schemas.microsoft.com/office/drawing/2014/main" id="{9062B6FE-9473-49B4-9C8D-59610759EF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114800"/>
          </a:xfrm>
        </p:spPr>
        <p:txBody>
          <a:bodyPr/>
          <a:lstStyle/>
          <a:p>
            <a:r>
              <a:rPr lang="zh-CN" altLang="en-US" sz="3200" dirty="0"/>
              <a:t>在推理过程中，要用到</a:t>
            </a:r>
          </a:p>
          <a:p>
            <a:r>
              <a:rPr lang="zh-CN" altLang="en-US" sz="3200" dirty="0"/>
              <a:t>（</a:t>
            </a:r>
            <a:r>
              <a:rPr lang="en-US" altLang="zh-CN" sz="3200" dirty="0"/>
              <a:t>4</a:t>
            </a:r>
            <a:r>
              <a:rPr lang="zh-CN" altLang="en-US" sz="3200" dirty="0"/>
              <a:t>）量词的消去和引入规则 </a:t>
            </a:r>
          </a:p>
          <a:p>
            <a:r>
              <a:rPr lang="zh-CN" altLang="en-US" sz="3200" dirty="0"/>
              <a:t>命题演算中不含有量词，在谓词演算中要充分利用命题演算中的推理规则，必须在适当的时候消去量词，在结论处加上合适的量词。 </a:t>
            </a:r>
          </a:p>
        </p:txBody>
      </p:sp>
    </p:spTree>
    <p:extLst>
      <p:ext uri="{BB962C8B-B14F-4D97-AF65-F5344CB8AC3E}">
        <p14:creationId xmlns:p14="http://schemas.microsoft.com/office/powerpoint/2010/main" val="293751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DC38EC17-CE51-44DF-986F-E820D3DC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4981-F77F-4E0E-A9EE-C3FDBD710D65}" type="datetime10">
              <a:rPr lang="zh-CN" altLang="en-US"/>
              <a:pPr/>
              <a:t>17:46</a:t>
            </a:fld>
            <a:endParaRPr lang="en-US" altLang="zh-CN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BCADFC96-1249-41A6-ABE9-E1DE5901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北京邮电大学 计算机学院 离散数学</a:t>
            </a:r>
            <a:endParaRPr lang="en-US" altLang="zh-CN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1788CA58-E4B5-4421-B277-5F3AA330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2151-5353-4B3E-8B15-9507B1AAC6D3}" type="slidenum">
              <a:rPr lang="zh-CN" altLang="en-US"/>
              <a:pPr/>
              <a:t>58</a:t>
            </a:fld>
            <a:endParaRPr lang="en-US" altLang="zh-CN"/>
          </a:p>
        </p:txBody>
      </p:sp>
      <p:sp>
        <p:nvSpPr>
          <p:cNvPr id="615426" name="Rectangle 2">
            <a:extLst>
              <a:ext uri="{FF2B5EF4-FFF2-40B4-BE49-F238E27FC236}">
                <a16:creationId xmlns:a16="http://schemas.microsoft.com/office/drawing/2014/main" id="{65580D07-D19F-45AC-BCD1-B211CDB5C0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量词的消去和引入规则 </a:t>
            </a:r>
          </a:p>
        </p:txBody>
      </p:sp>
      <p:sp>
        <p:nvSpPr>
          <p:cNvPr id="615427" name="Rectangle 3">
            <a:extLst>
              <a:ext uri="{FF2B5EF4-FFF2-40B4-BE49-F238E27FC236}">
                <a16:creationId xmlns:a16="http://schemas.microsoft.com/office/drawing/2014/main" id="{53E5CF6E-FF68-4F4E-A844-C2AFE8F9BA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9296" y="1757362"/>
            <a:ext cx="7772400" cy="4114800"/>
          </a:xfrm>
        </p:spPr>
        <p:txBody>
          <a:bodyPr/>
          <a:lstStyle/>
          <a:p>
            <a:r>
              <a:rPr lang="zh-CN" altLang="en-US" sz="3200" dirty="0"/>
              <a:t> </a:t>
            </a:r>
            <a:r>
              <a:rPr lang="en-US" altLang="zh-CN" sz="3200" dirty="0"/>
              <a:t>1) </a:t>
            </a:r>
            <a:r>
              <a:rPr lang="zh-CN" altLang="en-US" sz="3200" dirty="0"/>
              <a:t>全称量词消去规则（</a:t>
            </a:r>
            <a:r>
              <a:rPr lang="en-US" altLang="zh-CN" sz="3200" dirty="0"/>
              <a:t>UI</a:t>
            </a:r>
            <a:r>
              <a:rPr lang="zh-CN" altLang="en-US" sz="3200" dirty="0"/>
              <a:t>规则）</a:t>
            </a:r>
          </a:p>
          <a:p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dirty="0"/>
              <a:t> </a:t>
            </a:r>
            <a:r>
              <a:rPr lang="zh-CN" altLang="en-US" sz="3200" dirty="0"/>
              <a:t>在 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</a:rPr>
              <a:t>)</a:t>
            </a:r>
            <a:r>
              <a:rPr lang="en-US" altLang="zh-CN" sz="3200" dirty="0"/>
              <a:t> </a:t>
            </a:r>
            <a:r>
              <a:rPr lang="zh-CN" altLang="en-US" sz="3200" dirty="0"/>
              <a:t>中自由出现</a:t>
            </a:r>
          </a:p>
        </p:txBody>
      </p:sp>
      <p:sp>
        <p:nvSpPr>
          <p:cNvPr id="615429" name="Rectangle 5">
            <a:extLst>
              <a:ext uri="{FF2B5EF4-FFF2-40B4-BE49-F238E27FC236}">
                <a16:creationId xmlns:a16="http://schemas.microsoft.com/office/drawing/2014/main" id="{EF26F5C7-3362-4F99-A36D-5ABF1A593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3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5428" name="Object 4">
            <a:extLst>
              <a:ext uri="{FF2B5EF4-FFF2-40B4-BE49-F238E27FC236}">
                <a16:creationId xmlns:a16="http://schemas.microsoft.com/office/drawing/2014/main" id="{5B25C82E-A21F-4A51-A49D-EC63AF3FED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566800"/>
              </p:ext>
            </p:extLst>
          </p:nvPr>
        </p:nvGraphicFramePr>
        <p:xfrm>
          <a:off x="811696" y="3267868"/>
          <a:ext cx="762000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5" name="公式" r:id="rId3" imgW="5372100" imgH="774700" progId="Equation.3">
                  <p:embed/>
                </p:oleObj>
              </mc:Choice>
              <mc:Fallback>
                <p:oleObj name="公式" r:id="rId3" imgW="5372100" imgH="774700" progId="Equation.3">
                  <p:embed/>
                  <p:pic>
                    <p:nvPicPr>
                      <p:cNvPr id="615428" name="Object 4">
                        <a:extLst>
                          <a:ext uri="{FF2B5EF4-FFF2-40B4-BE49-F238E27FC236}">
                            <a16:creationId xmlns:a16="http://schemas.microsoft.com/office/drawing/2014/main" id="{5B25C82E-A21F-4A51-A49D-EC63AF3FED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696" y="3267868"/>
                        <a:ext cx="7620000" cy="1093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877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7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2926D267-07AE-4827-BC3F-DC0B631D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D29D-F14E-4355-8C74-B2967E57DA56}" type="datetime10">
              <a:rPr lang="zh-CN" altLang="en-US"/>
              <a:pPr/>
              <a:t>17:46</a:t>
            </a:fld>
            <a:endParaRPr lang="en-US" altLang="zh-CN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C6DA2CBA-23A3-46A9-8E64-93EAE91D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北京邮电大学 计算机学院 离散数学</a:t>
            </a:r>
            <a:endParaRPr lang="en-US" altLang="zh-CN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916508EB-BF87-4292-84BA-8325148E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F8523-BBED-4A9E-9605-8B8BDC7EC1F4}" type="slidenum">
              <a:rPr lang="zh-CN" altLang="en-US"/>
              <a:pPr/>
              <a:t>59</a:t>
            </a:fld>
            <a:endParaRPr lang="en-US" altLang="zh-CN"/>
          </a:p>
        </p:txBody>
      </p:sp>
      <p:sp>
        <p:nvSpPr>
          <p:cNvPr id="616450" name="Rectangle 2">
            <a:extLst>
              <a:ext uri="{FF2B5EF4-FFF2-40B4-BE49-F238E27FC236}">
                <a16:creationId xmlns:a16="http://schemas.microsoft.com/office/drawing/2014/main" id="{350DF2EA-6018-4CE9-AFC5-CF93F4B75A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量词的消去和引入规则 </a:t>
            </a:r>
          </a:p>
        </p:txBody>
      </p:sp>
      <p:sp>
        <p:nvSpPr>
          <p:cNvPr id="616451" name="Rectangle 3">
            <a:extLst>
              <a:ext uri="{FF2B5EF4-FFF2-40B4-BE49-F238E27FC236}">
                <a16:creationId xmlns:a16="http://schemas.microsoft.com/office/drawing/2014/main" id="{C7C2BEF3-532D-45C0-971A-A7BD4368CE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4114800"/>
          </a:xfrm>
        </p:spPr>
        <p:txBody>
          <a:bodyPr/>
          <a:lstStyle/>
          <a:p>
            <a:r>
              <a:rPr lang="en-US" altLang="zh-CN" sz="3200" dirty="0"/>
              <a:t>2) </a:t>
            </a:r>
            <a:r>
              <a:rPr lang="zh-CN" altLang="en-US" sz="3200" dirty="0"/>
              <a:t>全称量词引入规则（</a:t>
            </a:r>
            <a:r>
              <a:rPr lang="en-US" altLang="zh-CN" sz="3200" dirty="0"/>
              <a:t>UG</a:t>
            </a:r>
            <a:r>
              <a:rPr lang="zh-CN" altLang="en-US" sz="3200" dirty="0"/>
              <a:t>规则）</a:t>
            </a:r>
          </a:p>
          <a:p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dirty="0"/>
              <a:t> </a:t>
            </a:r>
            <a:r>
              <a:rPr lang="zh-CN" altLang="en-US" sz="3200" dirty="0"/>
              <a:t>在 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</a:rPr>
              <a:t>)</a:t>
            </a:r>
            <a:r>
              <a:rPr lang="en-US" altLang="zh-CN" sz="3200" dirty="0"/>
              <a:t> </a:t>
            </a:r>
            <a:r>
              <a:rPr lang="zh-CN" altLang="en-US" sz="3200" dirty="0"/>
              <a:t>中自由出现，且取任何值时为真，</a:t>
            </a:r>
          </a:p>
          <a:p>
            <a:r>
              <a:rPr lang="zh-CN" altLang="en-US" sz="3200" dirty="0"/>
              <a:t>则 </a:t>
            </a:r>
          </a:p>
        </p:txBody>
      </p:sp>
      <p:sp>
        <p:nvSpPr>
          <p:cNvPr id="616453" name="Rectangle 5">
            <a:extLst>
              <a:ext uri="{FF2B5EF4-FFF2-40B4-BE49-F238E27FC236}">
                <a16:creationId xmlns:a16="http://schemas.microsoft.com/office/drawing/2014/main" id="{1A28E426-7328-4381-886D-302CBB055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6452" name="Object 4">
            <a:extLst>
              <a:ext uri="{FF2B5EF4-FFF2-40B4-BE49-F238E27FC236}">
                <a16:creationId xmlns:a16="http://schemas.microsoft.com/office/drawing/2014/main" id="{AAB4A53D-51FB-4B47-8BE7-46865623F5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316220"/>
              </p:ext>
            </p:extLst>
          </p:nvPr>
        </p:nvGraphicFramePr>
        <p:xfrm>
          <a:off x="2133600" y="3719514"/>
          <a:ext cx="35052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9" name="公式" r:id="rId3" imgW="2425700" imgH="330200" progId="Equation.3">
                  <p:embed/>
                </p:oleObj>
              </mc:Choice>
              <mc:Fallback>
                <p:oleObj name="公式" r:id="rId3" imgW="2425700" imgH="330200" progId="Equation.3">
                  <p:embed/>
                  <p:pic>
                    <p:nvPicPr>
                      <p:cNvPr id="616452" name="Object 4">
                        <a:extLst>
                          <a:ext uri="{FF2B5EF4-FFF2-40B4-BE49-F238E27FC236}">
                            <a16:creationId xmlns:a16="http://schemas.microsoft.com/office/drawing/2014/main" id="{AAB4A53D-51FB-4B47-8BE7-46865623F5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719514"/>
                        <a:ext cx="35052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517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3">
            <a:extLst>
              <a:ext uri="{FF2B5EF4-FFF2-40B4-BE49-F238E27FC236}">
                <a16:creationId xmlns:a16="http://schemas.microsoft.com/office/drawing/2014/main" id="{82897D43-6BAB-4F2C-A5AA-D49E917B19F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B7DCF54-68FF-4EC8-BE35-33785850E3BF}" type="datetime10">
              <a:rPr lang="zh-CN" altLang="en-US" smtClean="0"/>
              <a:pPr/>
              <a:t>17:46</a:t>
            </a:fld>
            <a:endParaRPr lang="en-US" altLang="zh-CN"/>
          </a:p>
        </p:txBody>
      </p:sp>
      <p:sp>
        <p:nvSpPr>
          <p:cNvPr id="20483" name="页脚占位符 4">
            <a:extLst>
              <a:ext uri="{FF2B5EF4-FFF2-40B4-BE49-F238E27FC236}">
                <a16:creationId xmlns:a16="http://schemas.microsoft.com/office/drawing/2014/main" id="{0EBDF838-BEE4-4DF2-99E7-D5E2436EA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/>
              <a:t>北京邮电大学 计算机学院 离散数学</a:t>
            </a:r>
            <a:endParaRPr lang="en-US" altLang="zh-CN"/>
          </a:p>
        </p:txBody>
      </p:sp>
      <p:sp>
        <p:nvSpPr>
          <p:cNvPr id="20484" name="灯片编号占位符 5">
            <a:extLst>
              <a:ext uri="{FF2B5EF4-FFF2-40B4-BE49-F238E27FC236}">
                <a16:creationId xmlns:a16="http://schemas.microsoft.com/office/drawing/2014/main" id="{E50878C8-8874-45A5-B02D-A439B229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47B8114-D3D2-4BE7-B589-4D747B5C711B}" type="slidenum">
              <a:rPr lang="zh-CN" altLang="en-US" smtClean="0"/>
              <a:pPr/>
              <a:t>6</a:t>
            </a:fld>
            <a:endParaRPr lang="en-US" altLang="zh-CN"/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E64EDCDD-3B10-459A-A363-09C3400B5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推理正确</a:t>
            </a:r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AED069F0-779A-44DC-9F67-A47260A10D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" y="1600200"/>
            <a:ext cx="7848600" cy="4114800"/>
          </a:xfrm>
        </p:spPr>
        <p:txBody>
          <a:bodyPr/>
          <a:lstStyle/>
          <a:p>
            <a:r>
              <a:rPr lang="zh-CN" altLang="en-US" sz="3200">
                <a:ea typeface="宋体" panose="02010600030101010101" pitchFamily="2" charset="-122"/>
              </a:rPr>
              <a:t>定义：若                                 为重言式，则称由前提                 推出结论   的推理正确，    是                  的逻辑结论或有效结论。</a:t>
            </a:r>
          </a:p>
          <a:p>
            <a:r>
              <a:rPr lang="zh-CN" altLang="en-US" sz="3200">
                <a:ea typeface="宋体" panose="02010600030101010101" pitchFamily="2" charset="-122"/>
              </a:rPr>
              <a:t>将由前提                  推出结论    的推理正确记为</a:t>
            </a: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7" name="Rectangle 5">
            <a:extLst>
              <a:ext uri="{FF2B5EF4-FFF2-40B4-BE49-F238E27FC236}">
                <a16:creationId xmlns:a16="http://schemas.microsoft.com/office/drawing/2014/main" id="{249FB879-B881-45AB-AD07-16B7FDB03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03812" name="Object 4">
            <a:extLst>
              <a:ext uri="{FF2B5EF4-FFF2-40B4-BE49-F238E27FC236}">
                <a16:creationId xmlns:a16="http://schemas.microsoft.com/office/drawing/2014/main" id="{1900BC9D-33FA-4E80-A497-96850B89F4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984799"/>
              </p:ext>
            </p:extLst>
          </p:nvPr>
        </p:nvGraphicFramePr>
        <p:xfrm>
          <a:off x="2872340" y="1669257"/>
          <a:ext cx="39624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4" name="公式" r:id="rId3" imgW="1536700" imgH="228600" progId="Equation.3">
                  <p:embed/>
                </p:oleObj>
              </mc:Choice>
              <mc:Fallback>
                <p:oleObj name="公式" r:id="rId3" imgW="15367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340" y="1669257"/>
                        <a:ext cx="39624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Rectangle 7">
            <a:extLst>
              <a:ext uri="{FF2B5EF4-FFF2-40B4-BE49-F238E27FC236}">
                <a16:creationId xmlns:a16="http://schemas.microsoft.com/office/drawing/2014/main" id="{87F05862-F809-4940-9C17-FB434D4D0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03814" name="Object 6">
            <a:extLst>
              <a:ext uri="{FF2B5EF4-FFF2-40B4-BE49-F238E27FC236}">
                <a16:creationId xmlns:a16="http://schemas.microsoft.com/office/drawing/2014/main" id="{20EDC7FB-AACA-4B3B-8072-0C724D0E03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784789"/>
              </p:ext>
            </p:extLst>
          </p:nvPr>
        </p:nvGraphicFramePr>
        <p:xfrm>
          <a:off x="4274620" y="2106613"/>
          <a:ext cx="2209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5" name="公式" r:id="rId5" imgW="825500" imgH="228600" progId="Equation.3">
                  <p:embed/>
                </p:oleObj>
              </mc:Choice>
              <mc:Fallback>
                <p:oleObj name="公式" r:id="rId5" imgW="8255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4620" y="2106613"/>
                        <a:ext cx="2209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Rectangle 9">
            <a:extLst>
              <a:ext uri="{FF2B5EF4-FFF2-40B4-BE49-F238E27FC236}">
                <a16:creationId xmlns:a16="http://schemas.microsoft.com/office/drawing/2014/main" id="{9D656B36-1245-4910-8331-9EFEC3642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03818" name="Object 10">
            <a:extLst>
              <a:ext uri="{FF2B5EF4-FFF2-40B4-BE49-F238E27FC236}">
                <a16:creationId xmlns:a16="http://schemas.microsoft.com/office/drawing/2014/main" id="{5A456491-B81A-4CE9-9E98-96AD31C5F4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98988" y="2640013"/>
          <a:ext cx="2209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6" name="公式" r:id="rId7" imgW="825500" imgH="228600" progId="Equation.3">
                  <p:embed/>
                </p:oleObj>
              </mc:Choice>
              <mc:Fallback>
                <p:oleObj name="公式" r:id="rId7" imgW="8255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8988" y="2640013"/>
                        <a:ext cx="2209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3819" name="Object 11">
            <a:extLst>
              <a:ext uri="{FF2B5EF4-FFF2-40B4-BE49-F238E27FC236}">
                <a16:creationId xmlns:a16="http://schemas.microsoft.com/office/drawing/2014/main" id="{ED558089-0F99-405A-BBD0-7AB79B72A9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3288" y="2655888"/>
          <a:ext cx="4302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7" name="公式" r:id="rId8" imgW="152268" imgH="164957" progId="Equation.3">
                  <p:embed/>
                </p:oleObj>
              </mc:Choice>
              <mc:Fallback>
                <p:oleObj name="公式" r:id="rId8" imgW="152268" imgH="16495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288" y="2655888"/>
                        <a:ext cx="4302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3820" name="Object 12">
            <a:extLst>
              <a:ext uri="{FF2B5EF4-FFF2-40B4-BE49-F238E27FC236}">
                <a16:creationId xmlns:a16="http://schemas.microsoft.com/office/drawing/2014/main" id="{681599FA-27A9-40FD-B8E3-54817D2097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703638"/>
          <a:ext cx="2209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8" name="公式" r:id="rId10" imgW="825500" imgH="228600" progId="Equation.3">
                  <p:embed/>
                </p:oleObj>
              </mc:Choice>
              <mc:Fallback>
                <p:oleObj name="公式" r:id="rId10" imgW="8255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703638"/>
                        <a:ext cx="2209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3822" name="Object 14">
            <a:extLst>
              <a:ext uri="{FF2B5EF4-FFF2-40B4-BE49-F238E27FC236}">
                <a16:creationId xmlns:a16="http://schemas.microsoft.com/office/drawing/2014/main" id="{9DC7FA4C-2E97-4A9F-A029-73CDDA674A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21488" y="3703638"/>
          <a:ext cx="4302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9" name="公式" r:id="rId11" imgW="152268" imgH="164957" progId="Equation.3">
                  <p:embed/>
                </p:oleObj>
              </mc:Choice>
              <mc:Fallback>
                <p:oleObj name="公式" r:id="rId11" imgW="152268" imgH="16495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1488" y="3703638"/>
                        <a:ext cx="4302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7" name="Rectangle 16">
            <a:extLst>
              <a:ext uri="{FF2B5EF4-FFF2-40B4-BE49-F238E27FC236}">
                <a16:creationId xmlns:a16="http://schemas.microsoft.com/office/drawing/2014/main" id="{D7E97B93-9C2D-4667-B4F6-E191A2DFB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700" y="541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03825" name="Object 17">
            <a:extLst>
              <a:ext uri="{FF2B5EF4-FFF2-40B4-BE49-F238E27FC236}">
                <a16:creationId xmlns:a16="http://schemas.microsoft.com/office/drawing/2014/main" id="{0EC0F465-607A-43EF-85AE-3753B4848E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4975" y="4800600"/>
          <a:ext cx="30480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0" name="公式" r:id="rId12" imgW="1104900" imgH="228600" progId="Equation.3">
                  <p:embed/>
                </p:oleObj>
              </mc:Choice>
              <mc:Fallback>
                <p:oleObj name="公式" r:id="rId12" imgW="11049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975" y="4800600"/>
                        <a:ext cx="30480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1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FD3C3B8D-32C1-4D71-8959-0E26B8A4D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4616-5519-4040-9199-6C82B05D6869}" type="datetime10">
              <a:rPr lang="zh-CN" altLang="en-US"/>
              <a:pPr/>
              <a:t>17:46</a:t>
            </a:fld>
            <a:endParaRPr lang="en-US" altLang="zh-CN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254EA2B7-7695-4121-AD16-3667BCF5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北京邮电大学 计算机学院 离散数学</a:t>
            </a:r>
            <a:endParaRPr lang="en-US" altLang="zh-CN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395E5BC1-D380-44DF-859B-1ED563F0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8C8C-EBE9-4C31-BDC0-DDD4A7902D1E}" type="slidenum">
              <a:rPr lang="zh-CN" altLang="en-US"/>
              <a:pPr/>
              <a:t>60</a:t>
            </a:fld>
            <a:endParaRPr lang="en-US" altLang="zh-CN"/>
          </a:p>
        </p:txBody>
      </p:sp>
      <p:sp>
        <p:nvSpPr>
          <p:cNvPr id="617474" name="Rectangle 2">
            <a:extLst>
              <a:ext uri="{FF2B5EF4-FFF2-40B4-BE49-F238E27FC236}">
                <a16:creationId xmlns:a16="http://schemas.microsoft.com/office/drawing/2014/main" id="{4AF3477E-C082-478F-8CA3-A5EEEE8E8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量词的消去和引入规则 </a:t>
            </a:r>
          </a:p>
        </p:txBody>
      </p:sp>
      <p:sp>
        <p:nvSpPr>
          <p:cNvPr id="617475" name="Rectangle 3">
            <a:extLst>
              <a:ext uri="{FF2B5EF4-FFF2-40B4-BE49-F238E27FC236}">
                <a16:creationId xmlns:a16="http://schemas.microsoft.com/office/drawing/2014/main" id="{B1FCDF4D-D3D5-4DB4-82CD-0F86BC1D43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 dirty="0"/>
              <a:t> </a:t>
            </a:r>
            <a:r>
              <a:rPr lang="en-US" altLang="zh-CN" sz="3200" dirty="0"/>
              <a:t>3) </a:t>
            </a:r>
            <a:r>
              <a:rPr lang="zh-CN" altLang="en-US" sz="3200" dirty="0"/>
              <a:t>存在量词引入规则（</a:t>
            </a:r>
            <a:r>
              <a:rPr lang="en-US" altLang="zh-CN" sz="3200" dirty="0"/>
              <a:t>EG</a:t>
            </a:r>
            <a:r>
              <a:rPr lang="zh-CN" altLang="en-US" sz="3200" dirty="0"/>
              <a:t>规则）</a:t>
            </a:r>
          </a:p>
          <a:p>
            <a:endParaRPr lang="zh-CN" altLang="en-US" sz="3200" dirty="0"/>
          </a:p>
          <a:p>
            <a:r>
              <a:rPr lang="zh-CN" altLang="en-US" sz="3200" dirty="0"/>
              <a:t>条件：  </a:t>
            </a:r>
            <a:r>
              <a:rPr lang="en-US" altLang="zh-CN" sz="3200" i="1" dirty="0">
                <a:latin typeface="Times New Roman" panose="02020603050405020304" pitchFamily="18" charset="0"/>
              </a:rPr>
              <a:t>c</a:t>
            </a:r>
            <a:r>
              <a:rPr lang="en-US" altLang="zh-CN" sz="3200" dirty="0"/>
              <a:t> </a:t>
            </a:r>
            <a:r>
              <a:rPr lang="zh-CN" altLang="en-US" sz="3200" dirty="0"/>
              <a:t>为特定的个体常项， 取代 </a:t>
            </a:r>
            <a:r>
              <a:rPr lang="en-US" altLang="zh-CN" sz="3200" i="1" dirty="0">
                <a:latin typeface="Times New Roman" panose="02020603050405020304" pitchFamily="18" charset="0"/>
              </a:rPr>
              <a:t>c</a:t>
            </a:r>
            <a:r>
              <a:rPr lang="zh-CN" altLang="en-US" sz="3200" dirty="0"/>
              <a:t> 的  不能在 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</a:rPr>
              <a:t>c</a:t>
            </a:r>
            <a:r>
              <a:rPr lang="en-US" altLang="zh-CN" sz="3200" dirty="0">
                <a:latin typeface="Times New Roman" panose="02020603050405020304" pitchFamily="18" charset="0"/>
              </a:rPr>
              <a:t>)</a:t>
            </a:r>
            <a:r>
              <a:rPr lang="zh-CN" altLang="en-US" sz="3200" dirty="0"/>
              <a:t> 中出现过。</a:t>
            </a:r>
          </a:p>
        </p:txBody>
      </p:sp>
      <p:sp>
        <p:nvSpPr>
          <p:cNvPr id="617477" name="Rectangle 5">
            <a:extLst>
              <a:ext uri="{FF2B5EF4-FFF2-40B4-BE49-F238E27FC236}">
                <a16:creationId xmlns:a16="http://schemas.microsoft.com/office/drawing/2014/main" id="{927A59CF-F070-4DA8-8463-F8CE6909F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7476" name="Object 4">
            <a:extLst>
              <a:ext uri="{FF2B5EF4-FFF2-40B4-BE49-F238E27FC236}">
                <a16:creationId xmlns:a16="http://schemas.microsoft.com/office/drawing/2014/main" id="{37ED110A-98DE-4DC1-A449-82B33C1FE7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196728"/>
              </p:ext>
            </p:extLst>
          </p:nvPr>
        </p:nvGraphicFramePr>
        <p:xfrm>
          <a:off x="2209800" y="2286000"/>
          <a:ext cx="36576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3" name="公式" r:id="rId3" imgW="2362200" imgH="330200" progId="Equation.3">
                  <p:embed/>
                </p:oleObj>
              </mc:Choice>
              <mc:Fallback>
                <p:oleObj name="公式" r:id="rId3" imgW="2362200" imgH="330200" progId="Equation.3">
                  <p:embed/>
                  <p:pic>
                    <p:nvPicPr>
                      <p:cNvPr id="617476" name="Object 4">
                        <a:extLst>
                          <a:ext uri="{FF2B5EF4-FFF2-40B4-BE49-F238E27FC236}">
                            <a16:creationId xmlns:a16="http://schemas.microsoft.com/office/drawing/2014/main" id="{37ED110A-98DE-4DC1-A449-82B33C1FE7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86000"/>
                        <a:ext cx="3657600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51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5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68481A3B-BD97-48AF-8326-25AEB836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CA2D-344B-426F-8436-0E07A3BE93EC}" type="datetime10">
              <a:rPr lang="zh-CN" altLang="en-US"/>
              <a:pPr/>
              <a:t>17:46</a:t>
            </a:fld>
            <a:endParaRPr lang="en-US" altLang="zh-CN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2040FEFB-59FB-4A18-B7C6-1E245988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北京邮电大学 计算机学院 离散数学</a:t>
            </a:r>
            <a:endParaRPr lang="en-US" altLang="zh-CN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5A6D7672-6B67-4803-890E-F2222B30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032D-DA0F-45B2-890E-4B720E776684}" type="slidenum">
              <a:rPr lang="zh-CN" altLang="en-US"/>
              <a:pPr/>
              <a:t>61</a:t>
            </a:fld>
            <a:endParaRPr lang="en-US" altLang="zh-CN"/>
          </a:p>
        </p:txBody>
      </p:sp>
      <p:sp>
        <p:nvSpPr>
          <p:cNvPr id="618498" name="Rectangle 2">
            <a:extLst>
              <a:ext uri="{FF2B5EF4-FFF2-40B4-BE49-F238E27FC236}">
                <a16:creationId xmlns:a16="http://schemas.microsoft.com/office/drawing/2014/main" id="{67EC3B44-9F00-4896-87C5-95D0E01377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量词的消去和引入规则</a:t>
            </a:r>
          </a:p>
        </p:txBody>
      </p:sp>
      <p:sp>
        <p:nvSpPr>
          <p:cNvPr id="618499" name="Rectangle 3">
            <a:extLst>
              <a:ext uri="{FF2B5EF4-FFF2-40B4-BE49-F238E27FC236}">
                <a16:creationId xmlns:a16="http://schemas.microsoft.com/office/drawing/2014/main" id="{6FE474D6-D4E3-4904-8197-C829DA16C3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r>
              <a:rPr lang="zh-CN" altLang="en-US" sz="3200" dirty="0"/>
              <a:t> </a:t>
            </a:r>
            <a:r>
              <a:rPr lang="en-US" altLang="zh-CN" sz="3200" dirty="0"/>
              <a:t>4) </a:t>
            </a:r>
            <a:r>
              <a:rPr lang="zh-CN" altLang="en-US" sz="3200" dirty="0"/>
              <a:t>存在量词消去规则（</a:t>
            </a:r>
            <a:r>
              <a:rPr lang="en-US" altLang="zh-CN" sz="3200" dirty="0"/>
              <a:t>EI</a:t>
            </a:r>
            <a:r>
              <a:rPr lang="zh-CN" altLang="en-US" sz="3200" dirty="0"/>
              <a:t>规则）</a:t>
            </a:r>
          </a:p>
          <a:p>
            <a:endParaRPr lang="zh-CN" altLang="en-US" sz="3200" dirty="0"/>
          </a:p>
          <a:p>
            <a:r>
              <a:rPr lang="zh-CN" altLang="en-US" sz="3200" b="1" dirty="0"/>
              <a:t>条件： </a:t>
            </a:r>
            <a:endParaRPr lang="zh-CN" altLang="en-US" sz="3200" dirty="0"/>
          </a:p>
          <a:p>
            <a:r>
              <a:rPr lang="zh-CN" altLang="en-US" sz="3200" dirty="0"/>
              <a:t>    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) </a:t>
            </a:r>
            <a:r>
              <a:rPr lang="en-US" altLang="zh-CN" sz="3200" i="1" dirty="0">
                <a:latin typeface="Times New Roman" panose="02020603050405020304" pitchFamily="18" charset="0"/>
              </a:rPr>
              <a:t>c </a:t>
            </a:r>
            <a:r>
              <a:rPr lang="zh-CN" altLang="en-US" sz="3200" dirty="0"/>
              <a:t>使 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</a:rPr>
              <a:t>c</a:t>
            </a:r>
            <a:r>
              <a:rPr lang="en-US" altLang="zh-CN" sz="3200" dirty="0">
                <a:latin typeface="Times New Roman" panose="02020603050405020304" pitchFamily="18" charset="0"/>
              </a:rPr>
              <a:t>)</a:t>
            </a:r>
            <a:r>
              <a:rPr lang="zh-CN" altLang="en-US" sz="3200" dirty="0"/>
              <a:t> 为真；</a:t>
            </a:r>
          </a:p>
          <a:p>
            <a:r>
              <a:rPr lang="zh-CN" altLang="en-US" sz="3200" dirty="0"/>
              <a:t>     </a:t>
            </a:r>
            <a:r>
              <a:rPr lang="en-US" altLang="zh-CN" sz="3200" dirty="0"/>
              <a:t>ii) </a:t>
            </a:r>
            <a:r>
              <a:rPr lang="en-US" altLang="zh-CN" sz="3200" i="1" dirty="0">
                <a:latin typeface="Times New Roman" panose="02020603050405020304" pitchFamily="18" charset="0"/>
              </a:rPr>
              <a:t>c </a:t>
            </a:r>
            <a:r>
              <a:rPr lang="zh-CN" altLang="en-US" sz="3200" dirty="0"/>
              <a:t>不在 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</a:rPr>
              <a:t>) </a:t>
            </a:r>
            <a:r>
              <a:rPr lang="zh-CN" altLang="en-US" sz="3200" dirty="0"/>
              <a:t>中出现过；</a:t>
            </a:r>
          </a:p>
          <a:p>
            <a:r>
              <a:rPr lang="zh-CN" altLang="en-US" sz="3200" dirty="0"/>
              <a:t>     </a:t>
            </a:r>
            <a:r>
              <a:rPr lang="en-US" altLang="zh-CN" sz="3200" dirty="0"/>
              <a:t>iii) 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</a:rPr>
              <a:t>)</a:t>
            </a:r>
            <a:r>
              <a:rPr lang="zh-CN" altLang="en-US" sz="3200" dirty="0"/>
              <a:t>中除 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zh-CN" altLang="en-US" sz="3200" dirty="0"/>
              <a:t> 外没有其它自由出现的个体变项。</a:t>
            </a:r>
          </a:p>
        </p:txBody>
      </p:sp>
      <p:sp>
        <p:nvSpPr>
          <p:cNvPr id="618501" name="Rectangle 5">
            <a:extLst>
              <a:ext uri="{FF2B5EF4-FFF2-40B4-BE49-F238E27FC236}">
                <a16:creationId xmlns:a16="http://schemas.microsoft.com/office/drawing/2014/main" id="{F225AC46-7043-44E0-BA60-6B522F974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800" y="2881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8500" name="Object 4">
            <a:extLst>
              <a:ext uri="{FF2B5EF4-FFF2-40B4-BE49-F238E27FC236}">
                <a16:creationId xmlns:a16="http://schemas.microsoft.com/office/drawing/2014/main" id="{539D4E6A-F5E7-4750-9AF2-B3371D34A9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181744"/>
              </p:ext>
            </p:extLst>
          </p:nvPr>
        </p:nvGraphicFramePr>
        <p:xfrm>
          <a:off x="2286000" y="2286000"/>
          <a:ext cx="35814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7" name="公式" r:id="rId3" imgW="2362200" imgH="330200" progId="Equation.3">
                  <p:embed/>
                </p:oleObj>
              </mc:Choice>
              <mc:Fallback>
                <p:oleObj name="公式" r:id="rId3" imgW="2362200" imgH="330200" progId="Equation.3">
                  <p:embed/>
                  <p:pic>
                    <p:nvPicPr>
                      <p:cNvPr id="618500" name="Object 4">
                        <a:extLst>
                          <a:ext uri="{FF2B5EF4-FFF2-40B4-BE49-F238E27FC236}">
                            <a16:creationId xmlns:a16="http://schemas.microsoft.com/office/drawing/2014/main" id="{539D4E6A-F5E7-4750-9AF2-B3371D34A9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286000"/>
                        <a:ext cx="358140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355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499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AF5AF-AE28-4EC6-94BE-DF9B6DFF1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DDA8-D4E5-4CF1-84ED-C3A605525334}" type="datetime10">
              <a:rPr lang="zh-CN" altLang="en-US"/>
              <a:pPr/>
              <a:t>17:46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C662CD-CD4F-4BEB-ABAD-7755553C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北京邮电大学 计算机学院 离散数学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C6A2C-CF9E-40B9-A39D-37DEF0AC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737A-9EC8-4B37-AE6C-E7BBC473C01F}" type="slidenum">
              <a:rPr lang="zh-CN" altLang="en-US"/>
              <a:pPr/>
              <a:t>62</a:t>
            </a:fld>
            <a:endParaRPr lang="en-US" altLang="zh-CN"/>
          </a:p>
        </p:txBody>
      </p:sp>
      <p:sp>
        <p:nvSpPr>
          <p:cNvPr id="619522" name="Rectangle 2">
            <a:extLst>
              <a:ext uri="{FF2B5EF4-FFF2-40B4-BE49-F238E27FC236}">
                <a16:creationId xmlns:a16="http://schemas.microsoft.com/office/drawing/2014/main" id="{38203D7C-B71F-47DC-AEE9-BF2FC19597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3581" y="533400"/>
            <a:ext cx="7793038" cy="685800"/>
          </a:xfrm>
        </p:spPr>
        <p:txBody>
          <a:bodyPr/>
          <a:lstStyle/>
          <a:p>
            <a:r>
              <a:rPr lang="zh-CN" altLang="en-US" sz="4000" dirty="0"/>
              <a:t>例子</a:t>
            </a:r>
          </a:p>
        </p:txBody>
      </p:sp>
      <p:sp>
        <p:nvSpPr>
          <p:cNvPr id="619523" name="Rectangle 3">
            <a:extLst>
              <a:ext uri="{FF2B5EF4-FFF2-40B4-BE49-F238E27FC236}">
                <a16:creationId xmlns:a16="http://schemas.microsoft.com/office/drawing/2014/main" id="{DDC17FDE-50F4-4973-BF45-C6100F48F6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04122"/>
            <a:ext cx="8153400" cy="5181600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en-US" altLang="zh-CN" b="1" dirty="0"/>
              <a:t> </a:t>
            </a:r>
            <a:r>
              <a:rPr lang="zh-CN" altLang="en-US" dirty="0"/>
              <a:t>指出下面推理中的错误。</a:t>
            </a:r>
          </a:p>
          <a:p>
            <a:r>
              <a:rPr lang="zh-CN" altLang="en-US" dirty="0"/>
              <a:t>设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): 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zh-CN" altLang="en-US" dirty="0"/>
              <a:t> 为奇数，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): 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zh-CN" altLang="en-US" dirty="0"/>
              <a:t> 为偶数。</a:t>
            </a:r>
          </a:p>
          <a:p>
            <a:r>
              <a:rPr lang="en-US" altLang="zh-CN" dirty="0"/>
              <a:t>(1)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               </a:t>
            </a:r>
            <a:r>
              <a:rPr lang="zh-CN" altLang="en-US" dirty="0">
                <a:sym typeface="Symbol" panose="05050102010706020507" pitchFamily="18" charset="2"/>
              </a:rPr>
              <a:t>前提引入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(2)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/>
              <a:t>                      T</a:t>
            </a:r>
            <a:r>
              <a:rPr lang="zh-CN" altLang="en-US" dirty="0"/>
              <a:t>；</a:t>
            </a:r>
            <a:r>
              <a:rPr lang="en-US" altLang="zh-CN" dirty="0"/>
              <a:t>EI</a:t>
            </a:r>
            <a:r>
              <a:rPr lang="zh-CN" altLang="en-US" dirty="0"/>
              <a:t>规则；</a:t>
            </a:r>
          </a:p>
          <a:p>
            <a:r>
              <a:rPr lang="en-US" altLang="zh-CN" dirty="0"/>
              <a:t>(3)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               </a:t>
            </a:r>
            <a:r>
              <a:rPr lang="zh-CN" altLang="en-US" dirty="0">
                <a:sym typeface="Symbol" panose="05050102010706020507" pitchFamily="18" charset="2"/>
              </a:rPr>
              <a:t>前提引入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(4)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/>
              <a:t>                     T</a:t>
            </a:r>
            <a:r>
              <a:rPr lang="zh-CN" altLang="en-US" dirty="0"/>
              <a:t>；</a:t>
            </a:r>
            <a:r>
              <a:rPr lang="en-US" altLang="zh-CN" dirty="0"/>
              <a:t>EI</a:t>
            </a:r>
            <a:r>
              <a:rPr lang="zh-CN" altLang="en-US" dirty="0"/>
              <a:t>规则 </a:t>
            </a:r>
          </a:p>
          <a:p>
            <a:r>
              <a:rPr lang="en-US" altLang="zh-CN" dirty="0"/>
              <a:t>(5)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/>
              <a:t>              T</a:t>
            </a:r>
            <a:r>
              <a:rPr lang="zh-CN" altLang="en-US" dirty="0"/>
              <a:t>；</a:t>
            </a:r>
            <a:r>
              <a:rPr lang="en-US" altLang="zh-CN" dirty="0"/>
              <a:t>(2) (4)</a:t>
            </a:r>
            <a:r>
              <a:rPr lang="zh-CN" altLang="en-US" dirty="0"/>
              <a:t>合取</a:t>
            </a:r>
          </a:p>
          <a:p>
            <a:r>
              <a:rPr lang="en-US" altLang="zh-CN" dirty="0"/>
              <a:t>(6)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         </a:t>
            </a:r>
            <a:r>
              <a:rPr lang="en-US" altLang="zh-CN" dirty="0"/>
              <a:t>T</a:t>
            </a:r>
            <a:r>
              <a:rPr lang="zh-CN" altLang="en-US" dirty="0"/>
              <a:t>；</a:t>
            </a:r>
            <a:r>
              <a:rPr lang="en-US" altLang="zh-CN" dirty="0"/>
              <a:t>EG</a:t>
            </a:r>
            <a:r>
              <a:rPr lang="zh-CN" altLang="en-US" dirty="0"/>
              <a:t>规则</a:t>
            </a:r>
          </a:p>
          <a:p>
            <a:r>
              <a:rPr lang="zh-CN" altLang="en-US" dirty="0"/>
              <a:t>错误原因： </a:t>
            </a:r>
            <a:r>
              <a:rPr lang="en-US" altLang="zh-CN" dirty="0"/>
              <a:t>(2) (4)</a:t>
            </a:r>
            <a:r>
              <a:rPr lang="zh-CN" altLang="en-US" dirty="0"/>
              <a:t>中的不能取成相同。</a:t>
            </a:r>
          </a:p>
        </p:txBody>
      </p:sp>
    </p:spTree>
    <p:extLst>
      <p:ext uri="{BB962C8B-B14F-4D97-AF65-F5344CB8AC3E}">
        <p14:creationId xmlns:p14="http://schemas.microsoft.com/office/powerpoint/2010/main" val="422570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9ED5D-18E5-4DA8-8E9E-DDA237DF8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29E8-DFBD-4FFF-8DBB-1EFB999DCE42}" type="datetime10">
              <a:rPr lang="zh-CN" altLang="en-US"/>
              <a:pPr/>
              <a:t>17:46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7635C-3676-419C-AFF7-ADA9DF96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北京邮电大学 计算机学院 离散数学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C9174-5405-4108-B2BD-99E5A5B4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AF97-30C3-4798-BCCD-9F521126898B}" type="slidenum">
              <a:rPr lang="zh-CN" altLang="en-US"/>
              <a:pPr/>
              <a:t>63</a:t>
            </a:fld>
            <a:endParaRPr lang="en-US" altLang="zh-CN"/>
          </a:p>
        </p:txBody>
      </p:sp>
      <p:sp>
        <p:nvSpPr>
          <p:cNvPr id="654338" name="Rectangle 2">
            <a:extLst>
              <a:ext uri="{FF2B5EF4-FFF2-40B4-BE49-F238E27FC236}">
                <a16:creationId xmlns:a16="http://schemas.microsoft.com/office/drawing/2014/main" id="{6537375B-6594-4FC3-BE62-6A08DBBD1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例子</a:t>
            </a:r>
          </a:p>
        </p:txBody>
      </p:sp>
      <p:sp>
        <p:nvSpPr>
          <p:cNvPr id="654339" name="Rectangle 3">
            <a:extLst>
              <a:ext uri="{FF2B5EF4-FFF2-40B4-BE49-F238E27FC236}">
                <a16:creationId xmlns:a16="http://schemas.microsoft.com/office/drawing/2014/main" id="{62C9D2CF-E731-4AFD-AE42-3B327AC9D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61319"/>
            <a:ext cx="8382000" cy="4343400"/>
          </a:xfrm>
        </p:spPr>
        <p:txBody>
          <a:bodyPr/>
          <a:lstStyle/>
          <a:p>
            <a:r>
              <a:rPr lang="zh-CN" altLang="en-US" dirty="0"/>
              <a:t>前提：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(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)), </a:t>
            </a:r>
            <a:r>
              <a:rPr lang="en-US" altLang="zh-CN" i="1" dirty="0">
                <a:latin typeface="Times New Roman" panose="02020603050405020304" pitchFamily="18" charset="0"/>
              </a:rPr>
              <a:t> M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): </a:t>
            </a:r>
            <a:endParaRPr lang="zh-CN" altLang="en-US" dirty="0"/>
          </a:p>
          <a:p>
            <a:r>
              <a:rPr lang="zh-CN" altLang="en-US" dirty="0"/>
              <a:t>结论：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</a:p>
          <a:p>
            <a:r>
              <a:rPr lang="zh-CN" altLang="en-US" dirty="0"/>
              <a:t>证明 </a:t>
            </a:r>
          </a:p>
          <a:p>
            <a:r>
              <a:rPr lang="en-US" altLang="zh-CN" dirty="0"/>
              <a:t>(1)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(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     </a:t>
            </a:r>
            <a:r>
              <a:rPr lang="zh-CN" altLang="en-US" dirty="0">
                <a:latin typeface="Times New Roman" panose="02020603050405020304" pitchFamily="18" charset="0"/>
              </a:rPr>
              <a:t>前提引入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(2)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  <a:r>
              <a:rPr lang="en-US" altLang="zh-CN" dirty="0"/>
              <a:t>           T</a:t>
            </a:r>
            <a:r>
              <a:rPr lang="zh-CN" altLang="en-US" dirty="0"/>
              <a:t>；</a:t>
            </a:r>
            <a:r>
              <a:rPr lang="en-US" altLang="zh-CN" dirty="0"/>
              <a:t>UI</a:t>
            </a:r>
            <a:r>
              <a:rPr lang="zh-CN" altLang="en-US" dirty="0"/>
              <a:t>规则</a:t>
            </a:r>
          </a:p>
          <a:p>
            <a:r>
              <a:rPr lang="en-US" altLang="zh-CN" dirty="0"/>
              <a:t>(3)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                            </a:t>
            </a:r>
            <a:r>
              <a:rPr lang="zh-CN" altLang="en-US" dirty="0">
                <a:latin typeface="Times New Roman" panose="02020603050405020304" pitchFamily="18" charset="0"/>
              </a:rPr>
              <a:t>前提引入</a:t>
            </a:r>
            <a:r>
              <a:rPr lang="zh-CN" altLang="en-US" dirty="0"/>
              <a:t>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zh-CN" altLang="en-US" dirty="0"/>
          </a:p>
          <a:p>
            <a:r>
              <a:rPr lang="en-US" altLang="zh-CN" dirty="0"/>
              <a:t>(4)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                             </a:t>
            </a:r>
            <a:r>
              <a:rPr lang="en-US" altLang="zh-CN" dirty="0"/>
              <a:t>T</a:t>
            </a:r>
            <a:r>
              <a:rPr lang="zh-CN" altLang="en-US" dirty="0"/>
              <a:t>；</a:t>
            </a:r>
            <a:r>
              <a:rPr lang="en-US" altLang="zh-CN" dirty="0"/>
              <a:t>(2)(3)</a:t>
            </a:r>
            <a:r>
              <a:rPr lang="zh-CN" altLang="en-US" dirty="0"/>
              <a:t>假言推理</a:t>
            </a:r>
          </a:p>
        </p:txBody>
      </p:sp>
    </p:spTree>
    <p:extLst>
      <p:ext uri="{BB962C8B-B14F-4D97-AF65-F5344CB8AC3E}">
        <p14:creationId xmlns:p14="http://schemas.microsoft.com/office/powerpoint/2010/main" val="327663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39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264E48-35D4-4778-B3A2-06AC5B7EB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AE59-FA19-4FA1-963D-D42B2922D7B5}" type="datetime10">
              <a:rPr lang="zh-CN" altLang="en-US"/>
              <a:pPr/>
              <a:t>17:46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CD91D5-2F9F-4012-BE6B-CF7397A1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北京邮电大学 计算机学院 离散数学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9E353-1A29-45D1-95C4-F81337E0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14BB-C0D2-4137-9AD8-E969008BC361}" type="slidenum">
              <a:rPr lang="zh-CN" altLang="en-US"/>
              <a:pPr/>
              <a:t>64</a:t>
            </a:fld>
            <a:endParaRPr lang="en-US" altLang="zh-CN"/>
          </a:p>
        </p:txBody>
      </p:sp>
      <p:sp>
        <p:nvSpPr>
          <p:cNvPr id="621570" name="Rectangle 2">
            <a:extLst>
              <a:ext uri="{FF2B5EF4-FFF2-40B4-BE49-F238E27FC236}">
                <a16:creationId xmlns:a16="http://schemas.microsoft.com/office/drawing/2014/main" id="{79E68244-3FF2-4EF5-B2A1-3CD17FFA47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例子</a:t>
            </a:r>
          </a:p>
        </p:txBody>
      </p:sp>
      <p:sp>
        <p:nvSpPr>
          <p:cNvPr id="621571" name="Rectangle 3">
            <a:extLst>
              <a:ext uri="{FF2B5EF4-FFF2-40B4-BE49-F238E27FC236}">
                <a16:creationId xmlns:a16="http://schemas.microsoft.com/office/drawing/2014/main" id="{3AC46CFE-8488-49B4-AD90-455AB2350C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54009" cy="4114800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  </a:t>
            </a:r>
            <a:r>
              <a:rPr lang="zh-CN" altLang="en-US" dirty="0"/>
              <a:t>所有三角函数为周期函数，一些三角函数是连续函数，因此有的三角函数是连续的周期函数。</a:t>
            </a:r>
            <a:endParaRPr lang="zh-CN" altLang="en-US" b="1" dirty="0"/>
          </a:p>
          <a:p>
            <a:r>
              <a:rPr lang="zh-CN" altLang="en-US" b="1" dirty="0"/>
              <a:t>解</a:t>
            </a:r>
            <a:r>
              <a:rPr lang="en-US" altLang="zh-CN" b="1" dirty="0"/>
              <a:t>:</a:t>
            </a:r>
            <a:r>
              <a:rPr lang="en-US" altLang="zh-CN" dirty="0"/>
              <a:t> </a:t>
            </a:r>
            <a:r>
              <a:rPr lang="zh-CN" altLang="en-US" dirty="0"/>
              <a:t>设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):  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zh-CN" altLang="en-US" dirty="0"/>
              <a:t>是三角函数，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):  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zh-CN" altLang="en-US" dirty="0"/>
              <a:t>是周期函数，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):  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zh-CN" altLang="en-US" dirty="0"/>
              <a:t>是连续函数。</a:t>
            </a:r>
          </a:p>
          <a:p>
            <a:r>
              <a:rPr lang="zh-CN" altLang="en-US" dirty="0"/>
              <a:t>前提：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)),  (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 </a:t>
            </a:r>
            <a:endParaRPr lang="zh-CN" altLang="en-US" dirty="0"/>
          </a:p>
          <a:p>
            <a:r>
              <a:rPr lang="zh-CN" altLang="en-US" dirty="0"/>
              <a:t>结论：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10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1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>
            <a:extLst>
              <a:ext uri="{FF2B5EF4-FFF2-40B4-BE49-F238E27FC236}">
                <a16:creationId xmlns:a16="http://schemas.microsoft.com/office/drawing/2014/main" id="{EA8E2492-7CD4-4D5E-BC01-2B1A0169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80F-BD13-49A6-A19A-84596E616940}" type="datetime10">
              <a:rPr lang="zh-CN" altLang="en-US"/>
              <a:pPr/>
              <a:t>17:46</a:t>
            </a:fld>
            <a:endParaRPr lang="en-US" altLang="zh-CN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BC9CEFC-4A5E-4CE1-A4E6-0A42F0AB8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北京邮电大学 计算机学院 离散数学</a:t>
            </a:r>
            <a:endParaRPr lang="en-US" altLang="zh-CN" dirty="0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1BE6112-6B07-4B2F-8589-6AEF90C0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BA4-9B5E-426A-BE37-EF965C80166A}" type="slidenum">
              <a:rPr lang="zh-CN" altLang="en-US"/>
              <a:pPr/>
              <a:t>65</a:t>
            </a:fld>
            <a:endParaRPr lang="en-US" altLang="zh-CN"/>
          </a:p>
        </p:txBody>
      </p:sp>
      <p:sp>
        <p:nvSpPr>
          <p:cNvPr id="655363" name="Rectangle 3">
            <a:extLst>
              <a:ext uri="{FF2B5EF4-FFF2-40B4-BE49-F238E27FC236}">
                <a16:creationId xmlns:a16="http://schemas.microsoft.com/office/drawing/2014/main" id="{B388D97B-4E1D-45DE-866C-795F31F22C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3887" y="533400"/>
            <a:ext cx="861060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前提：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)),  (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 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结论：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证明：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(1)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        </a:t>
            </a:r>
            <a:r>
              <a:rPr lang="en-US" altLang="zh-CN" dirty="0"/>
              <a:t>  </a:t>
            </a:r>
            <a:r>
              <a:rPr lang="zh-CN" altLang="en-US" dirty="0">
                <a:sym typeface="Symbol" panose="05050102010706020507" pitchFamily="18" charset="2"/>
              </a:rPr>
              <a:t>前提引入</a:t>
            </a:r>
            <a:r>
              <a:rPr lang="en-US" altLang="zh-CN" dirty="0">
                <a:sym typeface="Symbol" panose="05050102010706020507" pitchFamily="18" charset="2"/>
              </a:rPr>
              <a:t>;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(2)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                    </a:t>
            </a:r>
            <a:r>
              <a:rPr lang="en-US" altLang="zh-CN" dirty="0"/>
              <a:t>T; EI</a:t>
            </a:r>
            <a:r>
              <a:rPr lang="zh-CN" altLang="en-US" dirty="0"/>
              <a:t>规则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(3)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         </a:t>
            </a:r>
            <a:r>
              <a:rPr lang="zh-CN" altLang="en-US" dirty="0">
                <a:sym typeface="Symbol" panose="05050102010706020507" pitchFamily="18" charset="2"/>
              </a:rPr>
              <a:t>前提引入</a:t>
            </a:r>
            <a:r>
              <a:rPr lang="zh-CN" altLang="en-US" dirty="0"/>
              <a:t>；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(4)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/>
              <a:t>               T</a:t>
            </a:r>
            <a:r>
              <a:rPr lang="zh-CN" altLang="en-US" dirty="0"/>
              <a:t>；</a:t>
            </a:r>
            <a:r>
              <a:rPr lang="en-US" altLang="zh-CN" dirty="0"/>
              <a:t>UI</a:t>
            </a:r>
            <a:r>
              <a:rPr lang="zh-CN" altLang="en-US" dirty="0"/>
              <a:t>规则 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(5)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                           </a:t>
            </a:r>
            <a:r>
              <a:rPr lang="en-US" altLang="zh-CN" dirty="0"/>
              <a:t>  T;  (2)</a:t>
            </a:r>
            <a:r>
              <a:rPr lang="zh-CN" altLang="en-US" dirty="0"/>
              <a:t>化简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(6)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                           </a:t>
            </a:r>
            <a:r>
              <a:rPr lang="en-US" altLang="zh-CN" dirty="0"/>
              <a:t>  T</a:t>
            </a:r>
            <a:r>
              <a:rPr lang="zh-CN" altLang="en-US" dirty="0"/>
              <a:t>；</a:t>
            </a:r>
            <a:r>
              <a:rPr lang="en-US" altLang="zh-CN" dirty="0"/>
              <a:t>(4)(5)</a:t>
            </a:r>
            <a:r>
              <a:rPr lang="zh-CN" altLang="en-US" dirty="0"/>
              <a:t>假言推理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(7)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                              </a:t>
            </a:r>
            <a:r>
              <a:rPr lang="en-US" altLang="zh-CN" dirty="0"/>
              <a:t>T;  (2)</a:t>
            </a:r>
            <a:r>
              <a:rPr lang="zh-CN" altLang="en-US" dirty="0"/>
              <a:t>化简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(8)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            </a:t>
            </a:r>
            <a:r>
              <a:rPr lang="en-US" altLang="zh-CN" dirty="0"/>
              <a:t>T</a:t>
            </a:r>
            <a:r>
              <a:rPr lang="zh-CN" altLang="en-US" dirty="0"/>
              <a:t>；</a:t>
            </a:r>
            <a:r>
              <a:rPr lang="en-US" altLang="zh-CN" dirty="0"/>
              <a:t>(5)(6)(7)</a:t>
            </a:r>
            <a:r>
              <a:rPr lang="zh-CN" altLang="en-US" dirty="0"/>
              <a:t>合取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(9)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  <a:r>
              <a:rPr lang="en-US" altLang="zh-CN" dirty="0"/>
              <a:t>  T</a:t>
            </a:r>
            <a:r>
              <a:rPr lang="zh-CN" altLang="en-US" dirty="0"/>
              <a:t>；</a:t>
            </a:r>
            <a:r>
              <a:rPr lang="en-US" altLang="zh-CN" dirty="0"/>
              <a:t>EG</a:t>
            </a:r>
            <a:r>
              <a:rPr lang="zh-CN" altLang="en-US" dirty="0"/>
              <a:t>规则</a:t>
            </a:r>
          </a:p>
        </p:txBody>
      </p:sp>
    </p:spTree>
    <p:extLst>
      <p:ext uri="{BB962C8B-B14F-4D97-AF65-F5344CB8AC3E}">
        <p14:creationId xmlns:p14="http://schemas.microsoft.com/office/powerpoint/2010/main" val="1913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>
            <a:extLst>
              <a:ext uri="{FF2B5EF4-FFF2-40B4-BE49-F238E27FC236}">
                <a16:creationId xmlns:a16="http://schemas.microsoft.com/office/drawing/2014/main" id="{77D91DB2-D900-4660-B1C3-57D9C416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BC82-876F-4C57-AF57-723A1A0742A6}" type="datetime10">
              <a:rPr lang="zh-CN" altLang="en-US"/>
              <a:pPr/>
              <a:t>17:46</a:t>
            </a:fld>
            <a:endParaRPr lang="en-US" altLang="zh-CN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2226CF95-2C0A-4033-9387-A4140825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北京邮电大学 计算机学院 离散数学</a:t>
            </a:r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25CF8C8-1B8A-49FE-81EA-BDE52742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0F21-3FD2-4985-A99D-EB0CEE5AA012}" type="slidenum">
              <a:rPr lang="zh-CN" altLang="en-US"/>
              <a:pPr/>
              <a:t>66</a:t>
            </a:fld>
            <a:endParaRPr lang="en-US" altLang="zh-CN"/>
          </a:p>
        </p:txBody>
      </p:sp>
      <p:sp>
        <p:nvSpPr>
          <p:cNvPr id="622595" name="Rectangle 3">
            <a:extLst>
              <a:ext uri="{FF2B5EF4-FFF2-40B4-BE49-F238E27FC236}">
                <a16:creationId xmlns:a16="http://schemas.microsoft.com/office/drawing/2014/main" id="{B3DFD9F1-EDF8-4488-A365-BD19609476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533400"/>
            <a:ext cx="8001000" cy="4876800"/>
          </a:xfrm>
        </p:spPr>
        <p:txBody>
          <a:bodyPr/>
          <a:lstStyle/>
          <a:p>
            <a:r>
              <a:rPr lang="zh-CN" altLang="en-US" dirty="0"/>
              <a:t>在前提中，如果既有存在量词公式，又有全称量词公式，先引入存在量词公式。</a:t>
            </a:r>
          </a:p>
          <a:p>
            <a:r>
              <a:rPr lang="zh-CN" altLang="en-US" dirty="0"/>
              <a:t>上面的例子如果改为</a:t>
            </a:r>
          </a:p>
          <a:p>
            <a:r>
              <a:rPr lang="en-US" altLang="zh-CN" dirty="0"/>
              <a:t>(1)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           </a:t>
            </a:r>
            <a:r>
              <a:rPr lang="zh-CN" altLang="en-US" dirty="0">
                <a:sym typeface="Symbol" panose="05050102010706020507" pitchFamily="18" charset="2"/>
              </a:rPr>
              <a:t>前提引入</a:t>
            </a:r>
            <a:r>
              <a:rPr lang="en-US" altLang="zh-CN" dirty="0">
                <a:sym typeface="Symbol" panose="05050102010706020507" pitchFamily="18" charset="2"/>
              </a:rPr>
              <a:t>;</a:t>
            </a:r>
            <a:endParaRPr lang="en-US" altLang="zh-CN" dirty="0"/>
          </a:p>
          <a:p>
            <a:r>
              <a:rPr lang="en-US" altLang="zh-CN" dirty="0"/>
              <a:t>(2)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/>
              <a:t>                T; EI</a:t>
            </a:r>
            <a:r>
              <a:rPr lang="zh-CN" altLang="en-US" dirty="0"/>
              <a:t>规则</a:t>
            </a:r>
          </a:p>
          <a:p>
            <a:r>
              <a:rPr lang="en-US" altLang="zh-CN" dirty="0"/>
              <a:t>(3)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             </a:t>
            </a:r>
            <a:r>
              <a:rPr lang="zh-CN" altLang="en-US" dirty="0">
                <a:sym typeface="Symbol" panose="05050102010706020507" pitchFamily="18" charset="2"/>
              </a:rPr>
              <a:t>前提引入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(4)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                      </a:t>
            </a:r>
            <a:r>
              <a:rPr lang="en-US" altLang="zh-CN" dirty="0"/>
              <a:t>T</a:t>
            </a:r>
            <a:r>
              <a:rPr lang="zh-CN" altLang="en-US" dirty="0"/>
              <a:t>；</a:t>
            </a:r>
            <a:r>
              <a:rPr lang="en-US" altLang="zh-CN" dirty="0"/>
              <a:t>UI</a:t>
            </a:r>
            <a:r>
              <a:rPr lang="zh-CN" altLang="en-US" dirty="0"/>
              <a:t>规则</a:t>
            </a:r>
          </a:p>
          <a:p>
            <a:r>
              <a:rPr lang="zh-CN" altLang="en-US" dirty="0"/>
              <a:t>其余的不变</a:t>
            </a:r>
            <a:r>
              <a:rPr lang="en-US" altLang="zh-CN" dirty="0"/>
              <a:t>, </a:t>
            </a:r>
            <a:r>
              <a:rPr lang="zh-CN" altLang="en-US" dirty="0"/>
              <a:t>则证明是错误的</a:t>
            </a:r>
          </a:p>
          <a:p>
            <a:r>
              <a:rPr lang="en-US" altLang="zh-CN" dirty="0"/>
              <a:t>(2) (4)</a:t>
            </a:r>
            <a:r>
              <a:rPr lang="zh-CN" altLang="en-US" dirty="0"/>
              <a:t>中的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en-US" dirty="0"/>
              <a:t> 不一定相同。 </a:t>
            </a:r>
          </a:p>
        </p:txBody>
      </p:sp>
    </p:spTree>
    <p:extLst>
      <p:ext uri="{BB962C8B-B14F-4D97-AF65-F5344CB8AC3E}">
        <p14:creationId xmlns:p14="http://schemas.microsoft.com/office/powerpoint/2010/main" val="113932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5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日期占位符 3">
            <a:extLst>
              <a:ext uri="{FF2B5EF4-FFF2-40B4-BE49-F238E27FC236}">
                <a16:creationId xmlns:a16="http://schemas.microsoft.com/office/drawing/2014/main" id="{A92C052E-61F0-4792-978C-078DE7F2D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6CE5-C117-4B6F-BC84-032F3AF72D7B}" type="datetime10">
              <a:rPr lang="zh-CN" altLang="en-US"/>
              <a:pPr/>
              <a:t>17:46</a:t>
            </a:fld>
            <a:endParaRPr lang="en-US" altLang="zh-CN"/>
          </a:p>
        </p:txBody>
      </p:sp>
      <p:sp>
        <p:nvSpPr>
          <p:cNvPr id="20" name="页脚占位符 4">
            <a:extLst>
              <a:ext uri="{FF2B5EF4-FFF2-40B4-BE49-F238E27FC236}">
                <a16:creationId xmlns:a16="http://schemas.microsoft.com/office/drawing/2014/main" id="{105A3909-1208-4E7F-9DC9-37B5BF97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北京邮电大学 计算机学院 离散数学</a:t>
            </a:r>
            <a:endParaRPr lang="en-US" altLang="zh-CN"/>
          </a:p>
        </p:txBody>
      </p:sp>
      <p:sp>
        <p:nvSpPr>
          <p:cNvPr id="21" name="灯片编号占位符 5">
            <a:extLst>
              <a:ext uri="{FF2B5EF4-FFF2-40B4-BE49-F238E27FC236}">
                <a16:creationId xmlns:a16="http://schemas.microsoft.com/office/drawing/2014/main" id="{1FB9C83D-51B1-4B7A-947F-81A64B2E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8E0E-AA86-4F82-B66A-92323568397F}" type="slidenum">
              <a:rPr lang="zh-CN" altLang="en-US"/>
              <a:pPr/>
              <a:t>67</a:t>
            </a:fld>
            <a:endParaRPr lang="en-US" altLang="zh-CN"/>
          </a:p>
        </p:txBody>
      </p:sp>
      <p:sp>
        <p:nvSpPr>
          <p:cNvPr id="657410" name="Rectangle 2">
            <a:extLst>
              <a:ext uri="{FF2B5EF4-FFF2-40B4-BE49-F238E27FC236}">
                <a16:creationId xmlns:a16="http://schemas.microsoft.com/office/drawing/2014/main" id="{8D4A7DCC-560F-46B8-8750-605578E01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49243"/>
            <a:ext cx="7793038" cy="685800"/>
          </a:xfrm>
        </p:spPr>
        <p:txBody>
          <a:bodyPr/>
          <a:lstStyle/>
          <a:p>
            <a:r>
              <a:rPr lang="zh-CN" altLang="en-US" sz="4000" dirty="0"/>
              <a:t>例子</a:t>
            </a:r>
          </a:p>
        </p:txBody>
      </p:sp>
      <p:sp>
        <p:nvSpPr>
          <p:cNvPr id="657411" name="Rectangle 3">
            <a:extLst>
              <a:ext uri="{FF2B5EF4-FFF2-40B4-BE49-F238E27FC236}">
                <a16:creationId xmlns:a16="http://schemas.microsoft.com/office/drawing/2014/main" id="{DCB92EB8-399C-444A-B99B-B5A2C8BC2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1319" y="1716157"/>
            <a:ext cx="88392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200" dirty="0"/>
              <a:t>前提：</a:t>
            </a:r>
          </a:p>
          <a:p>
            <a:pPr>
              <a:lnSpc>
                <a:spcPct val="90000"/>
              </a:lnSpc>
            </a:pPr>
            <a:endParaRPr lang="zh-CN" altLang="en-US" sz="3200" dirty="0"/>
          </a:p>
          <a:p>
            <a:pPr>
              <a:lnSpc>
                <a:spcPct val="90000"/>
              </a:lnSpc>
            </a:pPr>
            <a:r>
              <a:rPr lang="zh-CN" altLang="en-US" sz="3200" dirty="0"/>
              <a:t>结论：</a:t>
            </a:r>
          </a:p>
          <a:p>
            <a:pPr>
              <a:lnSpc>
                <a:spcPct val="90000"/>
              </a:lnSpc>
            </a:pPr>
            <a:r>
              <a:rPr lang="zh-CN" altLang="en-US" sz="3200" b="1" dirty="0"/>
              <a:t>证明：</a:t>
            </a:r>
            <a:endParaRPr lang="zh-CN" altLang="en-US" sz="3200" dirty="0"/>
          </a:p>
          <a:p>
            <a:pPr>
              <a:lnSpc>
                <a:spcPct val="90000"/>
              </a:lnSpc>
            </a:pPr>
            <a:r>
              <a:rPr lang="en-US" altLang="zh-CN" sz="3200" dirty="0"/>
              <a:t>(1)                                    </a:t>
            </a:r>
            <a:r>
              <a:rPr lang="zh-CN" altLang="en-US" sz="3200" dirty="0">
                <a:latin typeface="Times New Roman" panose="02020603050405020304" pitchFamily="18" charset="0"/>
              </a:rPr>
              <a:t>前提引入</a:t>
            </a:r>
            <a:r>
              <a:rPr lang="en-US" altLang="zh-CN" sz="3200" dirty="0"/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3200" dirty="0"/>
              <a:t>(2)                                    </a:t>
            </a:r>
            <a:r>
              <a:rPr lang="zh-CN" altLang="en-US" sz="3200" dirty="0"/>
              <a:t>置换规则</a:t>
            </a:r>
          </a:p>
          <a:p>
            <a:pPr>
              <a:lnSpc>
                <a:spcPct val="90000"/>
              </a:lnSpc>
            </a:pPr>
            <a:r>
              <a:rPr lang="en-US" altLang="zh-CN" sz="3200" dirty="0"/>
              <a:t>(3)                                    </a:t>
            </a:r>
            <a:r>
              <a:rPr lang="zh-CN" altLang="en-US" sz="3200" dirty="0"/>
              <a:t>置换规则</a:t>
            </a:r>
            <a:r>
              <a:rPr lang="en-US" altLang="zh-CN" sz="3200" dirty="0"/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3200" dirty="0"/>
              <a:t>(4)                                    </a:t>
            </a:r>
            <a:r>
              <a:rPr lang="zh-CN" altLang="en-US" sz="3200" dirty="0"/>
              <a:t>置换规则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657412" name="Rectangle 4">
            <a:extLst>
              <a:ext uri="{FF2B5EF4-FFF2-40B4-BE49-F238E27FC236}">
                <a16:creationId xmlns:a16="http://schemas.microsoft.com/office/drawing/2014/main" id="{226537CA-98A5-4D04-85F8-B34AAD512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67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57414" name="Rectangle 6">
            <a:extLst>
              <a:ext uri="{FF2B5EF4-FFF2-40B4-BE49-F238E27FC236}">
                <a16:creationId xmlns:a16="http://schemas.microsoft.com/office/drawing/2014/main" id="{3240A4FF-8A34-46DE-941E-2730C98E1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76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57423" name="Rectangle 15">
            <a:extLst>
              <a:ext uri="{FF2B5EF4-FFF2-40B4-BE49-F238E27FC236}">
                <a16:creationId xmlns:a16="http://schemas.microsoft.com/office/drawing/2014/main" id="{2CC3416B-6B49-4027-A5FF-162242AF9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76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57422" name="Object 14">
            <a:extLst>
              <a:ext uri="{FF2B5EF4-FFF2-40B4-BE49-F238E27FC236}">
                <a16:creationId xmlns:a16="http://schemas.microsoft.com/office/drawing/2014/main" id="{5D32723D-02F2-4A9A-8B6E-4DA66415D3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931024"/>
              </p:ext>
            </p:extLst>
          </p:nvPr>
        </p:nvGraphicFramePr>
        <p:xfrm>
          <a:off x="1981200" y="1752601"/>
          <a:ext cx="68580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7" name="公式" r:id="rId3" imgW="4800600" imgH="317500" progId="Equation.3">
                  <p:embed/>
                </p:oleObj>
              </mc:Choice>
              <mc:Fallback>
                <p:oleObj name="公式" r:id="rId3" imgW="4800600" imgH="317500" progId="Equation.3">
                  <p:embed/>
                  <p:pic>
                    <p:nvPicPr>
                      <p:cNvPr id="657422" name="Object 14">
                        <a:extLst>
                          <a:ext uri="{FF2B5EF4-FFF2-40B4-BE49-F238E27FC236}">
                            <a16:creationId xmlns:a16="http://schemas.microsoft.com/office/drawing/2014/main" id="{5D32723D-02F2-4A9A-8B6E-4DA66415D3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752601"/>
                        <a:ext cx="6858000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7425" name="Rectangle 17">
            <a:extLst>
              <a:ext uri="{FF2B5EF4-FFF2-40B4-BE49-F238E27FC236}">
                <a16:creationId xmlns:a16="http://schemas.microsoft.com/office/drawing/2014/main" id="{9A571C1A-EA3F-45CB-A82C-789F5CA16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76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57424" name="Object 16">
            <a:extLst>
              <a:ext uri="{FF2B5EF4-FFF2-40B4-BE49-F238E27FC236}">
                <a16:creationId xmlns:a16="http://schemas.microsoft.com/office/drawing/2014/main" id="{E0E70F74-0ACA-4903-8802-BFAD71B7B4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886978"/>
              </p:ext>
            </p:extLst>
          </p:nvPr>
        </p:nvGraphicFramePr>
        <p:xfrm>
          <a:off x="1961322" y="2307432"/>
          <a:ext cx="3810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8" name="公式" r:id="rId5" imgW="2462731" imgH="317362" progId="Equation.3">
                  <p:embed/>
                </p:oleObj>
              </mc:Choice>
              <mc:Fallback>
                <p:oleObj name="公式" r:id="rId5" imgW="2462731" imgH="317362" progId="Equation.3">
                  <p:embed/>
                  <p:pic>
                    <p:nvPicPr>
                      <p:cNvPr id="657424" name="Object 16">
                        <a:extLst>
                          <a:ext uri="{FF2B5EF4-FFF2-40B4-BE49-F238E27FC236}">
                            <a16:creationId xmlns:a16="http://schemas.microsoft.com/office/drawing/2014/main" id="{E0E70F74-0ACA-4903-8802-BFAD71B7B4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322" y="2307432"/>
                        <a:ext cx="38100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7427" name="Rectangle 19">
            <a:extLst>
              <a:ext uri="{FF2B5EF4-FFF2-40B4-BE49-F238E27FC236}">
                <a16:creationId xmlns:a16="http://schemas.microsoft.com/office/drawing/2014/main" id="{8273C04C-72DD-4B51-A7C9-8FFBAB72C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76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57426" name="Object 18">
            <a:extLst>
              <a:ext uri="{FF2B5EF4-FFF2-40B4-BE49-F238E27FC236}">
                <a16:creationId xmlns:a16="http://schemas.microsoft.com/office/drawing/2014/main" id="{F0EF2576-853B-409E-A768-8818719CD8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268104"/>
              </p:ext>
            </p:extLst>
          </p:nvPr>
        </p:nvGraphicFramePr>
        <p:xfrm>
          <a:off x="1961322" y="2826062"/>
          <a:ext cx="3657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9" name="公式" r:id="rId7" imgW="2400300" imgH="317500" progId="Equation.3">
                  <p:embed/>
                </p:oleObj>
              </mc:Choice>
              <mc:Fallback>
                <p:oleObj name="公式" r:id="rId7" imgW="2400300" imgH="317500" progId="Equation.3">
                  <p:embed/>
                  <p:pic>
                    <p:nvPicPr>
                      <p:cNvPr id="657426" name="Object 18">
                        <a:extLst>
                          <a:ext uri="{FF2B5EF4-FFF2-40B4-BE49-F238E27FC236}">
                            <a16:creationId xmlns:a16="http://schemas.microsoft.com/office/drawing/2014/main" id="{F0EF2576-853B-409E-A768-8818719CD8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322" y="2826062"/>
                        <a:ext cx="365760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428" name="Object 20">
            <a:extLst>
              <a:ext uri="{FF2B5EF4-FFF2-40B4-BE49-F238E27FC236}">
                <a16:creationId xmlns:a16="http://schemas.microsoft.com/office/drawing/2014/main" id="{30AD46A7-FD1A-4FFC-9838-E3CC60B556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886200"/>
          <a:ext cx="3810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0" name="公式" r:id="rId9" imgW="2462731" imgH="317362" progId="Equation.3">
                  <p:embed/>
                </p:oleObj>
              </mc:Choice>
              <mc:Fallback>
                <p:oleObj name="公式" r:id="rId9" imgW="2462731" imgH="317362" progId="Equation.3">
                  <p:embed/>
                  <p:pic>
                    <p:nvPicPr>
                      <p:cNvPr id="657428" name="Object 20">
                        <a:extLst>
                          <a:ext uri="{FF2B5EF4-FFF2-40B4-BE49-F238E27FC236}">
                            <a16:creationId xmlns:a16="http://schemas.microsoft.com/office/drawing/2014/main" id="{30AD46A7-FD1A-4FFC-9838-E3CC60B556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86200"/>
                        <a:ext cx="38100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7430" name="Rectangle 22">
            <a:extLst>
              <a:ext uri="{FF2B5EF4-FFF2-40B4-BE49-F238E27FC236}">
                <a16:creationId xmlns:a16="http://schemas.microsoft.com/office/drawing/2014/main" id="{9F557F22-AD5A-4C3C-8D0A-29649AB8A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67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57429" name="Object 21">
            <a:extLst>
              <a:ext uri="{FF2B5EF4-FFF2-40B4-BE49-F238E27FC236}">
                <a16:creationId xmlns:a16="http://schemas.microsoft.com/office/drawing/2014/main" id="{71C44AA3-F14D-4DD6-AB3D-DD258FC6F9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343400"/>
          <a:ext cx="41148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1" name="公式" r:id="rId10" imgW="1473120" imgH="203040" progId="Equation.3">
                  <p:embed/>
                </p:oleObj>
              </mc:Choice>
              <mc:Fallback>
                <p:oleObj name="公式" r:id="rId10" imgW="1473120" imgH="203040" progId="Equation.3">
                  <p:embed/>
                  <p:pic>
                    <p:nvPicPr>
                      <p:cNvPr id="657429" name="Object 21">
                        <a:extLst>
                          <a:ext uri="{FF2B5EF4-FFF2-40B4-BE49-F238E27FC236}">
                            <a16:creationId xmlns:a16="http://schemas.microsoft.com/office/drawing/2014/main" id="{71C44AA3-F14D-4DD6-AB3D-DD258FC6F9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343400"/>
                        <a:ext cx="4114800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7432" name="Rectangle 24">
            <a:extLst>
              <a:ext uri="{FF2B5EF4-FFF2-40B4-BE49-F238E27FC236}">
                <a16:creationId xmlns:a16="http://schemas.microsoft.com/office/drawing/2014/main" id="{18CD7FD3-A771-4C7A-AE9B-9E9CB5470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67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57431" name="Object 23">
            <a:extLst>
              <a:ext uri="{FF2B5EF4-FFF2-40B4-BE49-F238E27FC236}">
                <a16:creationId xmlns:a16="http://schemas.microsoft.com/office/drawing/2014/main" id="{B84BF3EE-773D-4310-8BD9-9BCF7662C7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941888"/>
          <a:ext cx="38100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2" name="公式" r:id="rId12" imgW="1447560" imgH="203040" progId="Equation.3">
                  <p:embed/>
                </p:oleObj>
              </mc:Choice>
              <mc:Fallback>
                <p:oleObj name="公式" r:id="rId12" imgW="1447560" imgH="203040" progId="Equation.3">
                  <p:embed/>
                  <p:pic>
                    <p:nvPicPr>
                      <p:cNvPr id="657431" name="Object 23">
                        <a:extLst>
                          <a:ext uri="{FF2B5EF4-FFF2-40B4-BE49-F238E27FC236}">
                            <a16:creationId xmlns:a16="http://schemas.microsoft.com/office/drawing/2014/main" id="{B84BF3EE-773D-4310-8BD9-9BCF7662C7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941888"/>
                        <a:ext cx="3810000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7434" name="Rectangle 26">
            <a:extLst>
              <a:ext uri="{FF2B5EF4-FFF2-40B4-BE49-F238E27FC236}">
                <a16:creationId xmlns:a16="http://schemas.microsoft.com/office/drawing/2014/main" id="{FA9B91A2-570D-40E2-A85D-7FCDCC54D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67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57433" name="Object 25">
            <a:extLst>
              <a:ext uri="{FF2B5EF4-FFF2-40B4-BE49-F238E27FC236}">
                <a16:creationId xmlns:a16="http://schemas.microsoft.com/office/drawing/2014/main" id="{9C7D7CC4-EFB5-4E7A-8B27-3849925E5F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5487988"/>
          <a:ext cx="38862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3" name="公式" r:id="rId14" imgW="1498320" imgH="203040" progId="Equation.3">
                  <p:embed/>
                </p:oleObj>
              </mc:Choice>
              <mc:Fallback>
                <p:oleObj name="公式" r:id="rId14" imgW="1498320" imgH="203040" progId="Equation.3">
                  <p:embed/>
                  <p:pic>
                    <p:nvPicPr>
                      <p:cNvPr id="657433" name="Object 25">
                        <a:extLst>
                          <a:ext uri="{FF2B5EF4-FFF2-40B4-BE49-F238E27FC236}">
                            <a16:creationId xmlns:a16="http://schemas.microsoft.com/office/drawing/2014/main" id="{9C7D7CC4-EFB5-4E7A-8B27-3849925E5F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487988"/>
                        <a:ext cx="3886200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931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11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5">
            <a:extLst>
              <a:ext uri="{FF2B5EF4-FFF2-40B4-BE49-F238E27FC236}">
                <a16:creationId xmlns:a16="http://schemas.microsoft.com/office/drawing/2014/main" id="{2F3D04FC-CA0B-48AE-8F7C-C0FF3552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EC44-F333-4572-A214-681371A63250}" type="slidenum">
              <a:rPr lang="zh-CN" altLang="en-US"/>
              <a:pPr/>
              <a:t>68</a:t>
            </a:fld>
            <a:endParaRPr lang="en-US" altLang="zh-CN"/>
          </a:p>
        </p:txBody>
      </p:sp>
      <p:sp>
        <p:nvSpPr>
          <p:cNvPr id="658435" name="Rectangle 3">
            <a:extLst>
              <a:ext uri="{FF2B5EF4-FFF2-40B4-BE49-F238E27FC236}">
                <a16:creationId xmlns:a16="http://schemas.microsoft.com/office/drawing/2014/main" id="{58F40FAF-E950-4B6D-8E27-38F0537A2A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52400"/>
            <a:ext cx="8991600" cy="5562597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zh-CN" altLang="en-US" dirty="0"/>
              <a:t>前提：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endParaRPr lang="zh-CN" altLang="en-US" dirty="0"/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zh-CN" altLang="en-US" dirty="0"/>
              <a:t>结论：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zh-CN" dirty="0"/>
              <a:t>(1)                                        </a:t>
            </a:r>
            <a:r>
              <a:rPr lang="zh-CN" altLang="en-US" dirty="0">
                <a:latin typeface="Times New Roman" panose="02020603050405020304" pitchFamily="18" charset="0"/>
              </a:rPr>
              <a:t>前提引入</a:t>
            </a:r>
            <a:r>
              <a:rPr lang="en-US" altLang="zh-CN" dirty="0"/>
              <a:t>;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zh-CN" dirty="0"/>
              <a:t>(2)                                        </a:t>
            </a:r>
            <a:r>
              <a:rPr lang="zh-CN" altLang="en-US" dirty="0"/>
              <a:t>置换规则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zh-CN" dirty="0"/>
              <a:t>(3)                                        </a:t>
            </a:r>
            <a:r>
              <a:rPr lang="zh-CN" altLang="en-US" dirty="0"/>
              <a:t>置换规则</a:t>
            </a:r>
            <a:r>
              <a:rPr lang="en-US" altLang="zh-CN" dirty="0"/>
              <a:t>;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zh-CN" dirty="0"/>
              <a:t>(4)                                        </a:t>
            </a:r>
            <a:r>
              <a:rPr lang="zh-CN" altLang="en-US" dirty="0"/>
              <a:t>置换规则</a:t>
            </a:r>
            <a:r>
              <a:rPr lang="en-US" altLang="zh-CN" dirty="0"/>
              <a:t>;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zh-CN" dirty="0"/>
              <a:t>(5)                                                         P;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zh-CN" dirty="0"/>
              <a:t>(6)                                        T; (4)(5)</a:t>
            </a:r>
            <a:r>
              <a:rPr lang="zh-CN" altLang="en-US" dirty="0"/>
              <a:t>拒取式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zh-CN" dirty="0"/>
              <a:t>(7)                                        </a:t>
            </a:r>
            <a:r>
              <a:rPr lang="zh-CN" altLang="en-US" dirty="0"/>
              <a:t>置换规则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zh-CN" dirty="0"/>
              <a:t>(8)                                        </a:t>
            </a:r>
            <a:r>
              <a:rPr lang="zh-CN" altLang="en-US" dirty="0"/>
              <a:t>置换规则</a:t>
            </a:r>
            <a:r>
              <a:rPr lang="en-US" altLang="zh-CN" dirty="0"/>
              <a:t>;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zh-CN" dirty="0"/>
              <a:t>(9)                                        </a:t>
            </a:r>
            <a:r>
              <a:rPr lang="zh-CN" altLang="en-US" dirty="0"/>
              <a:t>置换规则</a:t>
            </a:r>
            <a:r>
              <a:rPr lang="en-US" altLang="zh-CN" dirty="0"/>
              <a:t>;</a:t>
            </a:r>
          </a:p>
        </p:txBody>
      </p:sp>
      <p:sp>
        <p:nvSpPr>
          <p:cNvPr id="658436" name="Rectangle 4">
            <a:extLst>
              <a:ext uri="{FF2B5EF4-FFF2-40B4-BE49-F238E27FC236}">
                <a16:creationId xmlns:a16="http://schemas.microsoft.com/office/drawing/2014/main" id="{7762290E-5E75-4C0E-BE6F-A8A00CDA9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66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58437" name="Rectangle 5">
            <a:extLst>
              <a:ext uri="{FF2B5EF4-FFF2-40B4-BE49-F238E27FC236}">
                <a16:creationId xmlns:a16="http://schemas.microsoft.com/office/drawing/2014/main" id="{AE962727-78A0-4739-9A59-1170E29CB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6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58438" name="Rectangle 6">
            <a:extLst>
              <a:ext uri="{FF2B5EF4-FFF2-40B4-BE49-F238E27FC236}">
                <a16:creationId xmlns:a16="http://schemas.microsoft.com/office/drawing/2014/main" id="{1951F7FB-9010-44B0-9BE8-DA665ABE2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6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58439" name="Object 7">
            <a:extLst>
              <a:ext uri="{FF2B5EF4-FFF2-40B4-BE49-F238E27FC236}">
                <a16:creationId xmlns:a16="http://schemas.microsoft.com/office/drawing/2014/main" id="{62E23EF6-BF05-4E76-B0F3-C469B8EE46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36538"/>
          <a:ext cx="68580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6" name="公式" r:id="rId3" imgW="4800600" imgH="317500" progId="Equation.3">
                  <p:embed/>
                </p:oleObj>
              </mc:Choice>
              <mc:Fallback>
                <p:oleObj name="公式" r:id="rId3" imgW="4800600" imgH="317500" progId="Equation.3">
                  <p:embed/>
                  <p:pic>
                    <p:nvPicPr>
                      <p:cNvPr id="658439" name="Object 7">
                        <a:extLst>
                          <a:ext uri="{FF2B5EF4-FFF2-40B4-BE49-F238E27FC236}">
                            <a16:creationId xmlns:a16="http://schemas.microsoft.com/office/drawing/2014/main" id="{62E23EF6-BF05-4E76-B0F3-C469B8EE46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36538"/>
                        <a:ext cx="6858000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8440" name="Rectangle 8">
            <a:extLst>
              <a:ext uri="{FF2B5EF4-FFF2-40B4-BE49-F238E27FC236}">
                <a16:creationId xmlns:a16="http://schemas.microsoft.com/office/drawing/2014/main" id="{B123E890-E5AF-4288-8E44-6EF3B8CD1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6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58441" name="Object 9">
            <a:extLst>
              <a:ext uri="{FF2B5EF4-FFF2-40B4-BE49-F238E27FC236}">
                <a16:creationId xmlns:a16="http://schemas.microsoft.com/office/drawing/2014/main" id="{6A9476F2-52EE-4AB6-94CF-2B60312852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733425"/>
          <a:ext cx="3810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7" name="公式" r:id="rId5" imgW="2462731" imgH="317362" progId="Equation.3">
                  <p:embed/>
                </p:oleObj>
              </mc:Choice>
              <mc:Fallback>
                <p:oleObj name="公式" r:id="rId5" imgW="2462731" imgH="317362" progId="Equation.3">
                  <p:embed/>
                  <p:pic>
                    <p:nvPicPr>
                      <p:cNvPr id="658441" name="Object 9">
                        <a:extLst>
                          <a:ext uri="{FF2B5EF4-FFF2-40B4-BE49-F238E27FC236}">
                            <a16:creationId xmlns:a16="http://schemas.microsoft.com/office/drawing/2014/main" id="{6A9476F2-52EE-4AB6-94CF-2B60312852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733425"/>
                        <a:ext cx="38100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8442" name="Rectangle 10">
            <a:extLst>
              <a:ext uri="{FF2B5EF4-FFF2-40B4-BE49-F238E27FC236}">
                <a16:creationId xmlns:a16="http://schemas.microsoft.com/office/drawing/2014/main" id="{735DCBFE-496D-45AC-AD48-8D499973A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6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58443" name="Object 11">
            <a:extLst>
              <a:ext uri="{FF2B5EF4-FFF2-40B4-BE49-F238E27FC236}">
                <a16:creationId xmlns:a16="http://schemas.microsoft.com/office/drawing/2014/main" id="{25F4599E-8B05-4450-9935-5F6B0C14A2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295400"/>
          <a:ext cx="3657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8" name="公式" r:id="rId7" imgW="2400300" imgH="317500" progId="Equation.3">
                  <p:embed/>
                </p:oleObj>
              </mc:Choice>
              <mc:Fallback>
                <p:oleObj name="公式" r:id="rId7" imgW="2400300" imgH="317500" progId="Equation.3">
                  <p:embed/>
                  <p:pic>
                    <p:nvPicPr>
                      <p:cNvPr id="658443" name="Object 11">
                        <a:extLst>
                          <a:ext uri="{FF2B5EF4-FFF2-40B4-BE49-F238E27FC236}">
                            <a16:creationId xmlns:a16="http://schemas.microsoft.com/office/drawing/2014/main" id="{25F4599E-8B05-4450-9935-5F6B0C14A2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95400"/>
                        <a:ext cx="365760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8444" name="Object 12">
            <a:extLst>
              <a:ext uri="{FF2B5EF4-FFF2-40B4-BE49-F238E27FC236}">
                <a16:creationId xmlns:a16="http://schemas.microsoft.com/office/drawing/2014/main" id="{37A45E6C-30BB-4AFD-89CE-F108DA8991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496620"/>
              </p:ext>
            </p:extLst>
          </p:nvPr>
        </p:nvGraphicFramePr>
        <p:xfrm>
          <a:off x="1371600" y="1828800"/>
          <a:ext cx="3810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9" name="公式" r:id="rId9" imgW="2462731" imgH="317362" progId="Equation.3">
                  <p:embed/>
                </p:oleObj>
              </mc:Choice>
              <mc:Fallback>
                <p:oleObj name="公式" r:id="rId9" imgW="2462731" imgH="317362" progId="Equation.3">
                  <p:embed/>
                  <p:pic>
                    <p:nvPicPr>
                      <p:cNvPr id="658444" name="Object 12">
                        <a:extLst>
                          <a:ext uri="{FF2B5EF4-FFF2-40B4-BE49-F238E27FC236}">
                            <a16:creationId xmlns:a16="http://schemas.microsoft.com/office/drawing/2014/main" id="{37A45E6C-30BB-4AFD-89CE-F108DA8991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828800"/>
                        <a:ext cx="38100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8445" name="Rectangle 13">
            <a:extLst>
              <a:ext uri="{FF2B5EF4-FFF2-40B4-BE49-F238E27FC236}">
                <a16:creationId xmlns:a16="http://schemas.microsoft.com/office/drawing/2014/main" id="{4AC5B293-E17A-4DC9-B8DD-4B3818650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66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58446" name="Object 14">
            <a:extLst>
              <a:ext uri="{FF2B5EF4-FFF2-40B4-BE49-F238E27FC236}">
                <a16:creationId xmlns:a16="http://schemas.microsoft.com/office/drawing/2014/main" id="{DBE6D1BA-D53C-46EE-B441-A34BC831E8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383622"/>
              </p:ext>
            </p:extLst>
          </p:nvPr>
        </p:nvGraphicFramePr>
        <p:xfrm>
          <a:off x="1371600" y="2362200"/>
          <a:ext cx="41148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0" name="公式" r:id="rId10" imgW="1473120" imgH="203040" progId="Equation.3">
                  <p:embed/>
                </p:oleObj>
              </mc:Choice>
              <mc:Fallback>
                <p:oleObj name="公式" r:id="rId10" imgW="1473120" imgH="203040" progId="Equation.3">
                  <p:embed/>
                  <p:pic>
                    <p:nvPicPr>
                      <p:cNvPr id="658446" name="Object 14">
                        <a:extLst>
                          <a:ext uri="{FF2B5EF4-FFF2-40B4-BE49-F238E27FC236}">
                            <a16:creationId xmlns:a16="http://schemas.microsoft.com/office/drawing/2014/main" id="{DBE6D1BA-D53C-46EE-B441-A34BC831E8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362200"/>
                        <a:ext cx="4114800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8447" name="Rectangle 15">
            <a:extLst>
              <a:ext uri="{FF2B5EF4-FFF2-40B4-BE49-F238E27FC236}">
                <a16:creationId xmlns:a16="http://schemas.microsoft.com/office/drawing/2014/main" id="{4EB0D046-6843-44A1-97F1-8CDBF5351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66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58448" name="Object 16">
            <a:extLst>
              <a:ext uri="{FF2B5EF4-FFF2-40B4-BE49-F238E27FC236}">
                <a16:creationId xmlns:a16="http://schemas.microsoft.com/office/drawing/2014/main" id="{75FDF886-A1A9-4BE8-B5CC-7E2247A320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501097"/>
              </p:ext>
            </p:extLst>
          </p:nvPr>
        </p:nvGraphicFramePr>
        <p:xfrm>
          <a:off x="1371600" y="2960688"/>
          <a:ext cx="38100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1" name="公式" r:id="rId12" imgW="1447560" imgH="203040" progId="Equation.3">
                  <p:embed/>
                </p:oleObj>
              </mc:Choice>
              <mc:Fallback>
                <p:oleObj name="公式" r:id="rId12" imgW="1447560" imgH="203040" progId="Equation.3">
                  <p:embed/>
                  <p:pic>
                    <p:nvPicPr>
                      <p:cNvPr id="658448" name="Object 16">
                        <a:extLst>
                          <a:ext uri="{FF2B5EF4-FFF2-40B4-BE49-F238E27FC236}">
                            <a16:creationId xmlns:a16="http://schemas.microsoft.com/office/drawing/2014/main" id="{75FDF886-A1A9-4BE8-B5CC-7E2247A320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960688"/>
                        <a:ext cx="3810000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8449" name="Rectangle 17">
            <a:extLst>
              <a:ext uri="{FF2B5EF4-FFF2-40B4-BE49-F238E27FC236}">
                <a16:creationId xmlns:a16="http://schemas.microsoft.com/office/drawing/2014/main" id="{20C4C129-C5B3-40A8-81D6-568C45E96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66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58450" name="Object 18">
            <a:extLst>
              <a:ext uri="{FF2B5EF4-FFF2-40B4-BE49-F238E27FC236}">
                <a16:creationId xmlns:a16="http://schemas.microsoft.com/office/drawing/2014/main" id="{379CE976-38BA-4BD6-B3C6-0C2A559C64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972066"/>
              </p:ext>
            </p:extLst>
          </p:nvPr>
        </p:nvGraphicFramePr>
        <p:xfrm>
          <a:off x="1447800" y="3506788"/>
          <a:ext cx="38862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2" name="公式" r:id="rId14" imgW="1498320" imgH="203040" progId="Equation.3">
                  <p:embed/>
                </p:oleObj>
              </mc:Choice>
              <mc:Fallback>
                <p:oleObj name="公式" r:id="rId14" imgW="1498320" imgH="203040" progId="Equation.3">
                  <p:embed/>
                  <p:pic>
                    <p:nvPicPr>
                      <p:cNvPr id="658450" name="Object 18">
                        <a:extLst>
                          <a:ext uri="{FF2B5EF4-FFF2-40B4-BE49-F238E27FC236}">
                            <a16:creationId xmlns:a16="http://schemas.microsoft.com/office/drawing/2014/main" id="{379CE976-38BA-4BD6-B3C6-0C2A559C64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06788"/>
                        <a:ext cx="3886200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8452" name="Object 20">
            <a:extLst>
              <a:ext uri="{FF2B5EF4-FFF2-40B4-BE49-F238E27FC236}">
                <a16:creationId xmlns:a16="http://schemas.microsoft.com/office/drawing/2014/main" id="{47E9BD79-B45C-4B52-AD40-DBDDF8D24B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741979"/>
              </p:ext>
            </p:extLst>
          </p:nvPr>
        </p:nvGraphicFramePr>
        <p:xfrm>
          <a:off x="1295400" y="4046537"/>
          <a:ext cx="68580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3" name="公式" r:id="rId16" imgW="4800600" imgH="317500" progId="Equation.3">
                  <p:embed/>
                </p:oleObj>
              </mc:Choice>
              <mc:Fallback>
                <p:oleObj name="公式" r:id="rId16" imgW="4800600" imgH="317500" progId="Equation.3">
                  <p:embed/>
                  <p:pic>
                    <p:nvPicPr>
                      <p:cNvPr id="658452" name="Object 20">
                        <a:extLst>
                          <a:ext uri="{FF2B5EF4-FFF2-40B4-BE49-F238E27FC236}">
                            <a16:creationId xmlns:a16="http://schemas.microsoft.com/office/drawing/2014/main" id="{47E9BD79-B45C-4B52-AD40-DBDDF8D24B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046537"/>
                        <a:ext cx="6858000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8454" name="Rectangle 22">
            <a:extLst>
              <a:ext uri="{FF2B5EF4-FFF2-40B4-BE49-F238E27FC236}">
                <a16:creationId xmlns:a16="http://schemas.microsoft.com/office/drawing/2014/main" id="{1DE31676-6FA9-435A-B417-2CF290FCD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58453" name="Object 21">
            <a:extLst>
              <a:ext uri="{FF2B5EF4-FFF2-40B4-BE49-F238E27FC236}">
                <a16:creationId xmlns:a16="http://schemas.microsoft.com/office/drawing/2014/main" id="{C5E0333D-1E57-4405-9F26-A842655B52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813930"/>
              </p:ext>
            </p:extLst>
          </p:nvPr>
        </p:nvGraphicFramePr>
        <p:xfrm>
          <a:off x="1371600" y="4568825"/>
          <a:ext cx="32004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4" name="公式" r:id="rId17" imgW="1231560" imgH="203040" progId="Equation.3">
                  <p:embed/>
                </p:oleObj>
              </mc:Choice>
              <mc:Fallback>
                <p:oleObj name="公式" r:id="rId17" imgW="1231560" imgH="203040" progId="Equation.3">
                  <p:embed/>
                  <p:pic>
                    <p:nvPicPr>
                      <p:cNvPr id="658453" name="Object 21">
                        <a:extLst>
                          <a:ext uri="{FF2B5EF4-FFF2-40B4-BE49-F238E27FC236}">
                            <a16:creationId xmlns:a16="http://schemas.microsoft.com/office/drawing/2014/main" id="{C5E0333D-1E57-4405-9F26-A842655B52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568825"/>
                        <a:ext cx="320040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8456" name="Rectangle 24">
            <a:extLst>
              <a:ext uri="{FF2B5EF4-FFF2-40B4-BE49-F238E27FC236}">
                <a16:creationId xmlns:a16="http://schemas.microsoft.com/office/drawing/2014/main" id="{3F2DD9BD-B14B-4962-9D78-2F154830C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58455" name="Object 23">
            <a:extLst>
              <a:ext uri="{FF2B5EF4-FFF2-40B4-BE49-F238E27FC236}">
                <a16:creationId xmlns:a16="http://schemas.microsoft.com/office/drawing/2014/main" id="{F80B0D74-99ED-42BC-A8EB-499F86072C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913701"/>
              </p:ext>
            </p:extLst>
          </p:nvPr>
        </p:nvGraphicFramePr>
        <p:xfrm>
          <a:off x="1371600" y="5092700"/>
          <a:ext cx="3352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5" name="公式" r:id="rId19" imgW="1257120" imgH="203040" progId="Equation.3">
                  <p:embed/>
                </p:oleObj>
              </mc:Choice>
              <mc:Fallback>
                <p:oleObj name="公式" r:id="rId19" imgW="1257120" imgH="203040" progId="Equation.3">
                  <p:embed/>
                  <p:pic>
                    <p:nvPicPr>
                      <p:cNvPr id="658455" name="Object 23">
                        <a:extLst>
                          <a:ext uri="{FF2B5EF4-FFF2-40B4-BE49-F238E27FC236}">
                            <a16:creationId xmlns:a16="http://schemas.microsoft.com/office/drawing/2014/main" id="{F80B0D74-99ED-42BC-A8EB-499F86072C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092700"/>
                        <a:ext cx="33528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8458" name="Rectangle 26">
            <a:extLst>
              <a:ext uri="{FF2B5EF4-FFF2-40B4-BE49-F238E27FC236}">
                <a16:creationId xmlns:a16="http://schemas.microsoft.com/office/drawing/2014/main" id="{B729D343-28B5-4647-94CA-6FD6C0D22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58457" name="Object 25">
            <a:extLst>
              <a:ext uri="{FF2B5EF4-FFF2-40B4-BE49-F238E27FC236}">
                <a16:creationId xmlns:a16="http://schemas.microsoft.com/office/drawing/2014/main" id="{805F486A-D459-41E4-867F-79D8E1C201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004857"/>
              </p:ext>
            </p:extLst>
          </p:nvPr>
        </p:nvGraphicFramePr>
        <p:xfrm>
          <a:off x="1377950" y="5616575"/>
          <a:ext cx="36512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6" name="公式" r:id="rId21" imgW="1358640" imgH="203040" progId="Equation.3">
                  <p:embed/>
                </p:oleObj>
              </mc:Choice>
              <mc:Fallback>
                <p:oleObj name="公式" r:id="rId21" imgW="1358640" imgH="203040" progId="Equation.3">
                  <p:embed/>
                  <p:pic>
                    <p:nvPicPr>
                      <p:cNvPr id="658457" name="Object 25">
                        <a:extLst>
                          <a:ext uri="{FF2B5EF4-FFF2-40B4-BE49-F238E27FC236}">
                            <a16:creationId xmlns:a16="http://schemas.microsoft.com/office/drawing/2014/main" id="{805F486A-D459-41E4-867F-79D8E1C201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5616575"/>
                        <a:ext cx="365125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8460" name="Rectangle 28">
            <a:extLst>
              <a:ext uri="{FF2B5EF4-FFF2-40B4-BE49-F238E27FC236}">
                <a16:creationId xmlns:a16="http://schemas.microsoft.com/office/drawing/2014/main" id="{B28E45F3-6E47-47B1-904E-5C014A27E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58459" name="Object 27">
            <a:extLst>
              <a:ext uri="{FF2B5EF4-FFF2-40B4-BE49-F238E27FC236}">
                <a16:creationId xmlns:a16="http://schemas.microsoft.com/office/drawing/2014/main" id="{2544EBE9-F88A-4307-88DA-3E1052CF32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70792"/>
              </p:ext>
            </p:extLst>
          </p:nvPr>
        </p:nvGraphicFramePr>
        <p:xfrm>
          <a:off x="1447800" y="6173787"/>
          <a:ext cx="3429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7" name="公式" r:id="rId23" imgW="1320480" imgH="203040" progId="Equation.3">
                  <p:embed/>
                </p:oleObj>
              </mc:Choice>
              <mc:Fallback>
                <p:oleObj name="公式" r:id="rId23" imgW="1320480" imgH="203040" progId="Equation.3">
                  <p:embed/>
                  <p:pic>
                    <p:nvPicPr>
                      <p:cNvPr id="658459" name="Object 27">
                        <a:extLst>
                          <a:ext uri="{FF2B5EF4-FFF2-40B4-BE49-F238E27FC236}">
                            <a16:creationId xmlns:a16="http://schemas.microsoft.com/office/drawing/2014/main" id="{2544EBE9-F88A-4307-88DA-3E1052CF32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6173787"/>
                        <a:ext cx="34290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014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>
            <a:extLst>
              <a:ext uri="{FF2B5EF4-FFF2-40B4-BE49-F238E27FC236}">
                <a16:creationId xmlns:a16="http://schemas.microsoft.com/office/drawing/2014/main" id="{B5AB4D3C-C4C7-4C1C-A0E8-DDCD5C30DA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931987"/>
          </a:xfrm>
        </p:spPr>
        <p:txBody>
          <a:bodyPr/>
          <a:lstStyle/>
          <a:p>
            <a:pPr algn="ctr" eaLnBrk="1" hangingPunct="1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Rules of inference for </a:t>
            </a:r>
            <a:b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quantified statements</a:t>
            </a:r>
          </a:p>
        </p:txBody>
      </p:sp>
      <p:sp>
        <p:nvSpPr>
          <p:cNvPr id="202755" name="Rectangle 4">
            <a:extLst>
              <a:ext uri="{FF2B5EF4-FFF2-40B4-BE49-F238E27FC236}">
                <a16:creationId xmlns:a16="http://schemas.microsoft.com/office/drawing/2014/main" id="{18DEBA1A-9908-47B9-9A1C-C85FCD08233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2514600"/>
            <a:ext cx="5410200" cy="3616325"/>
          </a:xfrm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Universal instantiation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  全称例化</a:t>
            </a:r>
          </a:p>
          <a:p>
            <a:pPr marL="838200" lvl="1" indent="-381000" eaLnBrk="1" hangingPunct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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xD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, P(x)</a:t>
            </a:r>
          </a:p>
          <a:p>
            <a:pPr marL="838200" lvl="1" indent="-381000" eaLnBrk="1" hangingPunct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d  D</a:t>
            </a:r>
          </a:p>
          <a:p>
            <a:pPr marL="838200" lvl="1" indent="-381000" eaLnBrk="1" hangingPunct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Therefore P(d)</a:t>
            </a:r>
          </a:p>
          <a:p>
            <a:pPr marL="838200" lvl="1" indent="-381000" eaLnBrk="1" hangingPunct="1"/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pic>
        <p:nvPicPr>
          <p:cNvPr id="202756" name="Picture 7">
            <a:extLst>
              <a:ext uri="{FF2B5EF4-FFF2-40B4-BE49-F238E27FC236}">
                <a16:creationId xmlns:a16="http://schemas.microsoft.com/office/drawing/2014/main" id="{AF89E29D-1CB3-427D-870A-55B2BF286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373313"/>
            <a:ext cx="18288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35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>
            <a:extLst>
              <a:ext uri="{FF2B5EF4-FFF2-40B4-BE49-F238E27FC236}">
                <a16:creationId xmlns:a16="http://schemas.microsoft.com/office/drawing/2014/main" id="{39F6E37D-F83F-4ECE-B00D-AB8E2B1CA9D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5CAAB35-F43D-4FD1-9380-481560B0878C}" type="datetime10">
              <a:rPr lang="zh-CN" altLang="en-US" smtClean="0"/>
              <a:pPr/>
              <a:t>17:46</a:t>
            </a:fld>
            <a:endParaRPr lang="en-US" altLang="zh-CN"/>
          </a:p>
        </p:txBody>
      </p:sp>
      <p:sp>
        <p:nvSpPr>
          <p:cNvPr id="21507" name="页脚占位符 4">
            <a:extLst>
              <a:ext uri="{FF2B5EF4-FFF2-40B4-BE49-F238E27FC236}">
                <a16:creationId xmlns:a16="http://schemas.microsoft.com/office/drawing/2014/main" id="{74E7F589-A749-48C1-9C58-46CDA64B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/>
              <a:t>北京邮电大学 计算机学院 离散数学</a:t>
            </a:r>
            <a:endParaRPr lang="en-US" altLang="zh-CN"/>
          </a:p>
        </p:txBody>
      </p:sp>
      <p:sp>
        <p:nvSpPr>
          <p:cNvPr id="21508" name="灯片编号占位符 5">
            <a:extLst>
              <a:ext uri="{FF2B5EF4-FFF2-40B4-BE49-F238E27FC236}">
                <a16:creationId xmlns:a16="http://schemas.microsoft.com/office/drawing/2014/main" id="{CA759617-CFBE-45AB-95AE-11B3C1F7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789FA22-6773-49D6-B8C8-80B3AAB1735C}" type="slidenum">
              <a:rPr lang="zh-CN" altLang="en-US" smtClean="0"/>
              <a:pPr/>
              <a:t>7</a:t>
            </a:fld>
            <a:endParaRPr lang="en-US" altLang="zh-CN"/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9FC38E87-B402-408A-A59B-BE4CC80F80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推理正确</a:t>
            </a:r>
          </a:p>
        </p:txBody>
      </p:sp>
      <p:sp>
        <p:nvSpPr>
          <p:cNvPr id="504835" name="Rectangle 3">
            <a:extLst>
              <a:ext uri="{FF2B5EF4-FFF2-40B4-BE49-F238E27FC236}">
                <a16:creationId xmlns:a16="http://schemas.microsoft.com/office/drawing/2014/main" id="{882C8633-D474-4317-A698-00130649F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95450"/>
            <a:ext cx="7772400" cy="4114800"/>
          </a:xfrm>
        </p:spPr>
        <p:txBody>
          <a:bodyPr/>
          <a:lstStyle/>
          <a:p>
            <a:r>
              <a:rPr lang="zh-CN" altLang="en-US" sz="3200">
                <a:ea typeface="宋体" panose="02010600030101010101" pitchFamily="2" charset="-122"/>
              </a:rPr>
              <a:t>记法</a:t>
            </a:r>
          </a:p>
          <a:p>
            <a:r>
              <a:rPr lang="zh-CN" altLang="en-US" sz="3200">
                <a:ea typeface="宋体" panose="02010600030101010101" pitchFamily="2" charset="-122"/>
              </a:rPr>
              <a:t>                表示          为永真式</a:t>
            </a:r>
          </a:p>
          <a:p>
            <a:r>
              <a:rPr lang="zh-CN" altLang="en-US" sz="3200">
                <a:ea typeface="宋体" panose="02010600030101010101" pitchFamily="2" charset="-122"/>
              </a:rPr>
              <a:t>同样</a:t>
            </a:r>
          </a:p>
          <a:p>
            <a:r>
              <a:rPr lang="zh-CN" altLang="en-US" sz="3200">
                <a:ea typeface="宋体" panose="02010600030101010101" pitchFamily="2" charset="-122"/>
              </a:rPr>
              <a:t>                表示          为永真式</a:t>
            </a:r>
          </a:p>
        </p:txBody>
      </p:sp>
      <p:sp>
        <p:nvSpPr>
          <p:cNvPr id="21511" name="Rectangle 5">
            <a:extLst>
              <a:ext uri="{FF2B5EF4-FFF2-40B4-BE49-F238E27FC236}">
                <a16:creationId xmlns:a16="http://schemas.microsoft.com/office/drawing/2014/main" id="{AE84AAC5-2223-4ABF-A263-33EF57B66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04836" name="Object 4">
            <a:extLst>
              <a:ext uri="{FF2B5EF4-FFF2-40B4-BE49-F238E27FC236}">
                <a16:creationId xmlns:a16="http://schemas.microsoft.com/office/drawing/2014/main" id="{9DEA36E3-B4A4-4541-9703-916DF17429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320925"/>
          <a:ext cx="13716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8" name="公式" r:id="rId3" imgW="494870" imgH="177646" progId="Equation.3">
                  <p:embed/>
                </p:oleObj>
              </mc:Choice>
              <mc:Fallback>
                <p:oleObj name="公式" r:id="rId3" imgW="494870" imgH="17764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320925"/>
                        <a:ext cx="13716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Rectangle 7">
            <a:extLst>
              <a:ext uri="{FF2B5EF4-FFF2-40B4-BE49-F238E27FC236}">
                <a16:creationId xmlns:a16="http://schemas.microsoft.com/office/drawing/2014/main" id="{F3CA5C54-4AB0-4C14-8089-7B23C0CCE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04838" name="Object 6">
            <a:extLst>
              <a:ext uri="{FF2B5EF4-FFF2-40B4-BE49-F238E27FC236}">
                <a16:creationId xmlns:a16="http://schemas.microsoft.com/office/drawing/2014/main" id="{BE427155-6713-45EA-AB7E-8B88AE4ED0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2347913"/>
          <a:ext cx="12954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9" name="公式" r:id="rId5" imgW="494870" imgH="177646" progId="Equation.3">
                  <p:embed/>
                </p:oleObj>
              </mc:Choice>
              <mc:Fallback>
                <p:oleObj name="公式" r:id="rId5" imgW="494870" imgH="17764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347913"/>
                        <a:ext cx="12954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5" name="Rectangle 9">
            <a:extLst>
              <a:ext uri="{FF2B5EF4-FFF2-40B4-BE49-F238E27FC236}">
                <a16:creationId xmlns:a16="http://schemas.microsoft.com/office/drawing/2014/main" id="{A2D92A8F-7432-45A4-8F92-9C5DF18C4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04840" name="Object 8">
            <a:extLst>
              <a:ext uri="{FF2B5EF4-FFF2-40B4-BE49-F238E27FC236}">
                <a16:creationId xmlns:a16="http://schemas.microsoft.com/office/drawing/2014/main" id="{132928CE-BA35-4F01-9A5D-493C80B467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3913" y="3482975"/>
          <a:ext cx="12954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0" name="公式" r:id="rId7" imgW="469696" imgH="177723" progId="Equation.3">
                  <p:embed/>
                </p:oleObj>
              </mc:Choice>
              <mc:Fallback>
                <p:oleObj name="公式" r:id="rId7" imgW="469696" imgH="17772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3" y="3482975"/>
                        <a:ext cx="12954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7" name="Rectangle 11">
            <a:extLst>
              <a:ext uri="{FF2B5EF4-FFF2-40B4-BE49-F238E27FC236}">
                <a16:creationId xmlns:a16="http://schemas.microsoft.com/office/drawing/2014/main" id="{3ACB5E24-CD0A-48A2-82E1-244AFB35F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04842" name="Object 10">
            <a:extLst>
              <a:ext uri="{FF2B5EF4-FFF2-40B4-BE49-F238E27FC236}">
                <a16:creationId xmlns:a16="http://schemas.microsoft.com/office/drawing/2014/main" id="{B96473FC-9C44-4122-966E-A19FC00357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1500" y="3514725"/>
          <a:ext cx="12192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1" name="公式" r:id="rId9" imgW="469696" imgH="177723" progId="Equation.3">
                  <p:embed/>
                </p:oleObj>
              </mc:Choice>
              <mc:Fallback>
                <p:oleObj name="公式" r:id="rId9" imgW="469696" imgH="17772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3514725"/>
                        <a:ext cx="12192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9" name="Rectangle 13">
            <a:extLst>
              <a:ext uri="{FF2B5EF4-FFF2-40B4-BE49-F238E27FC236}">
                <a16:creationId xmlns:a16="http://schemas.microsoft.com/office/drawing/2014/main" id="{1EA27F98-FFFA-4759-83E1-A106896C0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5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A5A37B30-D83C-4813-9948-458F776B52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931987"/>
          </a:xfrm>
        </p:spPr>
        <p:txBody>
          <a:bodyPr/>
          <a:lstStyle/>
          <a:p>
            <a:pPr algn="ctr" eaLnBrk="1" hangingPunct="1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Rules of inference for </a:t>
            </a:r>
            <a:b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quantified statements</a:t>
            </a:r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D48F6FDF-E35C-446F-B1D2-248821E5714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438400" y="2514600"/>
            <a:ext cx="4495800" cy="36163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2. Universal generalization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ea typeface="宋体" panose="02010600030101010101" pitchFamily="2" charset="-122"/>
              </a:rPr>
              <a:t>   全称一般化</a:t>
            </a:r>
          </a:p>
          <a:p>
            <a:pPr lvl="1"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P(d) for any d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 D</a:t>
            </a:r>
          </a:p>
          <a:p>
            <a:pPr lvl="1"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Therefore x,  P(x)</a:t>
            </a:r>
          </a:p>
        </p:txBody>
      </p:sp>
    </p:spTree>
    <p:extLst>
      <p:ext uri="{BB962C8B-B14F-4D97-AF65-F5344CB8AC3E}">
        <p14:creationId xmlns:p14="http://schemas.microsoft.com/office/powerpoint/2010/main" val="37849622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>
            <a:extLst>
              <a:ext uri="{FF2B5EF4-FFF2-40B4-BE49-F238E27FC236}">
                <a16:creationId xmlns:a16="http://schemas.microsoft.com/office/drawing/2014/main" id="{75355FFA-3769-4691-8F6B-4FC493092A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931987"/>
          </a:xfrm>
        </p:spPr>
        <p:txBody>
          <a:bodyPr/>
          <a:lstStyle/>
          <a:p>
            <a:pPr algn="ctr" eaLnBrk="1" hangingPunct="1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Rules of inference for </a:t>
            </a:r>
            <a:b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quantified statements</a:t>
            </a:r>
          </a:p>
        </p:txBody>
      </p:sp>
      <p:sp>
        <p:nvSpPr>
          <p:cNvPr id="204803" name="Rectangle 4">
            <a:extLst>
              <a:ext uri="{FF2B5EF4-FFF2-40B4-BE49-F238E27FC236}">
                <a16:creationId xmlns:a16="http://schemas.microsoft.com/office/drawing/2014/main" id="{8837DC1E-5DD9-4D79-8D94-FA61240D1FE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590800" y="2514600"/>
            <a:ext cx="4419600" cy="3616325"/>
          </a:xfrm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AutoNum type="arabicPeriod" startAt="3"/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Existential instantiation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ea typeface="宋体" panose="02010600030101010101" pitchFamily="2" charset="-122"/>
              </a:rPr>
              <a:t>    存在例化</a:t>
            </a:r>
          </a:p>
          <a:p>
            <a:pPr marL="838200" lvl="1" indent="-381000"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 x  D, P(x)</a:t>
            </a:r>
          </a:p>
          <a:p>
            <a:pPr marL="838200" lvl="1" indent="-381000"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Therefore P(d) for some d D</a:t>
            </a:r>
          </a:p>
        </p:txBody>
      </p:sp>
      <p:pic>
        <p:nvPicPr>
          <p:cNvPr id="204804" name="Picture 6">
            <a:extLst>
              <a:ext uri="{FF2B5EF4-FFF2-40B4-BE49-F238E27FC236}">
                <a16:creationId xmlns:a16="http://schemas.microsoft.com/office/drawing/2014/main" id="{2CFFE274-B454-444B-88A0-B6071A70C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362200"/>
            <a:ext cx="1828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05" name="Picture 7">
            <a:extLst>
              <a:ext uri="{FF2B5EF4-FFF2-40B4-BE49-F238E27FC236}">
                <a16:creationId xmlns:a16="http://schemas.microsoft.com/office/drawing/2014/main" id="{43E72972-8133-4BA8-A418-47E26FCD6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19812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90980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id="{963F1E7A-19B9-4B21-9218-FBC747AE07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931987"/>
          </a:xfrm>
        </p:spPr>
        <p:txBody>
          <a:bodyPr/>
          <a:lstStyle/>
          <a:p>
            <a:pPr algn="ctr" eaLnBrk="1" hangingPunct="1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Rules of inference for </a:t>
            </a:r>
            <a:b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quantified statements</a:t>
            </a:r>
          </a:p>
        </p:txBody>
      </p:sp>
      <p:sp>
        <p:nvSpPr>
          <p:cNvPr id="205827" name="Rectangle 4">
            <a:extLst>
              <a:ext uri="{FF2B5EF4-FFF2-40B4-BE49-F238E27FC236}">
                <a16:creationId xmlns:a16="http://schemas.microsoft.com/office/drawing/2014/main" id="{0A3C8E7B-0A26-4D32-8CD6-153653825CF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590800" y="2438400"/>
            <a:ext cx="4419600" cy="36163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4. Existential generalization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ea typeface="宋体" panose="02010600030101010101" pitchFamily="2" charset="-122"/>
              </a:rPr>
              <a:t>   存在一般化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P(d) for some d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D</a:t>
            </a:r>
          </a:p>
          <a:p>
            <a:pPr lvl="1"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Therefore  x,  P(x)</a:t>
            </a:r>
          </a:p>
          <a:p>
            <a:pPr eaLnBrk="1" hangingPunct="1"/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05828" name="Picture 6">
            <a:extLst>
              <a:ext uri="{FF2B5EF4-FFF2-40B4-BE49-F238E27FC236}">
                <a16:creationId xmlns:a16="http://schemas.microsoft.com/office/drawing/2014/main" id="{3E4F3C72-E375-4652-AA1A-215B49D6A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0"/>
            <a:ext cx="19050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91019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7484B2FC-3390-4355-8A2D-9F190D355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335875" name="Rectangle 3">
            <a:extLst>
              <a:ext uri="{FF2B5EF4-FFF2-40B4-BE49-F238E27FC236}">
                <a16:creationId xmlns:a16="http://schemas.microsoft.com/office/drawing/2014/main" id="{066C39E2-F6EE-42C7-8923-75997E3778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17638"/>
            <a:ext cx="86868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Find the mistake of the following reasoning.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Assume that F(x): x is odd integer, G(x): x is even integer.</a:t>
            </a:r>
          </a:p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Step                        Reason   </a:t>
            </a:r>
          </a:p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1  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 x F(x)                 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Hypothesis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2  F(c)                    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Existential instantiation</a:t>
            </a:r>
          </a:p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3  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 x G(x)                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Hypothesis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4  G(c)                    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Existential instantiation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5  F(c)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ea typeface="宋体" panose="02010600030101010101" pitchFamily="2" charset="-122"/>
              </a:rPr>
              <a:t>G(c)             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Rule of conjunction</a:t>
            </a:r>
          </a:p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6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 x (F(x)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G(x))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    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Existential generalization</a:t>
            </a:r>
          </a:p>
        </p:txBody>
      </p:sp>
    </p:spTree>
    <p:extLst>
      <p:ext uri="{BB962C8B-B14F-4D97-AF65-F5344CB8AC3E}">
        <p14:creationId xmlns:p14="http://schemas.microsoft.com/office/powerpoint/2010/main" val="38323530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3">
            <a:extLst>
              <a:ext uri="{FF2B5EF4-FFF2-40B4-BE49-F238E27FC236}">
                <a16:creationId xmlns:a16="http://schemas.microsoft.com/office/drawing/2014/main" id="{22B77213-D502-4476-858C-92616717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7C8233E5-B58F-495C-A74C-23C2CED8E5C7}" type="slidenum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80899" name="日期占位符 4">
            <a:extLst>
              <a:ext uri="{FF2B5EF4-FFF2-40B4-BE49-F238E27FC236}">
                <a16:creationId xmlns:a16="http://schemas.microsoft.com/office/drawing/2014/main" id="{C9C076FE-82EC-44B7-B3D6-166DE33F4D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57A23188-2F45-4D47-8140-68759695A278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2018/4/9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80900" name="页脚占位符 5">
            <a:extLst>
              <a:ext uri="{FF2B5EF4-FFF2-40B4-BE49-F238E27FC236}">
                <a16:creationId xmlns:a16="http://schemas.microsoft.com/office/drawing/2014/main" id="{AAC614F2-31C6-4C43-8800-9A6D9130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kumimoji="1"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80901" name="Rectangle 2">
            <a:extLst>
              <a:ext uri="{FF2B5EF4-FFF2-40B4-BE49-F238E27FC236}">
                <a16:creationId xmlns:a16="http://schemas.microsoft.com/office/drawing/2014/main" id="{1C87ACA5-DF0C-48A0-9200-E47DB3EA5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80902" name="Rectangle 3">
            <a:extLst>
              <a:ext uri="{FF2B5EF4-FFF2-40B4-BE49-F238E27FC236}">
                <a16:creationId xmlns:a16="http://schemas.microsoft.com/office/drawing/2014/main" id="{303FF25A-3586-4060-B4A4-3D625DC9F9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76413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Every man has two legs. John Smith is a man. Therefore, John Smith has two legs.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Define the predicates: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):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a man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):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has two legs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: John Smith, a member of the universe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3">
            <a:extLst>
              <a:ext uri="{FF2B5EF4-FFF2-40B4-BE49-F238E27FC236}">
                <a16:creationId xmlns:a16="http://schemas.microsoft.com/office/drawing/2014/main" id="{FA268A11-A297-4952-BE65-CA3DB811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62F9F2EC-281B-4BF1-A988-8E7259F8C035}" type="slidenum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81923" name="日期占位符 4">
            <a:extLst>
              <a:ext uri="{FF2B5EF4-FFF2-40B4-BE49-F238E27FC236}">
                <a16:creationId xmlns:a16="http://schemas.microsoft.com/office/drawing/2014/main" id="{F62DFD83-DFA7-4BE9-A8F2-4892783967C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F8E93C69-57DD-49AA-A8F6-609CC671FEF4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2018/4/9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81924" name="页脚占位符 5">
            <a:extLst>
              <a:ext uri="{FF2B5EF4-FFF2-40B4-BE49-F238E27FC236}">
                <a16:creationId xmlns:a16="http://schemas.microsoft.com/office/drawing/2014/main" id="{263511AA-58F4-45C9-9B98-C85F787D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kumimoji="1"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81925" name="Rectangle 2">
            <a:extLst>
              <a:ext uri="{FF2B5EF4-FFF2-40B4-BE49-F238E27FC236}">
                <a16:creationId xmlns:a16="http://schemas.microsoft.com/office/drawing/2014/main" id="{8D76D04B-9CC1-4857-B15D-42AF5982A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81926" name="Rectangle 3">
            <a:extLst>
              <a:ext uri="{FF2B5EF4-FFF2-40B4-BE49-F238E27FC236}">
                <a16:creationId xmlns:a16="http://schemas.microsoft.com/office/drawing/2014/main" id="{14960145-F95F-43C2-B316-31EF49B1D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5775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The argument becomes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"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dirty="0">
                <a:latin typeface="Euclid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)]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J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\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The proof is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"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dirty="0">
                <a:latin typeface="Euclid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)] 	Hypothesis 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J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dirty="0">
                <a:latin typeface="Euclid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J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 		step 1 and UI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J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 			Hypothesis 2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4.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 			steps 2 and 3 and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modus ponens</a:t>
            </a:r>
          </a:p>
          <a:p>
            <a:pPr lvl="1" algn="r" eaLnBrk="1" hangingPunct="1"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Q. E. D.</a:t>
            </a:r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>
            <a:extLst>
              <a:ext uri="{FF2B5EF4-FFF2-40B4-BE49-F238E27FC236}">
                <a16:creationId xmlns:a16="http://schemas.microsoft.com/office/drawing/2014/main" id="{79B82622-4335-4C6F-BACD-CFDFEAD85B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/>
              <a:t>Proof</a:t>
            </a:r>
          </a:p>
        </p:txBody>
      </p:sp>
      <p:sp>
        <p:nvSpPr>
          <p:cNvPr id="334851" name="Rectangle 3">
            <a:extLst>
              <a:ext uri="{FF2B5EF4-FFF2-40B4-BE49-F238E27FC236}">
                <a16:creationId xmlns:a16="http://schemas.microsoft.com/office/drawing/2014/main" id="{9521D442-2F63-449E-8876-7DBAFDF40F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2522" y="533400"/>
            <a:ext cx="8991600" cy="63246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altLang="zh-CN" dirty="0">
                <a:sym typeface="Symbol" panose="05050102010706020507" pitchFamily="18" charset="2"/>
              </a:rPr>
              <a:t>Prove that: </a:t>
            </a:r>
          </a:p>
          <a:p>
            <a:pPr marL="0" indent="0" eaLnBrk="1" hangingPunct="1">
              <a:defRPr/>
            </a:pPr>
            <a:r>
              <a:rPr lang="en-US" altLang="zh-CN" dirty="0">
                <a:solidFill>
                  <a:srgbClr val="00FFFF"/>
                </a:solidFill>
                <a:sym typeface="Symbol" panose="05050102010706020507" pitchFamily="18" charset="2"/>
              </a:rPr>
              <a:t>x (S(x) </a:t>
            </a:r>
            <a:r>
              <a:rPr lang="en-US" altLang="zh-CN" b="1" dirty="0">
                <a:solidFill>
                  <a:srgbClr val="00FFFF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00FFFF"/>
                </a:solidFill>
                <a:sym typeface="Symbol" panose="05050102010706020507" pitchFamily="18" charset="2"/>
              </a:rPr>
              <a:t> G(x)), x (G(x) </a:t>
            </a:r>
            <a:r>
              <a:rPr lang="en-US" altLang="zh-CN" b="1" dirty="0">
                <a:solidFill>
                  <a:srgbClr val="00FFFF"/>
                </a:solidFill>
                <a:sym typeface="Symbol" panose="05050102010706020507" pitchFamily="18" charset="2"/>
              </a:rPr>
              <a:t> </a:t>
            </a:r>
            <a:r>
              <a:rPr lang="en-US" altLang="zh-CN" dirty="0">
                <a:solidFill>
                  <a:srgbClr val="00FFFF"/>
                </a:solidFill>
                <a:sym typeface="Symbol" panose="05050102010706020507" pitchFamily="18" charset="2"/>
              </a:rPr>
              <a:t>F(x))  </a:t>
            </a:r>
          </a:p>
          <a:p>
            <a:pPr marL="0" indent="0" eaLnBrk="1" hangingPunct="1">
              <a:defRPr/>
            </a:pPr>
            <a:r>
              <a:rPr lang="en-US" altLang="zh-CN" dirty="0">
                <a:solidFill>
                  <a:srgbClr val="00FFFF"/>
                </a:solidFill>
                <a:sym typeface="Symbol" panose="05050102010706020507" pitchFamily="18" charset="2"/>
              </a:rPr>
              <a:t>x (S(x) </a:t>
            </a:r>
            <a:r>
              <a:rPr lang="en-US" altLang="zh-CN" b="1" dirty="0">
                <a:solidFill>
                  <a:srgbClr val="00FFFF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00FFFF"/>
                </a:solidFill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00FFFF"/>
                </a:solidFill>
                <a:sym typeface="Symbol" panose="05050102010706020507" pitchFamily="18" charset="2"/>
              </a:rPr>
              <a:t>F(x)) </a:t>
            </a:r>
          </a:p>
          <a:p>
            <a:pPr marL="0" indent="0" eaLnBrk="1" hangingPunct="1">
              <a:defRPr/>
            </a:pPr>
            <a:r>
              <a:rPr lang="en-US" altLang="zh-CN" dirty="0">
                <a:solidFill>
                  <a:srgbClr val="00FFFF"/>
                </a:solidFill>
                <a:sym typeface="Symbol" panose="05050102010706020507" pitchFamily="18" charset="2"/>
              </a:rPr>
              <a:t>Proof</a:t>
            </a:r>
            <a:r>
              <a:rPr lang="zh-CN" altLang="en-US" dirty="0">
                <a:solidFill>
                  <a:srgbClr val="00FFFF"/>
                </a:solidFill>
                <a:sym typeface="Symbol" panose="05050102010706020507" pitchFamily="18" charset="2"/>
              </a:rPr>
              <a:t>：</a:t>
            </a:r>
            <a:endParaRPr lang="en-US" altLang="zh-CN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Step 1: x (S(x)  G(x))       Hypothesis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Step 2: S(x)  G(x)                Univ. instantiation 					                  using Step 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Step 3: x (G(x)  F(x))     Hypothesis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Step 4: G(x)  F(x)   	        Univ. instantiation 					                  using Step 3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Step 5: S(x)  F(x)              </a:t>
            </a:r>
            <a:r>
              <a:rPr lang="en-US" altLang="zh-CN" dirty="0">
                <a:latin typeface="Times New Roman" panose="02020603050405020304" pitchFamily="18" charset="0"/>
              </a:rPr>
              <a:t>Rule of hypothetical syllogism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                                             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using Steps 2 &amp; 4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Step 6: x (S(x)  F(x))     </a:t>
            </a:r>
            <a:r>
              <a:rPr lang="en-US" altLang="zh-CN" dirty="0">
                <a:latin typeface="Times New Roman" panose="02020603050405020304" pitchFamily="18" charset="0"/>
              </a:rPr>
              <a:t>Universal generalization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                                             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using Step 5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8329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CFA19-5F03-44E1-BCBC-49D70E3A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5AB79-652A-48EC-9604-781F12B2C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Show that the premises</a:t>
            </a:r>
          </a:p>
          <a:p>
            <a:r>
              <a:rPr lang="en-US" altLang="zh-CN" dirty="0"/>
              <a:t> “A student in this class has not read the book,” </a:t>
            </a:r>
          </a:p>
          <a:p>
            <a:r>
              <a:rPr lang="en-US" altLang="zh-CN" dirty="0"/>
              <a:t>and “Everyone in this class passed the first exam” </a:t>
            </a:r>
          </a:p>
          <a:p>
            <a:r>
              <a:rPr lang="en-US" altLang="zh-CN" dirty="0"/>
              <a:t>imply the conclusion</a:t>
            </a:r>
          </a:p>
          <a:p>
            <a:r>
              <a:rPr lang="en-US" altLang="zh-CN" dirty="0"/>
              <a:t> “Someone who passed the first exam has not read the book.”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5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5AB79-652A-48EC-9604-781F12B2C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"/>
            <a:ext cx="8763000" cy="6477000"/>
          </a:xfrm>
        </p:spPr>
        <p:txBody>
          <a:bodyPr/>
          <a:lstStyle/>
          <a:p>
            <a:r>
              <a:rPr lang="en-US" altLang="zh-CN" sz="2000" dirty="0"/>
              <a:t>Premises: 1. A student in this class has not read the book;</a:t>
            </a:r>
          </a:p>
          <a:p>
            <a:r>
              <a:rPr lang="en-US" altLang="zh-CN" sz="2000" dirty="0"/>
              <a:t>2. Everyone in this class passed the first exam.</a:t>
            </a:r>
          </a:p>
          <a:p>
            <a:r>
              <a:rPr lang="en-US" altLang="zh-CN" sz="2000" dirty="0"/>
              <a:t>Conclusion: Someone who passed the first exam has not read the book. </a:t>
            </a:r>
          </a:p>
          <a:p>
            <a:r>
              <a:rPr lang="en-US" altLang="zh-CN" dirty="0"/>
              <a:t>Solution: Let </a:t>
            </a:r>
          </a:p>
          <a:p>
            <a:r>
              <a:rPr lang="en-US" altLang="zh-CN" i="1" dirty="0"/>
              <a:t>C</a:t>
            </a:r>
            <a:r>
              <a:rPr lang="en-US" altLang="zh-CN" dirty="0"/>
              <a:t>(x): x is in this class;</a:t>
            </a:r>
          </a:p>
          <a:p>
            <a:r>
              <a:rPr lang="en-US" altLang="zh-CN" i="1" dirty="0"/>
              <a:t>B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): x has read the book;</a:t>
            </a:r>
          </a:p>
          <a:p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): x</a:t>
            </a:r>
            <a:r>
              <a:rPr lang="zh-CN" altLang="en-US" dirty="0"/>
              <a:t> </a:t>
            </a:r>
            <a:r>
              <a:rPr lang="en-US" altLang="zh-CN" dirty="0"/>
              <a:t>passed the first exam.</a:t>
            </a:r>
          </a:p>
          <a:p>
            <a:r>
              <a:rPr lang="en-US" altLang="zh-CN" dirty="0"/>
              <a:t>Then </a:t>
            </a:r>
          </a:p>
          <a:p>
            <a:r>
              <a:rPr lang="en-US" altLang="zh-CN" dirty="0"/>
              <a:t>Premises: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 x (C(x)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B(x))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x (C(x)  P(x)) </a:t>
            </a:r>
            <a:endParaRPr lang="en-US" altLang="zh-CN" dirty="0"/>
          </a:p>
          <a:p>
            <a:r>
              <a:rPr lang="en-US" altLang="zh-CN" dirty="0"/>
              <a:t>Conclusion: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 x (P(x)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B(x))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405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5AB79-652A-48EC-9604-781F12B2C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"/>
            <a:ext cx="8839200" cy="6629400"/>
          </a:xfrm>
        </p:spPr>
        <p:txBody>
          <a:bodyPr/>
          <a:lstStyle/>
          <a:p>
            <a:r>
              <a:rPr lang="en-US" altLang="zh-CN" dirty="0"/>
              <a:t>Solution: </a:t>
            </a:r>
          </a:p>
          <a:p>
            <a:r>
              <a:rPr lang="en-US" altLang="zh-CN" dirty="0"/>
              <a:t>Premises: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 x (C(x)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B(x)),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x (C(x)  P(x)) </a:t>
            </a:r>
            <a:endParaRPr lang="en-US" altLang="zh-CN" dirty="0"/>
          </a:p>
          <a:p>
            <a:r>
              <a:rPr lang="en-US" altLang="zh-CN" dirty="0"/>
              <a:t>Conclusion: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 x (P(x)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B(x)).</a:t>
            </a:r>
          </a:p>
          <a:p>
            <a:r>
              <a:rPr lang="en-US" altLang="zh-CN" b="1" dirty="0"/>
              <a:t>Step                            Reason</a:t>
            </a:r>
          </a:p>
          <a:p>
            <a:r>
              <a:rPr lang="en-US" altLang="zh-CN" dirty="0"/>
              <a:t>1.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 x (C(x)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B(x))     </a:t>
            </a:r>
            <a:r>
              <a:rPr lang="en-US" altLang="zh-CN" dirty="0"/>
              <a:t>Premise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2. C(c)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B(c)</a:t>
            </a:r>
            <a:r>
              <a:rPr lang="en-US" altLang="zh-CN" dirty="0"/>
              <a:t>           EI from (1)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3. C(c)                           </a:t>
            </a:r>
            <a:r>
              <a:rPr lang="en-US" altLang="zh-CN" dirty="0"/>
              <a:t>Simplification from (2)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4.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x (C(x)  P(x))         </a:t>
            </a:r>
            <a:r>
              <a:rPr lang="en-US" altLang="zh-CN" dirty="0"/>
              <a:t>Premise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5.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C(c)  P(c)                  </a:t>
            </a:r>
            <a:r>
              <a:rPr lang="en-US" altLang="zh-CN" dirty="0"/>
              <a:t>UI from (4) 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6.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P(c)</a:t>
            </a:r>
            <a:r>
              <a:rPr lang="en-US" altLang="zh-CN" dirty="0"/>
              <a:t>             Modus ponens from (3) and (5) 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7.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B(c)                         </a:t>
            </a:r>
            <a:r>
              <a:rPr lang="en-US" altLang="zh-CN" dirty="0"/>
              <a:t>Simplification from (2)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8. P(c)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B(c))</a:t>
            </a:r>
            <a:r>
              <a:rPr lang="en-US" altLang="zh-CN" dirty="0"/>
              <a:t>   Conjunction from (6) and (7)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9.  x (P(x)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B(x))</a:t>
            </a:r>
            <a:r>
              <a:rPr lang="en-US" altLang="zh-CN" dirty="0"/>
              <a:t>     EG from (8) 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36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3">
            <a:extLst>
              <a:ext uri="{FF2B5EF4-FFF2-40B4-BE49-F238E27FC236}">
                <a16:creationId xmlns:a16="http://schemas.microsoft.com/office/drawing/2014/main" id="{C9213CB4-608C-4FD3-B972-F20B0F84BB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EDA4D35-8904-4A1D-A7FE-55A705BE21FF}" type="datetime10">
              <a:rPr lang="zh-CN" altLang="en-US" smtClean="0"/>
              <a:pPr/>
              <a:t>17:46</a:t>
            </a:fld>
            <a:endParaRPr lang="en-US" altLang="zh-CN"/>
          </a:p>
        </p:txBody>
      </p:sp>
      <p:sp>
        <p:nvSpPr>
          <p:cNvPr id="23555" name="页脚占位符 4">
            <a:extLst>
              <a:ext uri="{FF2B5EF4-FFF2-40B4-BE49-F238E27FC236}">
                <a16:creationId xmlns:a16="http://schemas.microsoft.com/office/drawing/2014/main" id="{1D3C4FAC-0088-43F9-A49A-A564E062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/>
              <a:t>北京邮电大学 计算机学院 离散数学</a:t>
            </a:r>
            <a:endParaRPr lang="en-US" altLang="zh-CN"/>
          </a:p>
        </p:txBody>
      </p:sp>
      <p:sp>
        <p:nvSpPr>
          <p:cNvPr id="23556" name="灯片编号占位符 5">
            <a:extLst>
              <a:ext uri="{FF2B5EF4-FFF2-40B4-BE49-F238E27FC236}">
                <a16:creationId xmlns:a16="http://schemas.microsoft.com/office/drawing/2014/main" id="{965AFAED-F3CB-4D97-AA45-A8B6DEE77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0E48A7C-CF6E-4D17-A450-73AB86F076F1}" type="slidenum">
              <a:rPr lang="zh-CN" altLang="en-US" smtClean="0"/>
              <a:pPr/>
              <a:t>8</a:t>
            </a:fld>
            <a:endParaRPr lang="en-US" altLang="zh-CN"/>
          </a:p>
        </p:txBody>
      </p:sp>
      <p:sp>
        <p:nvSpPr>
          <p:cNvPr id="23557" name="Rectangle 2">
            <a:extLst>
              <a:ext uri="{FF2B5EF4-FFF2-40B4-BE49-F238E27FC236}">
                <a16:creationId xmlns:a16="http://schemas.microsoft.com/office/drawing/2014/main" id="{ACFB5530-22E2-49AB-A860-BDB49DE77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例子</a:t>
            </a:r>
          </a:p>
        </p:txBody>
      </p:sp>
      <p:sp>
        <p:nvSpPr>
          <p:cNvPr id="505859" name="Rectangle 3">
            <a:extLst>
              <a:ext uri="{FF2B5EF4-FFF2-40B4-BE49-F238E27FC236}">
                <a16:creationId xmlns:a16="http://schemas.microsoft.com/office/drawing/2014/main" id="{B55862EB-BBC5-4548-8BEA-934F1B0A60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4114800"/>
          </a:xfrm>
        </p:spPr>
        <p:txBody>
          <a:bodyPr/>
          <a:lstStyle/>
          <a:p>
            <a:r>
              <a:rPr lang="zh-CN" altLang="en-US" sz="3200" dirty="0">
                <a:ea typeface="宋体" panose="02010600030101010101" pitchFamily="2" charset="-122"/>
              </a:rPr>
              <a:t>例：判断下面推理是否正确</a:t>
            </a:r>
          </a:p>
          <a:p>
            <a:r>
              <a:rPr lang="zh-CN" altLang="en-US" sz="3200" dirty="0">
                <a:ea typeface="宋体" panose="02010600030101010101" pitchFamily="2" charset="-122"/>
              </a:rPr>
              <a:t>⑴ 如果今天是</a:t>
            </a:r>
            <a:r>
              <a:rPr lang="en-US" altLang="zh-CN" sz="3200" dirty="0">
                <a:ea typeface="宋体" panose="02010600030101010101" pitchFamily="2" charset="-122"/>
              </a:rPr>
              <a:t>1</a:t>
            </a:r>
            <a:r>
              <a:rPr lang="zh-CN" altLang="en-US" sz="3200" dirty="0">
                <a:ea typeface="宋体" panose="02010600030101010101" pitchFamily="2" charset="-122"/>
              </a:rPr>
              <a:t>号，则明天是</a:t>
            </a:r>
            <a:r>
              <a:rPr lang="en-US" altLang="zh-CN" sz="3200" dirty="0">
                <a:ea typeface="宋体" panose="02010600030101010101" pitchFamily="2" charset="-122"/>
              </a:rPr>
              <a:t>3</a:t>
            </a:r>
            <a:r>
              <a:rPr lang="zh-CN" altLang="en-US" sz="3200" dirty="0">
                <a:ea typeface="宋体" panose="02010600030101010101" pitchFamily="2" charset="-122"/>
              </a:rPr>
              <a:t>号，今天是</a:t>
            </a:r>
            <a:r>
              <a:rPr lang="en-US" altLang="zh-CN" sz="3200" dirty="0">
                <a:ea typeface="宋体" panose="02010600030101010101" pitchFamily="2" charset="-122"/>
              </a:rPr>
              <a:t>1</a:t>
            </a:r>
            <a:r>
              <a:rPr lang="zh-CN" altLang="en-US" sz="3200" dirty="0">
                <a:ea typeface="宋体" panose="02010600030101010101" pitchFamily="2" charset="-122"/>
              </a:rPr>
              <a:t>号，所以明天是</a:t>
            </a:r>
            <a:r>
              <a:rPr lang="en-US" altLang="zh-CN" sz="3200" dirty="0">
                <a:ea typeface="宋体" panose="02010600030101010101" pitchFamily="2" charset="-122"/>
              </a:rPr>
              <a:t>3</a:t>
            </a:r>
            <a:r>
              <a:rPr lang="zh-CN" altLang="en-US" sz="3200" dirty="0">
                <a:ea typeface="宋体" panose="02010600030101010101" pitchFamily="2" charset="-122"/>
              </a:rPr>
              <a:t>号。</a:t>
            </a:r>
          </a:p>
          <a:p>
            <a:r>
              <a:rPr lang="zh-CN" altLang="en-US" sz="3200" dirty="0">
                <a:ea typeface="宋体" panose="02010600030101010101" pitchFamily="2" charset="-122"/>
              </a:rPr>
              <a:t>⑵ 如果今天是</a:t>
            </a:r>
            <a:r>
              <a:rPr lang="en-US" altLang="zh-CN" sz="3200" dirty="0">
                <a:ea typeface="宋体" panose="02010600030101010101" pitchFamily="2" charset="-122"/>
              </a:rPr>
              <a:t>1</a:t>
            </a:r>
            <a:r>
              <a:rPr lang="zh-CN" altLang="en-US" sz="3200" dirty="0">
                <a:ea typeface="宋体" panose="02010600030101010101" pitchFamily="2" charset="-122"/>
              </a:rPr>
              <a:t>号，则明天是</a:t>
            </a:r>
            <a:r>
              <a:rPr lang="en-US" altLang="zh-CN" sz="3200" dirty="0">
                <a:ea typeface="宋体" panose="02010600030101010101" pitchFamily="2" charset="-122"/>
              </a:rPr>
              <a:t>2</a:t>
            </a:r>
            <a:r>
              <a:rPr lang="zh-CN" altLang="en-US" sz="3200" dirty="0">
                <a:ea typeface="宋体" panose="02010600030101010101" pitchFamily="2" charset="-122"/>
              </a:rPr>
              <a:t>号，今天不是</a:t>
            </a:r>
            <a:r>
              <a:rPr lang="en-US" altLang="zh-CN" sz="3200" dirty="0">
                <a:ea typeface="宋体" panose="02010600030101010101" pitchFamily="2" charset="-122"/>
              </a:rPr>
              <a:t>1</a:t>
            </a:r>
            <a:r>
              <a:rPr lang="zh-CN" altLang="en-US" sz="3200" dirty="0">
                <a:ea typeface="宋体" panose="02010600030101010101" pitchFamily="2" charset="-122"/>
              </a:rPr>
              <a:t>号，所以明天不是</a:t>
            </a:r>
            <a:r>
              <a:rPr lang="en-US" altLang="zh-CN" sz="3200" dirty="0">
                <a:ea typeface="宋体" panose="02010600030101010101" pitchFamily="2" charset="-122"/>
              </a:rPr>
              <a:t>2</a:t>
            </a:r>
            <a:r>
              <a:rPr lang="zh-CN" altLang="en-US" sz="3200" dirty="0">
                <a:ea typeface="宋体" panose="02010600030101010101" pitchFamily="2" charset="-122"/>
              </a:rPr>
              <a:t>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59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DBFDD-DD7F-475B-928A-8937DCB2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1292225"/>
          </a:xfrm>
        </p:spPr>
        <p:txBody>
          <a:bodyPr/>
          <a:lstStyle/>
          <a:p>
            <a:r>
              <a:rPr lang="en-US" altLang="zh-CN" dirty="0"/>
              <a:t>Combining Rules of Inference for Propositions and Quantified Statements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7310EF-16DA-4CB4-94A4-971871706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0825"/>
            <a:ext cx="8441635" cy="4530725"/>
          </a:xfrm>
        </p:spPr>
        <p:txBody>
          <a:bodyPr/>
          <a:lstStyle/>
          <a:p>
            <a:r>
              <a:rPr lang="en-US" altLang="zh-CN" dirty="0"/>
              <a:t>Because </a:t>
            </a:r>
            <a:r>
              <a:rPr lang="en-US" altLang="zh-CN" dirty="0">
                <a:solidFill>
                  <a:srgbClr val="FF0000"/>
                </a:solidFill>
              </a:rPr>
              <a:t>U</a:t>
            </a:r>
            <a:r>
              <a:rPr lang="en-US" altLang="zh-CN" dirty="0"/>
              <a:t>niversal </a:t>
            </a:r>
            <a:r>
              <a:rPr lang="en-US" altLang="zh-CN" dirty="0">
                <a:solidFill>
                  <a:srgbClr val="FF0000"/>
                </a:solidFill>
              </a:rPr>
              <a:t>I</a:t>
            </a:r>
            <a:r>
              <a:rPr lang="en-US" altLang="zh-CN" dirty="0"/>
              <a:t>nstantiation and </a:t>
            </a:r>
            <a:r>
              <a:rPr lang="en-US" altLang="zh-CN" dirty="0">
                <a:solidFill>
                  <a:srgbClr val="FF0000"/>
                </a:solidFill>
              </a:rPr>
              <a:t>modus ponens</a:t>
            </a:r>
            <a:r>
              <a:rPr lang="en-US" altLang="zh-CN" dirty="0"/>
              <a:t> are used so often together, this combination of rules is sometimes called </a:t>
            </a:r>
            <a:r>
              <a:rPr lang="en-US" altLang="zh-CN" dirty="0">
                <a:solidFill>
                  <a:srgbClr val="FF0000"/>
                </a:solidFill>
              </a:rPr>
              <a:t>universal modus ponens.</a:t>
            </a:r>
          </a:p>
          <a:p>
            <a:r>
              <a:rPr lang="en-US" altLang="zh-CN" dirty="0"/>
              <a:t>This rule tells us that if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x (P(x)  Q(x)) </a:t>
            </a:r>
            <a:r>
              <a:rPr lang="en-US" altLang="zh-CN" dirty="0"/>
              <a:t>is true, and if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P(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i="1" dirty="0"/>
              <a:t> </a:t>
            </a:r>
            <a:r>
              <a:rPr lang="en-US" altLang="zh-CN" dirty="0"/>
              <a:t>is true for a particular element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dirty="0"/>
              <a:t> </a:t>
            </a:r>
            <a:r>
              <a:rPr lang="en-US" altLang="zh-CN" dirty="0"/>
              <a:t>in the domain of the universal quantifier, then 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/>
              <a:t>)must also be true. </a:t>
            </a:r>
          </a:p>
          <a:p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x (P(x)  Q(x)),  P(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  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/>
              <a:t>)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866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>
            <a:extLst>
              <a:ext uri="{FF2B5EF4-FFF2-40B4-BE49-F238E27FC236}">
                <a16:creationId xmlns:a16="http://schemas.microsoft.com/office/drawing/2014/main" id="{4E6A55FE-FB81-4561-ACCD-BFCEC3106E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573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Rules of Inference for Propositions </a:t>
            </a:r>
            <a:br>
              <a:rPr lang="en-US" altLang="zh-CN" sz="3200" dirty="0"/>
            </a:br>
            <a:r>
              <a:rPr lang="en-US" altLang="zh-CN" sz="3200" dirty="0"/>
              <a:t>and Quantified Statements</a:t>
            </a:r>
            <a:r>
              <a:rPr lang="en-US" altLang="zh-CN" sz="3600" dirty="0"/>
              <a:t> </a:t>
            </a:r>
            <a:endParaRPr lang="en-CA" altLang="zh-CN" sz="3600" dirty="0"/>
          </a:p>
        </p:txBody>
      </p:sp>
      <p:sp>
        <p:nvSpPr>
          <p:cNvPr id="281603" name="Rectangle 3">
            <a:extLst>
              <a:ext uri="{FF2B5EF4-FFF2-40B4-BE49-F238E27FC236}">
                <a16:creationId xmlns:a16="http://schemas.microsoft.com/office/drawing/2014/main" id="{37534070-FFB6-4833-820C-AC30F1FA64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409" y="1656247"/>
            <a:ext cx="8686800" cy="1848953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zh-CN" altLang="en-US" dirty="0">
                <a:sym typeface="Symbol" panose="05050102010706020507" pitchFamily="18" charset="2"/>
              </a:rPr>
              <a:t> </a:t>
            </a:r>
            <a:r>
              <a:rPr lang="en-US" altLang="zh-CN" dirty="0">
                <a:sym typeface="Symbol" panose="05050102010706020507" pitchFamily="18" charset="2"/>
              </a:rPr>
              <a:t>x (P(x)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dirty="0">
                <a:sym typeface="Symbol" panose="05050102010706020507" pitchFamily="18" charset="2"/>
              </a:rPr>
              <a:t>Q(x))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P(a) </a:t>
            </a:r>
            <a:r>
              <a:rPr lang="en-US" altLang="zh-CN" dirty="0">
                <a:effectLst/>
              </a:rPr>
              <a:t>where a is a particular element in the domain</a:t>
            </a:r>
            <a:endParaRPr lang="en-US" altLang="zh-CN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30000"/>
              </a:lnSpc>
              <a:spcBef>
                <a:spcPct val="0"/>
              </a:spcBef>
              <a:defRPr/>
            </a:pPr>
            <a:r>
              <a:rPr lang="en-US" altLang="zh-CN" dirty="0">
                <a:sym typeface="Symbol" panose="05050102010706020507" pitchFamily="18" charset="2"/>
              </a:rPr>
              <a:t>____________________________________</a:t>
            </a:r>
          </a:p>
          <a:p>
            <a:pPr marL="0" indent="0" eaLnBrk="1" hangingPunct="1">
              <a:lnSpc>
                <a:spcPct val="30000"/>
              </a:lnSpc>
              <a:spcBef>
                <a:spcPct val="0"/>
              </a:spcBef>
              <a:defRPr/>
            </a:pPr>
            <a:endParaRPr lang="en-US" altLang="zh-CN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25000"/>
              </a:spcBef>
              <a:defRPr/>
            </a:pPr>
            <a:r>
              <a:rPr lang="en-US" altLang="zh-CN" dirty="0">
                <a:sym typeface="Symbol" panose="05050102010706020507" pitchFamily="18" charset="2"/>
              </a:rPr>
              <a:t> Q(a)</a:t>
            </a:r>
          </a:p>
          <a:p>
            <a:pPr marL="0" indent="0" eaLnBrk="1" hangingPunct="1">
              <a:lnSpc>
                <a:spcPct val="30000"/>
              </a:lnSpc>
              <a:spcBef>
                <a:spcPct val="0"/>
              </a:spcBef>
              <a:defRPr/>
            </a:pP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281606" name="Rectangle 6">
            <a:extLst>
              <a:ext uri="{FF2B5EF4-FFF2-40B4-BE49-F238E27FC236}">
                <a16:creationId xmlns:a16="http://schemas.microsoft.com/office/drawing/2014/main" id="{565F3935-8305-4964-A6C8-DB6AB7DA1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639" y="2826218"/>
            <a:ext cx="4131365" cy="67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280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Universal </a:t>
            </a:r>
            <a:r>
              <a:rPr lang="en-US" altLang="zh-CN" sz="280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modus ponens </a:t>
            </a:r>
            <a:endParaRPr lang="en-US" altLang="zh-CN" sz="2800" dirty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DEF68958-306D-4CB6-BDA6-DAB965D67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170847"/>
            <a:ext cx="9067800" cy="1848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defRPr/>
            </a:pPr>
            <a:r>
              <a:rPr lang="zh-CN" altLang="en-US" dirty="0">
                <a:sym typeface="Symbol" panose="05050102010706020507" pitchFamily="18" charset="2"/>
              </a:rPr>
              <a:t> </a:t>
            </a:r>
            <a:r>
              <a:rPr lang="en-US" altLang="zh-CN" dirty="0">
                <a:sym typeface="Symbol" panose="05050102010706020507" pitchFamily="18" charset="2"/>
              </a:rPr>
              <a:t>x (P(x)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dirty="0">
                <a:sym typeface="Symbol" panose="05050102010706020507" pitchFamily="18" charset="2"/>
              </a:rPr>
              <a:t>Q(x))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 </a:t>
            </a:r>
            <a:r>
              <a:rPr lang="en-US" altLang="zh-CN" dirty="0">
                <a:sym typeface="Symbol" panose="05050102010706020507" pitchFamily="18" charset="2"/>
              </a:rPr>
              <a:t>Q(a) </a:t>
            </a:r>
            <a:r>
              <a:rPr lang="en-US" altLang="zh-CN" dirty="0">
                <a:effectLst/>
              </a:rPr>
              <a:t>where a is a particular element in the domain</a:t>
            </a:r>
            <a:endParaRPr lang="en-US" altLang="zh-CN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30000"/>
              </a:lnSpc>
              <a:spcBef>
                <a:spcPct val="0"/>
              </a:spcBef>
              <a:defRPr/>
            </a:pPr>
            <a:r>
              <a:rPr lang="en-US" altLang="zh-CN" dirty="0">
                <a:sym typeface="Symbol" panose="05050102010706020507" pitchFamily="18" charset="2"/>
              </a:rPr>
              <a:t>____________________________________</a:t>
            </a:r>
          </a:p>
          <a:p>
            <a:pPr marL="0" indent="0" eaLnBrk="1" hangingPunct="1">
              <a:lnSpc>
                <a:spcPct val="30000"/>
              </a:lnSpc>
              <a:spcBef>
                <a:spcPct val="0"/>
              </a:spcBef>
              <a:defRPr/>
            </a:pPr>
            <a:endParaRPr lang="en-US" altLang="zh-CN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25000"/>
              </a:spcBef>
              <a:defRPr/>
            </a:pPr>
            <a:r>
              <a:rPr lang="en-US" altLang="zh-CN" dirty="0">
                <a:sym typeface="Symbol" panose="05050102010706020507" pitchFamily="18" charset="2"/>
              </a:rPr>
              <a:t>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dirty="0">
                <a:sym typeface="Symbol" panose="05050102010706020507" pitchFamily="18" charset="2"/>
              </a:rPr>
              <a:t>P(a)</a:t>
            </a:r>
          </a:p>
          <a:p>
            <a:pPr marL="0" indent="0" eaLnBrk="1" hangingPunct="1">
              <a:lnSpc>
                <a:spcPct val="30000"/>
              </a:lnSpc>
              <a:spcBef>
                <a:spcPct val="0"/>
              </a:spcBef>
              <a:defRPr/>
            </a:pP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CEBCB53E-77E1-4BD7-870D-0B34133A8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639" y="5340818"/>
            <a:ext cx="4131365" cy="67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280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Universal </a:t>
            </a:r>
            <a:r>
              <a:rPr lang="en-US" altLang="zh-CN" sz="280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modus tollens </a:t>
            </a:r>
            <a:endParaRPr lang="en-US" altLang="zh-CN" sz="2800" dirty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9811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 autoUpdateAnimBg="0"/>
      <p:bldP spid="281606" grpId="0" autoUpdateAnimBg="0"/>
      <p:bldP spid="13" grpId="0" build="p" autoUpdateAnimBg="0"/>
      <p:bldP spid="14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4D5AC-A4EE-4434-A92F-DCF805591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7813"/>
            <a:ext cx="8991600" cy="1139825"/>
          </a:xfrm>
        </p:spPr>
        <p:txBody>
          <a:bodyPr/>
          <a:lstStyle/>
          <a:p>
            <a:r>
              <a:rPr lang="en-US" altLang="zh-CN" dirty="0"/>
              <a:t>Combining Rules of Inference for Propositions and Quantified Statements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8A5B3-58DF-410F-B2E0-1AD9074A0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 </a:t>
            </a:r>
          </a:p>
          <a:p>
            <a:r>
              <a:rPr lang="en-US" altLang="zh-CN" dirty="0"/>
              <a:t>Assume that “For all positive integers </a:t>
            </a:r>
            <a:r>
              <a:rPr lang="en-US" altLang="zh-CN" i="1" dirty="0"/>
              <a:t>n, </a:t>
            </a:r>
            <a:r>
              <a:rPr lang="en-US" altLang="zh-CN" dirty="0"/>
              <a:t>if </a:t>
            </a:r>
            <a:r>
              <a:rPr lang="en-US" altLang="zh-CN" i="1" dirty="0"/>
              <a:t>n </a:t>
            </a:r>
            <a:r>
              <a:rPr lang="en-US" altLang="zh-CN" dirty="0"/>
              <a:t>is greater than 4, then </a:t>
            </a:r>
            <a:r>
              <a:rPr lang="en-US" altLang="zh-CN" i="1" dirty="0"/>
              <a:t>n</a:t>
            </a:r>
            <a:r>
              <a:rPr lang="en-US" altLang="zh-CN" i="1" baseline="30000" dirty="0"/>
              <a:t>2</a:t>
            </a:r>
            <a:r>
              <a:rPr lang="en-US" altLang="zh-CN" i="1" dirty="0"/>
              <a:t> </a:t>
            </a:r>
            <a:r>
              <a:rPr lang="en-US" altLang="zh-CN" dirty="0"/>
              <a:t>is less than </a:t>
            </a:r>
            <a:r>
              <a:rPr lang="en-US" altLang="zh-CN" i="1" dirty="0"/>
              <a:t>2</a:t>
            </a:r>
            <a:r>
              <a:rPr lang="en-US" altLang="zh-CN" i="1" baseline="30000" dirty="0"/>
              <a:t>n</a:t>
            </a:r>
            <a:r>
              <a:rPr lang="en-US" altLang="zh-CN" i="1" dirty="0"/>
              <a:t> </a:t>
            </a:r>
            <a:r>
              <a:rPr lang="en-US" altLang="zh-CN" dirty="0"/>
              <a:t>is true.</a:t>
            </a:r>
          </a:p>
          <a:p>
            <a:r>
              <a:rPr lang="en-US" altLang="zh-CN" dirty="0"/>
              <a:t>Use universal modus ponens to show that 100</a:t>
            </a:r>
            <a:r>
              <a:rPr lang="en-US" altLang="zh-CN" baseline="30000" dirty="0"/>
              <a:t>2</a:t>
            </a:r>
            <a:r>
              <a:rPr lang="en-US" altLang="zh-CN" dirty="0"/>
              <a:t> &lt; 2</a:t>
            </a:r>
            <a:r>
              <a:rPr lang="en-US" altLang="zh-CN" baseline="30000" dirty="0"/>
              <a:t>100</a:t>
            </a:r>
            <a:r>
              <a:rPr lang="en-US" altLang="zh-CN" dirty="0"/>
              <a:t>. </a:t>
            </a:r>
          </a:p>
          <a:p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491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8A5B3-58DF-410F-B2E0-1AD9074A0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6200"/>
            <a:ext cx="8458200" cy="6400800"/>
          </a:xfrm>
        </p:spPr>
        <p:txBody>
          <a:bodyPr/>
          <a:lstStyle/>
          <a:p>
            <a:r>
              <a:rPr lang="en-US" altLang="zh-CN" dirty="0"/>
              <a:t>EXAMPLE </a:t>
            </a:r>
          </a:p>
          <a:p>
            <a:r>
              <a:rPr lang="en-US" altLang="zh-CN" dirty="0"/>
              <a:t>Assume that “For all positive integers </a:t>
            </a:r>
            <a:r>
              <a:rPr lang="en-US" altLang="zh-CN" i="1" dirty="0"/>
              <a:t>n, </a:t>
            </a:r>
            <a:r>
              <a:rPr lang="en-US" altLang="zh-CN" dirty="0"/>
              <a:t>if </a:t>
            </a:r>
            <a:r>
              <a:rPr lang="en-US" altLang="zh-CN" i="1" dirty="0"/>
              <a:t>n </a:t>
            </a:r>
            <a:r>
              <a:rPr lang="en-US" altLang="zh-CN" dirty="0"/>
              <a:t>is greater than 4, then </a:t>
            </a:r>
            <a:r>
              <a:rPr lang="en-US" altLang="zh-CN" i="1" dirty="0"/>
              <a:t>n</a:t>
            </a:r>
            <a:r>
              <a:rPr lang="en-US" altLang="zh-CN" i="1" baseline="30000" dirty="0"/>
              <a:t>2</a:t>
            </a:r>
            <a:r>
              <a:rPr lang="en-US" altLang="zh-CN" i="1" dirty="0"/>
              <a:t> </a:t>
            </a:r>
            <a:r>
              <a:rPr lang="en-US" altLang="zh-CN" dirty="0"/>
              <a:t>is less than </a:t>
            </a:r>
            <a:r>
              <a:rPr lang="en-US" altLang="zh-CN" i="1" dirty="0"/>
              <a:t>2</a:t>
            </a:r>
            <a:r>
              <a:rPr lang="en-US" altLang="zh-CN" i="1" baseline="30000" dirty="0"/>
              <a:t>n</a:t>
            </a:r>
            <a:r>
              <a:rPr lang="en-US" altLang="zh-CN" i="1" dirty="0"/>
              <a:t> </a:t>
            </a:r>
            <a:r>
              <a:rPr lang="en-US" altLang="zh-CN" dirty="0"/>
              <a:t>is true.</a:t>
            </a:r>
          </a:p>
          <a:p>
            <a:r>
              <a:rPr lang="en-US" altLang="zh-CN" dirty="0"/>
              <a:t>Use universal modus ponens to show that 100</a:t>
            </a:r>
            <a:r>
              <a:rPr lang="en-US" altLang="zh-CN" baseline="30000" dirty="0"/>
              <a:t>2</a:t>
            </a:r>
            <a:r>
              <a:rPr lang="en-US" altLang="zh-CN" dirty="0"/>
              <a:t> &lt; 2</a:t>
            </a:r>
            <a:r>
              <a:rPr lang="en-US" altLang="zh-CN" baseline="30000" dirty="0"/>
              <a:t>100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Solution: The the domain consists of all positive integers. Let</a:t>
            </a:r>
          </a:p>
          <a:p>
            <a:r>
              <a:rPr lang="pt-BR" altLang="zh-CN" i="1" dirty="0"/>
              <a:t>P</a:t>
            </a:r>
            <a:r>
              <a:rPr lang="pt-BR" altLang="zh-CN" dirty="0"/>
              <a:t>(</a:t>
            </a:r>
            <a:r>
              <a:rPr lang="pt-BR" altLang="zh-CN" i="1" dirty="0"/>
              <a:t>n</a:t>
            </a:r>
            <a:r>
              <a:rPr lang="pt-BR" altLang="zh-CN" dirty="0"/>
              <a:t>): n &gt; 4;</a:t>
            </a:r>
          </a:p>
          <a:p>
            <a:r>
              <a:rPr lang="pt-BR" altLang="zh-CN" i="1" dirty="0"/>
              <a:t>Q</a:t>
            </a:r>
            <a:r>
              <a:rPr lang="pt-BR" altLang="zh-CN" dirty="0"/>
              <a:t>(</a:t>
            </a:r>
            <a:r>
              <a:rPr lang="pt-BR" altLang="zh-CN" i="1" dirty="0"/>
              <a:t>n</a:t>
            </a:r>
            <a:r>
              <a:rPr lang="pt-BR" altLang="zh-CN" dirty="0"/>
              <a:t>):</a:t>
            </a:r>
            <a:r>
              <a:rPr lang="pt-BR" altLang="zh-CN" i="1" dirty="0"/>
              <a:t> </a:t>
            </a:r>
            <a:r>
              <a:rPr lang="en-US" altLang="zh-CN" i="1" dirty="0"/>
              <a:t>n</a:t>
            </a:r>
            <a:r>
              <a:rPr lang="en-US" altLang="zh-CN" i="1" baseline="30000" dirty="0"/>
              <a:t>2</a:t>
            </a:r>
            <a:r>
              <a:rPr lang="en-US" altLang="zh-CN" i="1" dirty="0"/>
              <a:t> </a:t>
            </a:r>
            <a:r>
              <a:rPr lang="en-US" altLang="zh-CN" dirty="0"/>
              <a:t>&lt; </a:t>
            </a:r>
            <a:r>
              <a:rPr lang="en-US" altLang="zh-CN" i="1" dirty="0"/>
              <a:t>2</a:t>
            </a:r>
            <a:r>
              <a:rPr lang="en-US" altLang="zh-CN" i="1" baseline="30000" dirty="0"/>
              <a:t>n</a:t>
            </a:r>
            <a:endParaRPr lang="pt-BR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Premises: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(P(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 Q(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 , P(100)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Conclusion:</a:t>
            </a:r>
            <a:r>
              <a:rPr lang="pt-BR" altLang="zh-CN" i="1" dirty="0"/>
              <a:t>Q</a:t>
            </a:r>
            <a:r>
              <a:rPr lang="pt-BR" altLang="zh-CN" dirty="0"/>
              <a:t>(100)</a:t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537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8A5B3-58DF-410F-B2E0-1AD9074A0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6200"/>
            <a:ext cx="8686800" cy="6400800"/>
          </a:xfrm>
        </p:spPr>
        <p:txBody>
          <a:bodyPr/>
          <a:lstStyle/>
          <a:p>
            <a:r>
              <a:rPr lang="en-US" altLang="zh-CN" dirty="0"/>
              <a:t>Solution: The the domain consists of all positive integers. Let</a:t>
            </a:r>
          </a:p>
          <a:p>
            <a:r>
              <a:rPr lang="pt-BR" altLang="zh-CN" i="1" dirty="0"/>
              <a:t>P</a:t>
            </a:r>
            <a:r>
              <a:rPr lang="pt-BR" altLang="zh-CN" dirty="0"/>
              <a:t>(</a:t>
            </a:r>
            <a:r>
              <a:rPr lang="pt-BR" altLang="zh-CN" i="1" dirty="0"/>
              <a:t>n</a:t>
            </a:r>
            <a:r>
              <a:rPr lang="pt-BR" altLang="zh-CN" dirty="0"/>
              <a:t>): n &gt; 4;</a:t>
            </a:r>
          </a:p>
          <a:p>
            <a:r>
              <a:rPr lang="pt-BR" altLang="zh-CN" i="1" dirty="0"/>
              <a:t>Q</a:t>
            </a:r>
            <a:r>
              <a:rPr lang="pt-BR" altLang="zh-CN" dirty="0"/>
              <a:t>(</a:t>
            </a:r>
            <a:r>
              <a:rPr lang="pt-BR" altLang="zh-CN" i="1" dirty="0"/>
              <a:t>n</a:t>
            </a:r>
            <a:r>
              <a:rPr lang="pt-BR" altLang="zh-CN" dirty="0"/>
              <a:t>):</a:t>
            </a:r>
            <a:r>
              <a:rPr lang="pt-BR" altLang="zh-CN" i="1" dirty="0"/>
              <a:t> </a:t>
            </a:r>
            <a:r>
              <a:rPr lang="en-US" altLang="zh-CN" i="1" dirty="0"/>
              <a:t>n</a:t>
            </a:r>
            <a:r>
              <a:rPr lang="en-US" altLang="zh-CN" i="1" baseline="30000" dirty="0"/>
              <a:t>2</a:t>
            </a:r>
            <a:r>
              <a:rPr lang="en-US" altLang="zh-CN" i="1" dirty="0"/>
              <a:t> </a:t>
            </a:r>
            <a:r>
              <a:rPr lang="en-US" altLang="zh-CN" dirty="0"/>
              <a:t>&lt; </a:t>
            </a:r>
            <a:r>
              <a:rPr lang="en-US" altLang="zh-CN" i="1" dirty="0"/>
              <a:t>2</a:t>
            </a:r>
            <a:r>
              <a:rPr lang="en-US" altLang="zh-CN" i="1" baseline="30000" dirty="0"/>
              <a:t>n</a:t>
            </a:r>
            <a:endParaRPr lang="pt-BR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Premises: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(P(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 Q(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 , P(100)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Conclusion:</a:t>
            </a:r>
            <a:r>
              <a:rPr lang="pt-BR" altLang="zh-CN" i="1" dirty="0"/>
              <a:t>Q</a:t>
            </a:r>
            <a:r>
              <a:rPr lang="pt-BR" altLang="zh-CN" dirty="0"/>
              <a:t>(100)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b="1" dirty="0"/>
              <a:t>Step                      Reason</a:t>
            </a:r>
          </a:p>
          <a:p>
            <a:r>
              <a:rPr lang="en-US" altLang="zh-CN" dirty="0"/>
              <a:t>1.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(P(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 Q(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      </a:t>
            </a:r>
            <a:r>
              <a:rPr lang="en-US" altLang="zh-CN" dirty="0"/>
              <a:t>Premise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2.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P(100)                         </a:t>
            </a:r>
            <a:r>
              <a:rPr lang="en-US" altLang="zh-CN" dirty="0"/>
              <a:t>Premise</a:t>
            </a: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3. </a:t>
            </a:r>
            <a:r>
              <a:rPr lang="pt-BR" altLang="zh-CN" i="1" dirty="0"/>
              <a:t>Q</a:t>
            </a:r>
            <a:r>
              <a:rPr lang="pt-BR" altLang="zh-CN" dirty="0"/>
              <a:t>(100)</a:t>
            </a:r>
            <a:r>
              <a:rPr lang="en-US" altLang="zh-CN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                  </a:t>
            </a:r>
            <a:r>
              <a:rPr lang="en-US" altLang="zh-CN" dirty="0">
                <a:sym typeface="Symbol" panose="05050102010706020507" pitchFamily="18" charset="2"/>
              </a:rPr>
              <a:t>Universal </a:t>
            </a:r>
            <a:r>
              <a:rPr lang="en-US" altLang="zh-CN" dirty="0"/>
              <a:t>modus ponens </a:t>
            </a:r>
          </a:p>
          <a:p>
            <a:r>
              <a:rPr lang="en-US" altLang="zh-CN" dirty="0"/>
              <a:t>                             from (1) and (2)</a:t>
            </a:r>
            <a:endParaRPr lang="en-US" altLang="zh-CN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0372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8A5B3-58DF-410F-B2E0-1AD9074A0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52" y="62948"/>
            <a:ext cx="9090991" cy="6781800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(P(</a:t>
            </a:r>
            <a:r>
              <a:rPr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  Q(</a:t>
            </a:r>
            <a:r>
              <a:rPr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)) , P(100)  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  </a:t>
            </a:r>
            <a:r>
              <a:rPr lang="pt-BR" altLang="zh-CN" sz="2400" i="1" dirty="0"/>
              <a:t>Q</a:t>
            </a:r>
            <a:r>
              <a:rPr lang="pt-BR" altLang="zh-CN" sz="2400" dirty="0"/>
              <a:t>(100)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2400" b="1" dirty="0"/>
              <a:t>Step                      Reason</a:t>
            </a:r>
          </a:p>
          <a:p>
            <a:r>
              <a:rPr lang="en-US" altLang="zh-CN" sz="2400" dirty="0"/>
              <a:t>1.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(P(</a:t>
            </a:r>
            <a:r>
              <a:rPr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  Q(</a:t>
            </a:r>
            <a:r>
              <a:rPr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))      </a:t>
            </a:r>
            <a:r>
              <a:rPr lang="en-US" altLang="zh-CN" sz="2400" dirty="0"/>
              <a:t>Premise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2.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P(100)                         </a:t>
            </a:r>
            <a:r>
              <a:rPr lang="en-US" altLang="zh-CN" sz="2400" dirty="0"/>
              <a:t>Premise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3. </a:t>
            </a:r>
            <a:r>
              <a:rPr lang="pt-BR" altLang="zh-CN" sz="2400" i="1" dirty="0"/>
              <a:t>Q</a:t>
            </a:r>
            <a:r>
              <a:rPr lang="pt-BR" altLang="zh-CN" sz="2400" dirty="0"/>
              <a:t>(100)</a:t>
            </a:r>
            <a:r>
              <a:rPr lang="en-US" altLang="zh-CN" sz="240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                  </a:t>
            </a:r>
            <a:r>
              <a:rPr lang="en-US" altLang="zh-CN" sz="2400" dirty="0">
                <a:sym typeface="Symbol" panose="05050102010706020507" pitchFamily="18" charset="2"/>
              </a:rPr>
              <a:t>Universal </a:t>
            </a:r>
            <a:r>
              <a:rPr lang="en-US" altLang="zh-CN" sz="2400" dirty="0"/>
              <a:t>modus ponens </a:t>
            </a:r>
          </a:p>
          <a:p>
            <a:r>
              <a:rPr lang="en-US" altLang="zh-CN" sz="2400" dirty="0"/>
              <a:t>                             from (1) and (2)</a:t>
            </a:r>
            <a:endParaRPr lang="en-US" altLang="zh-CN" sz="2400" dirty="0">
              <a:sym typeface="Symbol" panose="05050102010706020507" pitchFamily="18" charset="2"/>
            </a:endParaRPr>
          </a:p>
          <a:p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Universal </a:t>
            </a:r>
            <a:r>
              <a:rPr lang="en-US" altLang="zh-CN" b="1" dirty="0">
                <a:solidFill>
                  <a:srgbClr val="FF0000"/>
                </a:solidFill>
              </a:rPr>
              <a:t>modus ponens is not necessary, 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it can be substituted by 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UI and </a:t>
            </a:r>
            <a:r>
              <a:rPr lang="en-US" altLang="zh-CN" b="1" dirty="0">
                <a:solidFill>
                  <a:srgbClr val="FF0000"/>
                </a:solidFill>
              </a:rPr>
              <a:t>Modus ponens </a:t>
            </a:r>
          </a:p>
          <a:p>
            <a:r>
              <a:rPr lang="en-US" altLang="zh-CN" b="1" dirty="0"/>
              <a:t>Step                    Reason</a:t>
            </a:r>
          </a:p>
          <a:p>
            <a:r>
              <a:rPr lang="en-US" altLang="zh-CN" dirty="0"/>
              <a:t>1.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(P(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 Q(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   </a:t>
            </a:r>
            <a:r>
              <a:rPr lang="en-US" altLang="zh-CN" dirty="0"/>
              <a:t>Premise</a:t>
            </a:r>
          </a:p>
          <a:p>
            <a:r>
              <a:rPr lang="en-US" altLang="zh-CN" dirty="0"/>
              <a:t>2.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P(100)  Q(100)    </a:t>
            </a:r>
            <a:r>
              <a:rPr lang="en-US" altLang="zh-CN" dirty="0">
                <a:sym typeface="Symbol" panose="05050102010706020507" pitchFamily="18" charset="2"/>
              </a:rPr>
              <a:t>UI </a:t>
            </a:r>
            <a:r>
              <a:rPr lang="en-US" altLang="zh-CN" dirty="0"/>
              <a:t>from (1)</a:t>
            </a: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3.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P(100)                      </a:t>
            </a:r>
            <a:r>
              <a:rPr lang="en-US" altLang="zh-CN" dirty="0"/>
              <a:t>Premise</a:t>
            </a: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4. </a:t>
            </a:r>
            <a:r>
              <a:rPr lang="pt-BR" altLang="zh-CN" i="1" dirty="0"/>
              <a:t>Q</a:t>
            </a:r>
            <a:r>
              <a:rPr lang="pt-BR" altLang="zh-CN" dirty="0"/>
              <a:t>(100)</a:t>
            </a:r>
            <a:r>
              <a:rPr lang="en-US" altLang="zh-CN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                </a:t>
            </a:r>
            <a:r>
              <a:rPr lang="en-US" altLang="zh-CN" dirty="0"/>
              <a:t>Modus ponens from (2)&amp;(3)</a:t>
            </a:r>
          </a:p>
        </p:txBody>
      </p:sp>
    </p:spTree>
    <p:extLst>
      <p:ext uri="{BB962C8B-B14F-4D97-AF65-F5344CB8AC3E}">
        <p14:creationId xmlns:p14="http://schemas.microsoft.com/office/powerpoint/2010/main" val="61434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3">
            <a:extLst>
              <a:ext uri="{FF2B5EF4-FFF2-40B4-BE49-F238E27FC236}">
                <a16:creationId xmlns:a16="http://schemas.microsoft.com/office/drawing/2014/main" id="{09295A62-7A7B-41FC-968E-98C805D7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EB0136E8-4652-4620-8EE8-795FE67ECDB1}" type="slidenum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82947" name="日期占位符 4">
            <a:extLst>
              <a:ext uri="{FF2B5EF4-FFF2-40B4-BE49-F238E27FC236}">
                <a16:creationId xmlns:a16="http://schemas.microsoft.com/office/drawing/2014/main" id="{FBFC1B46-23EE-4392-92D6-874D5B66A35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7EF08BE9-DEFD-49ED-AB60-B038DCC6C431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2018/4/9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82948" name="页脚占位符 5">
            <a:extLst>
              <a:ext uri="{FF2B5EF4-FFF2-40B4-BE49-F238E27FC236}">
                <a16:creationId xmlns:a16="http://schemas.microsoft.com/office/drawing/2014/main" id="{7808D85A-9E7E-4717-AD9B-8A7226C3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kumimoji="1"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82949" name="Rectangle 2">
            <a:extLst>
              <a:ext uri="{FF2B5EF4-FFF2-40B4-BE49-F238E27FC236}">
                <a16:creationId xmlns:a16="http://schemas.microsoft.com/office/drawing/2014/main" id="{577ED91A-2F01-4C07-B742-A5A9EAF921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Homework</a:t>
            </a:r>
          </a:p>
        </p:txBody>
      </p:sp>
      <p:sp>
        <p:nvSpPr>
          <p:cNvPr id="82950" name="Rectangle 3">
            <a:extLst>
              <a:ext uri="{FF2B5EF4-FFF2-40B4-BE49-F238E27FC236}">
                <a16:creationId xmlns:a16="http://schemas.microsoft.com/office/drawing/2014/main" id="{2BF2D4AF-FB43-4ECA-B718-54D3F3A321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450" y="1773238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§1.6 </a:t>
            </a:r>
          </a:p>
          <a:p>
            <a:pPr lvl="1"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4, 6, 12, 16, 20, 24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143F6115-AC6C-4ACA-8756-174DA7AC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F259-B9AC-4F42-8762-EAA5DA889B08}" type="datetime10">
              <a:rPr lang="zh-CN" altLang="en-US"/>
              <a:pPr/>
              <a:t>17:46</a:t>
            </a:fld>
            <a:endParaRPr lang="en-US" altLang="zh-CN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27558133-AE5D-4B23-9250-3B569DBF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北京邮电大学 计算机学院 离散数学</a:t>
            </a:r>
            <a:endParaRPr lang="en-US" altLang="zh-CN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2C25070D-F9ED-48C5-82AB-B7EF7960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1179-29A7-480D-AC18-02A0760566C2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563202" name="Rectangle 2">
            <a:extLst>
              <a:ext uri="{FF2B5EF4-FFF2-40B4-BE49-F238E27FC236}">
                <a16:creationId xmlns:a16="http://schemas.microsoft.com/office/drawing/2014/main" id="{9E0D536C-730B-4164-9794-43D790271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例子</a:t>
            </a:r>
          </a:p>
        </p:txBody>
      </p:sp>
      <p:sp>
        <p:nvSpPr>
          <p:cNvPr id="563203" name="Rectangle 3">
            <a:extLst>
              <a:ext uri="{FF2B5EF4-FFF2-40B4-BE49-F238E27FC236}">
                <a16:creationId xmlns:a16="http://schemas.microsoft.com/office/drawing/2014/main" id="{DF74BD99-128C-4F92-8D72-744C12E236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700" y="1609795"/>
            <a:ext cx="7848600" cy="4495800"/>
          </a:xfrm>
        </p:spPr>
        <p:txBody>
          <a:bodyPr/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例：判断下面推理是否正确</a:t>
            </a: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⑴ 如果今天是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号，则明天是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号，今天是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号，所以明天是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号。</a:t>
            </a: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解：⑴  </a:t>
            </a:r>
            <a:r>
              <a:rPr lang="en-US" altLang="zh-CN" sz="3200" i="1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 : 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今天是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号，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200" i="1" dirty="0"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 : 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明天是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号。</a:t>
            </a: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前提       ，</a:t>
            </a:r>
            <a:r>
              <a:rPr lang="en-US" altLang="zh-CN" sz="3200" i="1" dirty="0">
                <a:latin typeface="宋体" panose="02010600030101010101" pitchFamily="2" charset="-122"/>
                <a:ea typeface="宋体" panose="02010600030101010101" pitchFamily="2" charset="-122"/>
              </a:rPr>
              <a:t>p  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结论：</a:t>
            </a:r>
            <a:r>
              <a:rPr lang="en-US" altLang="zh-CN" sz="3200" i="1" dirty="0"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判断                 为重言式</a:t>
            </a:r>
            <a:r>
              <a:rPr lang="zh-CN" altLang="en-US" dirty="0"/>
              <a:t>。</a:t>
            </a:r>
          </a:p>
        </p:txBody>
      </p:sp>
      <p:sp>
        <p:nvSpPr>
          <p:cNvPr id="563205" name="Rectangle 5">
            <a:extLst>
              <a:ext uri="{FF2B5EF4-FFF2-40B4-BE49-F238E27FC236}">
                <a16:creationId xmlns:a16="http://schemas.microsoft.com/office/drawing/2014/main" id="{A74F9B25-8C80-4AFB-B4C1-1CB4A9310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63204" name="Object 4">
            <a:extLst>
              <a:ext uri="{FF2B5EF4-FFF2-40B4-BE49-F238E27FC236}">
                <a16:creationId xmlns:a16="http://schemas.microsoft.com/office/drawing/2014/main" id="{EB1F17C7-836A-428B-B956-358264E5FC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024777"/>
              </p:ext>
            </p:extLst>
          </p:nvPr>
        </p:nvGraphicFramePr>
        <p:xfrm>
          <a:off x="1905000" y="4599953"/>
          <a:ext cx="121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8" name="公式" r:id="rId3" imgW="457002" imgH="165028" progId="Equation.3">
                  <p:embed/>
                </p:oleObj>
              </mc:Choice>
              <mc:Fallback>
                <p:oleObj name="公式" r:id="rId3" imgW="457002" imgH="165028" progId="Equation.3">
                  <p:embed/>
                  <p:pic>
                    <p:nvPicPr>
                      <p:cNvPr id="563204" name="Object 4">
                        <a:extLst>
                          <a:ext uri="{FF2B5EF4-FFF2-40B4-BE49-F238E27FC236}">
                            <a16:creationId xmlns:a16="http://schemas.microsoft.com/office/drawing/2014/main" id="{EB1F17C7-836A-428B-B956-358264E5FC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599953"/>
                        <a:ext cx="1219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07" name="Rectangle 7">
            <a:extLst>
              <a:ext uri="{FF2B5EF4-FFF2-40B4-BE49-F238E27FC236}">
                <a16:creationId xmlns:a16="http://schemas.microsoft.com/office/drawing/2014/main" id="{B81B2C2E-35A9-4FBB-B47A-0C1EFB328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63206" name="Object 6">
            <a:extLst>
              <a:ext uri="{FF2B5EF4-FFF2-40B4-BE49-F238E27FC236}">
                <a16:creationId xmlns:a16="http://schemas.microsoft.com/office/drawing/2014/main" id="{6E6CABC3-2792-4A84-A261-4A493C6363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921933"/>
              </p:ext>
            </p:extLst>
          </p:nvPr>
        </p:nvGraphicFramePr>
        <p:xfrm>
          <a:off x="1981200" y="5031753"/>
          <a:ext cx="30480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9" name="公式" r:id="rId5" imgW="1167893" imgH="215806" progId="Equation.3">
                  <p:embed/>
                </p:oleObj>
              </mc:Choice>
              <mc:Fallback>
                <p:oleObj name="公式" r:id="rId5" imgW="1167893" imgH="215806" progId="Equation.3">
                  <p:embed/>
                  <p:pic>
                    <p:nvPicPr>
                      <p:cNvPr id="563206" name="Object 6">
                        <a:extLst>
                          <a:ext uri="{FF2B5EF4-FFF2-40B4-BE49-F238E27FC236}">
                            <a16:creationId xmlns:a16="http://schemas.microsoft.com/office/drawing/2014/main" id="{6E6CABC3-2792-4A84-A261-4A493C6363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031753"/>
                        <a:ext cx="3048000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327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03" grpId="0" uiExpand="1" build="p"/>
    </p:bldLst>
  </p:timing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3461</TotalTime>
  <Words>5024</Words>
  <Application>Microsoft Office PowerPoint</Application>
  <PresentationFormat>全屏显示(4:3)</PresentationFormat>
  <Paragraphs>797</Paragraphs>
  <Slides>86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100" baseType="lpstr">
      <vt:lpstr>Euclid</vt:lpstr>
      <vt:lpstr>等线</vt:lpstr>
      <vt:lpstr>宋体</vt:lpstr>
      <vt:lpstr>Arial</vt:lpstr>
      <vt:lpstr>Arial Narrow</vt:lpstr>
      <vt:lpstr>Comic Sans MS</vt:lpstr>
      <vt:lpstr>Garamond</vt:lpstr>
      <vt:lpstr>Symbol</vt:lpstr>
      <vt:lpstr>Times New Roman</vt:lpstr>
      <vt:lpstr>Verdana</vt:lpstr>
      <vt:lpstr>Wingdings</vt:lpstr>
      <vt:lpstr>Level</vt:lpstr>
      <vt:lpstr>1_Default Design</vt:lpstr>
      <vt:lpstr>公式</vt:lpstr>
      <vt:lpstr>Discrete Mathematics and Its Application                         7th edition, 2001</vt:lpstr>
      <vt:lpstr>Welcome to Discrete Mathematics  Spring 2018</vt:lpstr>
      <vt:lpstr>§1.6 Rules of Inference（推理规则）</vt:lpstr>
      <vt:lpstr>命题逻辑的推理</vt:lpstr>
      <vt:lpstr>命题逻辑的推理理论</vt:lpstr>
      <vt:lpstr>推理正确</vt:lpstr>
      <vt:lpstr>推理正确</vt:lpstr>
      <vt:lpstr>例子</vt:lpstr>
      <vt:lpstr>例子</vt:lpstr>
      <vt:lpstr>例子</vt:lpstr>
      <vt:lpstr>例子</vt:lpstr>
      <vt:lpstr>例子</vt:lpstr>
      <vt:lpstr>例子</vt:lpstr>
      <vt:lpstr>例子</vt:lpstr>
      <vt:lpstr>例子</vt:lpstr>
      <vt:lpstr>总结</vt:lpstr>
      <vt:lpstr>推理正确</vt:lpstr>
      <vt:lpstr>关于重言蕴含 </vt:lpstr>
      <vt:lpstr>判断推理正确的方法</vt:lpstr>
      <vt:lpstr>推理定律（重言蕴涵式）</vt:lpstr>
      <vt:lpstr>证明中常用的规则</vt:lpstr>
      <vt:lpstr>构造证明法举例</vt:lpstr>
      <vt:lpstr>构造证明法举例</vt:lpstr>
      <vt:lpstr>构造证明法举例</vt:lpstr>
      <vt:lpstr>PowerPoint 演示文稿</vt:lpstr>
      <vt:lpstr>PowerPoint 演示文稿</vt:lpstr>
      <vt:lpstr>构造证明法举例 </vt:lpstr>
      <vt:lpstr>PowerPoint 演示文稿</vt:lpstr>
      <vt:lpstr>PowerPoint 演示文稿</vt:lpstr>
      <vt:lpstr>§1.6 Rules of Inference（推理规则）</vt:lpstr>
      <vt:lpstr>§1.6 Rules of Inference（推理规则）</vt:lpstr>
      <vt:lpstr>§1.6 Rules of Inference（推理规则）</vt:lpstr>
      <vt:lpstr>§1.6 Rules of Inference（推理规则）</vt:lpstr>
      <vt:lpstr>Note</vt:lpstr>
      <vt:lpstr>Rules of Inference</vt:lpstr>
      <vt:lpstr>Rules of Inference</vt:lpstr>
      <vt:lpstr>modus ponens(假言推理规则）</vt:lpstr>
      <vt:lpstr>Famous rules of inference</vt:lpstr>
      <vt:lpstr>Famous rules of inference</vt:lpstr>
      <vt:lpstr>Famous rules of inference</vt:lpstr>
      <vt:lpstr>Formal Proofs</vt:lpstr>
      <vt:lpstr>Example</vt:lpstr>
      <vt:lpstr>Example</vt:lpstr>
      <vt:lpstr>Example</vt:lpstr>
      <vt:lpstr>Example 6</vt:lpstr>
      <vt:lpstr>PowerPoint 演示文稿</vt:lpstr>
      <vt:lpstr>PowerPoint 演示文稿</vt:lpstr>
      <vt:lpstr>Resolution</vt:lpstr>
      <vt:lpstr>PowerPoint 演示文稿</vt:lpstr>
      <vt:lpstr>Example 8 cont.</vt:lpstr>
      <vt:lpstr>PowerPoint 演示文稿</vt:lpstr>
      <vt:lpstr>Fallacies(谬误)</vt:lpstr>
      <vt:lpstr>Socrates hypothetical syllogism</vt:lpstr>
      <vt:lpstr>一阶逻辑的推理理论</vt:lpstr>
      <vt:lpstr>谓词演算的推理理论</vt:lpstr>
      <vt:lpstr>谓词演算的推理理论</vt:lpstr>
      <vt:lpstr>谓词演算的推理理论</vt:lpstr>
      <vt:lpstr>量词的消去和引入规则 </vt:lpstr>
      <vt:lpstr>量词的消去和引入规则 </vt:lpstr>
      <vt:lpstr>量词的消去和引入规则 </vt:lpstr>
      <vt:lpstr>量词的消去和引入规则</vt:lpstr>
      <vt:lpstr>例子</vt:lpstr>
      <vt:lpstr>例子</vt:lpstr>
      <vt:lpstr>例子</vt:lpstr>
      <vt:lpstr>PowerPoint 演示文稿</vt:lpstr>
      <vt:lpstr>PowerPoint 演示文稿</vt:lpstr>
      <vt:lpstr>例子</vt:lpstr>
      <vt:lpstr>PowerPoint 演示文稿</vt:lpstr>
      <vt:lpstr>Rules of inference for  quantified statements</vt:lpstr>
      <vt:lpstr>Rules of inference for  quantified statements</vt:lpstr>
      <vt:lpstr>Rules of inference for  quantified statements</vt:lpstr>
      <vt:lpstr>Rules of inference for  quantified statements</vt:lpstr>
      <vt:lpstr>Example</vt:lpstr>
      <vt:lpstr>Example</vt:lpstr>
      <vt:lpstr>Example</vt:lpstr>
      <vt:lpstr>Proof</vt:lpstr>
      <vt:lpstr>EXAMPLE </vt:lpstr>
      <vt:lpstr>PowerPoint 演示文稿</vt:lpstr>
      <vt:lpstr>PowerPoint 演示文稿</vt:lpstr>
      <vt:lpstr>Combining Rules of Inference for Propositions and Quantified Statements </vt:lpstr>
      <vt:lpstr>Rules of Inference for Propositions  and Quantified Statements </vt:lpstr>
      <vt:lpstr>Combining Rules of Inference for Propositions and Quantified Statements </vt:lpstr>
      <vt:lpstr>PowerPoint 演示文稿</vt:lpstr>
      <vt:lpstr>PowerPoint 演示文稿</vt:lpstr>
      <vt:lpstr>PowerPoint 演示文稿</vt:lpstr>
      <vt:lpstr>Homework</vt:lpstr>
    </vt:vector>
  </TitlesOfParts>
  <Company>Barry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R. Johnsonbaugh, Discrete Mathematics 5th edition, 2001</dc:title>
  <dc:creator>user</dc:creator>
  <cp:lastModifiedBy>szniu</cp:lastModifiedBy>
  <cp:revision>555</cp:revision>
  <dcterms:created xsi:type="dcterms:W3CDTF">2002-05-12T10:17:07Z</dcterms:created>
  <dcterms:modified xsi:type="dcterms:W3CDTF">2018-04-09T09:55:09Z</dcterms:modified>
</cp:coreProperties>
</file>