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67"/>
  </p:notesMasterIdLst>
  <p:sldIdLst>
    <p:sldId id="256" r:id="rId3"/>
    <p:sldId id="309" r:id="rId4"/>
    <p:sldId id="896" r:id="rId5"/>
    <p:sldId id="882" r:id="rId6"/>
    <p:sldId id="830" r:id="rId7"/>
    <p:sldId id="876" r:id="rId8"/>
    <p:sldId id="833" r:id="rId9"/>
    <p:sldId id="835" r:id="rId10"/>
    <p:sldId id="834" r:id="rId11"/>
    <p:sldId id="836" r:id="rId12"/>
    <p:sldId id="831" r:id="rId13"/>
    <p:sldId id="879" r:id="rId14"/>
    <p:sldId id="832" r:id="rId15"/>
    <p:sldId id="880" r:id="rId16"/>
    <p:sldId id="837" r:id="rId17"/>
    <p:sldId id="838" r:id="rId18"/>
    <p:sldId id="839" r:id="rId19"/>
    <p:sldId id="840" r:id="rId20"/>
    <p:sldId id="841" r:id="rId21"/>
    <p:sldId id="889" r:id="rId22"/>
    <p:sldId id="888" r:id="rId23"/>
    <p:sldId id="890" r:id="rId24"/>
    <p:sldId id="891" r:id="rId25"/>
    <p:sldId id="892" r:id="rId26"/>
    <p:sldId id="842" r:id="rId27"/>
    <p:sldId id="843" r:id="rId28"/>
    <p:sldId id="893" r:id="rId29"/>
    <p:sldId id="894" r:id="rId30"/>
    <p:sldId id="844" r:id="rId31"/>
    <p:sldId id="895" r:id="rId32"/>
    <p:sldId id="1030" r:id="rId33"/>
    <p:sldId id="414" r:id="rId34"/>
    <p:sldId id="421" r:id="rId35"/>
    <p:sldId id="426" r:id="rId36"/>
    <p:sldId id="1038" r:id="rId37"/>
    <p:sldId id="454" r:id="rId38"/>
    <p:sldId id="846" r:id="rId39"/>
    <p:sldId id="847" r:id="rId40"/>
    <p:sldId id="848" r:id="rId41"/>
    <p:sldId id="849" r:id="rId42"/>
    <p:sldId id="850" r:id="rId43"/>
    <p:sldId id="851" r:id="rId44"/>
    <p:sldId id="852" r:id="rId45"/>
    <p:sldId id="883" r:id="rId46"/>
    <p:sldId id="884" r:id="rId47"/>
    <p:sldId id="415" r:id="rId48"/>
    <p:sldId id="885" r:id="rId49"/>
    <p:sldId id="1039" r:id="rId50"/>
    <p:sldId id="887" r:id="rId51"/>
    <p:sldId id="1031" r:id="rId52"/>
    <p:sldId id="1032" r:id="rId53"/>
    <p:sldId id="900" r:id="rId54"/>
    <p:sldId id="901" r:id="rId55"/>
    <p:sldId id="902" r:id="rId56"/>
    <p:sldId id="1033" r:id="rId57"/>
    <p:sldId id="1034" r:id="rId58"/>
    <p:sldId id="1035" r:id="rId59"/>
    <p:sldId id="906" r:id="rId60"/>
    <p:sldId id="907" r:id="rId61"/>
    <p:sldId id="908" r:id="rId62"/>
    <p:sldId id="1036" r:id="rId63"/>
    <p:sldId id="910" r:id="rId64"/>
    <p:sldId id="911" r:id="rId65"/>
    <p:sldId id="867" r:id="rId66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029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63ACAFEF-CE99-47F1-A9EF-EED862AE93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5E2373CB-6FAE-4AF9-8743-E5AAA5C4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9F0FDC7-F4BC-4225-BA5B-2AC6626A6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1F111D-62D2-4A47-B2A3-B779BA3C9C2C}" type="slidenum">
              <a:rPr kumimoji="0" lang="zh-CN" altLang="en-US" sz="1200" b="0" i="0" u="none" smtClean="0"/>
              <a:pPr/>
              <a:t>21</a:t>
            </a:fld>
            <a:endParaRPr kumimoji="0" lang="en-US" altLang="zh-CN" sz="1200" b="0" i="0" u="none"/>
          </a:p>
        </p:txBody>
      </p:sp>
    </p:spTree>
    <p:extLst>
      <p:ext uri="{BB962C8B-B14F-4D97-AF65-F5344CB8AC3E}">
        <p14:creationId xmlns:p14="http://schemas.microsoft.com/office/powerpoint/2010/main" val="382094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5AC75AD-D35A-4B1F-A66C-9B67C597C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192D70-0EE3-4F79-AFE0-3CB2EAC7A217}" type="slidenum">
              <a:rPr kumimoji="0" lang="zh-CN" altLang="en-US" sz="1200" b="0" i="0" u="none" smtClean="0"/>
              <a:pPr/>
              <a:t>28</a:t>
            </a:fld>
            <a:endParaRPr kumimoji="0" lang="en-US" altLang="zh-CN" sz="1200" b="0" i="0" u="none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910C831-466E-4BCE-A0A0-C0565905DA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0238" y="828675"/>
            <a:ext cx="5410200" cy="4059238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6765EF1-DE15-43DD-BA5A-D7A1088D0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5163603"/>
            <a:ext cx="4891088" cy="47957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Need number theory for this example.  At least, need the definitions of factorial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!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, and divides notation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|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08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英国数学家</a:t>
            </a:r>
            <a:r>
              <a:rPr lang="en-US" altLang="zh-CN" dirty="0"/>
              <a:t>G.H.</a:t>
            </a:r>
            <a:r>
              <a:rPr lang="zh-CN" altLang="en-US" dirty="0"/>
              <a:t>哈代在一次去医院看望生病的印度数学天才拉马奴金时，提到他乘坐的出租车的编号</a:t>
            </a:r>
            <a:r>
              <a:rPr lang="en-US" altLang="zh-CN" dirty="0"/>
              <a:t>1729</a:t>
            </a:r>
            <a:r>
              <a:rPr lang="zh-CN" altLang="en-US" dirty="0"/>
              <a:t>是一个枯燥的数字，拉马奴金说：</a:t>
            </a:r>
            <a:endParaRPr lang="en-US" altLang="zh-CN" dirty="0"/>
          </a:p>
          <a:p>
            <a:r>
              <a:rPr lang="zh-CN" altLang="en-US" dirty="0"/>
              <a:t>这是一个非常有趣的数，它是用两种方式表示为立方和的最小数。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24A27-EC53-4E9D-9804-A5EA285C49F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79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C94E168-080C-4B69-B3C9-900AEEA4C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38A217-8DE0-4551-8708-7D6C2DE8AFE3}" type="slidenum">
              <a:rPr kumimoji="0" lang="zh-CN" altLang="en-US" sz="1200" b="0" i="0" u="none" smtClean="0"/>
              <a:pPr/>
              <a:t>47</a:t>
            </a:fld>
            <a:endParaRPr kumimoji="0" lang="en-US" altLang="zh-CN" sz="1200" b="0" i="0" u="none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3F03C21-723B-4906-8827-7228BAA23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0238" y="828675"/>
            <a:ext cx="5411787" cy="4059238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BC4B498-48C1-4119-8827-33D216FD1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5163603"/>
            <a:ext cx="4891088" cy="47940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The given statement is implicitly universal: FORALL integers n, n is even if n-squared is even.</a:t>
            </a:r>
          </a:p>
          <a:p>
            <a:r>
              <a:rPr lang="en-US" altLang="zh-CN">
                <a:latin typeface="Arial" panose="020B0604020202020204" pitchFamily="34" charset="0"/>
              </a:rPr>
              <a:t>Note that although the statement we are trying to prove is true, our proof of it is invalid.  It does not give a clear, valid path to the conclusion.  </a:t>
            </a:r>
          </a:p>
        </p:txBody>
      </p:sp>
    </p:spTree>
    <p:extLst>
      <p:ext uri="{BB962C8B-B14F-4D97-AF65-F5344CB8AC3E}">
        <p14:creationId xmlns:p14="http://schemas.microsoft.com/office/powerpoint/2010/main" val="57870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06F524B-1342-458F-B09F-92D6391EE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7596EB-B955-4D27-9A7D-EF5C4AFB6E7B}" type="slidenum">
              <a:rPr kumimoji="0" lang="zh-CN" altLang="en-US" sz="1200" b="0" i="0" u="none" smtClean="0"/>
              <a:pPr/>
              <a:t>49</a:t>
            </a:fld>
            <a:endParaRPr kumimoji="0" lang="en-US" altLang="zh-CN" sz="1200" b="0" i="0" u="none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DFAF615-A231-4A0F-A745-BBAEB7C3D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0238" y="828675"/>
            <a:ext cx="5411787" cy="4059238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258C9C3-AE38-4E6C-B6A2-9E662AB80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5163603"/>
            <a:ext cx="4891088" cy="47940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This is a relatively involved example and it should perhaps be saved until after some easier ones have already been done.  We also need number theory first for this example.  The vertical bar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|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 means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divides (evenly).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  mod refers to the remainder of a division.  Later in the class we will encounter the theorem mentioned (first red-highlighted statement).  The triple horizontal lines mean between two numbers means those numbers are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congruent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 under the given modulus, that is, they give the same remainder when divided by the modulus.</a:t>
            </a:r>
          </a:p>
        </p:txBody>
      </p:sp>
    </p:spTree>
    <p:extLst>
      <p:ext uri="{BB962C8B-B14F-4D97-AF65-F5344CB8AC3E}">
        <p14:creationId xmlns:p14="http://schemas.microsoft.com/office/powerpoint/2010/main" val="16739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C8DDC59-3D8D-4B24-8511-2861E75B7C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20B3C159-11F0-4377-B6F0-B426DA58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E80F523-E317-475B-A76F-5B8B0F5AC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DAB390-04B3-4BCE-BE3D-787317376F10}" type="slidenum">
              <a:rPr kumimoji="0" lang="zh-CN" altLang="en-US" sz="1200" b="0" i="0" u="none" smtClean="0"/>
              <a:pPr/>
              <a:t>57</a:t>
            </a:fld>
            <a:endParaRPr kumimoji="0" lang="en-US" altLang="zh-CN" sz="1200" b="0" i="0" u="none"/>
          </a:p>
        </p:txBody>
      </p:sp>
    </p:spTree>
    <p:extLst>
      <p:ext uri="{BB962C8B-B14F-4D97-AF65-F5344CB8AC3E}">
        <p14:creationId xmlns:p14="http://schemas.microsoft.com/office/powerpoint/2010/main" val="3715905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7940FAFF-82F6-413F-B3A4-79DB9C7F64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A5D92286-03EB-4ECA-A9F2-A5F1A098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Hence if N were a product of primes all of which had the form 4k +1, then</a:t>
            </a: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Proof: Suppose that p1, p2, . . . , pn are all the primes of the form 4k + 3.</a:t>
            </a:r>
          </a:p>
          <a:p>
            <a:r>
              <a:rPr lang="en-US" altLang="zh-CN">
                <a:latin typeface="Arial" panose="020B0604020202020204" pitchFamily="34" charset="0"/>
              </a:rPr>
              <a:t>Consider</a:t>
            </a:r>
          </a:p>
          <a:p>
            <a:r>
              <a:rPr lang="en-US" altLang="zh-CN">
                <a:latin typeface="Arial" panose="020B0604020202020204" pitchFamily="34" charset="0"/>
              </a:rPr>
              <a:t>N = 4p1p2 . . . pn − 1 = 4(p1p2 . . . pn − 1) + 3.</a:t>
            </a:r>
          </a:p>
          <a:p>
            <a:r>
              <a:rPr lang="en-US" altLang="zh-CN">
                <a:latin typeface="Arial" panose="020B0604020202020204" pitchFamily="34" charset="0"/>
              </a:rPr>
              <a:t>Then N is a product of prime numbers, all of which must be odd. Note that</a:t>
            </a:r>
          </a:p>
          <a:p>
            <a:r>
              <a:rPr lang="en-US" altLang="zh-CN">
                <a:latin typeface="Arial" panose="020B0604020202020204" pitchFamily="34" charset="0"/>
              </a:rPr>
              <a:t>(4k + 1)(4l + 1) = 4kl + 4k + 4l + 1 = 4(kl + k + l) + 1.</a:t>
            </a:r>
          </a:p>
          <a:p>
            <a:r>
              <a:rPr lang="en-US" altLang="zh-CN">
                <a:latin typeface="Arial" panose="020B0604020202020204" pitchFamily="34" charset="0"/>
              </a:rPr>
              <a:t>N would also have this form. Therefore one of the prime divisors of N must</a:t>
            </a:r>
          </a:p>
          <a:p>
            <a:r>
              <a:rPr lang="en-US" altLang="zh-CN">
                <a:latin typeface="Arial" panose="020B0604020202020204" pitchFamily="34" charset="0"/>
              </a:rPr>
              <a:t>have the form 4k + 3, so is pi for some i. Then</a:t>
            </a:r>
          </a:p>
          <a:p>
            <a:r>
              <a:rPr lang="en-US" altLang="zh-CN">
                <a:latin typeface="Arial" panose="020B0604020202020204" pitchFamily="34" charset="0"/>
              </a:rPr>
              <a:t>pi | (4p1p2 . . . pn − N) = 1,</a:t>
            </a:r>
          </a:p>
          <a:p>
            <a:r>
              <a:rPr lang="en-US" altLang="zh-CN">
                <a:latin typeface="Arial" panose="020B0604020202020204" pitchFamily="34" charset="0"/>
              </a:rPr>
              <a:t>a contradiction. This completes the proof.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C6D95B6E-EA23-465D-9482-F1D81C5CF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3BF661-3F46-4A73-8E33-57558656BF94}" type="slidenum">
              <a:rPr kumimoji="0" lang="zh-CN" altLang="en-US" sz="1200" b="0" i="0" u="none" smtClean="0"/>
              <a:pPr/>
              <a:t>59</a:t>
            </a:fld>
            <a:endParaRPr kumimoji="0" lang="en-US" altLang="zh-CN" sz="1200" b="0" i="0" u="none"/>
          </a:p>
        </p:txBody>
      </p:sp>
    </p:spTree>
    <p:extLst>
      <p:ext uri="{BB962C8B-B14F-4D97-AF65-F5344CB8AC3E}">
        <p14:creationId xmlns:p14="http://schemas.microsoft.com/office/powerpoint/2010/main" val="224750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大约</a:t>
            </a:r>
            <a:r>
              <a:rPr lang="en-US" altLang="zh-CN" sz="1200" dirty="0"/>
              <a:t>1637</a:t>
            </a:r>
            <a:r>
              <a:rPr lang="zh-CN" altLang="en-US" sz="1200" dirty="0"/>
              <a:t>年左右，法国学者费马在阅读丢番图（</a:t>
            </a:r>
            <a:r>
              <a:rPr lang="en-US" altLang="zh-CN" sz="1200" dirty="0" err="1"/>
              <a:t>Diophatus</a:t>
            </a:r>
            <a:r>
              <a:rPr lang="zh-CN" altLang="en-US" sz="1200" dirty="0"/>
              <a:t>）</a:t>
            </a:r>
            <a:r>
              <a:rPr lang="en-US" altLang="zh-CN" sz="1200" dirty="0"/>
              <a:t>《</a:t>
            </a:r>
            <a:r>
              <a:rPr lang="zh-CN" altLang="en-US" sz="1200" dirty="0"/>
              <a:t>算术</a:t>
            </a:r>
            <a:r>
              <a:rPr lang="en-US" altLang="zh-CN" sz="1200" dirty="0"/>
              <a:t>》</a:t>
            </a:r>
            <a:r>
              <a:rPr lang="zh-CN" altLang="en-US" sz="1200" dirty="0"/>
              <a:t>拉丁文译本时，曾在第</a:t>
            </a:r>
            <a:r>
              <a:rPr lang="en-US" altLang="zh-CN" sz="1200" dirty="0"/>
              <a:t>11</a:t>
            </a:r>
            <a:r>
              <a:rPr lang="zh-CN" altLang="en-US" sz="1200" dirty="0"/>
              <a:t>卷第</a:t>
            </a:r>
            <a:r>
              <a:rPr lang="en-US" altLang="zh-CN" sz="1200" dirty="0"/>
              <a:t>8</a:t>
            </a:r>
            <a:r>
              <a:rPr lang="zh-CN" altLang="en-US" sz="1200" dirty="0"/>
              <a:t>命题旁写道：“将一个立方数分成两个立方数之和，或一个四次幂分成两个四次幂之和，或者一般地将一个高于二次的幂分成两个同次幂之和，这是不可能的。关于此，我确信已发现了一种美妙的证法 ，可惜这里空白的地方太小，写不下。”</a:t>
            </a:r>
            <a:endParaRPr lang="en-US" altLang="zh-CN" sz="1200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24A27-EC53-4E9D-9804-A5EA285C49F8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8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A1ECB1CE-11EF-4EBE-BDC7-90B8A69AB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9D8C8-7430-4EB7-B5E3-CA3F1065AA2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日期占位符 4">
            <a:extLst>
              <a:ext uri="{FF2B5EF4-FFF2-40B4-BE49-F238E27FC236}">
                <a16:creationId xmlns:a16="http://schemas.microsoft.com/office/drawing/2014/main" id="{924282C0-A4D3-4C3C-8C83-9442604ADF1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5B49DA-683B-4150-888E-CBF0757CD10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页脚占位符 5">
            <a:extLst>
              <a:ext uri="{FF2B5EF4-FFF2-40B4-BE49-F238E27FC236}">
                <a16:creationId xmlns:a16="http://schemas.microsoft.com/office/drawing/2014/main" id="{10C54017-8315-41C2-A9E4-F676068F7E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BE7ADCB7-5D0F-487A-9FAE-64F0AD05F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D69CD8A6-2222-45E9-B2A7-100C8B3DC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7656"/>
            <a:ext cx="8305800" cy="468074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perfect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number</a:t>
            </a:r>
            <a:r>
              <a:rPr lang="zh-CN" altLang="en-US" sz="2800" dirty="0">
                <a:latin typeface="Times New Roman" panose="02020603050405020304" pitchFamily="18" charset="0"/>
              </a:rPr>
              <a:t>（完全数）</a:t>
            </a:r>
            <a:r>
              <a:rPr lang="en-US" altLang="zh-CN" sz="2800" dirty="0">
                <a:latin typeface="Times New Roman" panose="02020603050405020304" pitchFamily="18" charset="0"/>
              </a:rPr>
              <a:t> is one which is the sum of all its divisors except itself.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For example, 6=1</a:t>
            </a:r>
            <a:r>
              <a:rPr lang="zh-CN" altLang="en-US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3 is perfect since 1 + 2 + 3 = 6.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Theorem: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>
                <a:latin typeface="Times New Roman" panose="02020603050405020304" pitchFamily="18" charset="0"/>
              </a:rPr>
              <a:t>A perfect number is not a prime.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Proof</a:t>
            </a:r>
            <a:r>
              <a:rPr lang="en-US" altLang="zh-CN" sz="2400" dirty="0">
                <a:latin typeface="Times New Roman" panose="02020603050405020304" pitchFamily="18" charset="0"/>
              </a:rPr>
              <a:t>: (</a:t>
            </a:r>
            <a:r>
              <a:rPr lang="en-US" altLang="zh-CN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Indirect</a:t>
            </a:r>
            <a:r>
              <a:rPr lang="en-US" altLang="zh-CN" sz="2400" i="1" dirty="0">
                <a:latin typeface="Times New Roman" panose="02020603050405020304" pitchFamily="18" charset="0"/>
              </a:rPr>
              <a:t>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We assume the number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is a prime and show it is not perfect.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But the only divisors of a prime are 1 and itself.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Hence the sum of the divisors less than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is 1 which is not equal to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Hence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cannot be perfect.</a:t>
            </a:r>
          </a:p>
          <a:p>
            <a:pPr lvl="1" algn="r" eaLnBrk="1" hangingPunct="1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Q.E.D.</a:t>
            </a:r>
          </a:p>
        </p:txBody>
      </p:sp>
    </p:spTree>
    <p:extLst>
      <p:ext uri="{BB962C8B-B14F-4D97-AF65-F5344CB8AC3E}">
        <p14:creationId xmlns:p14="http://schemas.microsoft.com/office/powerpoint/2010/main" val="30976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B87D6871-0AE4-4AF2-B44D-11CB5B475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6B8D87-FA00-4206-9439-A3F29462463C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日期占位符 4">
            <a:extLst>
              <a:ext uri="{FF2B5EF4-FFF2-40B4-BE49-F238E27FC236}">
                <a16:creationId xmlns:a16="http://schemas.microsoft.com/office/drawing/2014/main" id="{8309A321-48D7-4A35-9243-DB697269FEC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8DB3A-EBF0-447E-8660-681D852EAB5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5">
            <a:extLst>
              <a:ext uri="{FF2B5EF4-FFF2-40B4-BE49-F238E27FC236}">
                <a16:creationId xmlns:a16="http://schemas.microsoft.com/office/drawing/2014/main" id="{54889D9C-F99B-4508-A17E-66899117E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C84BB21F-3C75-4E7C-A519-80B7136B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Trivial </a:t>
            </a:r>
            <a:r>
              <a:rPr lang="en-US" altLang="zh-CN">
                <a:latin typeface="Times New Roman" panose="02020603050405020304" pitchFamily="18" charset="0"/>
              </a:rPr>
              <a:t>proof (</a:t>
            </a:r>
            <a:r>
              <a:rPr lang="zh-CN" altLang="en-US">
                <a:latin typeface="Times New Roman" panose="02020603050405020304" pitchFamily="18" charset="0"/>
              </a:rPr>
              <a:t>平凡证明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34021A89-463B-4B28-9711-D9A02707E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we know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</a:rPr>
              <a:t>is true then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</a:rPr>
              <a:t>is true.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If it‘s raining today then the void set</a:t>
            </a:r>
            <a:r>
              <a:rPr lang="zh-CN" altLang="en-US" i="1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</a:rPr>
              <a:t>空集）</a:t>
            </a:r>
            <a:r>
              <a:rPr lang="en-US" altLang="zh-CN" i="1" dirty="0">
                <a:latin typeface="Times New Roman" panose="02020603050405020304" pitchFamily="18" charset="0"/>
              </a:rPr>
              <a:t> is a subset of every set.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assertion is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trivially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true independent of the truth of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为真，则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为真，即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为真与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无关。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32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FF0A3A71-2C6E-4F95-A225-887C8B940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2B3D14-96B5-4102-8F4F-E73CAC97260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日期占位符 4">
            <a:extLst>
              <a:ext uri="{FF2B5EF4-FFF2-40B4-BE49-F238E27FC236}">
                <a16:creationId xmlns:a16="http://schemas.microsoft.com/office/drawing/2014/main" id="{4B29787B-E063-4B19-B69E-35AF085D78C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1BEB1A-AEF7-4D6D-B73E-2527131CE31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页脚占位符 5">
            <a:extLst>
              <a:ext uri="{FF2B5EF4-FFF2-40B4-BE49-F238E27FC236}">
                <a16:creationId xmlns:a16="http://schemas.microsoft.com/office/drawing/2014/main" id="{4E80B592-C873-4459-8671-0CFA3582CB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42A7550B-0A2D-4476-8AAB-B038FBEC1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Trivial Proof Example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42D915C7-2F85-44B8-A464-C10D13C8E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Theorem:</a:t>
            </a:r>
            <a:r>
              <a:rPr lang="en-US" altLang="zh-CN">
                <a:latin typeface="Times New Roman" panose="02020603050405020304" pitchFamily="18" charset="0"/>
              </a:rPr>
              <a:t>  (For integers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If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is the sum of two prime numbers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then either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is odd or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is even.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is either odd or even.  So the conclusion of the implication is true regardless of the truth of the antecedent.   Thus the implication is true trivially.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2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D3817C97-9127-4243-8475-2BC82399B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65BC43-6445-491E-AC06-475DF5752074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日期占位符 4">
            <a:extLst>
              <a:ext uri="{FF2B5EF4-FFF2-40B4-BE49-F238E27FC236}">
                <a16:creationId xmlns:a16="http://schemas.microsoft.com/office/drawing/2014/main" id="{DE422367-27F5-4A86-AF6B-BE0BED77E0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4EAFE-45F2-4A97-BAFD-2EC1BA1762E1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页脚占位符 5">
            <a:extLst>
              <a:ext uri="{FF2B5EF4-FFF2-40B4-BE49-F238E27FC236}">
                <a16:creationId xmlns:a16="http://schemas.microsoft.com/office/drawing/2014/main" id="{7394E0F6-0A04-466A-94F0-81114261D2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6FB10194-1EA2-4A7D-95E1-FF3F0AE8E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Vacuous </a:t>
            </a:r>
            <a:r>
              <a:rPr lang="en-US" altLang="zh-CN" i="1">
                <a:latin typeface="Times New Roman" panose="02020603050405020304" pitchFamily="18" charset="0"/>
              </a:rPr>
              <a:t>proof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空证明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E29D8168-4888-48EA-A794-8D92B12D9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If we know one of the hypotheses in </a:t>
            </a:r>
            <a:r>
              <a:rPr lang="en-US" altLang="zh-CN" sz="2800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</a:rPr>
              <a:t>is false then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latin typeface="Times New Roman" panose="02020603050405020304" pitchFamily="18" charset="0"/>
              </a:rPr>
              <a:t>Q </a:t>
            </a:r>
            <a:r>
              <a:rPr lang="en-US" altLang="zh-CN" sz="2800" dirty="0">
                <a:latin typeface="Times New Roman" panose="02020603050405020304" pitchFamily="18" charset="0"/>
              </a:rPr>
              <a:t>is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vacuously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（显然）</a:t>
            </a:r>
            <a:r>
              <a:rPr lang="en-US" altLang="zh-CN" sz="2800" dirty="0">
                <a:latin typeface="Times New Roman" panose="02020603050405020304" pitchFamily="18" charset="0"/>
              </a:rPr>
              <a:t> true.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	If I am both rich and poor then hurricane Fran was a mild breeze.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This is of the form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(</a:t>
            </a:r>
            <a:r>
              <a:rPr lang="en-US" altLang="zh-CN" sz="2800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Symbol" panose="05050102010706020507" pitchFamily="18" charset="2"/>
              </a:rPr>
              <a:t>Ù ~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and the hypotheses form a contradiction.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Hence Q follows from the hypotheses vacuously.</a:t>
            </a:r>
          </a:p>
        </p:txBody>
      </p:sp>
    </p:spTree>
    <p:extLst>
      <p:ext uri="{BB962C8B-B14F-4D97-AF65-F5344CB8AC3E}">
        <p14:creationId xmlns:p14="http://schemas.microsoft.com/office/powerpoint/2010/main" val="73581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900C31DC-1196-4730-9FC4-3B25264D3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DD65E1-9E55-49CB-AC80-8889A960D76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日期占位符 4">
            <a:extLst>
              <a:ext uri="{FF2B5EF4-FFF2-40B4-BE49-F238E27FC236}">
                <a16:creationId xmlns:a16="http://schemas.microsoft.com/office/drawing/2014/main" id="{6DDB3D95-DEF0-4083-BA88-2C4843B0271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13BC50-621F-4B58-8A61-D6FBCD58D34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页脚占位符 5">
            <a:extLst>
              <a:ext uri="{FF2B5EF4-FFF2-40B4-BE49-F238E27FC236}">
                <a16:creationId xmlns:a16="http://schemas.microsoft.com/office/drawing/2014/main" id="{AB25BCB9-84CD-496B-9714-F7921359D5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6693D409-7A6E-4F0C-99E8-34D95F716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Vacuous Proof Example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99900ADB-49DD-499C-967B-74C36D78A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Theorem:</a:t>
            </a:r>
            <a:r>
              <a:rPr lang="en-US" altLang="zh-CN">
                <a:latin typeface="Times New Roman" panose="02020603050405020304" pitchFamily="18" charset="0"/>
              </a:rPr>
              <a:t> (For all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 If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is both odd and even, then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=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+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Proof: </a:t>
            </a:r>
            <a:r>
              <a:rPr lang="en-US" altLang="zh-CN">
                <a:latin typeface="Times New Roman" panose="02020603050405020304" pitchFamily="18" charset="0"/>
              </a:rPr>
              <a:t>The statement “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is both odd and even” is necessarily false, since no number can be both odd and even.  So, the theorem is vacuously true.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F8C1AD31-26F9-4542-9DAA-9349954EC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062D87-90AA-4D3D-AC4D-D7DEE0BF5E5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日期占位符 4">
            <a:extLst>
              <a:ext uri="{FF2B5EF4-FFF2-40B4-BE49-F238E27FC236}">
                <a16:creationId xmlns:a16="http://schemas.microsoft.com/office/drawing/2014/main" id="{B542DE21-61E8-4F48-BFCA-371463FA506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4A347-3EAA-4A57-AE04-9FA36FAC557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页脚占位符 5">
            <a:extLst>
              <a:ext uri="{FF2B5EF4-FFF2-40B4-BE49-F238E27FC236}">
                <a16:creationId xmlns:a16="http://schemas.microsoft.com/office/drawing/2014/main" id="{68B63034-03DA-4399-9BC1-27EE16193D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8F8DEF2E-2510-448F-9275-8658994FC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i="1">
                <a:latin typeface="Times New Roman" panose="02020603050405020304" pitchFamily="18" charset="0"/>
              </a:rPr>
              <a:t>Proof by </a:t>
            </a:r>
            <a:r>
              <a:rPr lang="en-US" altLang="zh-CN" sz="4000" b="1" i="1">
                <a:latin typeface="Times New Roman" panose="02020603050405020304" pitchFamily="18" charset="0"/>
              </a:rPr>
              <a:t>contradiction</a:t>
            </a:r>
            <a:r>
              <a:rPr lang="en-US" altLang="zh-CN" sz="4000">
                <a:latin typeface="Times New Roman" panose="02020603050405020304" pitchFamily="18" charset="0"/>
              </a:rPr>
              <a:t>(</a:t>
            </a:r>
            <a:r>
              <a:rPr lang="zh-CN" altLang="en-US" sz="4000">
                <a:latin typeface="Times New Roman" panose="02020603050405020304" pitchFamily="18" charset="0"/>
              </a:rPr>
              <a:t>矛盾</a:t>
            </a:r>
            <a:r>
              <a:rPr lang="en-US" altLang="zh-CN" sz="4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B4839EB3-0B75-49D9-BAE5-481D93EB2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Indirect</a:t>
            </a:r>
            <a:r>
              <a:rPr lang="en-US" altLang="zh-CN" dirty="0">
                <a:latin typeface="Times New Roman" panose="02020603050405020304" pitchFamily="18" charset="0"/>
              </a:rPr>
              <a:t> proof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Assumes the conclusion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</a:rPr>
              <a:t>is false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derives a contradiction, usually of the form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Symbol" panose="05050102010706020507" pitchFamily="18" charset="2"/>
              </a:rPr>
              <a:t>Ù ~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</a:rPr>
              <a:t>which establishes </a:t>
            </a:r>
            <a:r>
              <a:rPr lang="en-US" altLang="zh-CN" dirty="0">
                <a:latin typeface="Symbol" panose="05050102010706020507" pitchFamily="18" charset="2"/>
              </a:rPr>
              <a:t>~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Contrapositive of this assertion is 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from which it follows that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must be true.</a:t>
            </a:r>
          </a:p>
        </p:txBody>
      </p:sp>
    </p:spTree>
    <p:extLst>
      <p:ext uri="{BB962C8B-B14F-4D97-AF65-F5344CB8AC3E}">
        <p14:creationId xmlns:p14="http://schemas.microsoft.com/office/powerpoint/2010/main" val="291292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D9CC0FE7-71CE-4C67-BF36-A97FE0B8D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451CB7-D4E0-4C24-A390-B70041206C6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日期占位符 4">
            <a:extLst>
              <a:ext uri="{FF2B5EF4-FFF2-40B4-BE49-F238E27FC236}">
                <a16:creationId xmlns:a16="http://schemas.microsoft.com/office/drawing/2014/main" id="{21A50368-CEE9-464E-9C13-EAB072EA815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A917A-9DE8-40D0-9FBA-776709B8C2F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页脚占位符 5">
            <a:extLst>
              <a:ext uri="{FF2B5EF4-FFF2-40B4-BE49-F238E27FC236}">
                <a16:creationId xmlns:a16="http://schemas.microsoft.com/office/drawing/2014/main" id="{71B8508D-2F10-4EAD-B8C9-99F1D6510C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129B1775-5A75-4038-93F1-A713E00CE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D734F030-5648-4389-B704-5A8785EE0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87821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Theorem: </a:t>
            </a:r>
            <a:r>
              <a:rPr lang="en-US" altLang="zh-CN" sz="3200" i="1" dirty="0">
                <a:latin typeface="Times New Roman" panose="02020603050405020304" pitchFamily="18" charset="0"/>
              </a:rPr>
              <a:t>There is no largest prime number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We assume the conclusion 'there is no largest prime number' is false.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There is a largest prime number. Call it p.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Hence, the set of all primes lie between 1 and p.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Form the product of these primes: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r = 2•3•5•7•11•....•p.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But r + 1 is a prime larger than p. (Why?).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This contradicts the assumption that there is a largest  prime. </a:t>
            </a:r>
          </a:p>
          <a:p>
            <a:pPr lvl="1"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Q.E.D.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093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A8B3179D-08D7-4A37-9A9B-055EEDCB3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9969A5-7FC9-4634-B2C7-0084F079541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日期占位符 4">
            <a:extLst>
              <a:ext uri="{FF2B5EF4-FFF2-40B4-BE49-F238E27FC236}">
                <a16:creationId xmlns:a16="http://schemas.microsoft.com/office/drawing/2014/main" id="{30043810-3D61-4587-B8C4-DDC866F7D23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A80CBD-D7AA-45EB-8B82-D44BE54B4994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页脚占位符 5">
            <a:extLst>
              <a:ext uri="{FF2B5EF4-FFF2-40B4-BE49-F238E27FC236}">
                <a16:creationId xmlns:a16="http://schemas.microsoft.com/office/drawing/2014/main" id="{E6EF13E9-BD6C-452D-821E-B04002E8A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F3805A4-FC46-4EA5-A998-F294FF288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Proof by Cases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D6FC135A-0DFD-46B2-91BA-D7C7CD604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70819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Break the premise of </a:t>
            </a:r>
            <a:r>
              <a:rPr lang="en-US" altLang="zh-CN" sz="3200" i="1" dirty="0">
                <a:latin typeface="Times New Roman" panose="02020603050405020304" pitchFamily="18" charset="0"/>
              </a:rPr>
              <a:t>P </a:t>
            </a:r>
            <a:r>
              <a:rPr lang="en-US" altLang="zh-CN" sz="3200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Symbol" panose="05050102010706020507" pitchFamily="18" charset="2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Q </a:t>
            </a:r>
            <a:r>
              <a:rPr lang="en-US" altLang="zh-CN" sz="3200" dirty="0">
                <a:latin typeface="Times New Roman" panose="02020603050405020304" pitchFamily="18" charset="0"/>
              </a:rPr>
              <a:t>into an equivalent disjunction of the form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                   P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Ú 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Symbol" panose="05050102010706020507" pitchFamily="18" charset="2"/>
              </a:rPr>
              <a:t>Ú</a:t>
            </a:r>
            <a:r>
              <a:rPr lang="en-US" altLang="zh-CN" sz="3200" dirty="0">
                <a:latin typeface="Times New Roman" panose="02020603050405020304" pitchFamily="18" charset="0"/>
              </a:rPr>
              <a:t>...</a:t>
            </a:r>
            <a:r>
              <a:rPr lang="en-US" altLang="zh-CN" sz="3200" dirty="0" err="1">
                <a:latin typeface="Symbol" panose="05050102010706020507" pitchFamily="18" charset="2"/>
              </a:rPr>
              <a:t>Ú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Then use the tautology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[(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Symbol" panose="05050102010706020507" pitchFamily="18" charset="2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Symbol" panose="05050102010706020507" pitchFamily="18" charset="2"/>
              </a:rPr>
              <a:t>Ù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Symbol" panose="05050102010706020507" pitchFamily="18" charset="2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Symbol" panose="05050102010706020507" pitchFamily="18" charset="2"/>
              </a:rPr>
              <a:t>Ù</a:t>
            </a:r>
            <a:r>
              <a:rPr lang="en-US" altLang="zh-CN" sz="3200" dirty="0">
                <a:latin typeface="Times New Roman" panose="02020603050405020304" pitchFamily="18" charset="0"/>
              </a:rPr>
              <a:t>...</a:t>
            </a:r>
            <a:r>
              <a:rPr lang="en-US" altLang="zh-CN" sz="3200" dirty="0">
                <a:latin typeface="Symbol" panose="05050102010706020507" pitchFamily="18" charset="2"/>
              </a:rPr>
              <a:t>Ù 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Symbol" panose="05050102010706020507" pitchFamily="18" charset="2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</a:rPr>
              <a:t>)]</a:t>
            </a:r>
            <a:r>
              <a:rPr lang="en-US" altLang="zh-CN" sz="3200" dirty="0">
                <a:latin typeface="Symbol" panose="05050102010706020507" pitchFamily="18" charset="2"/>
              </a:rPr>
              <a:t>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Symbol" panose="05050102010706020507" pitchFamily="18" charset="2"/>
              </a:rPr>
              <a:t>                 </a:t>
            </a:r>
            <a:r>
              <a:rPr lang="en-US" altLang="zh-CN" sz="32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[(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Ú </a:t>
            </a:r>
            <a:r>
              <a:rPr lang="en-US" altLang="zh-CN" sz="3200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Ú</a:t>
            </a:r>
            <a:r>
              <a:rPr lang="en-US" altLang="zh-CN" sz="3200" dirty="0">
                <a:latin typeface="Times New Roman" panose="02020603050405020304" pitchFamily="18" charset="0"/>
              </a:rPr>
              <a:t>... </a:t>
            </a:r>
            <a:r>
              <a:rPr lang="en-US" altLang="zh-CN" sz="3200" dirty="0">
                <a:latin typeface="Symbol" panose="05050102010706020507" pitchFamily="18" charset="2"/>
              </a:rPr>
              <a:t>Ú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Symbol" panose="05050102010706020507" pitchFamily="18" charset="2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Each of the implications 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Q </a:t>
            </a:r>
            <a:r>
              <a:rPr lang="en-US" altLang="zh-CN" sz="2800" dirty="0">
                <a:latin typeface="Times New Roman" panose="02020603050405020304" pitchFamily="18" charset="0"/>
              </a:rPr>
              <a:t>is a </a:t>
            </a:r>
            <a:r>
              <a:rPr lang="en-US" altLang="zh-CN" sz="2800" i="1" dirty="0">
                <a:latin typeface="Times New Roman" panose="02020603050405020304" pitchFamily="18" charset="0"/>
              </a:rPr>
              <a:t>case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You must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Convince the reader that the cases are inclusive, i.e., they exhaust all possibilities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establish all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637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931FB1CB-894B-40B6-8780-65A2B7018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5136E-AA9D-4127-AD74-E941EB9DE369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日期占位符 4">
            <a:extLst>
              <a:ext uri="{FF2B5EF4-FFF2-40B4-BE49-F238E27FC236}">
                <a16:creationId xmlns:a16="http://schemas.microsoft.com/office/drawing/2014/main" id="{6961CFC8-034C-4F0D-8278-870CFCAB103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9BD61E-3C81-41A8-8388-81B71F66131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页脚占位符 5">
            <a:extLst>
              <a:ext uri="{FF2B5EF4-FFF2-40B4-BE49-F238E27FC236}">
                <a16:creationId xmlns:a16="http://schemas.microsoft.com/office/drawing/2014/main" id="{8831E4C5-547B-4D4A-85E7-1167DC6BF3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5A541721-EF3A-484E-80CD-ECC30921F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17392DB1-70CA-4D2D-82A0-4D511836A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Let </a:t>
            </a:r>
            <a:r>
              <a:rPr lang="en-US" altLang="zh-CN" sz="3200" dirty="0">
                <a:latin typeface="Symbol" panose="05050102010706020507" pitchFamily="18" charset="2"/>
              </a:rPr>
              <a:t>Ä </a:t>
            </a:r>
            <a:r>
              <a:rPr lang="en-US" altLang="zh-CN" sz="3200" dirty="0">
                <a:latin typeface="Times New Roman" panose="02020603050405020304" pitchFamily="18" charset="0"/>
              </a:rPr>
              <a:t>be the operation 'max' on the set of integers: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for example, if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³ </a:t>
            </a:r>
            <a:r>
              <a:rPr lang="en-US" altLang="zh-CN" sz="2800" i="1" dirty="0">
                <a:latin typeface="Times New Roman" panose="02020603050405020304" pitchFamily="18" charset="0"/>
              </a:rPr>
              <a:t>b, </a:t>
            </a:r>
            <a:r>
              <a:rPr lang="en-US" altLang="zh-CN" sz="2800" dirty="0">
                <a:latin typeface="Times New Roman" panose="02020603050405020304" pitchFamily="18" charset="0"/>
              </a:rPr>
              <a:t>then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Symbol" panose="05050102010706020507" pitchFamily="18" charset="2"/>
              </a:rPr>
              <a:t>Ä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= max{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} =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Symbol" panose="05050102010706020507" pitchFamily="18" charset="2"/>
              </a:rPr>
              <a:t>Ä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Theorem: </a:t>
            </a:r>
          </a:p>
          <a:p>
            <a:pPr lvl="1"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The operation </a:t>
            </a:r>
            <a:r>
              <a:rPr lang="en-US" altLang="zh-CN" sz="2800" dirty="0">
                <a:latin typeface="Symbol" panose="05050102010706020507" pitchFamily="18" charset="2"/>
              </a:rPr>
              <a:t>Ä </a:t>
            </a:r>
            <a:r>
              <a:rPr lang="en-US" altLang="zh-CN" sz="2800" i="1" dirty="0">
                <a:latin typeface="Times New Roman" panose="02020603050405020304" pitchFamily="18" charset="0"/>
              </a:rPr>
              <a:t>is associative.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For all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Symbol" panose="05050102010706020507" pitchFamily="18" charset="2"/>
              </a:rPr>
              <a:t>Ä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>
                <a:latin typeface="Symbol" panose="05050102010706020507" pitchFamily="18" charset="2"/>
              </a:rPr>
              <a:t>Ä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Symbol" panose="05050102010706020507" pitchFamily="18" charset="2"/>
              </a:rPr>
              <a:t>Ä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Symbol" panose="05050102010706020507" pitchFamily="18" charset="2"/>
              </a:rPr>
              <a:t>Ä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8073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CED1A453-C398-45C1-BEA7-DF76E8D2D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334DB5-02EA-4F30-A0A4-A17F4A59109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日期占位符 4">
            <a:extLst>
              <a:ext uri="{FF2B5EF4-FFF2-40B4-BE49-F238E27FC236}">
                <a16:creationId xmlns:a16="http://schemas.microsoft.com/office/drawing/2014/main" id="{241D948A-6819-4E62-93BD-CD0621B64A1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610660-298B-4384-96D2-E0A40BCFCDE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页脚占位符 5">
            <a:extLst>
              <a:ext uri="{FF2B5EF4-FFF2-40B4-BE49-F238E27FC236}">
                <a16:creationId xmlns:a16="http://schemas.microsoft.com/office/drawing/2014/main" id="{D18CB8AD-B00B-44C2-870E-035427583E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A573DA12-7EC6-413E-87C3-17B7FB97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 - Proof: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57CB60AB-72CF-4567-B794-D92BE0C67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420951"/>
            <a:ext cx="8763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be arbitrary integers.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Then one of the following 6 cases must hold (are exhaustive):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6.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³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Case 1: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Symbol" panose="05050102010706020507" pitchFamily="18" charset="2"/>
              </a:rPr>
              <a:t>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Symbol" panose="05050102010706020507" pitchFamily="18" charset="2"/>
              </a:rPr>
              <a:t>Ä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Symbol" panose="05050102010706020507" pitchFamily="18" charset="2"/>
              </a:rPr>
              <a:t>Ä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Hence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Symbol" panose="05050102010706020507" pitchFamily="18" charset="2"/>
              </a:rPr>
              <a:t>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 err="1">
                <a:latin typeface="Symbol" panose="05050102010706020507" pitchFamily="18" charset="2"/>
              </a:rPr>
              <a:t>Ä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Symbol" panose="05050102010706020507" pitchFamily="18" charset="2"/>
              </a:rPr>
              <a:t>Ä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Symbol" panose="05050102010706020507" pitchFamily="18" charset="2"/>
              </a:rPr>
              <a:t>Ä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Therefore the equality holds for the first case. 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168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F9EEB522-4E1D-4795-84B8-C690C0C86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525AFC-5587-4063-8E84-CC1C1B13A8D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日期占位符 4">
            <a:extLst>
              <a:ext uri="{FF2B5EF4-FFF2-40B4-BE49-F238E27FC236}">
                <a16:creationId xmlns:a16="http://schemas.microsoft.com/office/drawing/2014/main" id="{3DDA1EE1-D0B2-4CCF-B80B-DA0B7D9B5A3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C11932-B6D8-4B31-807B-D07F5865DD97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页脚占位符 5">
            <a:extLst>
              <a:ext uri="{FF2B5EF4-FFF2-40B4-BE49-F238E27FC236}">
                <a16:creationId xmlns:a16="http://schemas.microsoft.com/office/drawing/2014/main" id="{77DF4A78-A20F-4EE1-B263-CE5E3E8668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2DDED8C6-89FF-4C88-AF11-659DC0B0D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by Cases Example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C19114A3-4B2B-4487-B7C4-12E8B00D4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85119"/>
            <a:ext cx="8763000" cy="44958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Theorem:</a:t>
            </a: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2|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 3|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 → 24|(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−1)</a:t>
            </a:r>
          </a:p>
          <a:p>
            <a:pPr lvl="1" eaLnBrk="1" hangingPunct="1"/>
            <a:r>
              <a:rPr lang="en-US" altLang="zh-CN" sz="2400" b="1" dirty="0">
                <a:sym typeface="Symbol" panose="05050102010706020507" pitchFamily="18" charset="2"/>
              </a:rPr>
              <a:t>Proof:</a:t>
            </a:r>
            <a:r>
              <a:rPr lang="en-US" altLang="zh-CN" sz="2400" dirty="0">
                <a:sym typeface="Symbol" panose="05050102010706020507" pitchFamily="18" charset="2"/>
              </a:rPr>
              <a:t> Since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3=6</a:t>
            </a:r>
            <a:r>
              <a:rPr lang="en-US" altLang="zh-CN" sz="2400" dirty="0">
                <a:sym typeface="Symbol" panose="05050102010706020507" pitchFamily="18" charset="2"/>
              </a:rPr>
              <a:t>, the value of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mod 6</a:t>
            </a:r>
            <a:r>
              <a:rPr lang="en-US" altLang="zh-CN" sz="2400" dirty="0">
                <a:sym typeface="Symbol" panose="05050102010706020507" pitchFamily="18" charset="2"/>
              </a:rPr>
              <a:t> is sufficient to tell us whether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2|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 or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3|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.  If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mod 6){0,3}</a:t>
            </a:r>
            <a:r>
              <a:rPr lang="en-US" altLang="zh-CN" sz="2400" dirty="0">
                <a:sym typeface="Symbol" panose="05050102010706020507" pitchFamily="18" charset="2"/>
              </a:rPr>
              <a:t> then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3|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; if it is in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{0,2,4}</a:t>
            </a:r>
            <a:r>
              <a:rPr lang="en-US" altLang="zh-CN" sz="2400" dirty="0">
                <a:sym typeface="Symbol" panose="05050102010706020507" pitchFamily="18" charset="2"/>
              </a:rPr>
              <a:t> then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2|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.  Thus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mod 6){1,5}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lvl="2" eaLnBrk="1" hangingPunct="1"/>
            <a:r>
              <a:rPr lang="en-US" altLang="zh-CN" sz="2000" b="1" dirty="0">
                <a:sym typeface="Symbol" panose="05050102010706020507" pitchFamily="18" charset="2"/>
              </a:rPr>
              <a:t>Case #1: </a:t>
            </a:r>
            <a:r>
              <a:rPr lang="en-US" altLang="zh-CN" sz="2000" dirty="0">
                <a:sym typeface="Symbol" panose="05050102010706020507" pitchFamily="18" charset="2"/>
              </a:rPr>
              <a:t>If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mod 6 = 1</a:t>
            </a:r>
            <a:r>
              <a:rPr lang="en-US" altLang="zh-CN" sz="2000" dirty="0">
                <a:sym typeface="Symbol" panose="05050102010706020507" pitchFamily="18" charset="2"/>
              </a:rPr>
              <a:t>, then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(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=6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</a:t>
            </a:r>
            <a:r>
              <a:rPr lang="en-US" altLang="zh-CN" sz="2000" dirty="0">
                <a:sym typeface="Symbol" panose="05050102010706020507" pitchFamily="18" charset="2"/>
              </a:rPr>
              <a:t>. 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=36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+12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</a:t>
            </a:r>
            <a:r>
              <a:rPr lang="en-US" altLang="zh-CN" sz="2000" dirty="0">
                <a:sym typeface="Symbol" panose="05050102010706020507" pitchFamily="18" charset="2"/>
              </a:rPr>
              <a:t>, so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−1=36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+12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= 12(3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+1)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.  Note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2|(3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+1)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 since either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 or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</a:t>
            </a:r>
            <a:r>
              <a:rPr lang="en-US" altLang="zh-CN" sz="2000" dirty="0">
                <a:sym typeface="Symbol" panose="05050102010706020507" pitchFamily="18" charset="2"/>
              </a:rPr>
              <a:t> is even.  Thus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24|(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−1)</a:t>
            </a:r>
            <a:r>
              <a:rPr lang="en-US" altLang="zh-CN" sz="2000" dirty="0">
                <a:sym typeface="Symbol" panose="05050102010706020507" pitchFamily="18" charset="2"/>
              </a:rPr>
              <a:t>.</a:t>
            </a:r>
          </a:p>
          <a:p>
            <a:pPr lvl="2" eaLnBrk="1" hangingPunct="1"/>
            <a:r>
              <a:rPr lang="en-US" altLang="zh-CN" sz="2000" b="1" dirty="0">
                <a:sym typeface="Symbol" panose="05050102010706020507" pitchFamily="18" charset="2"/>
              </a:rPr>
              <a:t>Case #2:</a:t>
            </a:r>
            <a:r>
              <a:rPr lang="en-US" altLang="zh-CN" sz="2000" dirty="0">
                <a:sym typeface="Symbol" panose="05050102010706020507" pitchFamily="18" charset="2"/>
              </a:rPr>
              <a:t> If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mod 6 = 5</a:t>
            </a:r>
            <a:r>
              <a:rPr lang="en-US" altLang="zh-CN" sz="2000" dirty="0">
                <a:sym typeface="Symbol" panose="05050102010706020507" pitchFamily="18" charset="2"/>
              </a:rPr>
              <a:t>, then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=6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+5</a:t>
            </a:r>
            <a:r>
              <a:rPr lang="en-US" altLang="zh-CN" sz="2000" dirty="0">
                <a:sym typeface="Symbol" panose="05050102010706020507" pitchFamily="18" charset="2"/>
              </a:rPr>
              <a:t>.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−1 = 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−1)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+1) = (6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+4)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(6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+6) = 12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(3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+2)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+1)</a:t>
            </a:r>
            <a:r>
              <a:rPr lang="en-US" altLang="zh-CN" sz="2000" dirty="0">
                <a:sym typeface="Symbol" panose="05050102010706020507" pitchFamily="18" charset="2"/>
              </a:rPr>
              <a:t>.  Either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+1</a:t>
            </a:r>
            <a:r>
              <a:rPr lang="en-US" altLang="zh-CN" sz="2000" dirty="0">
                <a:sym typeface="Symbol" panose="05050102010706020507" pitchFamily="18" charset="2"/>
              </a:rPr>
              <a:t> or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+2</a:t>
            </a:r>
            <a:r>
              <a:rPr lang="en-US" altLang="zh-CN" sz="2000" dirty="0">
                <a:sym typeface="Symbol" panose="05050102010706020507" pitchFamily="18" charset="2"/>
              </a:rPr>
              <a:t> is even.  Thus,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24|(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−1)</a:t>
            </a:r>
            <a:r>
              <a:rPr lang="en-US" altLang="zh-CN" sz="2000" dirty="0">
                <a:sym typeface="Symbol" panose="05050102010706020507" pitchFamily="18" charset="2"/>
              </a:rPr>
              <a:t>.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22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927F40BD-D489-4F5B-BAD7-62CFD4104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BBE3A6-3505-48C5-B1A9-A5338C71B039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日期占位符 4">
            <a:extLst>
              <a:ext uri="{FF2B5EF4-FFF2-40B4-BE49-F238E27FC236}">
                <a16:creationId xmlns:a16="http://schemas.microsoft.com/office/drawing/2014/main" id="{06C5E704-163F-48E2-9611-5E9EBFB8239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00A250-1FE5-4C22-8387-703B990A4E3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页脚占位符 5">
            <a:extLst>
              <a:ext uri="{FF2B5EF4-FFF2-40B4-BE49-F238E27FC236}">
                <a16:creationId xmlns:a16="http://schemas.microsoft.com/office/drawing/2014/main" id="{E29071DA-E056-4975-A47D-F642A81214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6CA84D2E-1A85-40F5-BDEA-14E405FF2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Exhaustive Proof </a:t>
            </a:r>
            <a:endParaRPr lang="zh-CN" altLang="en-US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5EC18B71-CE65-420D-B74E-75A08896C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455"/>
            <a:ext cx="8305800" cy="4953345"/>
          </a:xfrm>
        </p:spPr>
        <p:txBody>
          <a:bodyPr/>
          <a:lstStyle/>
          <a:p>
            <a:pPr eaLnBrk="1" hangingPunct="1"/>
            <a:r>
              <a:rPr lang="en-US" altLang="zh-CN" dirty="0"/>
              <a:t>Example 2</a:t>
            </a:r>
            <a:r>
              <a:rPr lang="zh-CN" altLang="en-US" dirty="0"/>
              <a:t>（穷举证明法）</a:t>
            </a:r>
            <a:r>
              <a:rPr lang="en-US" altLang="zh-CN" dirty="0"/>
              <a:t>    p93</a:t>
            </a:r>
          </a:p>
          <a:p>
            <a:r>
              <a:rPr lang="en-US" altLang="zh-CN" dirty="0"/>
              <a:t>Prove that the only consecutive positive integers not exceeding 100 that are perfect powers are 8 and 9. </a:t>
            </a:r>
          </a:p>
          <a:p>
            <a:pPr lvl="1"/>
            <a:r>
              <a:rPr lang="en-US" altLang="zh-CN" dirty="0"/>
              <a:t>An integer is a perfect power if it equals </a:t>
            </a:r>
            <a:r>
              <a:rPr lang="en-US" altLang="zh-CN" i="1" dirty="0" err="1"/>
              <a:t>n</a:t>
            </a:r>
            <a:r>
              <a:rPr lang="en-US" altLang="zh-CN" i="1" baseline="30000" dirty="0" err="1"/>
              <a:t>a</a:t>
            </a:r>
            <a:r>
              <a:rPr lang="en-US" altLang="zh-CN" dirty="0"/>
              <a:t>, where </a:t>
            </a:r>
            <a:r>
              <a:rPr lang="en-US" altLang="zh-CN" i="1" dirty="0"/>
              <a:t>a</a:t>
            </a:r>
            <a:r>
              <a:rPr lang="en-US" altLang="zh-CN" dirty="0"/>
              <a:t> is an integer greater than 1.)</a:t>
            </a:r>
          </a:p>
          <a:p>
            <a:pPr lvl="1"/>
            <a:r>
              <a:rPr lang="zh-CN" altLang="en-US" dirty="0"/>
              <a:t>平方数</a:t>
            </a:r>
            <a:r>
              <a:rPr lang="en-US" altLang="zh-CN" dirty="0"/>
              <a:t>1,4,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,16,25,36,49,64,81</a:t>
            </a:r>
          </a:p>
          <a:p>
            <a:pPr lvl="1"/>
            <a:r>
              <a:rPr lang="zh-CN" altLang="en-US" dirty="0"/>
              <a:t>立方数</a:t>
            </a:r>
            <a:r>
              <a:rPr lang="en-US" altLang="zh-CN" dirty="0"/>
              <a:t>1,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,27,64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次方</a:t>
            </a:r>
            <a:r>
              <a:rPr lang="en-US" altLang="zh-CN" dirty="0"/>
              <a:t>1,14,81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次方</a:t>
            </a:r>
            <a:r>
              <a:rPr lang="en-US" altLang="zh-CN" dirty="0"/>
              <a:t>1,32</a:t>
            </a:r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次方</a:t>
            </a:r>
            <a:r>
              <a:rPr lang="en-US" altLang="zh-CN" dirty="0"/>
              <a:t>1,64</a:t>
            </a:r>
          </a:p>
        </p:txBody>
      </p:sp>
    </p:spTree>
    <p:extLst>
      <p:ext uri="{BB962C8B-B14F-4D97-AF65-F5344CB8AC3E}">
        <p14:creationId xmlns:p14="http://schemas.microsoft.com/office/powerpoint/2010/main" val="190012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D40715EA-148D-4345-9628-EC4AFCCA8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866D60-2435-4D2A-BB3D-760EDE243B1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日期占位符 4">
            <a:extLst>
              <a:ext uri="{FF2B5EF4-FFF2-40B4-BE49-F238E27FC236}">
                <a16:creationId xmlns:a16="http://schemas.microsoft.com/office/drawing/2014/main" id="{2247E71F-2C36-494D-8563-D9E900065F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9D61B0-C4E6-4B3B-ABED-C1E92603221E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页脚占位符 5">
            <a:extLst>
              <a:ext uri="{FF2B5EF4-FFF2-40B4-BE49-F238E27FC236}">
                <a16:creationId xmlns:a16="http://schemas.microsoft.com/office/drawing/2014/main" id="{DB0F7EBB-83E0-489D-A1C5-7371F2152D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E53E4E26-9154-43BA-86E7-21C5FBE4C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by Examples?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74255295-80CF-4979-BE0A-A9FCDB912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573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 universal statement can </a:t>
            </a:r>
            <a:r>
              <a:rPr lang="en-US" altLang="zh-CN" u="sng" dirty="0"/>
              <a:t>never</a:t>
            </a:r>
            <a:r>
              <a:rPr lang="en-US" altLang="zh-CN" dirty="0"/>
              <a:t> be proven by using examples, </a:t>
            </a:r>
            <a:r>
              <a:rPr lang="en-US" altLang="zh-CN" u="sng" dirty="0"/>
              <a:t>unless</a:t>
            </a:r>
            <a:r>
              <a:rPr lang="en-US" altLang="zh-CN" dirty="0"/>
              <a:t> the universe can be validly reduced to only </a:t>
            </a:r>
            <a:r>
              <a:rPr lang="en-US" altLang="zh-CN" u="sng" dirty="0"/>
              <a:t>finitely</a:t>
            </a:r>
            <a:r>
              <a:rPr lang="en-US" altLang="zh-CN" dirty="0"/>
              <a:t> many examples, and your proof covers </a:t>
            </a:r>
            <a:r>
              <a:rPr lang="en-US" altLang="zh-CN" u="sng" dirty="0"/>
              <a:t>all</a:t>
            </a:r>
            <a:r>
              <a:rPr lang="en-US" altLang="zh-CN" dirty="0"/>
              <a:t> of them!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Theorem: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+3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8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Proof: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|≥3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or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|≥2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then 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+3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&gt;8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.  This leaves 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{0,1,4}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{0,3}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.  The largest pair sum to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4+3 = 7 &lt; 8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5607" name="Text Box 4">
            <a:extLst>
              <a:ext uri="{FF2B5EF4-FFF2-40B4-BE49-F238E27FC236}">
                <a16:creationId xmlns:a16="http://schemas.microsoft.com/office/drawing/2014/main" id="{60D8B79A-658F-4BF1-952B-5E48D068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801" y="5149297"/>
            <a:ext cx="1506538" cy="830263"/>
          </a:xfrm>
          <a:prstGeom prst="rect">
            <a:avLst/>
          </a:prstGeom>
          <a:solidFill>
            <a:srgbClr val="FFFFCC"/>
          </a:solidFill>
          <a:ln w="5715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Example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p95</a:t>
            </a:r>
          </a:p>
        </p:txBody>
      </p:sp>
    </p:spTree>
    <p:extLst>
      <p:ext uri="{BB962C8B-B14F-4D97-AF65-F5344CB8AC3E}">
        <p14:creationId xmlns:p14="http://schemas.microsoft.com/office/powerpoint/2010/main" val="348312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9CC3CE8F-DD9D-42E5-BDA2-BDE383A69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5EEC89-F7C8-43D5-BA94-B41CA7FFFEE8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日期占位符 4">
            <a:extLst>
              <a:ext uri="{FF2B5EF4-FFF2-40B4-BE49-F238E27FC236}">
                <a16:creationId xmlns:a16="http://schemas.microsoft.com/office/drawing/2014/main" id="{4B00A494-C9F1-4801-9037-F0CB16A531E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1F34B6-A972-46F6-8D11-2CFF80307D8E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页脚占位符 5">
            <a:extLst>
              <a:ext uri="{FF2B5EF4-FFF2-40B4-BE49-F238E27FC236}">
                <a16:creationId xmlns:a16="http://schemas.microsoft.com/office/drawing/2014/main" id="{97B39064-B3FE-48CA-8E57-8CC0B78886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528E18E9-1B0D-4F27-ABBA-53FC07BBE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Without Loss of generality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BF7FD5C7-35BF-4B3F-A2F9-F1E7446B1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4" y="1524000"/>
            <a:ext cx="8645525" cy="457200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 7   p95</a:t>
            </a:r>
          </a:p>
          <a:p>
            <a:pPr lvl="1" eaLnBrk="1" hangingPunct="1"/>
            <a:r>
              <a:rPr lang="en-US" altLang="zh-CN" dirty="0"/>
              <a:t>Show that if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are integers and both </a:t>
            </a:r>
            <a:r>
              <a:rPr lang="en-US" altLang="zh-CN" i="1" dirty="0" err="1"/>
              <a:t>xy</a:t>
            </a:r>
            <a:r>
              <a:rPr lang="en-US" altLang="zh-CN" dirty="0"/>
              <a:t> and 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dirty="0"/>
              <a:t> are even, then both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are even.</a:t>
            </a:r>
          </a:p>
          <a:p>
            <a:pPr lvl="1"/>
            <a:r>
              <a:rPr lang="en-US" altLang="zh-CN" dirty="0"/>
              <a:t>proof by contraposition, </a:t>
            </a:r>
            <a:r>
              <a:rPr lang="en-US" altLang="zh-CN" dirty="0">
                <a:solidFill>
                  <a:srgbClr val="FF0000"/>
                </a:solidFill>
              </a:rPr>
              <a:t>the notion of without loss of generality</a:t>
            </a:r>
            <a:r>
              <a:rPr lang="en-US" altLang="zh-CN" dirty="0"/>
              <a:t>, and proof</a:t>
            </a:r>
            <a:r>
              <a:rPr lang="zh-CN" altLang="en-US" dirty="0"/>
              <a:t> </a:t>
            </a:r>
            <a:r>
              <a:rPr lang="en-US" altLang="zh-CN" dirty="0"/>
              <a:t>by cases. </a:t>
            </a:r>
          </a:p>
          <a:p>
            <a:pPr lvl="2"/>
            <a:r>
              <a:rPr lang="en-US" altLang="zh-CN" dirty="0"/>
              <a:t>suppose that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are not both even. That is, assume that </a:t>
            </a:r>
            <a:r>
              <a:rPr lang="en-US" altLang="zh-CN" i="1" dirty="0"/>
              <a:t>x</a:t>
            </a:r>
            <a:r>
              <a:rPr lang="en-US" altLang="zh-CN" dirty="0"/>
              <a:t> is odd or that </a:t>
            </a:r>
            <a:r>
              <a:rPr lang="en-US" altLang="zh-CN" i="1" dirty="0"/>
              <a:t>y</a:t>
            </a:r>
            <a:r>
              <a:rPr lang="en-US" altLang="zh-CN" dirty="0"/>
              <a:t> is</a:t>
            </a:r>
            <a:r>
              <a:rPr lang="zh-CN" altLang="en-US" dirty="0"/>
              <a:t> </a:t>
            </a:r>
            <a:r>
              <a:rPr lang="en-US" altLang="zh-CN" dirty="0"/>
              <a:t>odd (or both).</a:t>
            </a:r>
          </a:p>
          <a:p>
            <a:pPr lvl="2"/>
            <a:r>
              <a:rPr lang="en-US" altLang="zh-CN" dirty="0"/>
              <a:t>Without loss of generality, we assume that </a:t>
            </a:r>
            <a:r>
              <a:rPr lang="en-US" altLang="zh-CN" i="1" dirty="0"/>
              <a:t>x</a:t>
            </a:r>
            <a:r>
              <a:rPr lang="en-US" altLang="zh-CN" dirty="0"/>
              <a:t> is odd, so that </a:t>
            </a:r>
            <a:r>
              <a:rPr lang="en-US" altLang="zh-CN" i="1" dirty="0"/>
              <a:t>x</a:t>
            </a:r>
            <a:r>
              <a:rPr lang="en-US" altLang="zh-CN" dirty="0"/>
              <a:t> = 2</a:t>
            </a:r>
            <a:r>
              <a:rPr lang="en-US" altLang="zh-CN" i="1" dirty="0"/>
              <a:t>m</a:t>
            </a:r>
            <a:r>
              <a:rPr lang="en-US" altLang="zh-CN" dirty="0"/>
              <a:t> + 1 for some</a:t>
            </a:r>
            <a:r>
              <a:rPr lang="zh-CN" altLang="en-US" dirty="0"/>
              <a:t> </a:t>
            </a:r>
            <a:r>
              <a:rPr lang="en-US" altLang="zh-CN" dirty="0"/>
              <a:t>integer </a:t>
            </a:r>
            <a:r>
              <a:rPr lang="en-US" altLang="zh-CN" i="1" dirty="0"/>
              <a:t>m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To complete the proof, we need to show that </a:t>
            </a:r>
            <a:r>
              <a:rPr lang="en-US" altLang="zh-CN" i="1" dirty="0" err="1"/>
              <a:t>xy</a:t>
            </a:r>
            <a:r>
              <a:rPr lang="en-US" altLang="zh-CN" dirty="0"/>
              <a:t> is odd or 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dirty="0"/>
              <a:t> is odd.</a:t>
            </a:r>
          </a:p>
        </p:txBody>
      </p:sp>
    </p:spTree>
    <p:extLst>
      <p:ext uri="{BB962C8B-B14F-4D97-AF65-F5344CB8AC3E}">
        <p14:creationId xmlns:p14="http://schemas.microsoft.com/office/powerpoint/2010/main" val="26776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352D7FE9-6A71-4EFF-8B59-AD5AC5997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98548-F82A-4530-A77E-FCF5E3756CC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日期占位符 4">
            <a:extLst>
              <a:ext uri="{FF2B5EF4-FFF2-40B4-BE49-F238E27FC236}">
                <a16:creationId xmlns:a16="http://schemas.microsoft.com/office/drawing/2014/main" id="{09AD4770-AF7F-4C90-BAFF-78D617C3D16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EC55D7-789E-46C6-9863-B153D080BD5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页脚占位符 5">
            <a:extLst>
              <a:ext uri="{FF2B5EF4-FFF2-40B4-BE49-F238E27FC236}">
                <a16:creationId xmlns:a16="http://schemas.microsoft.com/office/drawing/2014/main" id="{4354084B-A58B-4D92-9C61-1E16A65E0B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1F974311-0EA7-4B3F-AEAE-5F8C9FFFD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Common errors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8A8C4CCD-CF05-4594-84F3-9CC51CC64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3798"/>
            <a:ext cx="8229600" cy="4754562"/>
          </a:xfrm>
        </p:spPr>
        <p:txBody>
          <a:bodyPr/>
          <a:lstStyle/>
          <a:p>
            <a:pPr eaLnBrk="1" hangingPunct="1"/>
            <a:r>
              <a:rPr lang="en-US" altLang="zh-CN" dirty="0"/>
              <a:t>Example 9  p96</a:t>
            </a:r>
          </a:p>
          <a:p>
            <a:pPr eaLnBrk="1" hangingPunct="1"/>
            <a:r>
              <a:rPr lang="en-US" altLang="zh-CN" dirty="0"/>
              <a:t>What is wrong with this “proof?”</a:t>
            </a:r>
          </a:p>
          <a:p>
            <a:pPr lvl="1" eaLnBrk="1" hangingPunct="1"/>
            <a:r>
              <a:rPr lang="en-US" altLang="zh-CN" dirty="0"/>
              <a:t>“Theorem:” If x</a:t>
            </a:r>
            <a:r>
              <a:rPr lang="zh-CN" altLang="en-US" dirty="0"/>
              <a:t> </a:t>
            </a:r>
            <a:r>
              <a:rPr lang="en-US" altLang="zh-CN" dirty="0"/>
              <a:t>is a real number, then x</a:t>
            </a:r>
            <a:r>
              <a:rPr lang="en-US" altLang="zh-CN" baseline="30000" dirty="0"/>
              <a:t>2</a:t>
            </a:r>
            <a:r>
              <a:rPr lang="en-US" altLang="zh-CN" dirty="0"/>
              <a:t> is a positive real number. </a:t>
            </a:r>
          </a:p>
          <a:p>
            <a:pPr eaLnBrk="1" hangingPunct="1"/>
            <a:r>
              <a:rPr lang="en-US" altLang="zh-CN" i="1" dirty="0">
                <a:solidFill>
                  <a:srgbClr val="FF0000"/>
                </a:solidFill>
              </a:rPr>
              <a:t>"Proof“: </a:t>
            </a:r>
            <a:r>
              <a:rPr lang="en-US" altLang="zh-CN" dirty="0">
                <a:solidFill>
                  <a:srgbClr val="FF0000"/>
                </a:solidFill>
              </a:rPr>
              <a:t>Let </a:t>
            </a:r>
            <a:r>
              <a:rPr lang="en-US" altLang="zh-CN" i="1" dirty="0">
                <a:solidFill>
                  <a:srgbClr val="FF0000"/>
                </a:solidFill>
              </a:rPr>
              <a:t>p1 </a:t>
            </a:r>
            <a:r>
              <a:rPr lang="en-US" altLang="zh-CN" dirty="0">
                <a:solidFill>
                  <a:srgbClr val="FF0000"/>
                </a:solidFill>
              </a:rPr>
              <a:t>be “x is positive”, let </a:t>
            </a:r>
            <a:r>
              <a:rPr lang="en-US" altLang="zh-CN" i="1" dirty="0">
                <a:solidFill>
                  <a:srgbClr val="FF0000"/>
                </a:solidFill>
              </a:rPr>
              <a:t>p2 </a:t>
            </a:r>
            <a:r>
              <a:rPr lang="en-US" altLang="zh-CN" dirty="0">
                <a:solidFill>
                  <a:srgbClr val="FF0000"/>
                </a:solidFill>
              </a:rPr>
              <a:t>be “x is negative" and let </a:t>
            </a:r>
            <a:r>
              <a:rPr lang="en-US" altLang="zh-CN" i="1" dirty="0">
                <a:solidFill>
                  <a:srgbClr val="FF0000"/>
                </a:solidFill>
              </a:rPr>
              <a:t>q </a:t>
            </a:r>
            <a:r>
              <a:rPr lang="en-US" altLang="zh-CN" dirty="0">
                <a:solidFill>
                  <a:srgbClr val="FF0000"/>
                </a:solidFill>
              </a:rPr>
              <a:t>be “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i="1" baseline="30000" dirty="0">
                <a:solidFill>
                  <a:srgbClr val="FF0000"/>
                </a:solidFill>
              </a:rPr>
              <a:t>2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 positive" 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Show that </a:t>
            </a:r>
            <a:r>
              <a:rPr lang="en-US" altLang="zh-CN" i="1" dirty="0">
                <a:solidFill>
                  <a:srgbClr val="FF0000"/>
                </a:solidFill>
              </a:rPr>
              <a:t>p1</a:t>
            </a:r>
            <a:r>
              <a:rPr lang="en-US" altLang="zh-CN" dirty="0">
                <a:solidFill>
                  <a:srgbClr val="FF0000"/>
                </a:solidFill>
                <a:latin typeface="Euclid" pitchFamily="18" charset="0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solidFill>
                  <a:srgbClr val="FF0000"/>
                </a:solidFill>
              </a:rPr>
              <a:t>q is 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Show that </a:t>
            </a:r>
            <a:r>
              <a:rPr lang="en-US" altLang="zh-CN" i="1" dirty="0">
                <a:solidFill>
                  <a:srgbClr val="FF0000"/>
                </a:solidFill>
              </a:rPr>
              <a:t>p2</a:t>
            </a:r>
            <a:r>
              <a:rPr lang="en-US" altLang="zh-CN" dirty="0">
                <a:solidFill>
                  <a:srgbClr val="FF0000"/>
                </a:solidFill>
                <a:latin typeface="Euclid" pitchFamily="18" charset="0"/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solidFill>
                  <a:srgbClr val="FF0000"/>
                </a:solidFill>
              </a:rPr>
              <a:t>q </a:t>
            </a:r>
            <a:r>
              <a:rPr lang="en-US" altLang="zh-CN" dirty="0">
                <a:solidFill>
                  <a:srgbClr val="FF0000"/>
                </a:solidFill>
              </a:rPr>
              <a:t>is also true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This completes the proof.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What about x=0?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2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32F90CE1-01BE-481F-B5F0-3B2D518D5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92BF94-8898-4738-B44A-BCACA4C9DD47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日期占位符 4">
            <a:extLst>
              <a:ext uri="{FF2B5EF4-FFF2-40B4-BE49-F238E27FC236}">
                <a16:creationId xmlns:a16="http://schemas.microsoft.com/office/drawing/2014/main" id="{807FB7FB-BD74-433B-9436-F460604B2A1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E06134-F99E-4C9D-918C-33DCD5B2F07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页脚占位符 5">
            <a:extLst>
              <a:ext uri="{FF2B5EF4-FFF2-40B4-BE49-F238E27FC236}">
                <a16:creationId xmlns:a16="http://schemas.microsoft.com/office/drawing/2014/main" id="{684C7F57-9BDE-4F95-8396-528E16352F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61B6AF02-17DE-4642-9BA8-8360C1F66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Existence Proofs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1BD93C4A-112B-43AE-8FF8-C1E2B73C3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We wish to establish the truth of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Symbol" panose="05050102010706020507" pitchFamily="18" charset="2"/>
              </a:rPr>
              <a:t>			$</a:t>
            </a:r>
            <a:r>
              <a:rPr lang="en-US" altLang="zh-CN" i="1" dirty="0" err="1">
                <a:latin typeface="Times New Roman" panose="02020603050405020304" pitchFamily="18" charset="0"/>
              </a:rPr>
              <a:t>xP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Constructive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existence proof</a:t>
            </a:r>
            <a:r>
              <a:rPr lang="zh-CN" altLang="en-US" dirty="0">
                <a:latin typeface="Times New Roman" panose="02020603050405020304" pitchFamily="18" charset="0"/>
              </a:rPr>
              <a:t>（构造性证明）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Establish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is true for some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in the universe.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Then </a:t>
            </a:r>
            <a:r>
              <a:rPr lang="en-US" altLang="zh-CN" dirty="0">
                <a:latin typeface="Symbol" panose="05050102010706020507" pitchFamily="18" charset="2"/>
              </a:rPr>
              <a:t>$</a:t>
            </a:r>
            <a:r>
              <a:rPr lang="en-US" altLang="zh-CN" i="1" dirty="0" err="1">
                <a:latin typeface="Times New Roman" panose="02020603050405020304" pitchFamily="18" charset="0"/>
              </a:rPr>
              <a:t>xP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is true by Existential Generalization (EG).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97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A043DAF5-737B-4232-9B7D-6B4F2A78F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50B87E-7868-4040-A5F9-05D05710F63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日期占位符 4">
            <a:extLst>
              <a:ext uri="{FF2B5EF4-FFF2-40B4-BE49-F238E27FC236}">
                <a16:creationId xmlns:a16="http://schemas.microsoft.com/office/drawing/2014/main" id="{1441C12E-DE8C-4C64-B1CB-EA8FADB8CB1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FA312B-E1A6-4392-B781-5819FFFC6DA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页脚占位符 5">
            <a:extLst>
              <a:ext uri="{FF2B5EF4-FFF2-40B4-BE49-F238E27FC236}">
                <a16:creationId xmlns:a16="http://schemas.microsoft.com/office/drawing/2014/main" id="{E76EE843-0ADB-488C-8A0F-17C200290F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B2334C52-AFD0-4B20-A4EA-D09C77C08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Existence Proofs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885A71C1-06EE-4C3C-893D-D1E0CE14B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Theorem: </a:t>
            </a: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There exists an integer solution to the equation</a:t>
            </a:r>
          </a:p>
          <a:p>
            <a:pPr lvl="2" eaLnBrk="1" hangingPunct="1"/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 + y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 = z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Proof: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Choose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3,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 = 5.</a:t>
            </a:r>
          </a:p>
        </p:txBody>
      </p:sp>
    </p:spTree>
    <p:extLst>
      <p:ext uri="{BB962C8B-B14F-4D97-AF65-F5344CB8AC3E}">
        <p14:creationId xmlns:p14="http://schemas.microsoft.com/office/powerpoint/2010/main" val="125822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7DFADC72-4AFB-4A47-B109-6C3FC860C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F659A-323F-4EC2-ABA2-4715933B149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日期占位符 4">
            <a:extLst>
              <a:ext uri="{FF2B5EF4-FFF2-40B4-BE49-F238E27FC236}">
                <a16:creationId xmlns:a16="http://schemas.microsoft.com/office/drawing/2014/main" id="{08C818D2-B186-404F-BFEF-B1867EBC329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96ECDC-8280-45B5-84B2-2E2515CF0E7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页脚占位符 5">
            <a:extLst>
              <a:ext uri="{FF2B5EF4-FFF2-40B4-BE49-F238E27FC236}">
                <a16:creationId xmlns:a16="http://schemas.microsoft.com/office/drawing/2014/main" id="{C28D322C-B692-4052-AF1F-EB90B5E28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0372C7EF-CE8D-49E9-84B1-245BE1FE9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383" y="94456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 Constructive Existence Proof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FFEADDCF-321A-416F-BF1D-9F8642A00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704" y="166609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Theorem:  </a:t>
            </a:r>
            <a:r>
              <a:rPr lang="en-US" altLang="zh-CN" dirty="0"/>
              <a:t>For any integer </a:t>
            </a:r>
            <a:r>
              <a:rPr lang="en-US" altLang="zh-CN" i="1" dirty="0"/>
              <a:t>n</a:t>
            </a:r>
            <a:r>
              <a:rPr lang="en-US" altLang="zh-CN" dirty="0"/>
              <a:t>&gt;0, there exists a sequence of </a:t>
            </a:r>
            <a:r>
              <a:rPr lang="en-US" altLang="zh-CN" i="1" dirty="0"/>
              <a:t>n</a:t>
            </a:r>
            <a:r>
              <a:rPr lang="en-US" altLang="zh-CN" dirty="0"/>
              <a:t> consecutive</a:t>
            </a:r>
            <a:r>
              <a:rPr lang="zh-CN" altLang="en-US" dirty="0"/>
              <a:t>（连续）</a:t>
            </a:r>
            <a:r>
              <a:rPr lang="en-US" altLang="zh-CN" dirty="0"/>
              <a:t> composite integers</a:t>
            </a:r>
            <a:r>
              <a:rPr lang="zh-CN" altLang="en-US" dirty="0"/>
              <a:t>（合数）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Same statement in predicate logic: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&gt;0 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(1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)(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is composite)</a:t>
            </a: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Proof follows on next slide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796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A8097A70-675C-4B24-987A-4A24B3EC12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43C80-79A9-454D-94BC-C429B6E07AA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日期占位符 4">
            <a:extLst>
              <a:ext uri="{FF2B5EF4-FFF2-40B4-BE49-F238E27FC236}">
                <a16:creationId xmlns:a16="http://schemas.microsoft.com/office/drawing/2014/main" id="{3175E3A1-734B-4657-A289-0F30585C784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351F4B-D55A-4D1B-8C53-CE84DD194CA7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页脚占位符 5">
            <a:extLst>
              <a:ext uri="{FF2B5EF4-FFF2-40B4-BE49-F238E27FC236}">
                <a16:creationId xmlns:a16="http://schemas.microsoft.com/office/drawing/2014/main" id="{67386B2D-68B3-4D65-B0E7-F1C87BE473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E98F0D03-29C7-4FC9-ABE0-184B44AAD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305800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The proof...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4E7BCCCE-BF0D-486A-AD19-09583740D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890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&gt;0 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(1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)(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is composite)</a:t>
            </a:r>
          </a:p>
          <a:p>
            <a:pPr eaLnBrk="1" hangingPunct="1"/>
            <a:r>
              <a:rPr lang="en-US" altLang="zh-CN" sz="2800" dirty="0"/>
              <a:t>Proof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Given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&gt;0</a:t>
            </a:r>
            <a:r>
              <a:rPr lang="en-US" altLang="zh-CN" sz="2800" dirty="0"/>
              <a:t>, let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 = (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 + 1)! + 1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Let </a:t>
            </a:r>
            <a:r>
              <a:rPr lang="en-US" altLang="zh-CN" sz="2800" i="1" dirty="0" err="1">
                <a:solidFill>
                  <a:srgbClr val="FF0000"/>
                </a:solidFill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 1</a:t>
            </a:r>
            <a:r>
              <a:rPr lang="en-US" altLang="zh-CN" sz="2800" dirty="0">
                <a:sym typeface="Symbol" panose="05050102010706020507" pitchFamily="18" charset="2"/>
              </a:rPr>
              <a:t> and </a:t>
            </a:r>
            <a:r>
              <a:rPr lang="en-US" altLang="zh-CN" sz="2800" i="1" dirty="0" err="1">
                <a:solidFill>
                  <a:srgbClr val="FF0000"/>
                </a:solidFill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, and consider 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Note 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= 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+ 1)! + 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+ 1)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Note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+1)|(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+1)!</a:t>
            </a:r>
            <a:r>
              <a:rPr lang="en-US" altLang="zh-CN" sz="2800" dirty="0">
                <a:sym typeface="Symbol" panose="05050102010706020507" pitchFamily="18" charset="2"/>
              </a:rPr>
              <a:t>, since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2  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+1 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+1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Also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+1)|(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+1)</a:t>
            </a:r>
            <a:r>
              <a:rPr lang="en-US" altLang="zh-CN" sz="2800" dirty="0">
                <a:sym typeface="Symbol" panose="05050102010706020507" pitchFamily="18" charset="2"/>
              </a:rPr>
              <a:t>.  So,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+1)|(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x+i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.  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 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x+i</a:t>
            </a:r>
            <a:r>
              <a:rPr lang="en-US" altLang="zh-CN" sz="2800" dirty="0">
                <a:sym typeface="Symbol" panose="05050102010706020507" pitchFamily="18" charset="2"/>
              </a:rPr>
              <a:t> is composite.  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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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1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: 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is composite</a:t>
            </a:r>
            <a:r>
              <a:rPr lang="en-US" altLang="zh-CN" sz="2800" dirty="0">
                <a:sym typeface="Symbol" panose="05050102010706020507" pitchFamily="18" charset="2"/>
              </a:rPr>
              <a:t>. Q.E.D.</a:t>
            </a:r>
          </a:p>
        </p:txBody>
      </p:sp>
    </p:spTree>
    <p:extLst>
      <p:ext uri="{BB962C8B-B14F-4D97-AF65-F5344CB8AC3E}">
        <p14:creationId xmlns:p14="http://schemas.microsoft.com/office/powerpoint/2010/main" val="359941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10F10906-F160-4BB6-B62E-0A2B2A531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338763-667F-4E7A-AEFA-1E64F37268A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日期占位符 4">
            <a:extLst>
              <a:ext uri="{FF2B5EF4-FFF2-40B4-BE49-F238E27FC236}">
                <a16:creationId xmlns:a16="http://schemas.microsoft.com/office/drawing/2014/main" id="{D58570F5-5684-4A25-BE5C-AA32DCB670F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2F23D-E600-4529-B864-9A03E1C0072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页脚占位符 5">
            <a:extLst>
              <a:ext uri="{FF2B5EF4-FFF2-40B4-BE49-F238E27FC236}">
                <a16:creationId xmlns:a16="http://schemas.microsoft.com/office/drawing/2014/main" id="{7999067C-058C-4EF7-A4FE-FDF181A311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6754887F-D883-4254-8E20-AEA9F889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Nonconstructive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existence proof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9BFBB034-6696-4F31-8F53-CE49DAF1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75619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非构造性证明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Assume no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exists which makes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true and derive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207997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23C4D8C9-82DA-45F7-8D55-0258F155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008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D10C4044-E1C9-48F6-B6AA-5C0C2694ED46}" type="slidenum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日期占位符 4">
            <a:extLst>
              <a:ext uri="{FF2B5EF4-FFF2-40B4-BE49-F238E27FC236}">
                <a16:creationId xmlns:a16="http://schemas.microsoft.com/office/drawing/2014/main" id="{4C95AD3F-B326-4337-9ECA-7B77A99A9F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124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2BA4EAF-2FD9-47F3-8F21-23B0248B71DE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页脚占位符 5">
            <a:extLst>
              <a:ext uri="{FF2B5EF4-FFF2-40B4-BE49-F238E27FC236}">
                <a16:creationId xmlns:a16="http://schemas.microsoft.com/office/drawing/2014/main" id="{E339A490-7C57-444F-98EF-E3F81D3F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4008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kumimoji="1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1005D3F3-A497-46C9-899F-C231AD8C6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§1.7  </a:t>
            </a:r>
            <a:r>
              <a:rPr lang="en-US" altLang="zh-CN" sz="4000" dirty="0">
                <a:latin typeface="Copperplate Gothic Bold" panose="020E0705020206020404" pitchFamily="34" charset="0"/>
              </a:rPr>
              <a:t>Methods of Proof </a:t>
            </a:r>
            <a:br>
              <a:rPr lang="en-US" altLang="zh-CN" sz="4000" dirty="0">
                <a:latin typeface="Copperplate Gothic Bold" panose="020E0705020206020404" pitchFamily="34" charset="0"/>
              </a:rPr>
            </a:br>
            <a:r>
              <a:rPr lang="en-US" altLang="zh-CN" sz="4000" dirty="0">
                <a:latin typeface="Copperplate Gothic Bold" panose="020E0705020206020404" pitchFamily="34" charset="0"/>
              </a:rPr>
              <a:t>（</a:t>
            </a:r>
            <a:r>
              <a:rPr lang="zh-CN" altLang="en-US" sz="4000" dirty="0">
                <a:latin typeface="Copperplate Gothic Bold" panose="020E0705020206020404" pitchFamily="34" charset="0"/>
              </a:rPr>
              <a:t>证明的方法）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3FD990C3-EE82-4FEE-947A-B4E26BFAD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991" y="1463468"/>
            <a:ext cx="8816009" cy="4970462"/>
          </a:xfrm>
        </p:spPr>
        <p:txBody>
          <a:bodyPr/>
          <a:lstStyle/>
          <a:p>
            <a:pPr eaLnBrk="1" hangingPunct="1"/>
            <a:r>
              <a:rPr lang="en-US" altLang="zh-CN" b="1" dirty="0"/>
              <a:t>Formal proofs </a:t>
            </a:r>
            <a:r>
              <a:rPr lang="zh-CN" altLang="en-US" b="1" dirty="0"/>
              <a:t>（形式化证明）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/>
              <a:t>Statements involving propositions</a:t>
            </a:r>
            <a:br>
              <a:rPr lang="en-US" altLang="zh-CN" dirty="0"/>
            </a:br>
            <a:r>
              <a:rPr lang="en-US" altLang="zh-CN" dirty="0"/>
              <a:t>and quantified statements are true were formal proofs, where all steps were supplied.</a:t>
            </a:r>
            <a:r>
              <a:rPr lang="zh-CN" altLang="en-US" dirty="0"/>
              <a:t> </a:t>
            </a:r>
            <a:r>
              <a:rPr lang="en-US" altLang="zh-CN" dirty="0"/>
              <a:t>The rules for each step in the argument were given. (</a:t>
            </a:r>
            <a:r>
              <a:rPr lang="zh-CN" altLang="en-US" dirty="0"/>
              <a:t>要求高</a:t>
            </a:r>
            <a:r>
              <a:rPr lang="en-US" altLang="zh-CN" dirty="0"/>
              <a:t>) </a:t>
            </a:r>
          </a:p>
          <a:p>
            <a:pPr lvl="1" eaLnBrk="1" hangingPunct="1"/>
            <a:r>
              <a:rPr lang="en-US" altLang="zh-CN" dirty="0"/>
              <a:t>Formal proofs of useful theorems can be extremely long and hard to follow. </a:t>
            </a:r>
            <a:r>
              <a:rPr lang="zh-CN" altLang="en-US" dirty="0"/>
              <a:t>（证明长）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Informal proofs</a:t>
            </a:r>
            <a:r>
              <a:rPr lang="zh-CN" altLang="en-US" b="1" dirty="0"/>
              <a:t>（非形式化证明）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/>
              <a:t>More than one rule of inference may be used in each step, where steps may be skipped.(</a:t>
            </a:r>
            <a:r>
              <a:rPr lang="zh-CN" altLang="en-US" dirty="0"/>
              <a:t>可跳步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dirty="0"/>
              <a:t>The axioms being assumed and the rules of inference used are not explicitly stated.</a:t>
            </a:r>
            <a:r>
              <a:rPr lang="zh-CN" altLang="en-US" dirty="0"/>
              <a:t>（无需注解）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9A1C06D0-FAF1-4A6F-ABF7-B218DEB24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93B988-3A58-43FF-99DE-0A694A020B8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日期占位符 4">
            <a:extLst>
              <a:ext uri="{FF2B5EF4-FFF2-40B4-BE49-F238E27FC236}">
                <a16:creationId xmlns:a16="http://schemas.microsoft.com/office/drawing/2014/main" id="{EBEF77A1-8C69-45C2-B13B-9DB40FF040D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3A114E-B49D-42AE-9C15-D1B1605FD15D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页脚占位符 5">
            <a:extLst>
              <a:ext uri="{FF2B5EF4-FFF2-40B4-BE49-F238E27FC236}">
                <a16:creationId xmlns:a16="http://schemas.microsoft.com/office/drawing/2014/main" id="{661A4F39-49B5-42BF-997D-E1BA4A0C66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B601630B-B652-484D-AE65-FA6AA5818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Nonconstructive Existence Proof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847785CF-CC85-4DA0-919A-4E542049C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6470"/>
            <a:ext cx="7848600" cy="4611929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Theorem:</a:t>
            </a:r>
            <a:r>
              <a:rPr lang="en-US" altLang="zh-CN" sz="2800" dirty="0"/>
              <a:t> There are infinitely many prime numbers.</a:t>
            </a:r>
          </a:p>
          <a:p>
            <a:pPr lvl="1" eaLnBrk="1" hangingPunct="1"/>
            <a:r>
              <a:rPr lang="en-US" altLang="zh-CN" sz="2400" dirty="0"/>
              <a:t>Any finite set of numbers must contain a maximal element, so we can prove the theorem  if we can just show that there is no </a:t>
            </a:r>
            <a:r>
              <a:rPr lang="en-US" altLang="zh-CN" sz="2400" i="1" dirty="0"/>
              <a:t>largest</a:t>
            </a:r>
            <a:r>
              <a:rPr lang="en-US" altLang="zh-CN" sz="2400" dirty="0"/>
              <a:t> prime number.</a:t>
            </a:r>
          </a:p>
          <a:p>
            <a:pPr lvl="1" eaLnBrk="1" hangingPunct="1"/>
            <a:r>
              <a:rPr lang="en-US" altLang="zh-CN" sz="2400" i="1" dirty="0"/>
              <a:t>I.e.</a:t>
            </a:r>
            <a:r>
              <a:rPr lang="en-US" altLang="zh-CN" sz="2400" dirty="0"/>
              <a:t>, show that for any prime number, there is a larger number that is </a:t>
            </a:r>
            <a:r>
              <a:rPr lang="en-US" altLang="zh-CN" sz="2400" i="1" dirty="0"/>
              <a:t>also</a:t>
            </a:r>
            <a:r>
              <a:rPr lang="en-US" altLang="zh-CN" sz="2400" dirty="0"/>
              <a:t> prime.</a:t>
            </a:r>
          </a:p>
          <a:p>
            <a:pPr lvl="1" eaLnBrk="1" hangingPunct="1"/>
            <a:r>
              <a:rPr lang="en-US" altLang="zh-CN" sz="2400" dirty="0"/>
              <a:t>More generally: For </a:t>
            </a:r>
            <a:r>
              <a:rPr lang="en-US" altLang="zh-CN" sz="2400" i="1" dirty="0"/>
              <a:t>any</a:t>
            </a:r>
            <a:r>
              <a:rPr lang="en-US" altLang="zh-CN" sz="2400" dirty="0"/>
              <a:t> number, </a:t>
            </a:r>
            <a:r>
              <a:rPr lang="en-US" altLang="zh-CN" sz="2400" dirty="0">
                <a:sym typeface="Symbol" panose="05050102010706020507" pitchFamily="18" charset="2"/>
              </a:rPr>
              <a:t> </a:t>
            </a:r>
            <a:r>
              <a:rPr lang="en-US" altLang="zh-CN" sz="2400" dirty="0"/>
              <a:t>a larger prime.</a:t>
            </a:r>
          </a:p>
          <a:p>
            <a:pPr lvl="1" eaLnBrk="1" hangingPunct="1"/>
            <a:r>
              <a:rPr lang="en-US" altLang="zh-CN" sz="2400" dirty="0"/>
              <a:t>Formally: Show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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p&gt;n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is prime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943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E7FFC637-7408-4932-A16D-091A19C95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F448D-7B8E-4919-B781-F36F55F6BF9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日期占位符 4">
            <a:extLst>
              <a:ext uri="{FF2B5EF4-FFF2-40B4-BE49-F238E27FC236}">
                <a16:creationId xmlns:a16="http://schemas.microsoft.com/office/drawing/2014/main" id="{347C5B4C-1982-46DA-A854-A899E87805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AC6E85-778C-4748-B881-9B6E20446486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页脚占位符 5">
            <a:extLst>
              <a:ext uri="{FF2B5EF4-FFF2-40B4-BE49-F238E27FC236}">
                <a16:creationId xmlns:a16="http://schemas.microsoft.com/office/drawing/2014/main" id="{EA935E0A-4D59-430D-8872-C5047B244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7B8DACF0-5A17-4782-B8A6-C26C42678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proof, using </a:t>
            </a:r>
            <a:r>
              <a:rPr lang="en-US" altLang="zh-CN" i="1"/>
              <a:t>proof by cases</a:t>
            </a:r>
            <a:r>
              <a:rPr lang="en-US" altLang="zh-CN"/>
              <a:t>...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79C508CA-C66A-4D9D-9462-5DAD54BB7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67656"/>
            <a:ext cx="8560904" cy="4530725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Given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&gt;0</a:t>
            </a:r>
            <a:r>
              <a:rPr lang="en-US" altLang="zh-CN" sz="2800" dirty="0"/>
              <a:t>, prove there is a prime 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/>
              <a:t>. </a:t>
            </a:r>
          </a:p>
          <a:p>
            <a:pPr eaLnBrk="1" hangingPunct="1"/>
            <a:r>
              <a:rPr lang="en-US" altLang="zh-CN" sz="2800" dirty="0"/>
              <a:t>Consider </a:t>
            </a:r>
            <a:r>
              <a:rPr lang="en-US" altLang="zh-CN" sz="2800" i="1" dirty="0">
                <a:solidFill>
                  <a:srgbClr val="FF0000"/>
                </a:solidFill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!+1</a:t>
            </a:r>
            <a:r>
              <a:rPr lang="en-US" altLang="zh-CN" sz="2800" dirty="0"/>
              <a:t>.  Since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&gt;1</a:t>
            </a:r>
            <a:r>
              <a:rPr lang="en-US" altLang="zh-CN" sz="2800" dirty="0"/>
              <a:t>, we know </a:t>
            </a:r>
            <a:br>
              <a:rPr lang="en-US" altLang="zh-CN" sz="2800" dirty="0"/>
            </a:br>
            <a:r>
              <a:rPr lang="en-US" altLang="zh-CN" sz="2800" dirty="0"/>
              <a:t>that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 is prime)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(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is composite)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/>
          </a:p>
          <a:p>
            <a:pPr eaLnBrk="1" hangingPunct="1"/>
            <a:r>
              <a:rPr lang="en-US" altLang="zh-CN" sz="2800" b="1" u="sng" dirty="0"/>
              <a:t>Case 1:</a:t>
            </a:r>
            <a:r>
              <a:rPr lang="en-US" altLang="zh-CN" sz="2800" dirty="0"/>
              <a:t> Suppose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is prime.  Obviously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/>
              <a:t>, so let 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 and we</a:t>
            </a:r>
            <a:r>
              <a:rPr lang="en-US" altLang="zh-CN" sz="2800" dirty="0">
                <a:latin typeface="Times New Roman" panose="02020603050405020304" pitchFamily="18" charset="0"/>
              </a:rPr>
              <a:t>’</a:t>
            </a:r>
            <a:r>
              <a:rPr lang="en-US" altLang="zh-CN" sz="2800" dirty="0"/>
              <a:t>re done.</a:t>
            </a:r>
          </a:p>
          <a:p>
            <a:pPr eaLnBrk="1" hangingPunct="1"/>
            <a:r>
              <a:rPr lang="en-US" altLang="zh-CN" sz="2800" b="1" u="sng" dirty="0"/>
              <a:t>Case 2:</a:t>
            </a: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 has a prime factor </a:t>
            </a:r>
            <a:r>
              <a:rPr lang="en-US" altLang="zh-CN" sz="2800" i="1" dirty="0"/>
              <a:t>p</a:t>
            </a:r>
            <a:r>
              <a:rPr lang="zh-CN" altLang="en-US" sz="2800" dirty="0"/>
              <a:t>（</a:t>
            </a:r>
            <a:r>
              <a:rPr lang="en-US" altLang="zh-CN" sz="2800" dirty="0"/>
              <a:t>i.e. x=</a:t>
            </a:r>
            <a:r>
              <a:rPr lang="en-US" altLang="zh-CN" sz="2800" dirty="0" err="1"/>
              <a:t>pq</a:t>
            </a:r>
            <a:r>
              <a:rPr lang="zh-CN" altLang="en-US" sz="2800" dirty="0"/>
              <a:t>）</a:t>
            </a:r>
            <a:r>
              <a:rPr lang="en-US" altLang="zh-CN" sz="2800" dirty="0"/>
              <a:t>.  But if </a:t>
            </a:r>
            <a:r>
              <a:rPr lang="en-US" altLang="zh-CN" sz="2800" i="1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, then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mod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= 1(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与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x=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pq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即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p|x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矛盾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.  So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&gt;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, and we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re done.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00869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by Contradiction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95092"/>
            <a:ext cx="8229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Prove that there is no largest prime number.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Assume that there is a largest prime number. Call it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Hence, we can list all the primes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,..,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 Form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None of the prime numbers on the list divides </a:t>
            </a:r>
            <a:r>
              <a:rPr lang="en-US" i="1" dirty="0"/>
              <a:t>r</a:t>
            </a:r>
            <a:r>
              <a:rPr lang="en-US" dirty="0"/>
              <a:t>. Therefore, by a theorem in Chapter 4, either </a:t>
            </a:r>
            <a:r>
              <a:rPr lang="en-US" i="1" dirty="0"/>
              <a:t>r</a:t>
            </a:r>
            <a:r>
              <a:rPr lang="en-US" dirty="0"/>
              <a:t> is prime or there is a smaller prime that divides </a:t>
            </a:r>
            <a:r>
              <a:rPr lang="en-US" i="1" dirty="0"/>
              <a:t>r</a:t>
            </a:r>
            <a:r>
              <a:rPr lang="en-US" dirty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88870" y="3383376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799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Proof of theorems of the form                   .</a:t>
            </a:r>
          </a:p>
          <a:p>
            <a:r>
              <a:rPr lang="en-US" b="1" dirty="0"/>
              <a:t>Constructive</a:t>
            </a:r>
            <a:r>
              <a:rPr lang="en-US" dirty="0"/>
              <a:t> existence proof: </a:t>
            </a:r>
          </a:p>
          <a:p>
            <a:pPr lvl="1"/>
            <a:r>
              <a:rPr lang="en-US" dirty="0"/>
              <a:t>Find an explicit value of </a:t>
            </a:r>
            <a:r>
              <a:rPr lang="en-US" i="1" dirty="0"/>
              <a:t>c</a:t>
            </a:r>
            <a:r>
              <a:rPr lang="en-US" dirty="0"/>
              <a:t>, for which  </a:t>
            </a:r>
            <a:r>
              <a:rPr lang="en-US" i="1" dirty="0"/>
              <a:t>P(c) </a:t>
            </a:r>
            <a:r>
              <a:rPr lang="en-US" dirty="0"/>
              <a:t>is true.</a:t>
            </a:r>
          </a:p>
          <a:p>
            <a:pPr lvl="1"/>
            <a:r>
              <a:rPr lang="en-US" dirty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118860" y="2048093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45995" y="26670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7301865" y="5168348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Godfrey Harold Hardy</a:t>
            </a:r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Srinivasa</a:t>
            </a:r>
            <a:r>
              <a:rPr lang="en-US" dirty="0"/>
              <a:t> </a:t>
            </a:r>
            <a:r>
              <a:rPr lang="en-US" dirty="0" err="1"/>
              <a:t>Ramanujan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6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Nonconstructive</a:t>
            </a:r>
            <a:r>
              <a:rPr lang="en-US" dirty="0"/>
              <a:t> 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2" y="1437516"/>
            <a:ext cx="8564217" cy="5142671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i="1" dirty="0"/>
              <a:t>nonconstructive</a:t>
            </a:r>
            <a:r>
              <a:rPr lang="en-US" dirty="0"/>
              <a:t> existence proof, we assume no </a:t>
            </a:r>
            <a:r>
              <a:rPr lang="en-US" i="1" dirty="0"/>
              <a:t>c</a:t>
            </a:r>
            <a:r>
              <a:rPr lang="en-US" dirty="0"/>
              <a:t> exists which makes </a:t>
            </a:r>
            <a:r>
              <a:rPr lang="en-US" i="1" dirty="0"/>
              <a:t>P(c)</a:t>
            </a:r>
            <a:r>
              <a:rPr lang="en-US" dirty="0"/>
              <a:t> true and derive  a contradiction.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Show that there exist irrational numbers </a:t>
            </a:r>
            <a:r>
              <a:rPr lang="en-US" altLang="zh-CN" i="1" dirty="0"/>
              <a:t>x</a:t>
            </a:r>
            <a:r>
              <a:rPr lang="en-US" altLang="zh-CN" dirty="0"/>
              <a:t> and </a:t>
            </a:r>
            <a:r>
              <a:rPr lang="en-US" altLang="zh-CN" i="1" dirty="0"/>
              <a:t>y</a:t>
            </a:r>
            <a:r>
              <a:rPr lang="en-US" altLang="zh-CN" dirty="0"/>
              <a:t> such that 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y</a:t>
            </a:r>
            <a:r>
              <a:rPr lang="en-US" altLang="zh-CN" dirty="0"/>
              <a:t> is rational.</a:t>
            </a:r>
          </a:p>
          <a:p>
            <a:r>
              <a:rPr lang="en-US" altLang="zh-CN" b="1" dirty="0"/>
              <a:t>Proof:</a:t>
            </a:r>
            <a:r>
              <a:rPr lang="en-US" altLang="zh-CN" dirty="0"/>
              <a:t> We know that </a:t>
            </a:r>
            <a:r>
              <a:rPr lang="en-US" altLang="zh-CN" dirty="0">
                <a:latin typeface="Cambria Math"/>
                <a:ea typeface="Cambria Math"/>
              </a:rPr>
              <a:t>√2 is irrational. Consider the number √2 </a:t>
            </a:r>
            <a:r>
              <a:rPr lang="en-US" altLang="zh-CN" baseline="30000" dirty="0">
                <a:latin typeface="Cambria Math"/>
                <a:ea typeface="Cambria Math"/>
              </a:rPr>
              <a:t>√2 </a:t>
            </a:r>
            <a:r>
              <a:rPr lang="en-US" altLang="zh-CN" dirty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y</a:t>
            </a:r>
            <a:r>
              <a:rPr lang="en-US" altLang="zh-CN" i="1" baseline="30000" dirty="0"/>
              <a:t> </a:t>
            </a:r>
            <a:r>
              <a:rPr lang="en-US" altLang="zh-CN" i="1" dirty="0"/>
              <a:t> </a:t>
            </a:r>
            <a:r>
              <a:rPr lang="en-US" altLang="zh-CN" dirty="0"/>
              <a:t>rational, namely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dirty="0">
                <a:latin typeface="Cambria Math"/>
                <a:ea typeface="Cambria Math"/>
              </a:rPr>
              <a:t>√2       and </a:t>
            </a:r>
            <a:r>
              <a:rPr lang="en-US" altLang="zh-CN" i="1" dirty="0">
                <a:latin typeface="Cambria Math"/>
                <a:ea typeface="Cambria Math"/>
              </a:rPr>
              <a:t>y</a:t>
            </a:r>
            <a:r>
              <a:rPr lang="en-US" altLang="zh-CN" dirty="0">
                <a:latin typeface="Cambria Math"/>
                <a:ea typeface="Cambria Math"/>
              </a:rPr>
              <a:t> = √2.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But if </a:t>
            </a:r>
            <a:r>
              <a:rPr lang="en-US" altLang="zh-CN" dirty="0">
                <a:latin typeface="Cambria Math"/>
                <a:ea typeface="Cambria Math"/>
              </a:rPr>
              <a:t>√2 </a:t>
            </a:r>
            <a:r>
              <a:rPr lang="en-US" altLang="zh-CN" baseline="30000" dirty="0">
                <a:latin typeface="Cambria Math"/>
                <a:ea typeface="Cambria Math"/>
              </a:rPr>
              <a:t>√2  </a:t>
            </a:r>
            <a:r>
              <a:rPr lang="en-US" altLang="zh-CN" dirty="0">
                <a:latin typeface="Cambria Math"/>
                <a:ea typeface="Cambria Math"/>
              </a:rPr>
              <a:t> is irrational, then we can let  </a:t>
            </a:r>
            <a:r>
              <a:rPr lang="en-US" altLang="zh-CN" i="1" dirty="0">
                <a:latin typeface="Cambria Math"/>
                <a:ea typeface="Cambria Math"/>
              </a:rPr>
              <a:t>x</a:t>
            </a:r>
            <a:r>
              <a:rPr lang="en-US" altLang="zh-CN" dirty="0">
                <a:latin typeface="Cambria Math"/>
                <a:ea typeface="Cambria Math"/>
              </a:rPr>
              <a:t> = √2 </a:t>
            </a:r>
            <a:r>
              <a:rPr lang="en-US" altLang="zh-CN" baseline="30000" dirty="0">
                <a:latin typeface="Cambria Math"/>
                <a:ea typeface="Cambria Math"/>
              </a:rPr>
              <a:t>√2 </a:t>
            </a:r>
            <a:r>
              <a:rPr lang="en-US" altLang="zh-CN" dirty="0">
                <a:latin typeface="Cambria Math"/>
                <a:ea typeface="Cambria Math"/>
              </a:rPr>
              <a:t> and </a:t>
            </a:r>
            <a:r>
              <a:rPr lang="en-US" altLang="zh-CN" i="1" dirty="0">
                <a:latin typeface="Cambria Math"/>
                <a:ea typeface="Cambria Math"/>
              </a:rPr>
              <a:t>y</a:t>
            </a:r>
            <a:r>
              <a:rPr lang="en-US" altLang="zh-CN" dirty="0">
                <a:latin typeface="Cambria Math"/>
                <a:ea typeface="Cambria Math"/>
              </a:rPr>
              <a:t> = √2 so that                                                             </a:t>
            </a:r>
            <a:r>
              <a:rPr lang="en-US" altLang="zh-CN" dirty="0" err="1">
                <a:solidFill>
                  <a:schemeClr val="bg1"/>
                </a:solidFill>
                <a:latin typeface="Cambria Math"/>
                <a:ea typeface="Cambria Math"/>
              </a:rPr>
              <a:t>aaaaa</a:t>
            </a:r>
            <a:r>
              <a:rPr lang="en-US" altLang="zh-CN" dirty="0">
                <a:latin typeface="Cambria Math"/>
                <a:ea typeface="Cambria Math"/>
              </a:rPr>
              <a:t>  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y</a:t>
            </a:r>
            <a:r>
              <a:rPr lang="en-US" altLang="zh-CN" i="1" baseline="30000" dirty="0"/>
              <a:t> </a:t>
            </a:r>
            <a:r>
              <a:rPr lang="en-US" altLang="zh-CN" baseline="30000" dirty="0"/>
              <a:t> </a:t>
            </a:r>
            <a:r>
              <a:rPr lang="en-US" altLang="zh-CN" dirty="0"/>
              <a:t> =</a:t>
            </a:r>
            <a:r>
              <a:rPr lang="en-US" altLang="zh-CN" dirty="0">
                <a:latin typeface="Cambria Math"/>
                <a:ea typeface="Cambria Math"/>
              </a:rPr>
              <a:t> (√2 </a:t>
            </a:r>
            <a:r>
              <a:rPr lang="en-US" altLang="zh-CN" baseline="30000" dirty="0">
                <a:latin typeface="Cambria Math"/>
                <a:ea typeface="Cambria Math"/>
              </a:rPr>
              <a:t>√2  </a:t>
            </a:r>
            <a:r>
              <a:rPr lang="en-US" altLang="zh-CN" dirty="0">
                <a:latin typeface="Cambria Math"/>
                <a:ea typeface="Cambria Math"/>
              </a:rPr>
              <a:t>)</a:t>
            </a:r>
            <a:r>
              <a:rPr lang="en-US" altLang="zh-CN" baseline="30000" dirty="0">
                <a:latin typeface="Cambria Math"/>
                <a:ea typeface="Cambria Math"/>
              </a:rPr>
              <a:t>√2 </a:t>
            </a:r>
            <a:r>
              <a:rPr lang="en-US" altLang="zh-CN" dirty="0">
                <a:latin typeface="Cambria Math"/>
                <a:ea typeface="Cambria Math"/>
              </a:rPr>
              <a:t> = √2 </a:t>
            </a:r>
            <a:r>
              <a:rPr lang="en-US" altLang="zh-CN" baseline="30000" dirty="0">
                <a:latin typeface="Cambria Math"/>
                <a:ea typeface="Cambria Math"/>
              </a:rPr>
              <a:t>(√2 √2) </a:t>
            </a:r>
            <a:r>
              <a:rPr lang="en-US" altLang="zh-CN" dirty="0">
                <a:latin typeface="Cambria Math"/>
                <a:ea typeface="Cambria Math"/>
              </a:rPr>
              <a:t> = √2 </a:t>
            </a:r>
            <a:r>
              <a:rPr lang="en-US" altLang="zh-CN" baseline="30000" dirty="0">
                <a:latin typeface="Cambria Math"/>
                <a:ea typeface="Cambria Math"/>
              </a:rPr>
              <a:t>2 </a:t>
            </a:r>
            <a:r>
              <a:rPr lang="en-US" altLang="zh-CN" dirty="0">
                <a:latin typeface="Cambria Math"/>
                <a:ea typeface="Cambria Math"/>
              </a:rPr>
              <a:t> = 2.</a:t>
            </a:r>
          </a:p>
          <a:p>
            <a:endParaRPr lang="en-US" altLang="zh-CN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A7C0-CE16-4564-A4D3-A80EA113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Uniqueness Proofs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CD553-6923-4DB7-B4FD-A5F3B668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463925"/>
          </a:xfrm>
        </p:spPr>
        <p:txBody>
          <a:bodyPr/>
          <a:lstStyle/>
          <a:p>
            <a:r>
              <a:rPr lang="en-US" altLang="zh-CN" dirty="0"/>
              <a:t>Some theorems asset the existence of a unique element with a particular property, </a:t>
            </a:r>
            <a:r>
              <a:rPr lang="en-US" altLang="zh-CN" dirty="0">
                <a:sym typeface="Symbol"/>
              </a:rPr>
              <a:t>!</a:t>
            </a:r>
            <a:r>
              <a:rPr lang="en-US" altLang="zh-CN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i="1" dirty="0">
                <a:sym typeface="Symbol"/>
              </a:rPr>
              <a:t>P</a:t>
            </a:r>
            <a:r>
              <a:rPr lang="en-US" altLang="zh-CN" dirty="0">
                <a:sym typeface="Symbol"/>
              </a:rPr>
              <a:t>(</a:t>
            </a:r>
            <a:r>
              <a:rPr lang="en-US" altLang="zh-CN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). The two parts of a </a:t>
            </a:r>
            <a:r>
              <a:rPr lang="en-US" altLang="zh-CN" i="1" dirty="0">
                <a:sym typeface="Symbol"/>
              </a:rPr>
              <a:t>uniqueness proof </a:t>
            </a:r>
            <a:r>
              <a:rPr lang="en-US" altLang="zh-CN" dirty="0">
                <a:sym typeface="Symbol"/>
              </a:rPr>
              <a:t>are </a:t>
            </a:r>
          </a:p>
          <a:p>
            <a:pPr lvl="1"/>
            <a:r>
              <a:rPr lang="en-US" altLang="zh-CN" i="1" dirty="0">
                <a:sym typeface="Symbol"/>
              </a:rPr>
              <a:t>Existence</a:t>
            </a:r>
            <a:r>
              <a:rPr lang="en-US" altLang="zh-CN" dirty="0">
                <a:sym typeface="Symbol"/>
              </a:rPr>
              <a:t>: We show that an element </a:t>
            </a:r>
            <a:r>
              <a:rPr lang="en-US" altLang="zh-CN" i="1" dirty="0">
                <a:sym typeface="Symbol"/>
              </a:rPr>
              <a:t>x</a:t>
            </a:r>
            <a:r>
              <a:rPr lang="en-US" altLang="zh-CN" dirty="0">
                <a:sym typeface="Symbol"/>
              </a:rPr>
              <a:t> with the property exists.</a:t>
            </a:r>
          </a:p>
          <a:p>
            <a:pPr lvl="1"/>
            <a:r>
              <a:rPr lang="en-US" altLang="zh-CN" i="1" dirty="0">
                <a:sym typeface="Symbol"/>
              </a:rPr>
              <a:t>Uniqueness</a:t>
            </a:r>
            <a:r>
              <a:rPr lang="en-US" altLang="zh-CN" dirty="0">
                <a:sym typeface="Symbol"/>
              </a:rPr>
              <a:t>: We show that if </a:t>
            </a:r>
            <a:r>
              <a:rPr lang="en-US" altLang="zh-CN" i="1" dirty="0" err="1">
                <a:sym typeface="Symbol"/>
              </a:rPr>
              <a:t>y</a:t>
            </a:r>
            <a:r>
              <a:rPr lang="en-US" altLang="zh-CN" dirty="0" err="1">
                <a:latin typeface="Cambria Math"/>
                <a:ea typeface="Cambria Math"/>
                <a:sym typeface="Symbol"/>
              </a:rPr>
              <a:t>≠</a:t>
            </a:r>
            <a:r>
              <a:rPr lang="en-US" altLang="zh-CN" i="1" dirty="0" err="1">
                <a:latin typeface="Cambria Math"/>
                <a:ea typeface="Cambria Math"/>
                <a:sym typeface="Symbol"/>
              </a:rPr>
              <a:t>x</a:t>
            </a:r>
            <a:r>
              <a:rPr lang="en-US" altLang="zh-CN" dirty="0">
                <a:latin typeface="Cambria Math"/>
                <a:ea typeface="Cambria Math"/>
                <a:sym typeface="Symbol"/>
              </a:rPr>
              <a:t>, then </a:t>
            </a:r>
            <a:r>
              <a:rPr lang="en-US" altLang="zh-CN" i="1" dirty="0">
                <a:latin typeface="Cambria Math"/>
                <a:ea typeface="Cambria Math"/>
                <a:sym typeface="Symbol"/>
              </a:rPr>
              <a:t>y</a:t>
            </a:r>
            <a:r>
              <a:rPr lang="en-US" altLang="zh-CN" dirty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endParaRPr lang="zh-CN" altLang="en-US" dirty="0"/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93427146-F735-43E5-808D-9AFF69ECF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97166"/>
              </p:ext>
            </p:extLst>
          </p:nvPr>
        </p:nvGraphicFramePr>
        <p:xfrm>
          <a:off x="609600" y="1676400"/>
          <a:ext cx="6096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公式" r:id="rId3" imgW="1955800" imgH="203200" progId="Equation.3">
                  <p:embed/>
                </p:oleObj>
              </mc:Choice>
              <mc:Fallback>
                <p:oleObj name="公式" r:id="rId3" imgW="1955800" imgH="203200" progId="Equation.3">
                  <p:embed/>
                  <p:pic>
                    <p:nvPicPr>
                      <p:cNvPr id="37894" name="内容占位符 6">
                        <a:extLst>
                          <a:ext uri="{FF2B5EF4-FFF2-40B4-BE49-F238E27FC236}">
                            <a16:creationId xmlns:a16="http://schemas.microsoft.com/office/drawing/2014/main" id="{4F7306CE-3BC2-40C7-A31A-754BD4C74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60960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24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latin typeface="Cambria Math"/>
                <a:ea typeface="Cambria Math"/>
              </a:rPr>
              <a:t>Example 13  p99</a:t>
            </a:r>
            <a:endParaRPr lang="en-US" b="1" dirty="0">
              <a:latin typeface="Cambria Math"/>
              <a:ea typeface="Cambria Math"/>
              <a:sym typeface="Symbol"/>
            </a:endParaRPr>
          </a:p>
          <a:p>
            <a:r>
              <a:rPr lang="en-US" dirty="0">
                <a:latin typeface="Cambria Math"/>
                <a:ea typeface="Cambria Math"/>
                <a:sym typeface="Symbol"/>
              </a:rPr>
              <a:t>Show that if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dirty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dirty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s</a:t>
            </a:r>
            <a:r>
              <a:rPr lang="en-US" dirty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>
                <a:latin typeface="Cambria Math"/>
                <a:ea typeface="Cambria Math"/>
                <a:sym typeface="Symbol"/>
              </a:rPr>
              <a:t>ar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as</a:t>
            </a:r>
            <a:r>
              <a:rPr lang="en-US" dirty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</a:t>
            </a:r>
            <a:r>
              <a:rPr lang="en-US" dirty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b </a:t>
            </a:r>
            <a:r>
              <a:rPr lang="en-US" dirty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a</a:t>
            </a:r>
            <a:r>
              <a:rPr lang="en-US" dirty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r</a:t>
            </a:r>
            <a:r>
              <a:rPr lang="en-US" dirty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s</a:t>
            </a:r>
            <a:r>
              <a:rPr lang="en-US" dirty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013270EF-016C-4D18-98AD-425B11BCD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336DEC-1C23-4797-BF44-7E852DF36E8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日期占位符 4">
            <a:extLst>
              <a:ext uri="{FF2B5EF4-FFF2-40B4-BE49-F238E27FC236}">
                <a16:creationId xmlns:a16="http://schemas.microsoft.com/office/drawing/2014/main" id="{FAA90696-A28B-4085-83FD-05FF5178496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B56F44-ED75-4787-AF88-ACACBFD0A5F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6" name="页脚占位符 5">
            <a:extLst>
              <a:ext uri="{FF2B5EF4-FFF2-40B4-BE49-F238E27FC236}">
                <a16:creationId xmlns:a16="http://schemas.microsoft.com/office/drawing/2014/main" id="{CF1AB663-ED19-4A70-9911-19A7EE08C7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76E6C165-0978-4B47-BF59-5FC6434DC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Disproof by </a:t>
            </a:r>
            <a:r>
              <a:rPr lang="en-US" altLang="zh-CN" sz="4000" b="1" i="1">
                <a:latin typeface="Times New Roman" panose="02020603050405020304" pitchFamily="18" charset="0"/>
              </a:rPr>
              <a:t>Counterexample</a:t>
            </a:r>
            <a:r>
              <a:rPr lang="en-US" altLang="zh-CN" sz="4000" i="1">
                <a:latin typeface="Times New Roman" panose="02020603050405020304" pitchFamily="18" charset="0"/>
              </a:rPr>
              <a:t> </a:t>
            </a:r>
            <a:r>
              <a:rPr lang="en-US" altLang="zh-CN" sz="4000">
                <a:latin typeface="Times New Roman" panose="02020603050405020304" pitchFamily="18" charset="0"/>
              </a:rPr>
              <a:t>(</a:t>
            </a:r>
            <a:r>
              <a:rPr lang="zh-CN" altLang="en-US" sz="4000">
                <a:latin typeface="Times New Roman" panose="02020603050405020304" pitchFamily="18" charset="0"/>
              </a:rPr>
              <a:t>反例</a:t>
            </a:r>
            <a:r>
              <a:rPr lang="en-US" altLang="zh-CN" sz="4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AACC8AF8-5D31-4B44-8AF7-D4BA31450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Recall that </a:t>
            </a:r>
            <a:r>
              <a:rPr lang="en-US" altLang="zh-CN" dirty="0">
                <a:latin typeface="Symbol" panose="05050102010706020507" pitchFamily="18" charset="2"/>
              </a:rPr>
              <a:t>$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Symbol" panose="05050102010706020507" pitchFamily="18" charset="2"/>
              </a:rPr>
              <a:t>~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Symbol" panose="05050102010706020507" pitchFamily="18" charset="2"/>
              </a:rPr>
              <a:t>~"</a:t>
            </a:r>
            <a:r>
              <a:rPr lang="en-US" altLang="zh-CN" i="1" dirty="0" err="1">
                <a:latin typeface="Times New Roman" panose="02020603050405020304" pitchFamily="18" charset="0"/>
              </a:rPr>
              <a:t>xP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To establish that </a:t>
            </a:r>
            <a:r>
              <a:rPr lang="en-US" altLang="zh-CN" dirty="0">
                <a:latin typeface="Symbol" panose="05050102010706020507" pitchFamily="18" charset="2"/>
              </a:rPr>
              <a:t>~"</a:t>
            </a:r>
            <a:r>
              <a:rPr lang="en-US" altLang="zh-CN" i="1" dirty="0" err="1">
                <a:latin typeface="Times New Roman" panose="02020603050405020304" pitchFamily="18" charset="0"/>
              </a:rPr>
              <a:t>xP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) is true (or 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 err="1">
                <a:latin typeface="Times New Roman" panose="02020603050405020304" pitchFamily="18" charset="0"/>
              </a:rPr>
              <a:t>xP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is false) construct a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such that </a:t>
            </a:r>
            <a:r>
              <a:rPr lang="en-US" altLang="zh-CN" dirty="0">
                <a:latin typeface="Symbol" panose="05050102010706020507" pitchFamily="18" charset="2"/>
              </a:rPr>
              <a:t>~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is true or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is false.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this case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is called a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counterexample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to the assertion 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 err="1">
                <a:latin typeface="Times New Roman" panose="02020603050405020304" pitchFamily="18" charset="0"/>
              </a:rPr>
              <a:t>xP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1007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6C1C6CCE-36BA-4A8D-BB55-CFAF57101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F329E1-5A8C-4C94-B04B-FC64F1D26AF7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日期占位符 4">
            <a:extLst>
              <a:ext uri="{FF2B5EF4-FFF2-40B4-BE49-F238E27FC236}">
                <a16:creationId xmlns:a16="http://schemas.microsoft.com/office/drawing/2014/main" id="{45CE46C3-3A7B-42B1-9C8E-66D6AA93483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BD8DCD-EC73-43DC-B102-F410BD2D4F6A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页脚占位符 5">
            <a:extLst>
              <a:ext uri="{FF2B5EF4-FFF2-40B4-BE49-F238E27FC236}">
                <a16:creationId xmlns:a16="http://schemas.microsoft.com/office/drawing/2014/main" id="{15BD902C-BF7A-4CE8-8DBE-931B05A070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FDB8C65B-0986-4375-8C98-A6B7EB886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Nonexistence Proofs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631B5A37-25B0-488E-B55C-F954CAD74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We wish to establish the truth of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Symbol" panose="05050102010706020507" pitchFamily="18" charset="2"/>
              </a:rPr>
              <a:t>~$</a:t>
            </a:r>
            <a:r>
              <a:rPr lang="en-US" altLang="zh-CN" i="1" dirty="0" err="1">
                <a:latin typeface="Times New Roman" panose="02020603050405020304" pitchFamily="18" charset="0"/>
              </a:rPr>
              <a:t>xP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(which is equivalent to 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Symbol" panose="05050102010706020507" pitchFamily="18" charset="2"/>
              </a:rPr>
              <a:t>~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Use a proof by contradiction by assuming there is a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which makes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true.</a:t>
            </a:r>
          </a:p>
        </p:txBody>
      </p:sp>
    </p:spTree>
    <p:extLst>
      <p:ext uri="{BB962C8B-B14F-4D97-AF65-F5344CB8AC3E}">
        <p14:creationId xmlns:p14="http://schemas.microsoft.com/office/powerpoint/2010/main" val="1857761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5093B1EE-E70F-4DC1-84CA-23277E14D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23356-328C-45EC-8E21-B789ED8C271D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日期占位符 4">
            <a:extLst>
              <a:ext uri="{FF2B5EF4-FFF2-40B4-BE49-F238E27FC236}">
                <a16:creationId xmlns:a16="http://schemas.microsoft.com/office/drawing/2014/main" id="{46CE3DB7-FE96-40CD-BFCC-35D6F8C7414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106872-2F64-4175-9BCE-BD86AFBDCA6B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页脚占位符 5">
            <a:extLst>
              <a:ext uri="{FF2B5EF4-FFF2-40B4-BE49-F238E27FC236}">
                <a16:creationId xmlns:a16="http://schemas.microsoft.com/office/drawing/2014/main" id="{C27F461E-0C3E-4577-83D9-05DDA035AE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54D6DE35-F5F6-461B-822E-B228EEAC4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Universally Quantified Assertions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3A5CF6B7-9128-4B73-A666-139C9D58B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We wish to establish the truth of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Symbol" panose="05050102010706020507" pitchFamily="18" charset="2"/>
              </a:rPr>
              <a:t>		"</a:t>
            </a:r>
            <a:r>
              <a:rPr lang="en-US" altLang="zh-CN" i="1">
                <a:latin typeface="Times New Roman" panose="02020603050405020304" pitchFamily="18" charset="0"/>
              </a:rPr>
              <a:t>xP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We assume that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is an arbitrary member of the universe and show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must be true. Using UG it follows that </a:t>
            </a:r>
            <a:r>
              <a:rPr lang="en-US" altLang="zh-CN">
                <a:latin typeface="Symbol" panose="05050102010706020507" pitchFamily="18" charset="2"/>
              </a:rPr>
              <a:t>"</a:t>
            </a:r>
            <a:r>
              <a:rPr lang="en-US" altLang="zh-CN" i="1">
                <a:latin typeface="Times New Roman" panose="02020603050405020304" pitchFamily="18" charset="0"/>
              </a:rPr>
              <a:t>xP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5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D7BCF81F-7D7B-411C-8373-C61BA37C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A3C4E8-8479-4CE9-AA10-5B8CBFC2BA6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日期占位符 4">
            <a:extLst>
              <a:ext uri="{FF2B5EF4-FFF2-40B4-BE49-F238E27FC236}">
                <a16:creationId xmlns:a16="http://schemas.microsoft.com/office/drawing/2014/main" id="{3648941B-B01A-42FA-9633-FF54E435628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B6CA2-43EB-4A51-B202-2040559998BE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页脚占位符 5">
            <a:extLst>
              <a:ext uri="{FF2B5EF4-FFF2-40B4-BE49-F238E27FC236}">
                <a16:creationId xmlns:a16="http://schemas.microsoft.com/office/drawing/2014/main" id="{6C4D4AD6-36AB-40BB-91DD-D44951CCEC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018DE86D-31D7-485F-831C-618788B4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Some Terminology (</a:t>
            </a:r>
            <a:r>
              <a:rPr lang="zh-CN" altLang="en-US" dirty="0">
                <a:latin typeface="Times New Roman" panose="02020603050405020304" pitchFamily="18" charset="0"/>
              </a:rPr>
              <a:t>一些术语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05105441-3FD7-4307-908A-327EC6A5C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777" y="1676400"/>
            <a:ext cx="81295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Definition: </a:t>
            </a:r>
            <a:r>
              <a:rPr lang="en-US" altLang="zh-CN" sz="2800" dirty="0"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theorem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is a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valid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正确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logical assertion which can be proved using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other theorems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axioms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公理</a:t>
            </a:r>
            <a:r>
              <a:rPr lang="en-US" altLang="zh-CN" sz="2400" dirty="0">
                <a:latin typeface="Times New Roman" panose="02020603050405020304" pitchFamily="18" charset="0"/>
              </a:rPr>
              <a:t>) (statements which are given to be true)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rules of inference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推理规则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logical rules which allow the deduction of conclusions from premises).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lemma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引理) </a:t>
            </a:r>
            <a:r>
              <a:rPr lang="en-US" altLang="zh-CN" sz="2800" dirty="0">
                <a:latin typeface="Times New Roman" panose="02020603050405020304" pitchFamily="18" charset="0"/>
              </a:rPr>
              <a:t>is a 'pre-theorem' or a result which is needed to prove a theorem.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corollary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</a:rPr>
              <a:t>)is a 'post-theorem' or a result which follows directly from a theorem.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6706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CA3433EF-6648-4B8F-BA2D-89FD0D29B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87991D-E2D4-471B-8AB4-6D1408DE1E0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日期占位符 4">
            <a:extLst>
              <a:ext uri="{FF2B5EF4-FFF2-40B4-BE49-F238E27FC236}">
                <a16:creationId xmlns:a16="http://schemas.microsoft.com/office/drawing/2014/main" id="{FBC6C4A6-F4CA-406B-B71F-B6D5387A41B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0F8A65-A4DB-4C27-BCD7-E97F094785FE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页脚占位符 5">
            <a:extLst>
              <a:ext uri="{FF2B5EF4-FFF2-40B4-BE49-F238E27FC236}">
                <a16:creationId xmlns:a16="http://schemas.microsoft.com/office/drawing/2014/main" id="{080F6497-BAF7-42F9-A216-424B6B86C9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313B9E97-DA55-4F37-B1EE-EBA61ABE3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FD75457E-BD15-4DCB-AAB1-7C7A35BCB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Theorem: </a:t>
            </a:r>
            <a:r>
              <a:rPr lang="en-US" altLang="zh-CN" i="1" dirty="0">
                <a:latin typeface="Times New Roman" panose="02020603050405020304" pitchFamily="18" charset="0"/>
              </a:rPr>
              <a:t>For the universe of integers, x is even </a:t>
            </a:r>
            <a:r>
              <a:rPr lang="en-US" altLang="zh-CN" i="1" dirty="0" err="1">
                <a:latin typeface="Times New Roman" panose="02020603050405020304" pitchFamily="18" charset="0"/>
              </a:rPr>
              <a:t>iff</a:t>
            </a:r>
            <a:r>
              <a:rPr lang="en-US" altLang="zh-CN" i="1" dirty="0">
                <a:latin typeface="Times New Roman" panose="02020603050405020304" pitchFamily="18" charset="0"/>
              </a:rPr>
              <a:t> 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 is even.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Proof: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 quantified assertion is</a:t>
            </a:r>
          </a:p>
          <a:p>
            <a:pPr lvl="2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is even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is even]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Assume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is arbitrary.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Recall that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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</a:rPr>
              <a:t>is equivalent to (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Symbol" panose="05050102010706020507" pitchFamily="18" charset="2"/>
              </a:rPr>
              <a:t>Ù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2444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41846558-3B8B-43C9-81FD-A65F8B195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980066-E447-4C48-9FEA-97F003D7A6C5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1" name="日期占位符 4">
            <a:extLst>
              <a:ext uri="{FF2B5EF4-FFF2-40B4-BE49-F238E27FC236}">
                <a16:creationId xmlns:a16="http://schemas.microsoft.com/office/drawing/2014/main" id="{D89CC04A-AADD-4862-BB20-85575ECE38F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B6AB73-06C0-443E-8D71-C9D6A5FEC44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2" name="页脚占位符 5">
            <a:extLst>
              <a:ext uri="{FF2B5EF4-FFF2-40B4-BE49-F238E27FC236}">
                <a16:creationId xmlns:a16="http://schemas.microsoft.com/office/drawing/2014/main" id="{76F7C77E-0C72-41DB-BA2E-EF50BA8A41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B4CBD55E-C8DE-44D6-BE3C-7BAB2256E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22E21402-6FAD-4444-B1B2-8D2EA8C5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Case 1. We show if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is even then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is even using a direct proof (the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only if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part or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necessity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is even then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2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for some integer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Hence,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= 4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= 2(2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which is even since it is an integer which is divisible by 2.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This completes the proof of case 1.</a:t>
            </a:r>
          </a:p>
        </p:txBody>
      </p:sp>
    </p:spTree>
    <p:extLst>
      <p:ext uri="{BB962C8B-B14F-4D97-AF65-F5344CB8AC3E}">
        <p14:creationId xmlns:p14="http://schemas.microsoft.com/office/powerpoint/2010/main" val="295887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6440421F-6B5A-4FCB-A7C9-227BBF34B1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02483-4224-493A-80B5-386996E78112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日期占位符 4">
            <a:extLst>
              <a:ext uri="{FF2B5EF4-FFF2-40B4-BE49-F238E27FC236}">
                <a16:creationId xmlns:a16="http://schemas.microsoft.com/office/drawing/2014/main" id="{0FA68D7D-D4EC-4008-BFCD-D31171A1796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897A9-140B-4DB4-B283-9FACFAD5757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页脚占位符 5">
            <a:extLst>
              <a:ext uri="{FF2B5EF4-FFF2-40B4-BE49-F238E27FC236}">
                <a16:creationId xmlns:a16="http://schemas.microsoft.com/office/drawing/2014/main" id="{6BF1604A-1563-4B89-9FEC-99993FA87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2ADDBA77-1454-4524-8DF2-86000BEE9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A5CB2D0F-9CB0-433E-BEC5-784A25E01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4911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Case 2. We show that if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 is even then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must be even (the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part or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sufficiency</a:t>
            </a:r>
            <a:r>
              <a:rPr lang="en-US" altLang="zh-CN" sz="2800" dirty="0">
                <a:latin typeface="Times New Roman" panose="02020603050405020304" pitchFamily="18" charset="0"/>
              </a:rPr>
              <a:t>)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We use an 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indirect proof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Assume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is not even and show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is not even.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If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is not even then it must be odd.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So,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= 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+ 1 for some 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Then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= (2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+ 1)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= 4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+ 4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+ 1 = 2(2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+ 2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) 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which is odd and hence not even.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This completes the proof of the second case.</a:t>
            </a:r>
          </a:p>
        </p:txBody>
      </p:sp>
    </p:spTree>
    <p:extLst>
      <p:ext uri="{BB962C8B-B14F-4D97-AF65-F5344CB8AC3E}">
        <p14:creationId xmlns:p14="http://schemas.microsoft.com/office/powerpoint/2010/main" val="489307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E49B01B1-4EC2-46F4-BC06-2A46D3856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11D90D-0E61-4F06-9D25-14DFA0D732F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9" name="日期占位符 4">
            <a:extLst>
              <a:ext uri="{FF2B5EF4-FFF2-40B4-BE49-F238E27FC236}">
                <a16:creationId xmlns:a16="http://schemas.microsoft.com/office/drawing/2014/main" id="{5A842CEF-3118-49EE-A69A-FC9EB7EE49E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CE8D1E-FD19-4413-9E17-C022F8CA6BE5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0" name="页脚占位符 5">
            <a:extLst>
              <a:ext uri="{FF2B5EF4-FFF2-40B4-BE49-F238E27FC236}">
                <a16:creationId xmlns:a16="http://schemas.microsoft.com/office/drawing/2014/main" id="{BA02A70E-A0F1-4684-8C68-F77303E4E7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4C59060D-CB85-49A3-8221-4BE1AE228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2733C93D-503D-4D5C-B7C3-280C33506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Therefore we have shown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is even </a:t>
            </a:r>
            <a:r>
              <a:rPr lang="en-US" altLang="zh-CN" dirty="0" err="1">
                <a:latin typeface="Times New Roman" panose="02020603050405020304" pitchFamily="18" charset="0"/>
              </a:rPr>
              <a:t>iff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is even.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Since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was arbitrary, the result follows by UG.</a:t>
            </a:r>
          </a:p>
          <a:p>
            <a:pPr lvl="1" algn="r" eaLnBrk="1" hangingPunct="1"/>
            <a:r>
              <a:rPr lang="en-US" altLang="zh-CN" dirty="0">
                <a:latin typeface="Times New Roman" panose="02020603050405020304" pitchFamily="18" charset="0"/>
              </a:rPr>
              <a:t>Q.E.D.</a:t>
            </a:r>
          </a:p>
        </p:txBody>
      </p:sp>
    </p:spTree>
    <p:extLst>
      <p:ext uri="{BB962C8B-B14F-4D97-AF65-F5344CB8AC3E}">
        <p14:creationId xmlns:p14="http://schemas.microsoft.com/office/powerpoint/2010/main" val="4277663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143DB01E-335C-4E99-AD2A-79733B58C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E9084-25DF-43FB-B281-0E8D9A43ED9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00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日期占位符 4">
            <a:extLst>
              <a:ext uri="{FF2B5EF4-FFF2-40B4-BE49-F238E27FC236}">
                <a16:creationId xmlns:a16="http://schemas.microsoft.com/office/drawing/2014/main" id="{4BC24BB3-2882-429B-BE6F-75F9FF78F32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FD1BB-1800-46AE-BB3B-21016289780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页脚占位符 5">
            <a:extLst>
              <a:ext uri="{FF2B5EF4-FFF2-40B4-BE49-F238E27FC236}">
                <a16:creationId xmlns:a16="http://schemas.microsoft.com/office/drawing/2014/main" id="{EF2ACA82-4500-4253-A69A-07E3D683DD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6F3AECC9-6778-42A8-BD63-22B65DAA1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Fallacies (</a:t>
            </a:r>
            <a:r>
              <a:rPr lang="zh-CN" altLang="en-US" sz="4000">
                <a:latin typeface="Times New Roman" panose="02020603050405020304" pitchFamily="18" charset="0"/>
              </a:rPr>
              <a:t>谬论</a:t>
            </a:r>
            <a:r>
              <a:rPr lang="en-US" altLang="zh-CN" sz="4000">
                <a:latin typeface="Times New Roman" panose="02020603050405020304" pitchFamily="18" charset="0"/>
              </a:rPr>
              <a:t>) - incorrect inferences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73306EEF-7865-45E8-B3EB-ED2F4D569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The Fallacy of Affirming the Consequent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If the butler did it he has blood on his hands.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The butler had blood on his hands.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Therefore, the butler did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This argument has the form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P </a:t>
            </a:r>
            <a:r>
              <a:rPr lang="en-US" altLang="zh-CN" sz="2000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Symbol" panose="05050102010706020507" pitchFamily="18" charset="2"/>
              </a:rPr>
              <a:t>\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or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[(</a:t>
            </a:r>
            <a:r>
              <a:rPr lang="en-US" altLang="zh-CN" sz="2000" i="1" dirty="0">
                <a:latin typeface="Times New Roman" panose="02020603050405020304" pitchFamily="18" charset="0"/>
              </a:rPr>
              <a:t>P </a:t>
            </a:r>
            <a:r>
              <a:rPr lang="en-US" altLang="zh-CN" sz="2000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Symbol" panose="05050102010706020507" pitchFamily="18" charset="2"/>
              </a:rPr>
              <a:t>Ù 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] </a:t>
            </a:r>
            <a:r>
              <a:rPr lang="en-US" altLang="zh-CN" sz="2000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CA857C-5705-44CD-B929-77540F7AB7FB}"/>
              </a:ext>
            </a:extLst>
          </p:cNvPr>
          <p:cNvCxnSpPr/>
          <p:nvPr/>
        </p:nvCxnSpPr>
        <p:spPr bwMode="auto">
          <a:xfrm>
            <a:off x="990600" y="44958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444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6714486C-6579-468D-B1E7-E959E178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134BBB-B608-4E50-B6F5-F9637698230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日期占位符 4">
            <a:extLst>
              <a:ext uri="{FF2B5EF4-FFF2-40B4-BE49-F238E27FC236}">
                <a16:creationId xmlns:a16="http://schemas.microsoft.com/office/drawing/2014/main" id="{15688DA3-FD7C-4B4D-9751-C2D64756CBC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A1BD17-8388-430C-A7AE-F0176CCA6EF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页脚占位符 5">
            <a:extLst>
              <a:ext uri="{FF2B5EF4-FFF2-40B4-BE49-F238E27FC236}">
                <a16:creationId xmlns:a16="http://schemas.microsoft.com/office/drawing/2014/main" id="{E4AFE0FD-7B92-4EB8-80DA-971E00C579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B82CBE6F-033C-4128-8658-C63E24274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i="1">
                <a:latin typeface="Times New Roman" panose="02020603050405020304" pitchFamily="18" charset="0"/>
              </a:rPr>
              <a:t>The Fallacy of Denying the Antecedent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6EFBF47A-C90D-455A-8335-FE2629815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If the butler is nervous, he did it.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The butler is really mellow.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Therefore, the butler didn't do it.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This argument has the form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	P</a:t>
            </a:r>
            <a:r>
              <a:rPr lang="en-US" altLang="zh-CN" sz="2400" dirty="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Symbol" panose="05050102010706020507" pitchFamily="18" charset="2"/>
              </a:rPr>
              <a:t>	~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Symbol" panose="05050102010706020507" pitchFamily="18" charset="2"/>
              </a:rPr>
              <a:t>	\~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[(</a:t>
            </a:r>
            <a:r>
              <a:rPr lang="en-US" altLang="zh-CN" sz="2400" i="1" dirty="0">
                <a:latin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Symbol" panose="05050102010706020507" pitchFamily="18" charset="2"/>
              </a:rPr>
              <a:t>Ù ~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latin typeface="Symbol" panose="05050102010706020507" pitchFamily="18" charset="2"/>
              </a:rPr>
              <a:t>~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3AD270-EF76-4BD7-A11E-21546BDDEDCB}"/>
              </a:ext>
            </a:extLst>
          </p:cNvPr>
          <p:cNvCxnSpPr/>
          <p:nvPr/>
        </p:nvCxnSpPr>
        <p:spPr bwMode="auto">
          <a:xfrm>
            <a:off x="990600" y="4419600"/>
            <a:ext cx="16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6834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this?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34887" y="2829751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2113449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887" y="539074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Step 5.  a - b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C4E553-FBB7-408E-A4B5-721CBA1B20FB}"/>
              </a:ext>
            </a:extLst>
          </p:cNvPr>
          <p:cNvSpPr/>
          <p:nvPr/>
        </p:nvSpPr>
        <p:spPr>
          <a:xfrm>
            <a:off x="762000" y="1467252"/>
            <a:ext cx="3241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/>
              <a:t>Example 15  p89</a:t>
            </a:r>
          </a:p>
        </p:txBody>
      </p:sp>
    </p:spTree>
    <p:extLst>
      <p:ext uri="{BB962C8B-B14F-4D97-AF65-F5344CB8AC3E}">
        <p14:creationId xmlns:p14="http://schemas.microsoft.com/office/powerpoint/2010/main" val="8624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BE6A2403-51E2-4AD2-945C-B7444CA94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1BB6F-1EA7-4902-8228-5B87F4B1F2D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日期占位符 4">
            <a:extLst>
              <a:ext uri="{FF2B5EF4-FFF2-40B4-BE49-F238E27FC236}">
                <a16:creationId xmlns:a16="http://schemas.microsoft.com/office/drawing/2014/main" id="{DA1C35A6-9D45-4AB0-A416-CCD9C21CF5F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2E66DD-2C93-4C1E-AB61-43764A90C59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页脚占位符 5">
            <a:extLst>
              <a:ext uri="{FF2B5EF4-FFF2-40B4-BE49-F238E27FC236}">
                <a16:creationId xmlns:a16="http://schemas.microsoft.com/office/drawing/2014/main" id="{A9F7637A-FFD4-4096-BC3A-537F672F85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AD2AA573-5E04-4DEA-93CC-17B6D02A2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Circular Reasoning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8985173B-9372-4BFE-815D-C34701B9F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0025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The fallacy of (explicitly or implicitly) assuming the very statement you are trying to prove in the course of its proof.  Example: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Prove that an integer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is even, if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is even.</a:t>
            </a:r>
          </a:p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Attempted proof: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“Assume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is even.  Then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for some integer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. Dividing both sides by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gives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= (2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)/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= 2(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). So there is an integer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(namely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) such that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.  Therefore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is even.”</a:t>
            </a:r>
          </a:p>
          <a:p>
            <a:pPr lvl="1" eaLnBrk="1" hangingPunct="1"/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Circular reasoning is used in this proof.  Where?</a:t>
            </a:r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28C5E4B8-74CD-416F-B235-A2EC1A23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61025"/>
            <a:ext cx="5715000" cy="1196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0" u="none" dirty="0">
                <a:latin typeface="Times New Roman" panose="02020603050405020304" pitchFamily="18" charset="0"/>
              </a:rPr>
              <a:t>Begs the question: How do</a:t>
            </a:r>
            <a:br>
              <a:rPr kumimoji="0" lang="en-US" altLang="zh-CN" sz="2400" b="0" u="none" dirty="0">
                <a:latin typeface="Times New Roman" panose="02020603050405020304" pitchFamily="18" charset="0"/>
              </a:rPr>
            </a:br>
            <a:r>
              <a:rPr kumimoji="0" lang="en-US" altLang="zh-CN" sz="2400" b="0" u="none" dirty="0">
                <a:latin typeface="Times New Roman" panose="02020603050405020304" pitchFamily="18" charset="0"/>
              </a:rPr>
              <a:t>you show that </a:t>
            </a:r>
            <a:r>
              <a:rPr kumimoji="0" lang="en-US" altLang="zh-CN" sz="2400" b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kumimoji="0" lang="en-US" altLang="zh-CN" sz="2400" b="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kumimoji="0" lang="en-US" altLang="zh-CN" sz="2400" b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0" lang="en-US" altLang="zh-CN" sz="2400" b="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kumimoji="0" lang="en-US" altLang="zh-CN" sz="2400" b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2400" b="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kumimoji="0" lang="en-US" altLang="zh-CN" sz="2400" b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2400" b="0" i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/2</a:t>
            </a:r>
            <a:r>
              <a:rPr kumimoji="0" lang="en-US" altLang="zh-CN" sz="2400" b="0" u="none" dirty="0">
                <a:latin typeface="Times New Roman" panose="02020603050405020304" pitchFamily="18" charset="0"/>
              </a:rPr>
              <a:t> is an integer, without </a:t>
            </a:r>
            <a:r>
              <a:rPr kumimoji="0" lang="en-US" altLang="zh-CN" sz="2400" u="none" dirty="0">
                <a:latin typeface="Times New Roman" panose="02020603050405020304" pitchFamily="18" charset="0"/>
              </a:rPr>
              <a:t>first</a:t>
            </a:r>
            <a:r>
              <a:rPr kumimoji="0" lang="en-US" altLang="zh-CN" sz="2400" b="0" u="none" dirty="0">
                <a:latin typeface="Times New Roman" panose="02020603050405020304" pitchFamily="18" charset="0"/>
              </a:rPr>
              <a:t> assuming that </a:t>
            </a:r>
            <a:r>
              <a:rPr kumimoji="0" lang="en-US" altLang="zh-CN" sz="2400" b="0" u="none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2400" b="0" u="none" dirty="0">
                <a:latin typeface="Times New Roman" panose="02020603050405020304" pitchFamily="18" charset="0"/>
              </a:rPr>
              <a:t> is even?</a:t>
            </a:r>
          </a:p>
        </p:txBody>
      </p:sp>
    </p:spTree>
    <p:extLst>
      <p:ext uri="{BB962C8B-B14F-4D97-AF65-F5344CB8AC3E}">
        <p14:creationId xmlns:p14="http://schemas.microsoft.com/office/powerpoint/2010/main" val="16260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98D9-5423-430D-9352-15920770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A Correct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1370E-907F-4CAB-924C-2B2E85B2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0829"/>
            <a:ext cx="8686800" cy="45307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We know that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must be either odd or even.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were odd, then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would be odd, since an odd number times an odd number is always an odd number.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Since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is even, it is not odd, since no even number is also an odd number.  Thus, by modus tollens,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is not odd either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 n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</a:rPr>
              <a:t>不是奇数，</a:t>
            </a:r>
            <a:r>
              <a:rPr lang="en-US" altLang="zh-CN" i="1" dirty="0">
                <a:latin typeface="Times New Roman" panose="02020603050405020304" pitchFamily="18" charset="0"/>
              </a:rPr>
              <a:t> 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也不是奇数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Thus, by disjunctive syllogism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是奇数 </a:t>
            </a:r>
            <a:r>
              <a:rPr lang="en-US" altLang="zh-CN" dirty="0">
                <a:latin typeface="Times New Roman" panose="02020603050405020304" pitchFamily="18" charset="0"/>
              </a:rPr>
              <a:t>\/ n</a:t>
            </a:r>
            <a:r>
              <a:rPr lang="zh-CN" altLang="en-US" dirty="0">
                <a:latin typeface="Times New Roman" panose="02020603050405020304" pitchFamily="18" charset="0"/>
              </a:rPr>
              <a:t>是偶数）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must be even.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552E014-DD7B-47C3-8D11-3389CF861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00606"/>
            <a:ext cx="5905500" cy="1225550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This proof is correct, but not quite complete,</a:t>
            </a:r>
            <a:br>
              <a:rPr kumimoji="0" lang="en-US" altLang="zh-CN" sz="2400" b="0" i="0" u="none">
                <a:latin typeface="Times New Roman" panose="02020603050405020304" pitchFamily="18" charset="0"/>
              </a:rPr>
            </a:br>
            <a:r>
              <a:rPr kumimoji="0" lang="en-US" altLang="zh-CN" sz="2400" b="0" i="0" u="none">
                <a:latin typeface="Times New Roman" panose="02020603050405020304" pitchFamily="18" charset="0"/>
              </a:rPr>
              <a:t>since we used several lemmas without proving</a:t>
            </a:r>
            <a:br>
              <a:rPr kumimoji="0" lang="en-US" altLang="zh-CN" sz="2400" b="0" i="0" u="none">
                <a:latin typeface="Times New Roman" panose="02020603050405020304" pitchFamily="18" charset="0"/>
              </a:rPr>
            </a:br>
            <a:r>
              <a:rPr kumimoji="0" lang="en-US" altLang="zh-CN" sz="2400" b="0" i="0" u="none">
                <a:latin typeface="Times New Roman" panose="02020603050405020304" pitchFamily="18" charset="0"/>
              </a:rPr>
              <a:t>them.  Can you identify what they are?</a:t>
            </a:r>
          </a:p>
        </p:txBody>
      </p:sp>
    </p:spTree>
    <p:extLst>
      <p:ext uri="{BB962C8B-B14F-4D97-AF65-F5344CB8AC3E}">
        <p14:creationId xmlns:p14="http://schemas.microsoft.com/office/powerpoint/2010/main" val="3309943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:a16="http://schemas.microsoft.com/office/drawing/2014/main" id="{3123BAF0-C666-4F81-AE5D-C70298515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2C4C9-494D-498D-8FC6-329FAD52192A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日期占位符 4">
            <a:extLst>
              <a:ext uri="{FF2B5EF4-FFF2-40B4-BE49-F238E27FC236}">
                <a16:creationId xmlns:a16="http://schemas.microsoft.com/office/drawing/2014/main" id="{55D2DF0B-F8A1-45F4-BF07-DA43DD04A51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8AE97C-90DE-4A8D-B709-AA5297F0DEF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页脚占位符 5">
            <a:extLst>
              <a:ext uri="{FF2B5EF4-FFF2-40B4-BE49-F238E27FC236}">
                <a16:creationId xmlns:a16="http://schemas.microsoft.com/office/drawing/2014/main" id="{ED8B5D7D-07E9-475F-B063-79674D018C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D134A1A2-D80E-47D9-B32B-8579C6EBF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More Verbose Version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B2FEECA6-5EAA-406C-A3A8-E664BCDDF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94450"/>
            <a:ext cx="7772400" cy="4419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Suppose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 is even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2|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mod 2 = 0.  Of course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mod 2 is either 0 or 1. If it’s 1, then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1 (mod 2), so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1 (mod 2),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using the theorem that if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(mod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and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(mod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then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ac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bd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(mod m), with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=1.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Now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1 (mod 2) implies that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mod 2 = 1.  So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by the hypothetical syllogism rule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mod 2 = 1) implies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mod 2 = 1).  Since we know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mod 2 = 0  1,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by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modus tollens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we know that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mod 2  1.  So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by disjunctive syllogism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we have that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mod 2 = 0 2|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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is even.</a:t>
            </a:r>
          </a:p>
        </p:txBody>
      </p:sp>
      <p:sp>
        <p:nvSpPr>
          <p:cNvPr id="52231" name="Text Box 4">
            <a:extLst>
              <a:ext uri="{FF2B5EF4-FFF2-40B4-BE49-F238E27FC236}">
                <a16:creationId xmlns:a16="http://schemas.microsoft.com/office/drawing/2014/main" id="{7BB4BBF2-0D2D-4B03-9D5B-54B422C4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081" y="1456531"/>
            <a:ext cx="6319837" cy="48577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Uses some number theory we haven’t defined yet.</a:t>
            </a:r>
          </a:p>
        </p:txBody>
      </p:sp>
    </p:spTree>
    <p:extLst>
      <p:ext uri="{BB962C8B-B14F-4D97-AF65-F5344CB8AC3E}">
        <p14:creationId xmlns:p14="http://schemas.microsoft.com/office/powerpoint/2010/main" val="15522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1D1EDCD0-78BA-4ED6-A0F0-AFF7EEF48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A579A9-9F3F-41FF-A8FE-10231B4799A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日期占位符 4">
            <a:extLst>
              <a:ext uri="{FF2B5EF4-FFF2-40B4-BE49-F238E27FC236}">
                <a16:creationId xmlns:a16="http://schemas.microsoft.com/office/drawing/2014/main" id="{19FC79A7-489C-4BA1-B367-B4AD28F7580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337D9-6BD0-4DBC-8037-EC1C9A80FA56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页脚占位符 5">
            <a:extLst>
              <a:ext uri="{FF2B5EF4-FFF2-40B4-BE49-F238E27FC236}">
                <a16:creationId xmlns:a16="http://schemas.microsoft.com/office/drawing/2014/main" id="{EBB1DE2C-7F6C-4054-A01B-03B82E0C7E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401C6AFA-9CA5-4362-8577-CFB442D08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Methods of Proof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3E7A3CF7-1206-4EDF-86A2-23000A74A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We wish to establish the truth of the 'theorem'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		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</a:rPr>
              <a:t>may be a conjunction(</a:t>
            </a:r>
            <a:r>
              <a:rPr lang="zh-CN" altLang="en-US" dirty="0">
                <a:latin typeface="Times New Roman" panose="02020603050405020304" pitchFamily="18" charset="0"/>
              </a:rPr>
              <a:t>合取</a:t>
            </a:r>
            <a:r>
              <a:rPr lang="en-US" altLang="zh-CN" dirty="0">
                <a:latin typeface="Times New Roman" panose="02020603050405020304" pitchFamily="18" charset="0"/>
              </a:rPr>
              <a:t>) of other hypotheses.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en-US" altLang="zh-CN" dirty="0">
                <a:latin typeface="Times New Roman" panose="02020603050405020304" pitchFamily="18" charset="0"/>
              </a:rPr>
              <a:t>is a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conjecture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推测</a:t>
            </a:r>
            <a:r>
              <a:rPr lang="en-US" altLang="zh-CN" dirty="0">
                <a:latin typeface="Times New Roman" panose="02020603050405020304" pitchFamily="18" charset="0"/>
              </a:rPr>
              <a:t>) until a proof is produced.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Establish the truth of the 'theorem'</a:t>
            </a:r>
          </a:p>
          <a:p>
            <a:pPr eaLnBrk="1" hangingPunct="1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		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Which means 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3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0B48785E-FF1C-4F71-A9B8-644E48C4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76DC0-D6FF-426D-8846-4A5B745CF3E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9" name="日期占位符 4">
            <a:extLst>
              <a:ext uri="{FF2B5EF4-FFF2-40B4-BE49-F238E27FC236}">
                <a16:creationId xmlns:a16="http://schemas.microsoft.com/office/drawing/2014/main" id="{3142F163-EF2D-4C35-85EB-473AC91A129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00777E-3876-49F2-8175-240BDF1196F6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0" name="页脚占位符 5">
            <a:extLst>
              <a:ext uri="{FF2B5EF4-FFF2-40B4-BE49-F238E27FC236}">
                <a16:creationId xmlns:a16="http://schemas.microsoft.com/office/drawing/2014/main" id="{77E8D0DF-6FA7-40C1-B520-E734EE1BCC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53B3A4B9-4BCB-4AE4-B43A-DA294E086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strategy Overview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F9B3520C-8330-47DF-8364-3BA7DD893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we already saw: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Several types of proofs of implications </a:t>
            </a:r>
            <a:r>
              <a:rPr lang="en-US" altLang="zh-CN" sz="2000" i="1" dirty="0" err="1"/>
              <a:t>p</a:t>
            </a:r>
            <a:r>
              <a:rPr lang="en-US" altLang="zh-CN" sz="2000" dirty="0" err="1">
                <a:cs typeface="Times New Roman" panose="02020603050405020304" pitchFamily="18" charset="0"/>
              </a:rPr>
              <a:t>→</a:t>
            </a:r>
            <a:r>
              <a:rPr lang="en-US" altLang="zh-CN" sz="2000" i="1" dirty="0" err="1">
                <a:cs typeface="Times New Roman" panose="02020603050405020304" pitchFamily="18" charset="0"/>
              </a:rPr>
              <a:t>q</a:t>
            </a:r>
            <a:r>
              <a:rPr lang="en-US" altLang="zh-CN" sz="2000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Vacuous, Trivial, Direct, Indirect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Types of existence proofs: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Constructive vs. Nonconstructive.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Some methods of proving general statements </a:t>
            </a:r>
            <a:r>
              <a:rPr lang="en-US" altLang="zh-CN" sz="2000" i="1" dirty="0"/>
              <a:t>p</a:t>
            </a:r>
            <a:r>
              <a:rPr lang="en-US" altLang="zh-CN" sz="2000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Proof by cases, proof by contradiction.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In this section, we will see examples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Forward vs. backward reasoning.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Adapting existing proofs.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Turning conjectures into proofs.</a:t>
            </a:r>
          </a:p>
        </p:txBody>
      </p:sp>
    </p:spTree>
    <p:extLst>
      <p:ext uri="{BB962C8B-B14F-4D97-AF65-F5344CB8AC3E}">
        <p14:creationId xmlns:p14="http://schemas.microsoft.com/office/powerpoint/2010/main" val="3838454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9BEB152B-6DEA-43CC-BD87-338716626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7F742-42BF-4B4B-890A-94FFCD6C6C1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3" name="日期占位符 4">
            <a:extLst>
              <a:ext uri="{FF2B5EF4-FFF2-40B4-BE49-F238E27FC236}">
                <a16:creationId xmlns:a16="http://schemas.microsoft.com/office/drawing/2014/main" id="{CCEC7D13-33F2-4AEB-B1A1-8EED95E8272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5B8640-F1F3-4A61-9C2A-62969D53FF0D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4" name="页脚占位符 5">
            <a:extLst>
              <a:ext uri="{FF2B5EF4-FFF2-40B4-BE49-F238E27FC236}">
                <a16:creationId xmlns:a16="http://schemas.microsoft.com/office/drawing/2014/main" id="{C948A1C9-98AC-4FD4-B034-DABBE390B6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D12B0961-AF5E-488F-AE04-F6794312E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Forward Reasoning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D48DBD1D-832A-439B-A913-452C8F814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Have premises </a:t>
            </a:r>
            <a:r>
              <a:rPr lang="en-US" altLang="zh-CN" i="1" dirty="0"/>
              <a:t>p</a:t>
            </a:r>
            <a:r>
              <a:rPr lang="en-US" altLang="zh-CN" dirty="0"/>
              <a:t>, and want to prove </a:t>
            </a:r>
            <a:r>
              <a:rPr lang="en-US" altLang="zh-CN" i="1" dirty="0"/>
              <a:t>q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Find a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such that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Then, modus ponens gives you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Then, find an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(such that)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→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Then, modus ponens gives you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And hope to eventually get to an </a:t>
            </a:r>
            <a:r>
              <a:rPr lang="en-US" altLang="zh-CN" i="1" dirty="0" err="1">
                <a:solidFill>
                  <a:srgbClr val="FF000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,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→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The problem with this method is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It can be tough to see the path looking from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198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A2D87269-C840-451D-A022-2D0D89CB6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C6AD0-3CF8-4EC7-993C-268AE9B8259D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7" name="日期占位符 4">
            <a:extLst>
              <a:ext uri="{FF2B5EF4-FFF2-40B4-BE49-F238E27FC236}">
                <a16:creationId xmlns:a16="http://schemas.microsoft.com/office/drawing/2014/main" id="{3EE8BDDC-F728-4F11-A44D-BCF1CD9E75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E83DB-BC10-4707-947D-0525C08B56B8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8" name="页脚占位符 5">
            <a:extLst>
              <a:ext uri="{FF2B5EF4-FFF2-40B4-BE49-F238E27FC236}">
                <a16:creationId xmlns:a16="http://schemas.microsoft.com/office/drawing/2014/main" id="{C06714D1-E1FC-4879-BE6E-29336A1CA4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68FCE48B-B339-4331-8EDC-7571BF684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Backward Reasoning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9E23B3BE-32BF-4442-ABF1-678AFACFB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209" y="1474787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It can often be easier to see the </a:t>
            </a:r>
            <a:r>
              <a:rPr lang="en-US" altLang="zh-CN" sz="2400" i="1" dirty="0"/>
              <a:t>very same path</a:t>
            </a:r>
            <a:r>
              <a:rPr lang="en-US" altLang="zh-CN" sz="2400" dirty="0"/>
              <a:t> if you just start looking from the conclusion </a:t>
            </a:r>
            <a:r>
              <a:rPr lang="en-US" altLang="zh-CN" sz="2400" i="1" dirty="0"/>
              <a:t>q</a:t>
            </a:r>
            <a:r>
              <a:rPr lang="en-US" altLang="zh-CN" sz="2400" dirty="0"/>
              <a:t> instead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That is, </a:t>
            </a:r>
            <a:r>
              <a:rPr lang="en-US" altLang="zh-CN" sz="2000" i="1" dirty="0"/>
              <a:t>first</a:t>
            </a:r>
            <a:r>
              <a:rPr lang="en-US" altLang="zh-CN" sz="2000" dirty="0"/>
              <a:t> find an </a:t>
            </a:r>
            <a:r>
              <a:rPr lang="en-US" altLang="zh-CN" sz="2000" i="1" dirty="0">
                <a:solidFill>
                  <a:srgbClr val="FF0000"/>
                </a:solidFill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−1</a:t>
            </a:r>
            <a:r>
              <a:rPr lang="en-US" altLang="zh-CN" sz="2000" dirty="0">
                <a:cs typeface="Times New Roman" panose="02020603050405020304" pitchFamily="18" charset="0"/>
              </a:rPr>
              <a:t> such that </a:t>
            </a:r>
            <a:r>
              <a:rPr lang="en-US" altLang="zh-CN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−1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dirty="0"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cs typeface="Times New Roman" panose="02020603050405020304" pitchFamily="18" charset="0"/>
              </a:rPr>
              <a:t>, find an </a:t>
            </a:r>
            <a:r>
              <a:rPr lang="en-US" altLang="zh-CN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−2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−2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−1</a:t>
            </a:r>
            <a:r>
              <a:rPr lang="en-US" altLang="zh-CN" sz="2000" dirty="0">
                <a:cs typeface="Times New Roman" panose="02020603050405020304" pitchFamily="18" charset="0"/>
              </a:rPr>
              <a:t>, and so 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Working back to an </a:t>
            </a:r>
            <a:r>
              <a:rPr lang="en-US" altLang="zh-CN" sz="2000" i="1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sz="2000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,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aseline="-25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Note we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still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are using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modus ponens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to propagate truth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forwards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down the chain from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4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to 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We are 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finding</a:t>
            </a: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 the chain 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backwards</a:t>
            </a: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, but 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applying</a:t>
            </a: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 it 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forwards</a:t>
            </a: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This is not quite the same thing as an indirect proof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cs typeface="Times New Roman" panose="02020603050405020304" pitchFamily="18" charset="0"/>
                <a:sym typeface="Symbol" panose="05050102010706020507" pitchFamily="18" charset="2"/>
              </a:rPr>
              <a:t>In that, we would use </a:t>
            </a:r>
            <a:r>
              <a:rPr lang="en-US" altLang="zh-CN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modus tollens</a:t>
            </a:r>
            <a:r>
              <a:rPr lang="en-US" altLang="zh-CN" sz="1800" dirty="0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1800" dirty="0">
                <a:cs typeface="Times New Roman" panose="02020603050405020304" pitchFamily="18" charset="0"/>
                <a:sym typeface="Symbol" panose="05050102010706020507" pitchFamily="18" charset="2"/>
              </a:rPr>
              <a:t> to prove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altLang="zh-CN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1800" i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However, it is similar.</a:t>
            </a:r>
          </a:p>
        </p:txBody>
      </p:sp>
    </p:spTree>
    <p:extLst>
      <p:ext uri="{BB962C8B-B14F-4D97-AF65-F5344CB8AC3E}">
        <p14:creationId xmlns:p14="http://schemas.microsoft.com/office/powerpoint/2010/main" val="2749697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3A1B40FD-FAA0-4509-9946-06E93B68E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3038A3-94A9-41BC-8A5C-8E6E74903A9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1" name="日期占位符 4">
            <a:extLst>
              <a:ext uri="{FF2B5EF4-FFF2-40B4-BE49-F238E27FC236}">
                <a16:creationId xmlns:a16="http://schemas.microsoft.com/office/drawing/2014/main" id="{A8AE04B4-E538-4E01-B6BB-58235976AD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75DB0C-5CEC-4047-B458-AD191B71FF41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2" name="页脚占位符 5">
            <a:extLst>
              <a:ext uri="{FF2B5EF4-FFF2-40B4-BE49-F238E27FC236}">
                <a16:creationId xmlns:a16="http://schemas.microsoft.com/office/drawing/2014/main" id="{52D9C622-FF03-47B4-8D39-6F6823E7FF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0EB0FA4E-1040-4CF5-837F-8D954CA83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Backward Reasoning Example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2A22AEC7-A176-4E80-93B6-7FDF9E1E8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66850"/>
            <a:ext cx="7848600" cy="424815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Theorem: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&gt;0,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&gt;0,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: 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)/2 &gt; 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b="1" dirty="0">
                <a:sym typeface="Symbol" panose="05050102010706020507" pitchFamily="18" charset="2"/>
              </a:rPr>
              <a:t>Proof: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Notice it is not obvious how to go from the premises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&gt;0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&gt;0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≠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 directly forward to the conclusion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)/2 &gt; 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So, let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s work </a:t>
            </a:r>
            <a:r>
              <a:rPr lang="en-US" altLang="zh-CN" sz="2400" i="1" dirty="0">
                <a:sym typeface="Symbol" panose="05050102010706020507" pitchFamily="18" charset="2"/>
              </a:rPr>
              <a:t>backwards</a:t>
            </a:r>
            <a:r>
              <a:rPr lang="en-US" altLang="zh-CN" sz="2400" dirty="0">
                <a:sym typeface="Symbol" panose="05050102010706020507" pitchFamily="18" charset="2"/>
              </a:rPr>
              <a:t> from the conclusion,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)/2 &gt; 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lang="en-US" altLang="zh-CN" sz="2400" baseline="300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!</a:t>
            </a:r>
          </a:p>
        </p:txBody>
      </p:sp>
      <p:sp>
        <p:nvSpPr>
          <p:cNvPr id="58375" name="Text Box 4">
            <a:extLst>
              <a:ext uri="{FF2B5EF4-FFF2-40B4-BE49-F238E27FC236}">
                <a16:creationId xmlns:a16="http://schemas.microsoft.com/office/drawing/2014/main" id="{6C6551C2-496B-4118-84DA-8242C8994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7" y="4724400"/>
            <a:ext cx="1660525" cy="461963"/>
          </a:xfrm>
          <a:prstGeom prst="rect">
            <a:avLst/>
          </a:prstGeom>
          <a:solidFill>
            <a:srgbClr val="FFFFCC"/>
          </a:solidFill>
          <a:ln w="5715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Example 14</a:t>
            </a:r>
          </a:p>
        </p:txBody>
      </p:sp>
    </p:spTree>
    <p:extLst>
      <p:ext uri="{BB962C8B-B14F-4D97-AF65-F5344CB8AC3E}">
        <p14:creationId xmlns:p14="http://schemas.microsoft.com/office/powerpoint/2010/main" val="1742092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>
            <a:extLst>
              <a:ext uri="{FF2B5EF4-FFF2-40B4-BE49-F238E27FC236}">
                <a16:creationId xmlns:a16="http://schemas.microsoft.com/office/drawing/2014/main" id="{224C730D-6F76-4E3C-B536-AED481367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005218-823A-46B8-B195-E1C84BA4D5A7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5" name="日期占位符 4">
            <a:extLst>
              <a:ext uri="{FF2B5EF4-FFF2-40B4-BE49-F238E27FC236}">
                <a16:creationId xmlns:a16="http://schemas.microsoft.com/office/drawing/2014/main" id="{6FABD111-5E1B-4325-A899-C13E8B0FD43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45AB81-7393-4CA8-AA8B-8A882CB244A6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6" name="页脚占位符 5">
            <a:extLst>
              <a:ext uri="{FF2B5EF4-FFF2-40B4-BE49-F238E27FC236}">
                <a16:creationId xmlns:a16="http://schemas.microsoft.com/office/drawing/2014/main" id="{F6850850-2DE7-4F33-A0F5-9A38E33F8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05358559-1040-49CD-9A95-26C304470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Steps of Example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F2862A08-8D18-4C64-8E35-F45330FCE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440484"/>
            <a:ext cx="8610600" cy="47976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</a:rPr>
              <a:t>b</a:t>
            </a:r>
            <a:r>
              <a:rPr lang="en-US" altLang="zh-CN" sz="2800" dirty="0">
                <a:solidFill>
                  <a:srgbClr val="FF0000"/>
                </a:solidFill>
              </a:rPr>
              <a:t>)/2 &gt; (</a:t>
            </a:r>
            <a:r>
              <a:rPr lang="en-US" altLang="zh-CN" sz="2800" i="1" dirty="0">
                <a:solidFill>
                  <a:srgbClr val="FF0000"/>
                </a:solidFill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</a:rPr>
              <a:t>1/2</a:t>
            </a:r>
            <a:r>
              <a:rPr lang="en-US" altLang="zh-CN" sz="2800" dirty="0"/>
              <a:t>  </a:t>
            </a:r>
            <a:r>
              <a:rPr lang="en-US" altLang="zh-CN" sz="2800" dirty="0">
                <a:sym typeface="Symbol" panose="05050102010706020507" pitchFamily="18" charset="2"/>
              </a:rPr>
              <a:t>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(squaring both sides)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This preserves the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sz="2400" dirty="0">
                <a:sym typeface="Symbol" panose="05050102010706020507" pitchFamily="18" charset="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zh-CN" sz="2400" dirty="0">
                <a:sym typeface="Symbol" panose="05050102010706020507" pitchFamily="18" charset="2"/>
              </a:rPr>
              <a:t> since both sides are positive.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/4 &gt; 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(multiplying through by 4)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&gt; 4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ym typeface="Symbol" panose="05050102010706020507" pitchFamily="18" charset="2"/>
              </a:rPr>
              <a:t>                 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(squaring </a:t>
            </a:r>
            <a:r>
              <a:rPr lang="en-US" altLang="zh-CN" sz="2800" i="1" dirty="0" err="1">
                <a:solidFill>
                  <a:srgbClr val="0066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0066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0066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+2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&gt; 4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ym typeface="Symbol" panose="05050102010706020507" pitchFamily="18" charset="2"/>
              </a:rPr>
              <a:t> 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(subtracting out 4</a:t>
            </a:r>
            <a:r>
              <a:rPr lang="en-US" altLang="zh-CN" sz="2800" i="1" dirty="0">
                <a:solidFill>
                  <a:srgbClr val="0066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−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&gt; 0</a:t>
            </a:r>
            <a:r>
              <a:rPr lang="en-US" altLang="zh-CN" sz="2800" dirty="0">
                <a:sym typeface="Symbol" panose="05050102010706020507" pitchFamily="18" charset="2"/>
              </a:rPr>
              <a:t>        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(factoring left side)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−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&gt;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Now, since 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≠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−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)≠0</a:t>
            </a:r>
            <a:r>
              <a:rPr lang="en-US" altLang="zh-CN" sz="2800" dirty="0">
                <a:sym typeface="Symbol" panose="05050102010706020507" pitchFamily="18" charset="2"/>
              </a:rPr>
              <a:t>, thus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−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&gt;0</a:t>
            </a:r>
            <a:r>
              <a:rPr lang="en-US" altLang="zh-CN" sz="2800" dirty="0">
                <a:sym typeface="Symbol" panose="05050102010706020507" pitchFamily="18" charset="2"/>
              </a:rPr>
              <a:t>, and we can work our way back along the chain of steps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5161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>
            <a:extLst>
              <a:ext uri="{FF2B5EF4-FFF2-40B4-BE49-F238E27FC236}">
                <a16:creationId xmlns:a16="http://schemas.microsoft.com/office/drawing/2014/main" id="{2D3A7FB3-8BC1-45EE-A15E-C958FA982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14D8C5-EBC4-44CD-BCE5-15C90FDAA1B8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19" name="日期占位符 4">
            <a:extLst>
              <a:ext uri="{FF2B5EF4-FFF2-40B4-BE49-F238E27FC236}">
                <a16:creationId xmlns:a16="http://schemas.microsoft.com/office/drawing/2014/main" id="{46692303-7C06-42D3-B586-7D523968399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CFBB41-8E8F-4A72-BA37-7DEA23A56B9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20" name="页脚占位符 5">
            <a:extLst>
              <a:ext uri="{FF2B5EF4-FFF2-40B4-BE49-F238E27FC236}">
                <a16:creationId xmlns:a16="http://schemas.microsoft.com/office/drawing/2014/main" id="{E4D0C2AA-5659-4E31-9B0C-9ED2F78EB5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5412369A-457B-4202-9E30-2DC8F6E5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“</a:t>
            </a:r>
            <a:r>
              <a:rPr lang="en-US" altLang="zh-CN" sz="4000"/>
              <a:t>Forwardized</a:t>
            </a:r>
            <a:r>
              <a:rPr lang="en-US" altLang="zh-CN" sz="4000">
                <a:latin typeface="Times New Roman" panose="02020603050405020304" pitchFamily="18" charset="0"/>
              </a:rPr>
              <a:t>”</a:t>
            </a:r>
            <a:r>
              <a:rPr lang="en-US" altLang="zh-CN" sz="4000"/>
              <a:t> version of Example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32B580FB-B6AF-4CD0-ADF5-17055E879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Theorem: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&gt;0,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&gt;0,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: 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)/2 &gt; 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ym typeface="Symbol" panose="05050102010706020507" pitchFamily="18" charset="2"/>
              </a:rPr>
              <a:t>Proof.</a:t>
            </a:r>
            <a:r>
              <a:rPr lang="en-US" altLang="zh-CN" sz="2400" dirty="0">
                <a:sym typeface="Symbol" panose="05050102010706020507" pitchFamily="18" charset="2"/>
              </a:rPr>
              <a:t>  If Since 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≠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−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)≠0</a:t>
            </a:r>
            <a:r>
              <a:rPr lang="en-US" altLang="zh-CN" sz="2400" dirty="0">
                <a:sym typeface="Symbol" panose="05050102010706020507" pitchFamily="18" charset="2"/>
              </a:rPr>
              <a:t>.  Thus,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−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&gt;0</a:t>
            </a:r>
            <a:r>
              <a:rPr lang="en-US" altLang="zh-CN" sz="2400" dirty="0">
                <a:sym typeface="Symbol" panose="05050102010706020507" pitchFamily="18" charset="2"/>
              </a:rPr>
              <a:t>,   </a:t>
            </a:r>
            <a:r>
              <a:rPr lang="en-US" altLang="zh-CN" sz="2400" i="1" dirty="0">
                <a:sym typeface="Symbol" panose="05050102010706020507" pitchFamily="18" charset="2"/>
              </a:rPr>
              <a:t>i.e.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−2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&gt; 0</a:t>
            </a:r>
            <a:r>
              <a:rPr lang="en-US" altLang="zh-CN" sz="2400" dirty="0">
                <a:sym typeface="Symbol" panose="05050102010706020507" pitchFamily="18" charset="2"/>
              </a:rPr>
              <a:t>.  Adding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ym typeface="Symbol" panose="05050102010706020507" pitchFamily="18" charset="2"/>
              </a:rPr>
              <a:t> to both sides,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+2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&gt; 4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ym typeface="Symbol" panose="05050102010706020507" pitchFamily="18" charset="2"/>
              </a:rPr>
              <a:t>.  Factoring the left side, we have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&gt; 4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ym typeface="Symbol" panose="05050102010706020507" pitchFamily="18" charset="2"/>
              </a:rPr>
              <a:t>, so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/4 &gt;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ym typeface="Symbol" panose="05050102010706020507" pitchFamily="18" charset="2"/>
              </a:rPr>
              <a:t>.  Since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ym typeface="Symbol" panose="05050102010706020507" pitchFamily="18" charset="2"/>
              </a:rPr>
              <a:t> is positive, we can take the square root of both sides and get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)/2 &gt; 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1/2</a:t>
            </a:r>
            <a:r>
              <a:rPr lang="en-US" altLang="zh-CN" sz="2400" dirty="0">
                <a:sym typeface="Symbol" panose="05050102010706020507" pitchFamily="18" charset="2"/>
              </a:rPr>
              <a:t>. ■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This is just a simple proof proceeding directly from premises to conclusion, but if you don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t realize how it was obtained, it looks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sz="2800" dirty="0">
                <a:sym typeface="Symbol" panose="05050102010706020507" pitchFamily="18" charset="2"/>
              </a:rPr>
              <a:t>magical.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 common student reaction:  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But how did you </a:t>
            </a:r>
            <a:r>
              <a:rPr lang="en-US" altLang="zh-CN" sz="2400" i="1" dirty="0"/>
              <a:t>know</a:t>
            </a:r>
            <a:r>
              <a:rPr lang="en-US" altLang="zh-CN" sz="2400" dirty="0"/>
              <a:t> to pick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en-US" altLang="zh-CN" sz="2400" i="1" dirty="0">
                <a:solidFill>
                  <a:srgbClr val="FF0000"/>
                </a:solidFill>
              </a:rPr>
              <a:t>ab</a:t>
            </a:r>
            <a:r>
              <a:rPr lang="en-US" altLang="zh-CN" sz="2400" dirty="0"/>
              <a:t> out of thin air, to add to both sides?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Answer: By working backwards from the conclusion!</a:t>
            </a:r>
          </a:p>
        </p:txBody>
      </p:sp>
    </p:spTree>
    <p:extLst>
      <p:ext uri="{BB962C8B-B14F-4D97-AF65-F5344CB8AC3E}">
        <p14:creationId xmlns:p14="http://schemas.microsoft.com/office/powerpoint/2010/main" val="1614068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324C4F4B-9AF7-4CAE-BA89-EE6C70120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46426-EA23-40DA-84AA-17A1239D4E1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3" name="日期占位符 4">
            <a:extLst>
              <a:ext uri="{FF2B5EF4-FFF2-40B4-BE49-F238E27FC236}">
                <a16:creationId xmlns:a16="http://schemas.microsoft.com/office/drawing/2014/main" id="{A959F4C9-932A-4401-95BB-C389168D69A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D906BC-CDE3-4B7B-97C8-5983D2EBE4F9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4" name="页脚占位符 5">
            <a:extLst>
              <a:ext uri="{FF2B5EF4-FFF2-40B4-BE49-F238E27FC236}">
                <a16:creationId xmlns:a16="http://schemas.microsoft.com/office/drawing/2014/main" id="{A46C2807-99E9-4A42-BCBD-8BC40BA32B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1E3DFB4F-63DE-40BB-9516-D30D36742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Stone Game Example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2428A3D6-81EF-4A9F-8BE8-F6177A19B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752"/>
            <a:ext cx="8229600" cy="47238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Game rules: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There are 15 stones in a pile.  Two players take turns removing either 1, 2, or 3 stones. Whoever takes the last stone wins.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Theorem:</a:t>
            </a:r>
            <a:r>
              <a:rPr lang="en-US" altLang="zh-CN" sz="2800" dirty="0"/>
              <a:t> There is a strategy for the first player that guarantees him a win.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How do we prove this?  Constructive proof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Looks complicated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 How do we pick out the winning strategy from among all possible strategies?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Work backwards from the endgame!</a:t>
            </a:r>
          </a:p>
        </p:txBody>
      </p:sp>
      <p:sp>
        <p:nvSpPr>
          <p:cNvPr id="61447" name="Text Box 4">
            <a:extLst>
              <a:ext uri="{FF2B5EF4-FFF2-40B4-BE49-F238E27FC236}">
                <a16:creationId xmlns:a16="http://schemas.microsoft.com/office/drawing/2014/main" id="{4ADA3ACB-BB25-4A19-8C4E-CD6562A99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1703388" cy="514350"/>
          </a:xfrm>
          <a:prstGeom prst="rect">
            <a:avLst/>
          </a:prstGeom>
          <a:solidFill>
            <a:srgbClr val="FFFFCC"/>
          </a:solidFill>
          <a:ln w="5715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Example 15</a:t>
            </a:r>
          </a:p>
        </p:txBody>
      </p:sp>
    </p:spTree>
    <p:extLst>
      <p:ext uri="{BB962C8B-B14F-4D97-AF65-F5344CB8AC3E}">
        <p14:creationId xmlns:p14="http://schemas.microsoft.com/office/powerpoint/2010/main" val="2314408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>
            <a:extLst>
              <a:ext uri="{FF2B5EF4-FFF2-40B4-BE49-F238E27FC236}">
                <a16:creationId xmlns:a16="http://schemas.microsoft.com/office/drawing/2014/main" id="{95B4951A-25D1-4A73-8794-29DB4A026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CAD99-8936-4AA5-A693-5C81928AB09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7" name="日期占位符 4">
            <a:extLst>
              <a:ext uri="{FF2B5EF4-FFF2-40B4-BE49-F238E27FC236}">
                <a16:creationId xmlns:a16="http://schemas.microsoft.com/office/drawing/2014/main" id="{8A60CEB9-D9CD-4CFE-AB7D-4EC2900662A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3B0E57-20B1-4105-84B4-BEB03F4197C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8" name="页脚占位符 5">
            <a:extLst>
              <a:ext uri="{FF2B5EF4-FFF2-40B4-BE49-F238E27FC236}">
                <a16:creationId xmlns:a16="http://schemas.microsoft.com/office/drawing/2014/main" id="{5489788E-6939-4A1F-A747-C6B490E553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EA480EE1-2583-40AE-985C-31317D78C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Working Backwards in the Game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E12FD6B-08B8-433B-801E-305021DF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807" y="1666461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Player 1 wins if it is player 2</a:t>
            </a:r>
            <a:r>
              <a:rPr lang="en-US" altLang="zh-CN" sz="2800" dirty="0">
                <a:latin typeface="Times New Roman" panose="02020603050405020304" pitchFamily="18" charset="0"/>
              </a:rPr>
              <a:t>’</a:t>
            </a:r>
            <a:r>
              <a:rPr lang="en-US" altLang="zh-CN" sz="2800" dirty="0"/>
              <a:t>s turn and there are no stones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P1 can arrange this if</a:t>
            </a:r>
            <a:br>
              <a:rPr lang="en-US" altLang="zh-CN" sz="2800" dirty="0"/>
            </a:br>
            <a:r>
              <a:rPr lang="en-US" altLang="zh-CN" sz="2800" dirty="0"/>
              <a:t>it is his turn, and there</a:t>
            </a:r>
            <a:br>
              <a:rPr lang="en-US" altLang="zh-CN" sz="2800" dirty="0"/>
            </a:br>
            <a:r>
              <a:rPr lang="en-US" altLang="zh-CN" sz="2800" dirty="0"/>
              <a:t>are 1, 2, or 3 stones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This will be true as</a:t>
            </a:r>
            <a:br>
              <a:rPr lang="en-US" altLang="zh-CN" sz="2800" dirty="0"/>
            </a:br>
            <a:r>
              <a:rPr lang="en-US" altLang="zh-CN" sz="2800" dirty="0"/>
              <a:t>long as player 2 had</a:t>
            </a:r>
            <a:br>
              <a:rPr lang="en-US" altLang="zh-CN" sz="2800" dirty="0"/>
            </a:br>
            <a:r>
              <a:rPr lang="en-US" altLang="zh-CN" sz="2800" dirty="0"/>
              <a:t>4 stones on his turn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And so on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endParaRPr lang="en-US" altLang="zh-CN" sz="2800" dirty="0"/>
          </a:p>
        </p:txBody>
      </p:sp>
      <p:graphicFrame>
        <p:nvGraphicFramePr>
          <p:cNvPr id="1155076" name="Group 4">
            <a:extLst>
              <a:ext uri="{FF2B5EF4-FFF2-40B4-BE49-F238E27FC236}">
                <a16:creationId xmlns:a16="http://schemas.microsoft.com/office/drawing/2014/main" id="{F381CD20-6135-4F6E-A7BD-20E24D934A2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4583492"/>
              </p:ext>
            </p:extLst>
          </p:nvPr>
        </p:nvGraphicFramePr>
        <p:xfrm>
          <a:off x="5257800" y="2804317"/>
          <a:ext cx="3786187" cy="3535366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Player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Player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1, 2, 3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5, 6, 7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9, 10, 11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13, 14, 15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503" name="Line 36">
            <a:extLst>
              <a:ext uri="{FF2B5EF4-FFF2-40B4-BE49-F238E27FC236}">
                <a16:creationId xmlns:a16="http://schemas.microsoft.com/office/drawing/2014/main" id="{79C419D2-A566-4E51-8C5A-9EC59CDC2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276600"/>
            <a:ext cx="1447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4" name="Line 37">
            <a:extLst>
              <a:ext uri="{FF2B5EF4-FFF2-40B4-BE49-F238E27FC236}">
                <a16:creationId xmlns:a16="http://schemas.microsoft.com/office/drawing/2014/main" id="{FDC773B8-E583-4E22-BC73-F128F89278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3733800"/>
            <a:ext cx="1447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5" name="Line 38">
            <a:extLst>
              <a:ext uri="{FF2B5EF4-FFF2-40B4-BE49-F238E27FC236}">
                <a16:creationId xmlns:a16="http://schemas.microsoft.com/office/drawing/2014/main" id="{1F6B4184-9615-4069-9D7E-31AFCD765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191000"/>
            <a:ext cx="13716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6" name="Line 39">
            <a:extLst>
              <a:ext uri="{FF2B5EF4-FFF2-40B4-BE49-F238E27FC236}">
                <a16:creationId xmlns:a16="http://schemas.microsoft.com/office/drawing/2014/main" id="{3DF47A64-CF0A-4F6D-A835-3A2754E4C2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4572000"/>
            <a:ext cx="14478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7" name="Line 40">
            <a:extLst>
              <a:ext uri="{FF2B5EF4-FFF2-40B4-BE49-F238E27FC236}">
                <a16:creationId xmlns:a16="http://schemas.microsoft.com/office/drawing/2014/main" id="{230F825A-3E91-4C56-8EC3-85846D845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953000"/>
            <a:ext cx="1295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8" name="Line 41">
            <a:extLst>
              <a:ext uri="{FF2B5EF4-FFF2-40B4-BE49-F238E27FC236}">
                <a16:creationId xmlns:a16="http://schemas.microsoft.com/office/drawing/2014/main" id="{F3B91936-294F-429B-804D-5158F9883D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5257800"/>
            <a:ext cx="12954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9" name="Line 42">
            <a:extLst>
              <a:ext uri="{FF2B5EF4-FFF2-40B4-BE49-F238E27FC236}">
                <a16:creationId xmlns:a16="http://schemas.microsoft.com/office/drawing/2014/main" id="{E5C4A7DE-C56E-4B5D-8087-406C47425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5715000"/>
            <a:ext cx="12954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6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>
            <a:extLst>
              <a:ext uri="{FF2B5EF4-FFF2-40B4-BE49-F238E27FC236}">
                <a16:creationId xmlns:a16="http://schemas.microsoft.com/office/drawing/2014/main" id="{4423EA86-0E36-43B6-B75D-12084ABBF0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28047C-1756-4B02-B79A-201C4C73AF6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5" name="日期占位符 4">
            <a:extLst>
              <a:ext uri="{FF2B5EF4-FFF2-40B4-BE49-F238E27FC236}">
                <a16:creationId xmlns:a16="http://schemas.microsoft.com/office/drawing/2014/main" id="{89C59136-DFA8-421D-98E7-3ED3736806A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3EC1C0-DF7A-4264-A530-B9DFFD5061B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6" name="页脚占位符 5">
            <a:extLst>
              <a:ext uri="{FF2B5EF4-FFF2-40B4-BE49-F238E27FC236}">
                <a16:creationId xmlns:a16="http://schemas.microsoft.com/office/drawing/2014/main" id="{05814A64-69C5-44FF-BC45-1E0FC32764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64A29C2F-E0BC-4BE7-B2A9-D56BC4CE1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en-US" altLang="zh-CN"/>
              <a:t>Forwardized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/>
              <a:t> version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68DB0C5F-25C1-4333-86E5-901BE8932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958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Theorem.</a:t>
            </a:r>
            <a:r>
              <a:rPr lang="en-US" altLang="zh-CN" sz="2800" dirty="0"/>
              <a:t> Whoever moves first can always force a win.</a:t>
            </a:r>
          </a:p>
          <a:p>
            <a:pPr lvl="1" eaLnBrk="1" hangingPunct="1"/>
            <a:r>
              <a:rPr lang="en-US" altLang="zh-CN" sz="2400" b="1" dirty="0"/>
              <a:t>Proof.</a:t>
            </a:r>
            <a:r>
              <a:rPr lang="en-US" altLang="zh-CN" sz="2400" dirty="0"/>
              <a:t>  Player 1 can remove 3 stones, leaving 12.  After player 2 moves, there will then be either 11, 10, or 9 stones left.  In any of these cases, player 1 can then reduce the number of stones to 8.  Then, player 2 will reduce the number to 7, 6, or 5.  Then, player 1 can reduce the number to 4.  Then, player 2 must reduce them to 3, 2, or 1.  Player 1 then removes the remaining stones and wins.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781303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990C583A-0979-4D7E-AE2B-2D56909FE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A3B25D-ED00-436E-8181-C8A12B833A54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39" name="日期占位符 4">
            <a:extLst>
              <a:ext uri="{FF2B5EF4-FFF2-40B4-BE49-F238E27FC236}">
                <a16:creationId xmlns:a16="http://schemas.microsoft.com/office/drawing/2014/main" id="{65DE24C5-B6E6-46CA-B8BA-D001DF352BE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C672F5-DD82-4CCC-9A80-0E771E20DC7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40" name="页脚占位符 5">
            <a:extLst>
              <a:ext uri="{FF2B5EF4-FFF2-40B4-BE49-F238E27FC236}">
                <a16:creationId xmlns:a16="http://schemas.microsoft.com/office/drawing/2014/main" id="{6182C642-6166-430D-B3AD-3050BD08DF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219BB567-E1D0-4F75-8F04-AD7EC73B9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Adapting Existing Proofs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35945D09-C1CF-4BF2-A0A7-691040D7F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Theorem:</a:t>
            </a:r>
            <a:r>
              <a:rPr lang="en-US" altLang="zh-CN" sz="2400" dirty="0"/>
              <a:t> There are infinitely many primes of the form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rgbClr val="FF0000"/>
                </a:solidFill>
              </a:rPr>
              <a:t>+3</a:t>
            </a:r>
            <a:r>
              <a:rPr lang="en-US" altLang="zh-CN" sz="2400" dirty="0"/>
              <a:t>, where </a:t>
            </a:r>
            <a:r>
              <a:rPr lang="en-US" altLang="zh-CN" sz="2400" i="1" dirty="0" err="1"/>
              <a:t>k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sz="2000" dirty="0">
                <a:sym typeface="Symbol" panose="05050102010706020507" pitchFamily="18" charset="2"/>
              </a:rPr>
              <a:t>Recall we proved there are infinitely many primes because if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0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 were all the primes, then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∏</a:t>
            </a:r>
            <a:r>
              <a:rPr lang="en-US" altLang="zh-CN" sz="20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i="1" baseline="-25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)+1</a:t>
            </a: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 must be prime or have a prime factor greater than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,  contradiction!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000" b="1" dirty="0">
                <a:sym typeface="Symbol" panose="05050102010706020507" pitchFamily="18" charset="2"/>
              </a:rPr>
              <a:t>Proof:</a:t>
            </a:r>
            <a:r>
              <a:rPr lang="en-US" altLang="zh-CN" sz="2000" dirty="0">
                <a:sym typeface="Symbol" panose="05050102010706020507" pitchFamily="18" charset="2"/>
              </a:rPr>
              <a:t>  Similarly, suppose 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0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 lists all primes of the form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+3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</a:p>
          <a:p>
            <a:pPr lvl="2" eaLnBrk="1" hangingPunct="1"/>
            <a:r>
              <a:rPr lang="en-US" altLang="zh-CN" sz="1800" dirty="0">
                <a:sym typeface="Symbol" panose="05050102010706020507" pitchFamily="18" charset="2"/>
              </a:rPr>
              <a:t>and analogously consider </a:t>
            </a:r>
            <a:r>
              <a:rPr lang="en-US" altLang="zh-CN" sz="1800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 = 4(∏</a:t>
            </a:r>
            <a:r>
              <a:rPr lang="en-US" altLang="zh-CN" sz="1800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18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)+3</a:t>
            </a:r>
            <a:r>
              <a:rPr lang="en-US" altLang="zh-CN" sz="1800" dirty="0">
                <a:sym typeface="Symbol" panose="05050102010706020507" pitchFamily="18" charset="2"/>
              </a:rPr>
              <a:t>.  </a:t>
            </a:r>
          </a:p>
          <a:p>
            <a:pPr lvl="3" eaLnBrk="1" hangingPunct="1"/>
            <a:r>
              <a:rPr lang="en-US" altLang="zh-CN" sz="1600" dirty="0">
                <a:solidFill>
                  <a:srgbClr val="800080"/>
                </a:solidFill>
                <a:sym typeface="Symbol" panose="05050102010706020507" pitchFamily="18" charset="2"/>
              </a:rPr>
              <a:t>Unfortunately, since </a:t>
            </a:r>
            <a:r>
              <a:rPr lang="en-US" altLang="zh-CN" sz="1600" i="1" dirty="0">
                <a:sym typeface="Symbol" panose="05050102010706020507" pitchFamily="18" charset="2"/>
              </a:rPr>
              <a:t>q</a:t>
            </a:r>
            <a:r>
              <a:rPr lang="en-US" altLang="zh-CN" sz="1600" baseline="-25000" dirty="0"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sym typeface="Symbol" panose="05050102010706020507" pitchFamily="18" charset="2"/>
              </a:rPr>
              <a:t> = 3</a:t>
            </a:r>
            <a:r>
              <a:rPr lang="en-US" altLang="zh-CN" sz="1600" dirty="0">
                <a:solidFill>
                  <a:srgbClr val="800080"/>
                </a:solidFill>
                <a:sym typeface="Symbol" panose="05050102010706020507" pitchFamily="18" charset="2"/>
              </a:rPr>
              <a:t> is possible, </a:t>
            </a:r>
            <a:r>
              <a:rPr lang="en-US" altLang="zh-CN" sz="1600" dirty="0">
                <a:sym typeface="Symbol" panose="05050102010706020507" pitchFamily="18" charset="2"/>
              </a:rPr>
              <a:t>3|</a:t>
            </a:r>
            <a:r>
              <a:rPr lang="en-US" altLang="zh-CN" sz="1600" i="1" dirty="0">
                <a:sym typeface="Symbol" panose="05050102010706020507" pitchFamily="18" charset="2"/>
              </a:rPr>
              <a:t>Q</a:t>
            </a:r>
            <a:r>
              <a:rPr lang="en-US" altLang="zh-CN" sz="1600" dirty="0">
                <a:solidFill>
                  <a:srgbClr val="800080"/>
                </a:solidFill>
                <a:sym typeface="Symbol" panose="05050102010706020507" pitchFamily="18" charset="2"/>
              </a:rPr>
              <a:t> and so </a:t>
            </a:r>
            <a:r>
              <a:rPr lang="en-US" altLang="zh-CN" sz="1600" i="1" dirty="0">
                <a:sym typeface="Symbol" panose="05050102010706020507" pitchFamily="18" charset="2"/>
              </a:rPr>
              <a:t>Q</a:t>
            </a:r>
            <a:r>
              <a:rPr lang="en-US" altLang="zh-CN" sz="1600" dirty="0">
                <a:solidFill>
                  <a:srgbClr val="800080"/>
                </a:solidFill>
                <a:sym typeface="Symbol" panose="05050102010706020507" pitchFamily="18" charset="2"/>
              </a:rPr>
              <a:t> does have a prime factor among the </a:t>
            </a:r>
            <a:r>
              <a:rPr lang="en-US" altLang="zh-CN" sz="1600" i="1" dirty="0">
                <a:sym typeface="Symbol" panose="05050102010706020507" pitchFamily="18" charset="2"/>
              </a:rPr>
              <a:t>q</a:t>
            </a:r>
            <a:r>
              <a:rPr lang="en-US" altLang="zh-CN" sz="16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olidFill>
                  <a:srgbClr val="800080"/>
                </a:solidFill>
                <a:sym typeface="Symbol" panose="05050102010706020507" pitchFamily="18" charset="2"/>
              </a:rPr>
              <a:t>, so this doesn</a:t>
            </a:r>
            <a:r>
              <a:rPr lang="en-US" altLang="zh-CN" sz="1600" dirty="0">
                <a:solidFill>
                  <a:srgbClr val="80008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600" dirty="0">
                <a:solidFill>
                  <a:srgbClr val="800080"/>
                </a:solidFill>
                <a:sym typeface="Symbol" panose="05050102010706020507" pitchFamily="18" charset="2"/>
              </a:rPr>
              <a:t>t work!</a:t>
            </a:r>
          </a:p>
          <a:p>
            <a:pPr lvl="2" eaLnBrk="1" hangingPunct="1"/>
            <a:r>
              <a:rPr lang="en-US" altLang="zh-CN" sz="1800" dirty="0">
                <a:sym typeface="Symbol" panose="05050102010706020507" pitchFamily="18" charset="2"/>
              </a:rPr>
              <a:t>So instead, consider </a:t>
            </a:r>
            <a:r>
              <a:rPr lang="en-US" altLang="zh-CN" sz="1800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 = 4(∏</a:t>
            </a:r>
            <a:r>
              <a:rPr lang="en-US" altLang="zh-CN" sz="1800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18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)−1 = 4(∏</a:t>
            </a:r>
            <a:r>
              <a:rPr lang="en-US" altLang="zh-CN" sz="1800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18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−1)+3</a:t>
            </a:r>
            <a:r>
              <a:rPr lang="en-US" altLang="zh-CN" sz="1800" dirty="0">
                <a:sym typeface="Symbol" panose="05050102010706020507" pitchFamily="18" charset="2"/>
              </a:rPr>
              <a:t>.  This has the right form, and has no </a:t>
            </a:r>
            <a:r>
              <a:rPr lang="en-US" altLang="zh-CN" sz="1800" i="1" dirty="0">
                <a:sym typeface="Symbol" panose="05050102010706020507" pitchFamily="18" charset="2"/>
              </a:rPr>
              <a:t>q</a:t>
            </a:r>
            <a:r>
              <a:rPr lang="en-US" altLang="zh-CN" sz="18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ym typeface="Symbol" panose="05050102010706020507" pitchFamily="18" charset="2"/>
              </a:rPr>
              <a:t> as a factor since 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18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: </a:t>
            </a:r>
            <a:r>
              <a:rPr lang="en-US" altLang="zh-CN" sz="1800" i="1" dirty="0">
                <a:solidFill>
                  <a:srgbClr val="FF0000"/>
                </a:solidFill>
                <a:sym typeface="Symbol" panose="05050102010706020507" pitchFamily="18" charset="2"/>
              </a:rPr>
              <a:t>Q ≡ 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−1 (mod </a:t>
            </a:r>
            <a:r>
              <a:rPr lang="en-US" altLang="zh-CN" sz="1800" i="1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18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18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5543" name="Text Box 4">
            <a:extLst>
              <a:ext uri="{FF2B5EF4-FFF2-40B4-BE49-F238E27FC236}">
                <a16:creationId xmlns:a16="http://schemas.microsoft.com/office/drawing/2014/main" id="{B04F7C32-77BC-4E1E-BDD2-ECB5F606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742" y="851522"/>
            <a:ext cx="1398588" cy="514350"/>
          </a:xfrm>
          <a:prstGeom prst="rect">
            <a:avLst/>
          </a:prstGeom>
          <a:solidFill>
            <a:srgbClr val="FFFFCC"/>
          </a:solidFill>
          <a:ln w="5715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>
                <a:latin typeface="Times New Roman" panose="02020603050405020304" pitchFamily="18" charset="0"/>
              </a:rPr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344078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3AA75451-96A4-4A7A-9262-BE610DF95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C6B53-0836-45C9-9973-57BC1CE186AE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日期占位符 4">
            <a:extLst>
              <a:ext uri="{FF2B5EF4-FFF2-40B4-BE49-F238E27FC236}">
                <a16:creationId xmlns:a16="http://schemas.microsoft.com/office/drawing/2014/main" id="{71776D06-E02F-4867-8D38-C06B35A42ED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60D1B7-B278-4C2C-A614-717AF058B16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页脚占位符 5">
            <a:extLst>
              <a:ext uri="{FF2B5EF4-FFF2-40B4-BE49-F238E27FC236}">
                <a16:creationId xmlns:a16="http://schemas.microsoft.com/office/drawing/2014/main" id="{355FD644-36D6-4C67-B682-5D100EFDE1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CC90828-6552-44D4-9DA9-59BB3CCFB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Proof Methods for Implications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6F08F03B-A194-44EF-9148-29E44416C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957" y="16764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For proving implications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we have:</a:t>
            </a:r>
          </a:p>
          <a:p>
            <a:pPr eaLnBrk="1" hangingPunct="1"/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Direct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proof: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Assume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 is true, and prove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Indirect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proof: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Assume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, and prove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Vacuous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proof: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Prove 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by itself.</a:t>
            </a:r>
          </a:p>
          <a:p>
            <a:pPr eaLnBrk="1" hangingPunct="1"/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Trivial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proof: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Prove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by itself.</a:t>
            </a: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Proof by cases: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Show (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by (</a:t>
            </a:r>
            <a:r>
              <a:rPr lang="en-US" altLang="zh-CN" i="1" dirty="0" err="1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and (</a:t>
            </a:r>
            <a:r>
              <a:rPr lang="en-US" altLang="zh-CN" i="1" dirty="0" err="1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i="1" dirty="0">
              <a:solidFill>
                <a:srgbClr val="0066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3163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:a16="http://schemas.microsoft.com/office/drawing/2014/main" id="{52E81DF6-7BA3-4752-9632-CBC782BAD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2D36DA-5872-47A6-A6C6-6D419FF840F5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7" name="日期占位符 4">
            <a:extLst>
              <a:ext uri="{FF2B5EF4-FFF2-40B4-BE49-F238E27FC236}">
                <a16:creationId xmlns:a16="http://schemas.microsoft.com/office/drawing/2014/main" id="{93DC6391-B648-4FEF-BCE7-7737DAF7B7B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653C87-8631-4687-833C-F460C60C05B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8" name="页脚占位符 5">
            <a:extLst>
              <a:ext uri="{FF2B5EF4-FFF2-40B4-BE49-F238E27FC236}">
                <a16:creationId xmlns:a16="http://schemas.microsoft.com/office/drawing/2014/main" id="{FFDC0001-D25D-4727-B62F-586C481458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164EE02E-87DF-492F-9225-626D55D2B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Strategy in action</a:t>
            </a:r>
          </a:p>
        </p:txBody>
      </p:sp>
      <p:sp>
        <p:nvSpPr>
          <p:cNvPr id="67590" name="Rectangle 3">
            <a:extLst>
              <a:ext uri="{FF2B5EF4-FFF2-40B4-BE49-F238E27FC236}">
                <a16:creationId xmlns:a16="http://schemas.microsoft.com/office/drawing/2014/main" id="{50A4EB7A-7B5D-49B6-BF27-F407D097E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Tilings</a:t>
            </a:r>
            <a:r>
              <a:rPr lang="zh-CN" altLang="en-US" dirty="0"/>
              <a:t>（面砖）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Checkerboard</a:t>
            </a:r>
            <a:r>
              <a:rPr lang="zh-CN" altLang="en-US" dirty="0"/>
              <a:t>（棋盘）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Standard checkerboard</a:t>
            </a:r>
          </a:p>
          <a:p>
            <a:pPr lvl="1" eaLnBrk="1" hangingPunct="1"/>
            <a:r>
              <a:rPr lang="en-US" altLang="zh-CN" dirty="0"/>
              <a:t>Domino</a:t>
            </a:r>
            <a:r>
              <a:rPr lang="zh-CN" altLang="en-US" dirty="0"/>
              <a:t>（多米诺）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Example 18-22   p102-106</a:t>
            </a:r>
          </a:p>
        </p:txBody>
      </p:sp>
    </p:spTree>
    <p:extLst>
      <p:ext uri="{BB962C8B-B14F-4D97-AF65-F5344CB8AC3E}">
        <p14:creationId xmlns:p14="http://schemas.microsoft.com/office/powerpoint/2010/main" val="4094138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>
            <a:extLst>
              <a:ext uri="{FF2B5EF4-FFF2-40B4-BE49-F238E27FC236}">
                <a16:creationId xmlns:a16="http://schemas.microsoft.com/office/drawing/2014/main" id="{E0CB0283-B432-4FC8-AF96-45EB5A9FE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C51FE-E60C-4F1E-BDDA-65D4C0D3B6A3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00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1" name="日期占位符 4">
            <a:extLst>
              <a:ext uri="{FF2B5EF4-FFF2-40B4-BE49-F238E27FC236}">
                <a16:creationId xmlns:a16="http://schemas.microsoft.com/office/drawing/2014/main" id="{5B433943-CB2F-4A22-A78C-582C2551F79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5BECA-B83E-4331-BF7E-F9D037847A8C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2" name="页脚占位符 5">
            <a:extLst>
              <a:ext uri="{FF2B5EF4-FFF2-40B4-BE49-F238E27FC236}">
                <a16:creationId xmlns:a16="http://schemas.microsoft.com/office/drawing/2014/main" id="{77F28136-ACAC-4999-943B-4CA1A7DD15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EF693F68-53F7-4772-8ADA-56F92EE8A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Even Great Mathematicians Can Propose False Conjectures!</a:t>
            </a:r>
          </a:p>
        </p:txBody>
      </p:sp>
      <p:sp>
        <p:nvSpPr>
          <p:cNvPr id="68614" name="Rectangle 3">
            <a:extLst>
              <a:ext uri="{FF2B5EF4-FFF2-40B4-BE49-F238E27FC236}">
                <a16:creationId xmlns:a16="http://schemas.microsoft.com/office/drawing/2014/main" id="{501C5352-FD71-42AD-8FC3-BAFE81FA3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Euler conjectured that for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&gt;2</a:t>
            </a:r>
            <a:r>
              <a:rPr lang="en-US" altLang="zh-CN" sz="2800" dirty="0"/>
              <a:t>, the sum of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−1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th</a:t>
            </a:r>
            <a:r>
              <a:rPr lang="en-US" altLang="zh-CN" sz="2800" dirty="0">
                <a:cs typeface="Times New Roman" panose="02020603050405020304" pitchFamily="18" charset="0"/>
              </a:rPr>
              <a:t> powers of positive integers is not an </a:t>
            </a:r>
            <a:r>
              <a:rPr lang="en-US" altLang="zh-CN" sz="2800" i="1" dirty="0"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cs typeface="Times New Roman" panose="02020603050405020304" pitchFamily="18" charset="0"/>
              </a:rPr>
              <a:t>th power.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Remained true for all cases checked for 200 years, but no proof was found.</a:t>
            </a: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Finally, in 1966, someone noticed that</a:t>
            </a:r>
            <a:br>
              <a:rPr lang="en-US" altLang="zh-CN" sz="2800" dirty="0">
                <a:cs typeface="Times New Roman" panose="02020603050405020304" pitchFamily="18" charset="0"/>
              </a:rPr>
            </a:b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27</a:t>
            </a:r>
            <a:r>
              <a:rPr lang="en-US" altLang="zh-CN" sz="2800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+ 84</a:t>
            </a:r>
            <a:r>
              <a:rPr lang="en-US" altLang="zh-CN" sz="2800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+ 110</a:t>
            </a:r>
            <a:r>
              <a:rPr lang="en-US" altLang="zh-CN" sz="2800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+ 133</a:t>
            </a:r>
            <a:r>
              <a:rPr lang="en-US" altLang="zh-CN" sz="2800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= 144</a:t>
            </a:r>
            <a:r>
              <a:rPr lang="en-US" altLang="zh-CN" sz="2800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cs typeface="Times New Roman" panose="02020603050405020304" pitchFamily="18" charset="0"/>
              </a:rPr>
              <a:t>Larger counter-examples have also been found for </a:t>
            </a:r>
            <a:r>
              <a:rPr lang="en-US" altLang="zh-CN" sz="2400" i="1" dirty="0"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=4, but none for </a:t>
            </a:r>
            <a:r>
              <a:rPr lang="en-US" altLang="zh-CN" sz="2400" i="1" dirty="0"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&gt;5 yet.</a:t>
            </a:r>
          </a:p>
        </p:txBody>
      </p:sp>
    </p:spTree>
    <p:extLst>
      <p:ext uri="{BB962C8B-B14F-4D97-AF65-F5344CB8AC3E}">
        <p14:creationId xmlns:p14="http://schemas.microsoft.com/office/powerpoint/2010/main" val="28303756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id="{71DF1A4A-321D-4F8B-B608-A148249EA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96E1CD-2102-4ABE-AF43-79266AE04FF6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00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5" name="日期占位符 4">
            <a:extLst>
              <a:ext uri="{FF2B5EF4-FFF2-40B4-BE49-F238E27FC236}">
                <a16:creationId xmlns:a16="http://schemas.microsoft.com/office/drawing/2014/main" id="{CE8F0451-D046-4732-8188-6A564C8530D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B53A1-9206-4782-AC08-409C051C3387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6" name="页脚占位符 5">
            <a:extLst>
              <a:ext uri="{FF2B5EF4-FFF2-40B4-BE49-F238E27FC236}">
                <a16:creationId xmlns:a16="http://schemas.microsoft.com/office/drawing/2014/main" id="{2B13FF82-9599-4FED-96BB-B96E0B27A1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5B159992-B6C5-4552-B87A-726D0D01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Fermat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Last Theorem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endParaRPr lang="en-US" altLang="zh-CN" dirty="0"/>
          </a:p>
        </p:txBody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E91C3E6B-00DB-4E50-92BB-DDDDB15F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15061"/>
            <a:ext cx="8610600" cy="47664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Theorem: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solidFill>
                  <a:srgbClr val="FF0000"/>
                </a:solidFill>
              </a:rPr>
              <a:t>x</a:t>
            </a:r>
            <a:r>
              <a:rPr lang="en-US" altLang="zh-CN" sz="2400" i="1" baseline="30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</a:rPr>
              <a:t>y</a:t>
            </a:r>
            <a:r>
              <a:rPr lang="en-US" altLang="zh-CN" sz="2400" i="1" baseline="30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i="1" dirty="0" err="1">
                <a:solidFill>
                  <a:srgbClr val="FF0000"/>
                </a:solidFill>
              </a:rPr>
              <a:t>z</a:t>
            </a:r>
            <a:r>
              <a:rPr lang="en-US" altLang="zh-CN" sz="2400" i="1" baseline="30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 has no solutions in integers </a:t>
            </a:r>
            <a:br>
              <a:rPr lang="en-US" altLang="zh-CN" sz="2400" dirty="0"/>
            </a:br>
            <a:r>
              <a:rPr lang="en-US" altLang="zh-CN" sz="2400" i="1" dirty="0" err="1">
                <a:solidFill>
                  <a:srgbClr val="FF0000"/>
                </a:solidFill>
              </a:rPr>
              <a:t>xyz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≠ 0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cs typeface="Times New Roman" panose="02020603050405020304" pitchFamily="18" charset="0"/>
              </a:rPr>
              <a:t>with</a:t>
            </a:r>
            <a:r>
              <a:rPr lang="en-US" altLang="zh-CN" sz="2400" dirty="0">
                <a:cs typeface="Times New Roman" panose="02020603050405020304" pitchFamily="18" charset="0"/>
              </a:rPr>
              <a:t> integer 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&gt;2</a:t>
            </a:r>
            <a:r>
              <a:rPr lang="en-US" altLang="zh-CN" sz="2400" dirty="0"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In the 1600s, Fermat famously claimed in a marginal note that he had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cs typeface="Times New Roman" panose="02020603050405020304" pitchFamily="18" charset="0"/>
              </a:rPr>
              <a:t>wondrous proof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dirty="0">
                <a:cs typeface="Times New Roman" panose="02020603050405020304" pitchFamily="18" charset="0"/>
              </a:rPr>
              <a:t> of the theorem.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But unfortunately, if he had one, he never published it!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The theorem remained a publicly unproven conjecture for the next ~400 years!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Finally, a proof that requires hundreds of pages of advanced mathematics was found by Wiles at Princeton in 1990.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cs typeface="Times New Roman" panose="02020603050405020304" pitchFamily="18" charset="0"/>
              </a:rPr>
              <a:t>It took him 10 years of work to find it!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cs typeface="Times New Roman" panose="02020603050405020304" pitchFamily="18" charset="0"/>
              </a:rPr>
              <a:t>Challenge:</a:t>
            </a:r>
            <a:r>
              <a:rPr lang="en-US" altLang="zh-CN" sz="2400" dirty="0">
                <a:cs typeface="Times New Roman" panose="02020603050405020304" pitchFamily="18" charset="0"/>
              </a:rPr>
              <a:t> Find a </a:t>
            </a:r>
            <a:r>
              <a:rPr lang="en-US" altLang="zh-CN" sz="2400" i="1" dirty="0">
                <a:cs typeface="Times New Roman" panose="02020603050405020304" pitchFamily="18" charset="0"/>
              </a:rPr>
              <a:t>short, simple</a:t>
            </a:r>
            <a:r>
              <a:rPr lang="en-US" altLang="zh-CN" sz="2400" dirty="0">
                <a:cs typeface="Times New Roman" panose="02020603050405020304" pitchFamily="18" charset="0"/>
              </a:rPr>
              <a:t> proof of Fermat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cs typeface="Times New Roman" panose="02020603050405020304" pitchFamily="18" charset="0"/>
              </a:rPr>
              <a:t>s last theorem, and you will become instantly famous!</a:t>
            </a:r>
          </a:p>
        </p:txBody>
      </p:sp>
      <p:sp>
        <p:nvSpPr>
          <p:cNvPr id="69639" name="Text Box 4">
            <a:extLst>
              <a:ext uri="{FF2B5EF4-FFF2-40B4-BE49-F238E27FC236}">
                <a16:creationId xmlns:a16="http://schemas.microsoft.com/office/drawing/2014/main" id="{0745D438-8F6A-433A-8418-85C29D4F4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2" y="620712"/>
            <a:ext cx="1347788" cy="454025"/>
          </a:xfrm>
          <a:prstGeom prst="rect">
            <a:avLst/>
          </a:prstGeom>
          <a:solidFill>
            <a:srgbClr val="FFFFCC"/>
          </a:solidFill>
          <a:ln w="5715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0" i="0" u="none" dirty="0">
                <a:latin typeface="Times New Roman" panose="02020603050405020304" pitchFamily="18" charset="0"/>
              </a:rPr>
              <a:t>Theorem 1</a:t>
            </a:r>
          </a:p>
        </p:txBody>
      </p:sp>
    </p:spTree>
    <p:extLst>
      <p:ext uri="{BB962C8B-B14F-4D97-AF65-F5344CB8AC3E}">
        <p14:creationId xmlns:p14="http://schemas.microsoft.com/office/powerpoint/2010/main" val="38074697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>
            <a:extLst>
              <a:ext uri="{FF2B5EF4-FFF2-40B4-BE49-F238E27FC236}">
                <a16:creationId xmlns:a16="http://schemas.microsoft.com/office/drawing/2014/main" id="{C1C7DFAE-5B73-4E10-98B4-43CA6A1F9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9DE16-E2D2-4740-A7D0-D09C0921E1A0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59" name="日期占位符 4">
            <a:extLst>
              <a:ext uri="{FF2B5EF4-FFF2-40B4-BE49-F238E27FC236}">
                <a16:creationId xmlns:a16="http://schemas.microsoft.com/office/drawing/2014/main" id="{C63FFF5D-EE1C-4294-BEAB-3D6C8A80A77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21B9E5-C1F9-4A26-9223-07911BAFB02D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0" name="页脚占位符 5">
            <a:extLst>
              <a:ext uri="{FF2B5EF4-FFF2-40B4-BE49-F238E27FC236}">
                <a16:creationId xmlns:a16="http://schemas.microsoft.com/office/drawing/2014/main" id="{EDB7F31A-EC1C-4FF4-AD73-1FBF846582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B6B17509-E638-479A-97E2-F29D05394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Some Open Conjectures</a:t>
            </a:r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ADBA3AF1-8B2D-493C-B21A-8071FE862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996" y="160344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ym typeface="Symbol" panose="05050102010706020507" pitchFamily="18" charset="2"/>
              </a:rPr>
              <a:t>Conjecture:</a:t>
            </a:r>
            <a:r>
              <a:rPr lang="en-US" altLang="zh-CN" sz="2400" dirty="0">
                <a:sym typeface="Symbol" panose="05050102010706020507" pitchFamily="18" charset="2"/>
              </a:rPr>
              <a:t> (The Hailstone Problem)  If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/2</a:t>
            </a:r>
            <a:r>
              <a:rPr lang="en-US" altLang="zh-CN" sz="2400" dirty="0">
                <a:sym typeface="Symbol" panose="05050102010706020507" pitchFamily="18" charset="2"/>
              </a:rPr>
              <a:t> when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is even, and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+1</a:t>
            </a:r>
            <a:r>
              <a:rPr lang="en-US" altLang="zh-CN" sz="2400" dirty="0">
                <a:sym typeface="Symbol" panose="05050102010706020507" pitchFamily="18" charset="2"/>
              </a:rPr>
              <a:t> when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is odd, then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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400" i="1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= 1</a:t>
            </a:r>
            <a:r>
              <a:rPr lang="en-US" altLang="zh-CN" sz="2400" dirty="0">
                <a:sym typeface="Symbol" panose="05050102010706020507" pitchFamily="18" charset="2"/>
              </a:rPr>
              <a:t> (where the superscript denotes composition of </a:t>
            </a:r>
            <a:r>
              <a:rPr lang="en-US" altLang="zh-CN" sz="2400" i="1" dirty="0"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ym typeface="Symbol" panose="05050102010706020507" pitchFamily="18" charset="2"/>
              </a:rPr>
              <a:t> with itself 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 times).</a:t>
            </a:r>
          </a:p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For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example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h(5)=3*5+1=16,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h(16)=8,</a:t>
            </a:r>
          </a:p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h(8)=4,h(4)=2,h(2)=1</a:t>
            </a:r>
          </a:p>
        </p:txBody>
      </p:sp>
      <p:sp>
        <p:nvSpPr>
          <p:cNvPr id="70663" name="Text Box 4">
            <a:extLst>
              <a:ext uri="{FF2B5EF4-FFF2-40B4-BE49-F238E27FC236}">
                <a16:creationId xmlns:a16="http://schemas.microsoft.com/office/drawing/2014/main" id="{106EDD15-36B9-4356-9164-B9476E10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143500"/>
            <a:ext cx="7165975" cy="879475"/>
          </a:xfrm>
          <a:prstGeom prst="rect">
            <a:avLst/>
          </a:prstGeom>
          <a:solidFill>
            <a:srgbClr val="FFFFCC"/>
          </a:solidFill>
          <a:ln w="571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 i="0" u="none" dirty="0">
                <a:latin typeface="Times New Roman" panose="02020603050405020304" pitchFamily="18" charset="0"/>
              </a:rPr>
              <a:t>Prove any of these, and you can probably have a lifetime</a:t>
            </a:r>
            <a:br>
              <a:rPr kumimoji="0" lang="en-US" altLang="zh-CN" sz="2400" b="0" i="0" u="none" dirty="0">
                <a:latin typeface="Times New Roman" panose="02020603050405020304" pitchFamily="18" charset="0"/>
              </a:rPr>
            </a:br>
            <a:r>
              <a:rPr kumimoji="0" lang="en-US" altLang="zh-CN" sz="2400" b="0" i="0" u="none" dirty="0">
                <a:latin typeface="Times New Roman" panose="02020603050405020304" pitchFamily="18" charset="0"/>
              </a:rPr>
              <a:t>career sitting around doing pure mathematics…</a:t>
            </a:r>
          </a:p>
        </p:txBody>
      </p:sp>
      <p:sp>
        <p:nvSpPr>
          <p:cNvPr id="70664" name="Text Box 5">
            <a:extLst>
              <a:ext uri="{FF2B5EF4-FFF2-40B4-BE49-F238E27FC236}">
                <a16:creationId xmlns:a16="http://schemas.microsoft.com/office/drawing/2014/main" id="{19C134AA-F9CD-4081-91F7-CA586A9B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4349750"/>
            <a:ext cx="1460500" cy="454025"/>
          </a:xfrm>
          <a:prstGeom prst="rect">
            <a:avLst/>
          </a:prstGeom>
          <a:solidFill>
            <a:srgbClr val="FFFFCC"/>
          </a:solidFill>
          <a:ln w="5715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0" i="0" u="none">
                <a:latin typeface="Times New Roman" panose="02020603050405020304" pitchFamily="18" charset="0"/>
              </a:rPr>
              <a:t>Example 23</a:t>
            </a:r>
          </a:p>
        </p:txBody>
      </p:sp>
    </p:spTree>
    <p:extLst>
      <p:ext uri="{BB962C8B-B14F-4D97-AF65-F5344CB8AC3E}">
        <p14:creationId xmlns:p14="http://schemas.microsoft.com/office/powerpoint/2010/main" val="31159584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97A29AB6-03DD-47BE-AC9C-DD0418EA3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63FD64-86FA-460D-B5DC-707D974E7E1F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3" name="日期占位符 4">
            <a:extLst>
              <a:ext uri="{FF2B5EF4-FFF2-40B4-BE49-F238E27FC236}">
                <a16:creationId xmlns:a16="http://schemas.microsoft.com/office/drawing/2014/main" id="{05D7AC03-2894-4D52-83EB-D5A3190D87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130BED-A06F-4D19-88D0-B3BC4491916A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4" name="页脚占位符 5">
            <a:extLst>
              <a:ext uri="{FF2B5EF4-FFF2-40B4-BE49-F238E27FC236}">
                <a16:creationId xmlns:a16="http://schemas.microsoft.com/office/drawing/2014/main" id="{1E37F13A-5D69-4364-B5DF-9FA1042877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5F0DE980-DE41-484D-B751-0FCAC3EBC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D5A2C434-8549-4F6E-9480-CDFFE34D3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§1.7 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/>
              <a:t>8, 18, 28,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/>
              <a:t>§1.8 </a:t>
            </a:r>
          </a:p>
          <a:p>
            <a:pPr lvl="1" eaLnBrk="1" hangingPunct="1"/>
            <a:r>
              <a:rPr lang="en-US" altLang="zh-CN"/>
              <a:t> 12, 14, 30, 38</a:t>
            </a:r>
          </a:p>
          <a:p>
            <a:pPr lvl="1"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4BDADCE8-1B9C-441A-8C92-02EE252E0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61EB44-7C24-41BE-8468-E0B2916985C6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日期占位符 4">
            <a:extLst>
              <a:ext uri="{FF2B5EF4-FFF2-40B4-BE49-F238E27FC236}">
                <a16:creationId xmlns:a16="http://schemas.microsoft.com/office/drawing/2014/main" id="{D272471A-C8F2-459A-A2E6-4B0AC97820A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E7C63B-0C05-4C14-A44E-71C9680A0107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页脚占位符 5">
            <a:extLst>
              <a:ext uri="{FF2B5EF4-FFF2-40B4-BE49-F238E27FC236}">
                <a16:creationId xmlns:a16="http://schemas.microsoft.com/office/drawing/2014/main" id="{168C0577-FA95-4402-AF25-37AF63D2B6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8B90CBC8-9CBD-4FFA-9A9A-AF1B915E6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Direct </a:t>
            </a:r>
            <a:r>
              <a:rPr lang="en-US" altLang="zh-CN">
                <a:latin typeface="Times New Roman" panose="02020603050405020304" pitchFamily="18" charset="0"/>
              </a:rPr>
              <a:t>proof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C459D049-03BB-49CF-B8B5-D8D3CFBB8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Assumes the hypotheses are true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Uses the rules of inference, axioms and any logical equivalences to establish the truth of 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39654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462B11D6-A827-4FA1-9911-8927530B2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DAD2F1-0E2C-471E-927C-F6134F2A70C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日期占位符 4">
            <a:extLst>
              <a:ext uri="{FF2B5EF4-FFF2-40B4-BE49-F238E27FC236}">
                <a16:creationId xmlns:a16="http://schemas.microsoft.com/office/drawing/2014/main" id="{92403D73-1700-4166-8B86-98DCA0C09F8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195CAE-C33D-4DF5-B3E9-4DBA03F813EB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页脚占位符 5">
            <a:extLst>
              <a:ext uri="{FF2B5EF4-FFF2-40B4-BE49-F238E27FC236}">
                <a16:creationId xmlns:a16="http://schemas.microsoft.com/office/drawing/2014/main" id="{485F1EEF-37B9-4E0C-9DEC-6095CAF941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2FA2C021-9C77-4F27-B249-E99B624E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E6C0E941-130F-4D5B-9971-76918687D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Theorem: </a:t>
            </a:r>
          </a:p>
          <a:p>
            <a:pPr lvl="1" eaLnBrk="1" hangingPunct="1"/>
            <a:r>
              <a:rPr lang="en-US" altLang="zh-CN" sz="2400" i="1" dirty="0">
                <a:latin typeface="Times New Roman" panose="02020603050405020304" pitchFamily="18" charset="0"/>
              </a:rPr>
              <a:t>If 6x + 9y = 101, then x or y is not an integer.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Proof: (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Direct</a:t>
            </a:r>
            <a:r>
              <a:rPr lang="en-US" altLang="zh-CN" sz="2800" i="1" dirty="0">
                <a:latin typeface="Times New Roman" panose="02020603050405020304" pitchFamily="18" charset="0"/>
              </a:rPr>
              <a:t>) 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Assume 6x + 9y = 101 is true.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Then from the rules of algebra 3(2x + 3y) = 101.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But 101/3 is not an integer so it must be the case that one of 2x or 3y is not an integer (maybe both).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Therefore, one of x or y must not be an integer.</a:t>
            </a:r>
          </a:p>
          <a:p>
            <a:pPr lvl="2" algn="r" eaLnBrk="1" hangingPunct="1"/>
            <a:r>
              <a:rPr lang="en-US" altLang="zh-CN" sz="2000" dirty="0">
                <a:latin typeface="Times New Roman" panose="02020603050405020304" pitchFamily="18" charset="0"/>
              </a:rPr>
              <a:t>Q.E.D.</a:t>
            </a:r>
          </a:p>
        </p:txBody>
      </p:sp>
    </p:spTree>
    <p:extLst>
      <p:ext uri="{BB962C8B-B14F-4D97-AF65-F5344CB8AC3E}">
        <p14:creationId xmlns:p14="http://schemas.microsoft.com/office/powerpoint/2010/main" val="30265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EE6B3443-CFA1-463D-A67D-5E5A296DB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952AD1-4FC9-46EB-A8A2-53545BC56F11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日期占位符 4">
            <a:extLst>
              <a:ext uri="{FF2B5EF4-FFF2-40B4-BE49-F238E27FC236}">
                <a16:creationId xmlns:a16="http://schemas.microsoft.com/office/drawing/2014/main" id="{50144B48-EB52-46E0-923C-B98BD8B0D8D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FBDFB7-95C6-45D8-9419-DD9E4874F7B2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2018/4/16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页脚占位符 5">
            <a:extLst>
              <a:ext uri="{FF2B5EF4-FFF2-40B4-BE49-F238E27FC236}">
                <a16:creationId xmlns:a16="http://schemas.microsoft.com/office/drawing/2014/main" id="{383436A0-BD16-4F8F-A25E-6A4A6867ED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276D8D6B-4F14-42A9-BBDF-FA12645A7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Indirect </a:t>
            </a:r>
            <a:r>
              <a:rPr lang="en-US" altLang="zh-CN">
                <a:latin typeface="Times New Roman" panose="02020603050405020304" pitchFamily="18" charset="0"/>
              </a:rPr>
              <a:t>proof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CA86AA9D-88D5-481B-9950-D004DF31C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 direct proof of the contrapositive（</a:t>
            </a:r>
            <a:r>
              <a:rPr lang="zh-CN" altLang="en-US" sz="2800">
                <a:latin typeface="Times New Roman" panose="02020603050405020304" pitchFamily="18" charset="0"/>
              </a:rPr>
              <a:t>逆反式）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</a:rPr>
              <a:t>assumes the conclusion of </a:t>
            </a:r>
            <a:r>
              <a:rPr lang="en-US" altLang="zh-CN" sz="2400" i="1">
                <a:latin typeface="Times New Roman" panose="02020603050405020304" pitchFamily="18" charset="0"/>
              </a:rPr>
              <a:t>P </a:t>
            </a:r>
            <a:r>
              <a:rPr lang="en-US" altLang="zh-CN" sz="24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>
                <a:latin typeface="Times New Roman" panose="02020603050405020304" pitchFamily="18" charset="0"/>
              </a:rPr>
              <a:t>Q </a:t>
            </a:r>
            <a:r>
              <a:rPr lang="en-US" altLang="zh-CN" sz="2400">
                <a:latin typeface="Times New Roman" panose="02020603050405020304" pitchFamily="18" charset="0"/>
              </a:rPr>
              <a:t>is false (</a:t>
            </a:r>
            <a:r>
              <a:rPr lang="en-US" altLang="zh-CN" sz="2400">
                <a:latin typeface="Symbol" panose="05050102010706020507" pitchFamily="18" charset="2"/>
              </a:rPr>
              <a:t>~</a:t>
            </a:r>
            <a:r>
              <a:rPr lang="en-US" altLang="zh-CN" sz="2400" i="1">
                <a:latin typeface="Times New Roman" panose="02020603050405020304" pitchFamily="18" charset="0"/>
              </a:rPr>
              <a:t>Q </a:t>
            </a:r>
            <a:r>
              <a:rPr lang="en-US" altLang="zh-CN" sz="2400">
                <a:latin typeface="Times New Roman" panose="02020603050405020304" pitchFamily="18" charset="0"/>
              </a:rPr>
              <a:t>is true)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</a:rPr>
              <a:t>uses the rules of inference, axioms and any logical equivalences to establish the premise </a:t>
            </a:r>
            <a:r>
              <a:rPr lang="en-US" altLang="zh-CN" sz="2400" i="1">
                <a:latin typeface="Times New Roman" panose="02020603050405020304" pitchFamily="18" charset="0"/>
              </a:rPr>
              <a:t>P </a:t>
            </a:r>
            <a:r>
              <a:rPr lang="en-US" altLang="zh-CN" sz="2400">
                <a:latin typeface="Times New Roman" panose="02020603050405020304" pitchFamily="18" charset="0"/>
              </a:rPr>
              <a:t>is false.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Note, in order to show that a conjunction of hypotheses is false is suffices to show just one of the hypotheses is false.</a:t>
            </a:r>
          </a:p>
        </p:txBody>
      </p:sp>
    </p:spTree>
    <p:extLst>
      <p:ext uri="{BB962C8B-B14F-4D97-AF65-F5344CB8AC3E}">
        <p14:creationId xmlns:p14="http://schemas.microsoft.com/office/powerpoint/2010/main" val="3988663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5817</Words>
  <Application>Microsoft Office PowerPoint</Application>
  <PresentationFormat>全屏显示(4:3)</PresentationFormat>
  <Paragraphs>624</Paragraphs>
  <Slides>64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Euclid</vt:lpstr>
      <vt:lpstr>等线</vt:lpstr>
      <vt:lpstr>宋体</vt:lpstr>
      <vt:lpstr>Arial</vt:lpstr>
      <vt:lpstr>Arial Narrow</vt:lpstr>
      <vt:lpstr>Cambria Math</vt:lpstr>
      <vt:lpstr>Comic Sans MS</vt:lpstr>
      <vt:lpstr>Copperplate Gothic Bold</vt:lpstr>
      <vt:lpstr>Garamond</vt:lpstr>
      <vt:lpstr>Symbol</vt:lpstr>
      <vt:lpstr>Tahoma</vt:lpstr>
      <vt:lpstr>Times New Roman</vt:lpstr>
      <vt:lpstr>Verdana</vt:lpstr>
      <vt:lpstr>Wingdings</vt:lpstr>
      <vt:lpstr>Level</vt:lpstr>
      <vt:lpstr>1_Default Design</vt:lpstr>
      <vt:lpstr>公式</vt:lpstr>
      <vt:lpstr>Discrete Mathematics and Its Application                         7th edition, 2001</vt:lpstr>
      <vt:lpstr>Welcome to Discrete Mathematics  Spring 2018</vt:lpstr>
      <vt:lpstr>§1.7  Methods of Proof  （证明的方法）</vt:lpstr>
      <vt:lpstr>Some Terminology (一些术语)</vt:lpstr>
      <vt:lpstr>Methods of Proof</vt:lpstr>
      <vt:lpstr>Proof Methods for Implications</vt:lpstr>
      <vt:lpstr>Direct proof</vt:lpstr>
      <vt:lpstr>Example</vt:lpstr>
      <vt:lpstr>Indirect proof</vt:lpstr>
      <vt:lpstr>Example</vt:lpstr>
      <vt:lpstr>Trivial proof (平凡证明)</vt:lpstr>
      <vt:lpstr>Trivial Proof Example</vt:lpstr>
      <vt:lpstr>Vacuous proof (空证明)</vt:lpstr>
      <vt:lpstr>Vacuous Proof Example</vt:lpstr>
      <vt:lpstr>Proof by contradiction(矛盾)</vt:lpstr>
      <vt:lpstr>Example</vt:lpstr>
      <vt:lpstr>Proof by Cases</vt:lpstr>
      <vt:lpstr>Example</vt:lpstr>
      <vt:lpstr>Example - Proof:</vt:lpstr>
      <vt:lpstr>Proof by Cases Example</vt:lpstr>
      <vt:lpstr>Exhaustive Proof </vt:lpstr>
      <vt:lpstr>Proof by Examples?</vt:lpstr>
      <vt:lpstr>Without Loss of generality</vt:lpstr>
      <vt:lpstr>Common errors</vt:lpstr>
      <vt:lpstr>Existence Proofs</vt:lpstr>
      <vt:lpstr>Existence Proofs</vt:lpstr>
      <vt:lpstr>A Constructive Existence Proof</vt:lpstr>
      <vt:lpstr>The proof...</vt:lpstr>
      <vt:lpstr>Nonconstructive existence proof</vt:lpstr>
      <vt:lpstr>Nonconstructive Existence Proof</vt:lpstr>
      <vt:lpstr>The proof, using proof by cases...</vt:lpstr>
      <vt:lpstr>Proof by Contradiction </vt:lpstr>
      <vt:lpstr>Existence Proofs</vt:lpstr>
      <vt:lpstr>Nonconstructive Existence Proofs</vt:lpstr>
      <vt:lpstr>Uniqueness Proofs</vt:lpstr>
      <vt:lpstr>Uniqueness Proofs</vt:lpstr>
      <vt:lpstr>Disproof by Counterexample (反例)</vt:lpstr>
      <vt:lpstr>Nonexistence Proofs</vt:lpstr>
      <vt:lpstr>Universally Quantified Assertions</vt:lpstr>
      <vt:lpstr>Example</vt:lpstr>
      <vt:lpstr>Example</vt:lpstr>
      <vt:lpstr>Example</vt:lpstr>
      <vt:lpstr>Example</vt:lpstr>
      <vt:lpstr>Fallacies (谬论) - incorrect inferences</vt:lpstr>
      <vt:lpstr>The Fallacy of Denying the Antecedent</vt:lpstr>
      <vt:lpstr>What is wrong with this?</vt:lpstr>
      <vt:lpstr>Circular Reasoning</vt:lpstr>
      <vt:lpstr>A Correct Proof</vt:lpstr>
      <vt:lpstr>A More Verbose Version</vt:lpstr>
      <vt:lpstr>Proof strategy Overview</vt:lpstr>
      <vt:lpstr>Forward Reasoning</vt:lpstr>
      <vt:lpstr>Backward Reasoning</vt:lpstr>
      <vt:lpstr>Backward Reasoning Example</vt:lpstr>
      <vt:lpstr>Steps of Example</vt:lpstr>
      <vt:lpstr>“Forwardized” version of Example</vt:lpstr>
      <vt:lpstr>Stone Game Example</vt:lpstr>
      <vt:lpstr>Working Backwards in the Game</vt:lpstr>
      <vt:lpstr>“Forwardized” version</vt:lpstr>
      <vt:lpstr>Adapting Existing Proofs</vt:lpstr>
      <vt:lpstr>Proof Strategy in action</vt:lpstr>
      <vt:lpstr>Even Great Mathematicians Can Propose False Conjectures!</vt:lpstr>
      <vt:lpstr>Fermat’s “Last Theorem”</vt:lpstr>
      <vt:lpstr>Some Open Conjectures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507</cp:revision>
  <cp:lastPrinted>2018-04-08T03:06:08Z</cp:lastPrinted>
  <dcterms:created xsi:type="dcterms:W3CDTF">2002-05-12T10:17:07Z</dcterms:created>
  <dcterms:modified xsi:type="dcterms:W3CDTF">2018-04-16T03:52:50Z</dcterms:modified>
</cp:coreProperties>
</file>