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6"/>
  </p:notesMasterIdLst>
  <p:sldIdLst>
    <p:sldId id="256" r:id="rId3"/>
    <p:sldId id="309" r:id="rId4"/>
    <p:sldId id="899" r:id="rId5"/>
    <p:sldId id="898" r:id="rId6"/>
    <p:sldId id="629" r:id="rId7"/>
    <p:sldId id="533" r:id="rId8"/>
    <p:sldId id="535" r:id="rId9"/>
    <p:sldId id="534" r:id="rId10"/>
    <p:sldId id="649" r:id="rId11"/>
    <p:sldId id="650" r:id="rId12"/>
    <p:sldId id="651" r:id="rId13"/>
    <p:sldId id="321" r:id="rId14"/>
    <p:sldId id="603" r:id="rId15"/>
    <p:sldId id="604" r:id="rId16"/>
    <p:sldId id="631" r:id="rId17"/>
    <p:sldId id="539" r:id="rId18"/>
    <p:sldId id="356" r:id="rId19"/>
    <p:sldId id="605" r:id="rId20"/>
    <p:sldId id="541" r:id="rId21"/>
    <p:sldId id="607" r:id="rId22"/>
    <p:sldId id="543" r:id="rId23"/>
    <p:sldId id="306" r:id="rId24"/>
    <p:sldId id="544" r:id="rId25"/>
    <p:sldId id="632" r:id="rId26"/>
    <p:sldId id="545" r:id="rId27"/>
    <p:sldId id="606" r:id="rId28"/>
    <p:sldId id="633" r:id="rId29"/>
    <p:sldId id="902" r:id="rId30"/>
    <p:sldId id="567" r:id="rId31"/>
    <p:sldId id="903" r:id="rId32"/>
    <p:sldId id="904" r:id="rId33"/>
    <p:sldId id="314" r:id="rId34"/>
    <p:sldId id="648" r:id="rId35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029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i="0" u="none" dirty="0"/>
              <a:t>15</a:t>
            </a:fld>
            <a:endParaRPr lang="zh-CN" altLang="en-US" sz="1200" b="0" i="0" u="none" dirty="0"/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With Venn diagrams, you can see that one set is a subset of another just by seeing that you can draw an enclosure around its members that fits completely inside an enclosure drawn around the larger set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s members.</a:t>
            </a:r>
          </a:p>
        </p:txBody>
      </p:sp>
    </p:spTree>
    <p:extLst>
      <p:ext uri="{BB962C8B-B14F-4D97-AF65-F5344CB8AC3E}">
        <p14:creationId xmlns:p14="http://schemas.microsoft.com/office/powerpoint/2010/main" val="306246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i="0" u="none" dirty="0"/>
              <a:t>18</a:t>
            </a:fld>
            <a:endParaRPr lang="zh-CN" altLang="en-US" sz="1200" b="0" i="0" u="none" dirty="0"/>
          </a:p>
        </p:txBody>
      </p:sp>
    </p:spTree>
    <p:extLst>
      <p:ext uri="{BB962C8B-B14F-4D97-AF65-F5344CB8AC3E}">
        <p14:creationId xmlns:p14="http://schemas.microsoft.com/office/powerpoint/2010/main" val="198266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i="0" u="none" dirty="0"/>
              <a:t>27</a:t>
            </a:fld>
            <a:endParaRPr lang="zh-CN" altLang="en-US" sz="1200" b="0" i="0" u="none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Sometimes people also define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bags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, which are unordered collections in which duplicates matter.  If you have a bag of coins, they are in no particular order, but it matters how many coins of each type you have.</a:t>
            </a:r>
          </a:p>
        </p:txBody>
      </p:sp>
    </p:spTree>
    <p:extLst>
      <p:ext uri="{BB962C8B-B14F-4D97-AF65-F5344CB8AC3E}">
        <p14:creationId xmlns:p14="http://schemas.microsoft.com/office/powerpoint/2010/main" val="39550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10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Notation</a:t>
            </a:r>
          </a:p>
        </p:txBody>
      </p:sp>
      <p:sp>
        <p:nvSpPr>
          <p:cNvPr id="112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is a member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or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is an element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Î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is not an element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Ï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8942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11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Examples</a:t>
            </a:r>
          </a:p>
        </p:txBody>
      </p:sp>
      <p:sp>
        <p:nvSpPr>
          <p:cNvPr id="122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{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|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is a positive integer less than 4} ={1,2,3}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{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|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is a letter in the word “byte”}                            ={b, y, t, e}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If A={BASIC,PASCAL,ADA} and B={ADA,PASCAL,BASIC}, then A=B.</a:t>
            </a:r>
          </a:p>
        </p:txBody>
      </p:sp>
    </p:spTree>
    <p:extLst>
      <p:ext uri="{BB962C8B-B14F-4D97-AF65-F5344CB8AC3E}">
        <p14:creationId xmlns:p14="http://schemas.microsoft.com/office/powerpoint/2010/main" val="3927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Important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= natural numbers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{0,1,2,3….}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dirty="0"/>
              <a:t> = integers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{…,-3,-2,-1,0,1,2,3,…}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Z⁺</a:t>
            </a:r>
            <a:r>
              <a:rPr lang="en-US" dirty="0"/>
              <a:t> = positive integers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{1,2,3,…..}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/>
              <a:t> = set of </a:t>
            </a:r>
            <a:r>
              <a:rPr lang="en-US" i="1" dirty="0"/>
              <a:t>real numbers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b="1" baseline="300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dirty="0"/>
              <a:t> = set of </a:t>
            </a:r>
            <a:r>
              <a:rPr lang="en-US" i="1" dirty="0"/>
              <a:t>positive real numbers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/>
              <a:t> =  set of </a:t>
            </a:r>
            <a:r>
              <a:rPr lang="en-US" i="1" dirty="0"/>
              <a:t>complex numbers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Q</a:t>
            </a:r>
            <a:r>
              <a:rPr lang="en-US" dirty="0"/>
              <a:t> = set of rational numbers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3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13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Set Equality</a:t>
            </a:r>
            <a:endParaRPr lang="zh-CN" altLang="en-US" dirty="0"/>
          </a:p>
        </p:txBody>
      </p:sp>
      <p:sp>
        <p:nvSpPr>
          <p:cNvPr id="153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/>
              <a:t>Definition</a:t>
            </a:r>
            <a:r>
              <a:rPr lang="en-US" altLang="zh-CN" dirty="0"/>
              <a:t>: Two sets </a:t>
            </a:r>
            <a:r>
              <a:rPr lang="en-US" altLang="zh-CN" dirty="0">
                <a:latin typeface="Times New Roman" panose="02020603050405020304" pitchFamily="18" charset="0"/>
              </a:rPr>
              <a:t>A and B </a:t>
            </a:r>
            <a:r>
              <a:rPr lang="en-US" altLang="zh-CN" dirty="0"/>
              <a:t>are </a:t>
            </a:r>
            <a:r>
              <a:rPr lang="en-US" altLang="zh-CN" i="1" dirty="0"/>
              <a:t>equal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（相等）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/>
              <a:t>if and only if they have the same elements. </a:t>
            </a:r>
          </a:p>
          <a:p>
            <a:pPr lvl="1"/>
            <a:r>
              <a:rPr lang="en-US" altLang="zh-CN" dirty="0"/>
              <a:t>Therefore if A and B are sets, then A and B are equal if and only if                                         . </a:t>
            </a:r>
          </a:p>
          <a:p>
            <a:pPr lvl="1"/>
            <a:r>
              <a:rPr lang="en-US" altLang="zh-CN" dirty="0"/>
              <a:t>We write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equal sets.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{1,3,5}   = {3, 5, 1}</a:t>
            </a:r>
          </a:p>
          <a:p>
            <a:pPr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             {1,5,5,5,3,3,1} = {1,3,5}</a:t>
            </a:r>
            <a:endParaRPr lang="en-US" altLang="zh-CN" sz="3200" i="1" dirty="0">
              <a:latin typeface="Times New Roman" panose="02020603050405020304" pitchFamily="18" charset="0"/>
            </a:endParaRPr>
          </a:p>
        </p:txBody>
      </p:sp>
      <p:pic>
        <p:nvPicPr>
          <p:cNvPr id="7" name="Picture 3" descr="addin_tmp.png">
            <a:extLst>
              <a:ext uri="{FF2B5EF4-FFF2-40B4-BE49-F238E27FC236}">
                <a16:creationId xmlns:a16="http://schemas.microsoft.com/office/drawing/2014/main" id="{16E8F612-C6EC-4736-A9C3-C911CACD76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787967" y="3733800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8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14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Empty set</a:t>
            </a:r>
            <a:r>
              <a:rPr lang="zh-CN" altLang="en-US" dirty="0"/>
              <a:t>（空集）</a:t>
            </a:r>
          </a:p>
        </p:txBody>
      </p:sp>
      <p:sp>
        <p:nvSpPr>
          <p:cNvPr id="163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Definition: </a:t>
            </a:r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set, the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set, the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set, denoted {} or </a:t>
            </a:r>
            <a:r>
              <a:rPr lang="en-US" altLang="zh-CN" sz="3200" dirty="0">
                <a:latin typeface="Symbol" panose="05050102010706020507" pitchFamily="18" charset="2"/>
              </a:rPr>
              <a:t>Æ</a:t>
            </a:r>
            <a:r>
              <a:rPr lang="en-US" altLang="zh-CN" sz="3200" dirty="0">
                <a:latin typeface="Times New Roman" panose="02020603050405020304" pitchFamily="18" charset="0"/>
              </a:rPr>
              <a:t>, is the set with no members.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{x |x is a real number and x</a:t>
            </a:r>
            <a:r>
              <a:rPr lang="en-US" altLang="zh-CN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=-1}= .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15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Venn Diagrams</a:t>
            </a:r>
          </a:p>
        </p:txBody>
      </p:sp>
      <p:sp>
        <p:nvSpPr>
          <p:cNvPr id="606211" name="WordArt 3"/>
          <p:cNvSpPr>
            <a:spLocks noChangeArrowheads="1" noChangeShapeType="1" noTextEdit="1"/>
          </p:cNvSpPr>
          <p:nvPr/>
        </p:nvSpPr>
        <p:spPr bwMode="auto">
          <a:xfrm>
            <a:off x="1447800" y="29718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2" name="WordArt 4"/>
          <p:cNvSpPr>
            <a:spLocks noChangeArrowheads="1" noChangeShapeType="1" noTextEdit="1"/>
          </p:cNvSpPr>
          <p:nvPr/>
        </p:nvSpPr>
        <p:spPr bwMode="auto">
          <a:xfrm>
            <a:off x="990600" y="3924300"/>
            <a:ext cx="53340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-1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3" name="WordArt 5"/>
          <p:cNvSpPr>
            <a:spLocks noChangeArrowheads="1" noChangeShapeType="1" noTextEdit="1"/>
          </p:cNvSpPr>
          <p:nvPr/>
        </p:nvSpPr>
        <p:spPr bwMode="auto">
          <a:xfrm>
            <a:off x="2590800" y="36576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4" name="WordArt 6"/>
          <p:cNvSpPr>
            <a:spLocks noChangeArrowheads="1" noChangeShapeType="1" noTextEdit="1"/>
          </p:cNvSpPr>
          <p:nvPr/>
        </p:nvSpPr>
        <p:spPr bwMode="auto">
          <a:xfrm>
            <a:off x="4267200" y="28956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5" name="WordArt 7"/>
          <p:cNvSpPr>
            <a:spLocks noChangeArrowheads="1" noChangeShapeType="1" noTextEdit="1"/>
          </p:cNvSpPr>
          <p:nvPr/>
        </p:nvSpPr>
        <p:spPr bwMode="auto">
          <a:xfrm>
            <a:off x="3657600" y="41148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6" name="WordArt 8"/>
          <p:cNvSpPr>
            <a:spLocks noChangeArrowheads="1" noChangeShapeType="1" noTextEdit="1"/>
          </p:cNvSpPr>
          <p:nvPr/>
        </p:nvSpPr>
        <p:spPr bwMode="auto">
          <a:xfrm>
            <a:off x="5715000" y="31242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7" name="WordArt 9"/>
          <p:cNvSpPr>
            <a:spLocks noChangeArrowheads="1" noChangeShapeType="1" noTextEdit="1"/>
          </p:cNvSpPr>
          <p:nvPr/>
        </p:nvSpPr>
        <p:spPr bwMode="auto">
          <a:xfrm>
            <a:off x="4343400" y="41148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5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8" name="WordArt 10"/>
          <p:cNvSpPr>
            <a:spLocks noChangeArrowheads="1" noChangeShapeType="1" noTextEdit="1"/>
          </p:cNvSpPr>
          <p:nvPr/>
        </p:nvSpPr>
        <p:spPr bwMode="auto">
          <a:xfrm>
            <a:off x="6324600" y="33528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6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19" name="WordArt 11"/>
          <p:cNvSpPr>
            <a:spLocks noChangeArrowheads="1" noChangeShapeType="1" noTextEdit="1"/>
          </p:cNvSpPr>
          <p:nvPr/>
        </p:nvSpPr>
        <p:spPr bwMode="auto">
          <a:xfrm>
            <a:off x="4953000" y="43434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20" name="WordArt 12"/>
          <p:cNvSpPr>
            <a:spLocks noChangeArrowheads="1" noChangeShapeType="1" noTextEdit="1"/>
          </p:cNvSpPr>
          <p:nvPr/>
        </p:nvSpPr>
        <p:spPr bwMode="auto">
          <a:xfrm>
            <a:off x="7010400" y="35814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8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21" name="WordArt 13"/>
          <p:cNvSpPr>
            <a:spLocks noChangeArrowheads="1" noChangeShapeType="1" noTextEdit="1"/>
          </p:cNvSpPr>
          <p:nvPr/>
        </p:nvSpPr>
        <p:spPr bwMode="auto">
          <a:xfrm>
            <a:off x="6248400" y="4572000"/>
            <a:ext cx="247650" cy="5715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 panose="020B0806030902050204"/>
                <a:ea typeface="宋体" panose="02010600030101010101" pitchFamily="2" charset="-122"/>
                <a:cs typeface="+mn-cs"/>
              </a:rPr>
              <a:t>9</a:t>
            </a:r>
            <a:endParaRPr kumimoji="1" lang="zh-CN" altLang="en-US" sz="3600" b="1" i="1" u="sng" strike="noStrike" kern="10" cap="none" spc="0" normalizeH="0" baseline="0" noProof="0">
              <a:ln w="19050">
                <a:solidFill>
                  <a:srgbClr val="99CCFF"/>
                </a:solidFill>
                <a:rou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Impact" panose="020B080603090205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25" name="Group 26"/>
          <p:cNvGrpSpPr/>
          <p:nvPr/>
        </p:nvGrpSpPr>
        <p:grpSpPr>
          <a:xfrm>
            <a:off x="533400" y="1905000"/>
            <a:ext cx="8077200" cy="4191000"/>
            <a:chOff x="336" y="1200"/>
            <a:chExt cx="5088" cy="2640"/>
          </a:xfrm>
        </p:grpSpPr>
        <p:sp>
          <p:nvSpPr>
            <p:cNvPr id="17433" name="Oval 14"/>
            <p:cNvSpPr/>
            <p:nvPr/>
          </p:nvSpPr>
          <p:spPr>
            <a:xfrm>
              <a:off x="336" y="1200"/>
              <a:ext cx="5088" cy="264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Oval 15"/>
            <p:cNvSpPr/>
            <p:nvPr/>
          </p:nvSpPr>
          <p:spPr>
            <a:xfrm>
              <a:off x="1344" y="1344"/>
              <a:ext cx="3840" cy="225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7435" name="Oval 16"/>
            <p:cNvSpPr/>
            <p:nvPr/>
          </p:nvSpPr>
          <p:spPr>
            <a:xfrm>
              <a:off x="2112" y="1440"/>
              <a:ext cx="1392" cy="201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7436" name="Oval 17"/>
            <p:cNvSpPr/>
            <p:nvPr/>
          </p:nvSpPr>
          <p:spPr>
            <a:xfrm rot="752356">
              <a:off x="1440" y="2352"/>
              <a:ext cx="2832" cy="81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7437" name="Oval 18"/>
            <p:cNvSpPr/>
            <p:nvPr/>
          </p:nvSpPr>
          <p:spPr>
            <a:xfrm rot="752356">
              <a:off x="2208" y="1728"/>
              <a:ext cx="2832" cy="816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06227" name="WordArt 19" descr="Narrow vertical"/>
          <p:cNvSpPr>
            <a:spLocks noChangeArrowheads="1" noChangeShapeType="1" noTextEdit="1"/>
          </p:cNvSpPr>
          <p:nvPr/>
        </p:nvSpPr>
        <p:spPr bwMode="auto">
          <a:xfrm>
            <a:off x="2286000" y="5486400"/>
            <a:ext cx="5400675" cy="1084263"/>
          </a:xfrm>
          <a:prstGeom prst="rect">
            <a:avLst/>
          </a:prstGeom>
        </p:spPr>
        <p:txBody>
          <a:bodyPr wrap="none" numCol="1" fromWordArt="1">
            <a:prstTxWarp prst="textCurveUp">
              <a:avLst>
                <a:gd name="adj" fmla="val 40356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1" u="sng" strike="noStrike" kern="10" cap="none" spc="0" normalizeH="0" baseline="0" noProof="0" dirty="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uLnTx/>
                <a:uFillTx/>
                <a:latin typeface="Arial Black" panose="020B0A04020102020204"/>
                <a:ea typeface="宋体" panose="02010600030101010101" pitchFamily="2" charset="-122"/>
                <a:cs typeface="+mn-cs"/>
              </a:rPr>
              <a:t>Integers from -1 to 9</a:t>
            </a:r>
            <a:endParaRPr kumimoji="1" lang="zh-CN" altLang="en-US" sz="3600" b="1" i="1" u="sng" strike="noStrike" kern="10" cap="none" spc="0" normalizeH="0" baseline="0" noProof="0" dirty="0">
              <a:ln w="12700">
                <a:solidFill>
                  <a:srgbClr val="000000"/>
                </a:solidFill>
                <a:rou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/>
                </a:outerShdw>
              </a:effectLst>
              <a:uLnTx/>
              <a:uFillTx/>
              <a:latin typeface="Arial Black" panose="020B0A04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28" name="WordArt 20" descr="Narrow vertical"/>
          <p:cNvSpPr>
            <a:spLocks noChangeArrowheads="1" noChangeShapeType="1" noTextEdit="1"/>
          </p:cNvSpPr>
          <p:nvPr/>
        </p:nvSpPr>
        <p:spPr bwMode="auto">
          <a:xfrm>
            <a:off x="3657600" y="5029200"/>
            <a:ext cx="3505200" cy="914400"/>
          </a:xfrm>
          <a:prstGeom prst="rect">
            <a:avLst/>
          </a:prstGeom>
        </p:spPr>
        <p:txBody>
          <a:bodyPr wrap="none" numCol="1" fromWordArt="1">
            <a:prstTxWarp prst="textCurveUp">
              <a:avLst>
                <a:gd name="adj" fmla="val 46852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sng" strike="noStrike" kern="10" cap="none" spc="0" normalizeH="0" baseline="0" noProof="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uLnTx/>
                <a:uFillTx/>
                <a:latin typeface="Arial Black" panose="020B0A04020102020204"/>
                <a:ea typeface="宋体" panose="02010600030101010101" pitchFamily="2" charset="-122"/>
                <a:cs typeface="+mn-cs"/>
              </a:rPr>
              <a:t>Positive integers less than 10</a:t>
            </a:r>
            <a:endParaRPr kumimoji="1" lang="zh-CN" altLang="en-US" sz="3200" b="1" i="1" u="sng" strike="noStrike" kern="10" cap="none" spc="0" normalizeH="0" baseline="0" noProof="0">
              <a:ln w="12700">
                <a:solidFill>
                  <a:srgbClr val="000000"/>
                </a:solidFill>
                <a:rou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/>
                </a:outerShdw>
              </a:effectLst>
              <a:uLnTx/>
              <a:uFillTx/>
              <a:latin typeface="Arial Black" panose="020B0A04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29" name="WordArt 21" descr="Narrow vertical"/>
          <p:cNvSpPr>
            <a:spLocks noChangeArrowheads="1" noChangeShapeType="1" noTextEdit="1"/>
          </p:cNvSpPr>
          <p:nvPr/>
        </p:nvSpPr>
        <p:spPr bwMode="auto">
          <a:xfrm>
            <a:off x="5486400" y="3657600"/>
            <a:ext cx="2743200" cy="762000"/>
          </a:xfrm>
          <a:prstGeom prst="rect">
            <a:avLst/>
          </a:prstGeom>
        </p:spPr>
        <p:txBody>
          <a:bodyPr wrap="none" numCol="1" fromWordArt="1">
            <a:prstTxWarp prst="textCurveUp">
              <a:avLst>
                <a:gd name="adj" fmla="val 46852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sng" strike="noStrike" kern="10" cap="none" spc="0" normalizeH="0" baseline="0" noProof="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uLnTx/>
                <a:uFillTx/>
                <a:latin typeface="Arial Black" panose="020B0A04020102020204"/>
                <a:ea typeface="宋体" panose="02010600030101010101" pitchFamily="2" charset="-122"/>
                <a:cs typeface="+mn-cs"/>
              </a:rPr>
              <a:t>Even integers from 2 to 9</a:t>
            </a:r>
            <a:endParaRPr kumimoji="1" lang="zh-CN" altLang="en-US" sz="3200" b="1" i="1" u="sng" strike="noStrike" kern="10" cap="none" spc="0" normalizeH="0" baseline="0" noProof="0">
              <a:ln w="12700">
                <a:solidFill>
                  <a:srgbClr val="000000"/>
                </a:solidFill>
                <a:rou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/>
                </a:outerShdw>
              </a:effectLst>
              <a:uLnTx/>
              <a:uFillTx/>
              <a:latin typeface="Arial Black" panose="020B0A04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30" name="WordArt 22" descr="Narrow vertical"/>
          <p:cNvSpPr>
            <a:spLocks noChangeArrowheads="1" noChangeShapeType="1" noTextEdit="1"/>
          </p:cNvSpPr>
          <p:nvPr/>
        </p:nvSpPr>
        <p:spPr bwMode="auto">
          <a:xfrm>
            <a:off x="4191000" y="4876800"/>
            <a:ext cx="2819400" cy="381000"/>
          </a:xfrm>
          <a:prstGeom prst="rect">
            <a:avLst/>
          </a:prstGeom>
        </p:spPr>
        <p:txBody>
          <a:bodyPr wrap="none" numCol="1" fromWordArt="1">
            <a:prstTxWarp prst="textCurveUp">
              <a:avLst>
                <a:gd name="adj" fmla="val 2916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sng" strike="noStrike" kern="10" cap="none" spc="0" normalizeH="0" baseline="0" noProof="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uLnTx/>
                <a:uFillTx/>
                <a:latin typeface="Arial Black" panose="020B0A04020102020204"/>
                <a:ea typeface="宋体" panose="02010600030101010101" pitchFamily="2" charset="-122"/>
                <a:cs typeface="+mn-cs"/>
              </a:rPr>
              <a:t>Odd integers from 1 to 9</a:t>
            </a:r>
            <a:endParaRPr kumimoji="1" lang="zh-CN" altLang="en-US" sz="3200" b="1" i="1" u="sng" strike="noStrike" kern="10" cap="none" spc="0" normalizeH="0" baseline="0" noProof="0">
              <a:ln w="12700">
                <a:solidFill>
                  <a:srgbClr val="000000"/>
                </a:solidFill>
                <a:rou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/>
                </a:outerShdw>
              </a:effectLst>
              <a:uLnTx/>
              <a:uFillTx/>
              <a:latin typeface="Arial Black" panose="020B0A04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6231" name="WordArt 23" descr="Narrow vertical"/>
          <p:cNvSpPr>
            <a:spLocks noChangeArrowheads="1" noChangeShapeType="1" noTextEdit="1"/>
          </p:cNvSpPr>
          <p:nvPr/>
        </p:nvSpPr>
        <p:spPr bwMode="auto">
          <a:xfrm>
            <a:off x="3886200" y="5105400"/>
            <a:ext cx="1143000" cy="457200"/>
          </a:xfrm>
          <a:prstGeom prst="rect">
            <a:avLst/>
          </a:prstGeom>
        </p:spPr>
        <p:txBody>
          <a:bodyPr wrap="none" numCol="1" fromWordArt="1">
            <a:prstTxWarp prst="textCurveUp">
              <a:avLst>
                <a:gd name="adj" fmla="val 29167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sng" strike="noStrike" kern="10" cap="none" spc="0" normalizeH="0" baseline="0" noProof="0">
                <a:ln w="12700">
                  <a:solidFill>
                    <a:srgbClr val="000000"/>
                  </a:solidFill>
                  <a:rou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uLnTx/>
                <a:uFillTx/>
                <a:latin typeface="Arial Black" panose="020B0A04020102020204"/>
                <a:ea typeface="宋体" panose="02010600030101010101" pitchFamily="2" charset="-122"/>
                <a:cs typeface="+mn-cs"/>
              </a:rPr>
              <a:t>Primes &lt;10</a:t>
            </a:r>
            <a:endParaRPr kumimoji="1" lang="zh-CN" altLang="en-US" sz="3200" b="1" i="1" u="sng" strike="noStrike" kern="10" cap="none" spc="0" normalizeH="0" baseline="0" noProof="0">
              <a:ln w="12700">
                <a:solidFill>
                  <a:srgbClr val="000000"/>
                </a:solidFill>
                <a:rou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/>
                </a:outerShdw>
              </a:effectLst>
              <a:uLnTx/>
              <a:uFillTx/>
              <a:latin typeface="Arial Black" panose="020B0A040201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31" name="Picture 24" descr="venn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350125" y="0"/>
            <a:ext cx="1793875" cy="2133600"/>
          </a:xfrm>
          <a:ln w="38100">
            <a:solidFill>
              <a:srgbClr val="00660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17432" name="Text Box 25"/>
          <p:cNvSpPr txBox="1"/>
          <p:nvPr/>
        </p:nvSpPr>
        <p:spPr>
          <a:xfrm>
            <a:off x="7600950" y="2111375"/>
            <a:ext cx="1543050" cy="86042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0" i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0" i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John Venn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1834-1923</a:t>
            </a:r>
          </a:p>
        </p:txBody>
      </p:sp>
    </p:spTree>
    <p:extLst>
      <p:ext uri="{BB962C8B-B14F-4D97-AF65-F5344CB8AC3E}">
        <p14:creationId xmlns:p14="http://schemas.microsoft.com/office/powerpoint/2010/main" val="11368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</p:spPr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16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日期占位符 4"/>
          <p:cNvSpPr txBox="1">
            <a:spLocks noGrp="1"/>
          </p:cNvSpPr>
          <p:nvPr>
            <p:ph type="dt" sz="half" idx="11"/>
          </p:nvPr>
        </p:nvSpPr>
        <p:spPr>
          <a:xfrm>
            <a:off x="3124200" y="6400800"/>
            <a:ext cx="2895600" cy="457200"/>
          </a:xfrm>
        </p:spPr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</p:spPr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Subsets</a:t>
            </a:r>
            <a:r>
              <a:rPr lang="zh-CN" altLang="en-US" dirty="0"/>
              <a:t>（子集）</a:t>
            </a:r>
          </a:p>
        </p:txBody>
      </p:sp>
      <p:sp>
        <p:nvSpPr>
          <p:cNvPr id="19462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1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Definition: </a:t>
            </a:r>
            <a:r>
              <a:rPr lang="en-US" altLang="zh-CN" sz="3200" dirty="0">
                <a:latin typeface="Times New Roman" panose="02020603050405020304" pitchFamily="18" charset="0"/>
              </a:rPr>
              <a:t>The set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is a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subset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of the set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, or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contained in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（包含于）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,denoted A</a:t>
            </a:r>
            <a:r>
              <a:rPr lang="en-US" altLang="zh-CN" sz="3200" dirty="0">
                <a:latin typeface="Symbol" panose="05050102010706020507" pitchFamily="18" charset="2"/>
              </a:rPr>
              <a:t>Í </a:t>
            </a:r>
            <a:r>
              <a:rPr lang="en-US" altLang="zh-CN" sz="3200" dirty="0">
                <a:latin typeface="Times New Roman" panose="02020603050405020304" pitchFamily="18" charset="0"/>
              </a:rPr>
              <a:t>B, iff</a:t>
            </a:r>
            <a:r>
              <a:rPr lang="zh-CN" altLang="en-US" sz="3200" dirty="0">
                <a:latin typeface="Times New Roman" panose="02020603050405020304" pitchFamily="18" charset="0"/>
              </a:rPr>
              <a:t>（当且仅当）</a:t>
            </a:r>
          </a:p>
          <a:p>
            <a:pPr eaLnBrk="1" hangingPunct="1">
              <a:buNone/>
            </a:pPr>
            <a:r>
              <a:rPr lang="en-US" altLang="zh-CN" sz="3200" dirty="0">
                <a:latin typeface="Symbol" panose="05050102010706020507" pitchFamily="18" charset="2"/>
              </a:rPr>
              <a:t>			"</a:t>
            </a:r>
            <a:r>
              <a:rPr lang="en-US" altLang="zh-CN" sz="3200" i="1" dirty="0">
                <a:latin typeface="Times New Roman" panose="02020603050405020304" pitchFamily="18" charset="0"/>
              </a:rPr>
              <a:t>x </a:t>
            </a:r>
            <a:r>
              <a:rPr lang="en-US" altLang="zh-CN" sz="3200" dirty="0">
                <a:latin typeface="Times New Roman" panose="02020603050405020304" pitchFamily="18" charset="0"/>
              </a:rPr>
              <a:t>( </a:t>
            </a:r>
            <a:r>
              <a:rPr lang="en-US" altLang="zh-CN" sz="3200" i="1" dirty="0">
                <a:latin typeface="Times New Roman" panose="02020603050405020304" pitchFamily="18" charset="0"/>
              </a:rPr>
              <a:t>x </a:t>
            </a:r>
            <a:r>
              <a:rPr lang="en-US" altLang="zh-CN" sz="3200" dirty="0">
                <a:latin typeface="Symbol" panose="05050102010706020507" pitchFamily="18" charset="2"/>
              </a:rPr>
              <a:t>Î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Symbol" panose="05050102010706020507" pitchFamily="18" charset="2"/>
              </a:rPr>
              <a:t>® </a:t>
            </a:r>
            <a:r>
              <a:rPr lang="en-US" altLang="zh-CN" sz="3200" i="1" dirty="0">
                <a:latin typeface="Times New Roman" panose="02020603050405020304" pitchFamily="18" charset="0"/>
              </a:rPr>
              <a:t>x </a:t>
            </a:r>
            <a:r>
              <a:rPr lang="en-US" altLang="zh-CN" sz="3200" dirty="0">
                <a:latin typeface="Symbol" panose="05050102010706020507" pitchFamily="18" charset="2"/>
              </a:rPr>
              <a:t>Î</a:t>
            </a:r>
            <a:r>
              <a:rPr lang="en-US" altLang="zh-CN" sz="3200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If 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is not a subset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,denote A </a:t>
            </a:r>
            <a:r>
              <a:rPr lang="en-US" altLang="zh-CN" sz="3200" dirty="0">
                <a:latin typeface="Cambria Math" pitchFamily="18" charset="0"/>
                <a:ea typeface="Cambria Math" pitchFamily="18" charset="0"/>
              </a:rPr>
              <a:t>⊈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B.</a:t>
            </a:r>
          </a:p>
          <a:p>
            <a:pPr lvl="1" eaLnBrk="1" hangingPunct="1"/>
            <a:r>
              <a:rPr lang="en-US" altLang="zh-CN" sz="2800" dirty="0"/>
              <a:t>Because 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a ∈ </a:t>
            </a:r>
            <a:r>
              <a:rPr lang="en-US" altLang="zh-CN" sz="2800" dirty="0">
                <a:latin typeface="Cambria Math"/>
                <a:ea typeface="Cambria Math"/>
              </a:rPr>
              <a:t>∅</a:t>
            </a:r>
            <a:r>
              <a:rPr lang="en-US" altLang="zh-CN" sz="2800" dirty="0">
                <a:latin typeface="MS Reference Sans Serif" pitchFamily="34" charset="0"/>
                <a:ea typeface="Cambria Math" pitchFamily="18" charset="0"/>
              </a:rPr>
              <a:t>  </a:t>
            </a:r>
            <a:r>
              <a:rPr lang="en-US" altLang="zh-CN" sz="2800" dirty="0"/>
              <a:t>is  always false, </a:t>
            </a:r>
            <a:r>
              <a:rPr lang="en-US" altLang="zh-CN" sz="2800" dirty="0">
                <a:latin typeface="Cambria Math"/>
                <a:ea typeface="Cambria Math"/>
              </a:rPr>
              <a:t>∅ 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⊆ S</a:t>
            </a:r>
            <a:r>
              <a:rPr lang="en-US" altLang="zh-CN" sz="2800" dirty="0"/>
              <a:t> ,for every  set </a:t>
            </a:r>
            <a:r>
              <a:rPr lang="en-US" altLang="zh-CN" sz="2800" i="1" dirty="0"/>
              <a:t>S</a:t>
            </a:r>
            <a:r>
              <a:rPr lang="en-US" altLang="zh-CN" sz="2800" dirty="0"/>
              <a:t>. </a:t>
            </a:r>
          </a:p>
          <a:p>
            <a:pPr lvl="1" eaLnBrk="1" hangingPunct="1"/>
            <a:r>
              <a:rPr lang="en-US" altLang="zh-CN" sz="2800" dirty="0"/>
              <a:t>Because 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a ∈ S</a:t>
            </a:r>
            <a:r>
              <a:rPr lang="en-US" altLang="zh-CN" sz="2800" dirty="0">
                <a:latin typeface="MS Reference Sans Serif" pitchFamily="34" charset="0"/>
                <a:ea typeface="Cambria Math" pitchFamily="18" charset="0"/>
              </a:rPr>
              <a:t> </a:t>
            </a:r>
            <a:r>
              <a:rPr lang="en-US" altLang="zh-CN" sz="2800" dirty="0">
                <a:latin typeface="Cambria Math"/>
                <a:ea typeface="Cambria Math"/>
              </a:rPr>
              <a:t>→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 a ∈ S</a:t>
            </a:r>
            <a:r>
              <a:rPr lang="en-US" altLang="zh-CN" sz="2800" dirty="0">
                <a:latin typeface="MS Reference Sans Serif" pitchFamily="34" charset="0"/>
                <a:ea typeface="Cambria Math" pitchFamily="18" charset="0"/>
              </a:rPr>
              <a:t>, 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altLang="zh-CN" sz="2800" dirty="0">
                <a:latin typeface="Cambria Math"/>
                <a:ea typeface="Cambria Math"/>
              </a:rPr>
              <a:t> </a:t>
            </a:r>
            <a:r>
              <a:rPr lang="en-US" altLang="zh-CN" sz="2800" dirty="0">
                <a:latin typeface="Cambria Math" pitchFamily="18" charset="0"/>
                <a:ea typeface="Cambria Math" pitchFamily="18" charset="0"/>
              </a:rPr>
              <a:t>⊆ S</a:t>
            </a:r>
            <a:r>
              <a:rPr lang="en-US" altLang="zh-CN" sz="2800" dirty="0"/>
              <a:t>, for every  set </a:t>
            </a:r>
            <a:r>
              <a:rPr lang="en-US" altLang="zh-CN" sz="2800" i="1" dirty="0"/>
              <a:t>S</a:t>
            </a:r>
            <a:r>
              <a:rPr lang="en-US" altLang="zh-CN" sz="2800" dirty="0"/>
              <a:t>. </a:t>
            </a:r>
            <a:endParaRPr lang="en-US" altLang="zh-CN" dirty="0">
              <a:latin typeface="Times New Roman" panose="02020603050405020304" pitchFamily="18" charset="0"/>
              <a:sym typeface="Euclid Math Two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 at Equality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01" y="1524000"/>
            <a:ext cx="8229600" cy="4191000"/>
          </a:xfrm>
        </p:spPr>
        <p:txBody>
          <a:bodyPr/>
          <a:lstStyle/>
          <a:p>
            <a:r>
              <a:rPr lang="en-US" dirty="0"/>
              <a:t>Recall that two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i="1" dirty="0"/>
              <a:t>equal</a:t>
            </a:r>
            <a:r>
              <a:rPr lang="en-US" dirty="0"/>
              <a:t>, denoted by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iff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Using logical equivalences we have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This is equivalent to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  and 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371600" y="4036695"/>
            <a:ext cx="67008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2508566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18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Examples</a:t>
            </a:r>
          </a:p>
        </p:txBody>
      </p:sp>
      <p:graphicFrame>
        <p:nvGraphicFramePr>
          <p:cNvPr id="20486" name="对象 1"/>
          <p:cNvGraphicFramePr>
            <a:graphicFrameLocks noChangeAspect="1"/>
          </p:cNvGraphicFramePr>
          <p:nvPr/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r:id="rId4" imgW="127000" imgH="215265" progId="Equation.3">
                  <p:embed/>
                </p:oleObj>
              </mc:Choice>
              <mc:Fallback>
                <p:oleObj r:id="rId4" imgW="127000" imgH="215265" progId="Equation.3">
                  <p:embed/>
                  <p:pic>
                    <p:nvPicPr>
                      <p:cNvPr id="20486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6"/>
            <a:stretch>
              <a:fillRect l="-549" t="-1926"/>
            </a:stretch>
          </a:blipFill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20488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4648200"/>
            <a:ext cx="281516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9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343" y="4662774"/>
            <a:ext cx="304800" cy="49501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0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4662774"/>
            <a:ext cx="317990" cy="51882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0306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</p:spPr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19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日期占位符 4"/>
          <p:cNvSpPr txBox="1">
            <a:spLocks noGrp="1"/>
          </p:cNvSpPr>
          <p:nvPr>
            <p:ph type="dt" sz="half" idx="11"/>
          </p:nvPr>
        </p:nvSpPr>
        <p:spPr>
          <a:xfrm>
            <a:off x="3124200" y="6400800"/>
            <a:ext cx="2895600" cy="457200"/>
          </a:xfrm>
        </p:spPr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页脚占位符 5"/>
          <p:cNvSpPr txBox="1"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</p:spPr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/>
              <a:t>Definition</a:t>
            </a:r>
            <a:endParaRPr lang="en-US" altLang="zh-CN" dirty="0"/>
          </a:p>
        </p:txBody>
      </p:sp>
      <p:sp>
        <p:nvSpPr>
          <p:cNvPr id="235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Definition: </a:t>
            </a:r>
            <a:r>
              <a:rPr lang="en-US" altLang="zh-CN" sz="3200" dirty="0">
                <a:latin typeface="Times New Roman" panose="02020603050405020304" pitchFamily="18" charset="0"/>
              </a:rPr>
              <a:t>If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Í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but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¹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the we say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is a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proper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subset</a:t>
            </a:r>
            <a:r>
              <a:rPr lang="zh-CN" altLang="en-US" sz="3200" dirty="0">
                <a:latin typeface="Times New Roman" panose="02020603050405020304" pitchFamily="18" charset="0"/>
              </a:rPr>
              <a:t>（真子集） </a:t>
            </a:r>
            <a:r>
              <a:rPr lang="en-US" altLang="zh-CN" sz="3200" dirty="0">
                <a:latin typeface="Times New Roman" panose="02020603050405020304" pitchFamily="18" charset="0"/>
              </a:rPr>
              <a:t>of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, denoted </a:t>
            </a:r>
          </a:p>
          <a:p>
            <a:pPr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Symbol" panose="05050102010706020507" pitchFamily="18" charset="2"/>
              </a:rPr>
              <a:t>Ì </a:t>
            </a:r>
            <a:r>
              <a:rPr lang="en-US" altLang="zh-CN" sz="3200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dirty="0">
                <a:latin typeface="Times New Roman" panose="02020603050405020304" pitchFamily="18" charset="0"/>
              </a:rPr>
              <a:t>(in some texts).</a:t>
            </a:r>
          </a:p>
          <a:p>
            <a:pPr eaLnBrk="1" hangingPunct="1"/>
            <a:r>
              <a:rPr lang="en-US" altLang="zh-CN" sz="3200" dirty="0">
                <a:latin typeface="Cambria Math" pitchFamily="18" charset="0"/>
                <a:ea typeface="Cambria Math" pitchFamily="18" charset="0"/>
              </a:rPr>
              <a:t>If </a:t>
            </a:r>
            <a:r>
              <a:rPr lang="en-US" altLang="zh-CN" sz="3200" i="1" dirty="0">
                <a:ea typeface="Cambria Math" pitchFamily="18" charset="0"/>
              </a:rPr>
              <a:t>A</a:t>
            </a:r>
            <a:r>
              <a:rPr lang="en-US" altLang="zh-CN" sz="3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3200" dirty="0">
                <a:latin typeface="Cambria Math"/>
                <a:ea typeface="Cambria Math"/>
              </a:rPr>
              <a:t>⊂</a:t>
            </a:r>
            <a:r>
              <a:rPr lang="en-US" altLang="zh-CN" sz="3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3200" i="1" dirty="0">
                <a:ea typeface="Cambria Math" pitchFamily="18" charset="0"/>
              </a:rPr>
              <a:t>B</a:t>
            </a:r>
            <a:r>
              <a:rPr lang="en-US" altLang="zh-CN" sz="3200" dirty="0">
                <a:ea typeface="Cambria Math" pitchFamily="18" charset="0"/>
              </a:rPr>
              <a:t>, then</a:t>
            </a:r>
          </a:p>
          <a:p>
            <a:pPr eaLnBrk="1" hangingPunct="1"/>
            <a:endParaRPr lang="en-US" altLang="zh-CN" sz="3200" dirty="0">
              <a:ea typeface="Cambria Math" pitchFamily="18" charset="0"/>
            </a:endParaRPr>
          </a:p>
          <a:p>
            <a:pPr eaLnBrk="1" hangingPunct="1"/>
            <a:r>
              <a:rPr lang="en-US" altLang="zh-CN" sz="3200" dirty="0">
                <a:latin typeface="Cambria Math" pitchFamily="18" charset="0"/>
                <a:ea typeface="Cambria Math" pitchFamily="18" charset="0"/>
              </a:rPr>
              <a:t>is true. 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Venn Diagram</a:t>
            </a:r>
          </a:p>
          <a:p>
            <a:pPr eaLnBrk="1" hangingPunct="1"/>
            <a:endParaRPr lang="en-US" altLang="zh-CN" sz="3200" dirty="0">
              <a:ea typeface="Cambria Math" pitchFamily="18" charset="0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altLang="zh-CN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E8327F64-96DD-4502-B5DE-380394B19D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194435" y="3962400"/>
            <a:ext cx="6755130" cy="3829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9D884E-C9B0-41BF-945C-188E91C8AEAC}"/>
              </a:ext>
            </a:extLst>
          </p:cNvPr>
          <p:cNvSpPr/>
          <p:nvPr/>
        </p:nvSpPr>
        <p:spPr>
          <a:xfrm>
            <a:off x="4114800" y="4495800"/>
            <a:ext cx="396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787FE-BBB5-4EEE-9B45-4252E4AC04A5}"/>
              </a:ext>
            </a:extLst>
          </p:cNvPr>
          <p:cNvSpPr txBox="1"/>
          <p:nvPr/>
        </p:nvSpPr>
        <p:spPr>
          <a:xfrm>
            <a:off x="74676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08D986-7C84-41B2-AC74-362BAA84E794}"/>
              </a:ext>
            </a:extLst>
          </p:cNvPr>
          <p:cNvSpPr/>
          <p:nvPr/>
        </p:nvSpPr>
        <p:spPr>
          <a:xfrm>
            <a:off x="5638800" y="4648200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824CBF-2FF3-4497-B8A6-132E54651B61}"/>
              </a:ext>
            </a:extLst>
          </p:cNvPr>
          <p:cNvSpPr/>
          <p:nvPr/>
        </p:nvSpPr>
        <p:spPr>
          <a:xfrm>
            <a:off x="6019800" y="51054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FA1AD-0941-4F38-A4E7-8AAE2023C9C9}"/>
              </a:ext>
            </a:extLst>
          </p:cNvPr>
          <p:cNvSpPr txBox="1"/>
          <p:nvPr/>
        </p:nvSpPr>
        <p:spPr>
          <a:xfrm>
            <a:off x="60198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5F2BD-AEA6-49F1-B04C-F868332F2F8C}"/>
              </a:ext>
            </a:extLst>
          </p:cNvPr>
          <p:cNvSpPr txBox="1"/>
          <p:nvPr/>
        </p:nvSpPr>
        <p:spPr>
          <a:xfrm>
            <a:off x="60198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637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Venn diagrams</a:t>
            </a:r>
            <a:r>
              <a:rPr lang="zh-CN" altLang="en-US" dirty="0"/>
              <a:t>（文氏图）</a:t>
            </a:r>
          </a:p>
        </p:txBody>
      </p:sp>
      <p:sp>
        <p:nvSpPr>
          <p:cNvPr id="245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Diagrams used to show relationships between sets after the British logician John Venn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Example:</a:t>
            </a:r>
          </a:p>
        </p:txBody>
      </p:sp>
      <p:grpSp>
        <p:nvGrpSpPr>
          <p:cNvPr id="24583" name="Group 24"/>
          <p:cNvGrpSpPr/>
          <p:nvPr/>
        </p:nvGrpSpPr>
        <p:grpSpPr>
          <a:xfrm>
            <a:off x="1752600" y="3581400"/>
            <a:ext cx="936625" cy="1512887"/>
            <a:chOff x="1701" y="2750"/>
            <a:chExt cx="590" cy="953"/>
          </a:xfrm>
        </p:grpSpPr>
        <p:sp>
          <p:nvSpPr>
            <p:cNvPr id="24592" name="Oval 6"/>
            <p:cNvSpPr/>
            <p:nvPr/>
          </p:nvSpPr>
          <p:spPr>
            <a:xfrm>
              <a:off x="1701" y="2750"/>
              <a:ext cx="590" cy="9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93" name="Oval 8"/>
            <p:cNvSpPr/>
            <p:nvPr/>
          </p:nvSpPr>
          <p:spPr>
            <a:xfrm>
              <a:off x="1791" y="3022"/>
              <a:ext cx="31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4594" name="Text Box 9"/>
            <p:cNvSpPr txBox="1"/>
            <p:nvPr/>
          </p:nvSpPr>
          <p:spPr>
            <a:xfrm>
              <a:off x="1973" y="2795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595" name="Text Box 10"/>
            <p:cNvSpPr txBox="1"/>
            <p:nvPr/>
          </p:nvSpPr>
          <p:spPr>
            <a:xfrm>
              <a:off x="1837" y="311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24584" name="Rectangle 11"/>
          <p:cNvSpPr/>
          <p:nvPr/>
        </p:nvSpPr>
        <p:spPr>
          <a:xfrm>
            <a:off x="1752600" y="5165725"/>
            <a:ext cx="901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0" i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0" i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4585" name="Group 23"/>
          <p:cNvGrpSpPr/>
          <p:nvPr/>
        </p:nvGrpSpPr>
        <p:grpSpPr>
          <a:xfrm>
            <a:off x="4059237" y="3606800"/>
            <a:ext cx="1655763" cy="1657350"/>
            <a:chOff x="3198" y="2704"/>
            <a:chExt cx="1043" cy="1044"/>
          </a:xfrm>
        </p:grpSpPr>
        <p:sp>
          <p:nvSpPr>
            <p:cNvPr id="24588" name="Oval 16"/>
            <p:cNvSpPr/>
            <p:nvPr/>
          </p:nvSpPr>
          <p:spPr>
            <a:xfrm>
              <a:off x="3198" y="2704"/>
              <a:ext cx="635" cy="99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4589" name="Oval 18"/>
            <p:cNvSpPr/>
            <p:nvPr/>
          </p:nvSpPr>
          <p:spPr>
            <a:xfrm>
              <a:off x="3560" y="2704"/>
              <a:ext cx="681" cy="104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2400" b="1" i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4590" name="Rectangle 20"/>
            <p:cNvSpPr/>
            <p:nvPr/>
          </p:nvSpPr>
          <p:spPr>
            <a:xfrm>
              <a:off x="3288" y="288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91" name="Rectangle 21"/>
            <p:cNvSpPr/>
            <p:nvPr/>
          </p:nvSpPr>
          <p:spPr>
            <a:xfrm>
              <a:off x="3923" y="320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0" i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0" i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0" i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586" name="Rectangle 22"/>
          <p:cNvSpPr/>
          <p:nvPr/>
        </p:nvSpPr>
        <p:spPr>
          <a:xfrm>
            <a:off x="4348162" y="5334000"/>
            <a:ext cx="12239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0" i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0" i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    B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458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5407025"/>
            <a:ext cx="211137" cy="3429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8186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21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Set Cardinality</a:t>
            </a:r>
            <a:r>
              <a:rPr lang="zh-CN" altLang="en-US" dirty="0"/>
              <a:t>（基数）</a:t>
            </a:r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>
          <a:xfrm>
            <a:off x="304800" y="1417638"/>
            <a:ext cx="8382000" cy="47545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b="1" dirty="0"/>
              <a:t>Definition</a:t>
            </a:r>
            <a:r>
              <a:rPr lang="en-US" altLang="zh-CN" sz="3200" dirty="0"/>
              <a:t>:</a:t>
            </a:r>
            <a:r>
              <a:rPr lang="en-US" altLang="zh-CN" sz="3200" b="1" dirty="0"/>
              <a:t> </a:t>
            </a:r>
            <a:r>
              <a:rPr lang="en-US" altLang="zh-CN" sz="3200" dirty="0"/>
              <a:t>If there are exactly n distinct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</a:rPr>
              <a:t>不同的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en-US" altLang="zh-CN" sz="3200" dirty="0"/>
              <a:t> elements in </a:t>
            </a:r>
            <a:r>
              <a:rPr lang="en-US" altLang="zh-CN" sz="3200" i="1" dirty="0"/>
              <a:t>S </a:t>
            </a:r>
            <a:r>
              <a:rPr lang="en-US" altLang="zh-CN" sz="3200" dirty="0"/>
              <a:t>where </a:t>
            </a:r>
            <a:r>
              <a:rPr lang="en-US" altLang="zh-CN" sz="3200" i="1" dirty="0"/>
              <a:t>n</a:t>
            </a:r>
            <a:r>
              <a:rPr lang="en-US" altLang="zh-CN" sz="3200" dirty="0"/>
              <a:t> is a nonnegative integer, we say that </a:t>
            </a:r>
            <a:r>
              <a:rPr lang="en-US" altLang="zh-CN" sz="3200" i="1" dirty="0"/>
              <a:t>S</a:t>
            </a:r>
            <a:r>
              <a:rPr lang="en-US" altLang="zh-CN" sz="3200" dirty="0"/>
              <a:t> is </a:t>
            </a:r>
            <a:r>
              <a:rPr lang="en-US" altLang="zh-CN" sz="3200" i="1" dirty="0"/>
              <a:t>finite</a:t>
            </a:r>
            <a:r>
              <a:rPr lang="en-US" altLang="zh-CN" sz="3200" dirty="0"/>
              <a:t>. Otherwise it is </a:t>
            </a:r>
            <a:r>
              <a:rPr lang="en-US" altLang="zh-CN" sz="3200" i="1" dirty="0"/>
              <a:t>infinite</a:t>
            </a:r>
            <a:r>
              <a:rPr lang="en-US" altLang="zh-CN" sz="3200" dirty="0"/>
              <a:t>. </a:t>
            </a:r>
          </a:p>
          <a:p>
            <a:pPr eaLnBrk="1" hangingPunct="1"/>
            <a:r>
              <a:rPr lang="en-US" altLang="zh-CN" sz="3200" b="1" dirty="0"/>
              <a:t>Definition</a:t>
            </a:r>
            <a:r>
              <a:rPr lang="en-US" altLang="zh-CN" sz="3200" dirty="0"/>
              <a:t>:</a:t>
            </a:r>
            <a:r>
              <a:rPr lang="en-US" altLang="zh-CN" sz="3200" b="1" dirty="0"/>
              <a:t> </a:t>
            </a:r>
            <a:r>
              <a:rPr lang="en-US" altLang="zh-CN" sz="3200" dirty="0"/>
              <a:t>The  </a:t>
            </a:r>
            <a:r>
              <a:rPr lang="en-US" altLang="zh-CN" sz="3200" i="1" dirty="0"/>
              <a:t>cardinality</a:t>
            </a:r>
            <a:r>
              <a:rPr lang="en-US" altLang="zh-CN" sz="3200" dirty="0"/>
              <a:t> of  a finite set </a:t>
            </a:r>
            <a:r>
              <a:rPr lang="en-US" altLang="zh-CN" sz="3200" i="1" dirty="0"/>
              <a:t>A, </a:t>
            </a:r>
            <a:r>
              <a:rPr lang="en-US" altLang="zh-CN" sz="3200" dirty="0"/>
              <a:t>denoted by |</a:t>
            </a:r>
            <a:r>
              <a:rPr lang="en-US" altLang="zh-CN" sz="3200" i="1" dirty="0"/>
              <a:t>A</a:t>
            </a:r>
            <a:r>
              <a:rPr lang="en-US" altLang="zh-CN" sz="3200" dirty="0"/>
              <a:t>|,  is the number of (distinct) elements of </a:t>
            </a:r>
            <a:r>
              <a:rPr lang="en-US" altLang="zh-CN" sz="3200" i="1" dirty="0"/>
              <a:t>A</a:t>
            </a:r>
            <a:r>
              <a:rPr lang="en-US" altLang="zh-CN" sz="3200" dirty="0"/>
              <a:t>. 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If the cardinality is a natural number (in N), then the set is called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finite</a:t>
            </a:r>
            <a:r>
              <a:rPr lang="en-US" altLang="zh-CN" sz="3200" dirty="0">
                <a:latin typeface="Times New Roman" panose="02020603050405020304" pitchFamily="18" charset="0"/>
              </a:rPr>
              <a:t>, else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infinite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6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|ø|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S be the letters of the English alphabet. Then |</a:t>
            </a:r>
            <a:r>
              <a:rPr lang="en-US" i="1" dirty="0"/>
              <a:t>S</a:t>
            </a:r>
            <a:r>
              <a:rPr lang="en-US" dirty="0"/>
              <a:t>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|{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|{ø}|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set of integers is infinite.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23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Cardinality</a:t>
            </a:r>
            <a:r>
              <a:rPr lang="en-US" altLang="zh-CN" i="1" dirty="0"/>
              <a:t> - </a:t>
            </a:r>
            <a:r>
              <a:rPr lang="en-US" altLang="zh-CN" dirty="0"/>
              <a:t>Example</a:t>
            </a:r>
          </a:p>
        </p:txBody>
      </p:sp>
      <p:sp>
        <p:nvSpPr>
          <p:cNvPr id="21510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2"/>
            <a:stretch>
              <a:fillRect l="-549" t="-3259" b="-889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737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24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The power set</a:t>
            </a:r>
          </a:p>
        </p:txBody>
      </p:sp>
      <p:sp>
        <p:nvSpPr>
          <p:cNvPr id="276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Definition: </a:t>
            </a:r>
            <a:r>
              <a:rPr lang="en-US" altLang="zh-CN" sz="3200" dirty="0">
                <a:latin typeface="Times New Roman" panose="02020603050405020304" pitchFamily="18" charset="0"/>
              </a:rPr>
              <a:t>The set of all subset of a set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, denoted 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), is called the 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power set</a:t>
            </a:r>
            <a:r>
              <a:rPr lang="zh-CN" altLang="en-US" sz="32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（幂集）</a:t>
            </a:r>
            <a:r>
              <a:rPr lang="zh-CN" altLang="en-US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of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If A = {a, b} then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     P(A) = {</a:t>
            </a:r>
            <a:r>
              <a:rPr lang="en-US" altLang="zh-CN" sz="3200" dirty="0">
                <a:latin typeface="Symbol" panose="05050102010706020507" pitchFamily="18" charset="2"/>
              </a:rPr>
              <a:t>Æ</a:t>
            </a:r>
            <a:r>
              <a:rPr lang="en-US" altLang="zh-CN" sz="3200" dirty="0">
                <a:latin typeface="Times New Roman" panose="02020603050405020304" pitchFamily="18" charset="0"/>
              </a:rPr>
              <a:t>, {a}, {b}, {</a:t>
            </a:r>
            <a:r>
              <a:rPr lang="en-US" altLang="zh-CN" sz="3200" dirty="0" err="1">
                <a:latin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</a:rPr>
              <a:t>}}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25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Note</a:t>
            </a:r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381000" y="1417638"/>
            <a:ext cx="8763000" cy="4477544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Sets can be both members and subsets of other sets.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= {</a:t>
            </a: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,{</a:t>
            </a: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}}.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has two elements and hence four subsets: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, {</a:t>
            </a: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}, {{</a:t>
            </a: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}}. {</a:t>
            </a: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,{</a:t>
            </a:r>
            <a:r>
              <a:rPr lang="en-US" altLang="zh-CN" sz="2800" dirty="0">
                <a:latin typeface="Symbol" panose="05050102010706020507" pitchFamily="18" charset="2"/>
              </a:rPr>
              <a:t>Æ</a:t>
            </a:r>
            <a:r>
              <a:rPr lang="en-US" altLang="zh-CN" sz="2800" dirty="0">
                <a:latin typeface="Times New Roman" panose="02020603050405020304" pitchFamily="18" charset="0"/>
              </a:rPr>
              <a:t>}}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Note that </a:t>
            </a:r>
            <a:r>
              <a:rPr lang="en-US" altLang="zh-CN" sz="3200" dirty="0">
                <a:latin typeface="Symbol" panose="05050102010706020507" pitchFamily="18" charset="2"/>
              </a:rPr>
              <a:t>Æ </a:t>
            </a:r>
            <a:r>
              <a:rPr lang="en-US" altLang="zh-CN" sz="3200" dirty="0">
                <a:latin typeface="Times New Roman" panose="02020603050405020304" pitchFamily="18" charset="0"/>
              </a:rPr>
              <a:t>is both a member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and a subset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!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26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307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Let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be a set and let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={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,{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}},Then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{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} 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}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{{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}} 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Euclid Math Two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pic>
        <p:nvPicPr>
          <p:cNvPr id="3072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211137" cy="3429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09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27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Ordered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-tuples</a:t>
            </a:r>
          </a:p>
        </p:txBody>
      </p:sp>
      <p:sp>
        <p:nvSpPr>
          <p:cNvPr id="26630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85800" y="1981200"/>
            <a:ext cx="7772400" cy="4343400"/>
          </a:xfrm>
          <a:blipFill rotWithShape="0">
            <a:blip r:embed="rId3"/>
            <a:stretch>
              <a:fillRect l="-627" t="-1964" r="-627" b="-3086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31751" name="Text Box 4"/>
          <p:cNvSpPr txBox="1"/>
          <p:nvPr/>
        </p:nvSpPr>
        <p:spPr>
          <a:xfrm>
            <a:off x="7146925" y="4419600"/>
            <a:ext cx="1871663" cy="86042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0" i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0" i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0" i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Contrast with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sets’ {} </a:t>
            </a:r>
          </a:p>
        </p:txBody>
      </p:sp>
      <p:sp>
        <p:nvSpPr>
          <p:cNvPr id="31752" name="Line 5"/>
          <p:cNvSpPr/>
          <p:nvPr/>
        </p:nvSpPr>
        <p:spPr>
          <a:xfrm flipH="1">
            <a:off x="6781800" y="4953000"/>
            <a:ext cx="381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04382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BE885-FF17-4125-A9CE-BDAE676D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Cartesian Product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（笛卡尔积）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1A5A-9023-4519-9BD3-F52A85E9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Cambria Math" pitchFamily="18" charset="0"/>
              </a:rPr>
              <a:t>Definition</a:t>
            </a:r>
            <a:r>
              <a:rPr lang="en-US" altLang="zh-CN" dirty="0">
                <a:ea typeface="Cambria Math" pitchFamily="18" charset="0"/>
              </a:rPr>
              <a:t>:  The </a:t>
            </a:r>
            <a:r>
              <a:rPr lang="en-US" altLang="zh-CN" i="1" dirty="0">
                <a:ea typeface="Cambria Math" pitchFamily="18" charset="0"/>
              </a:rPr>
              <a:t>Cartesian Product </a:t>
            </a:r>
            <a:r>
              <a:rPr lang="en-US" altLang="zh-CN" dirty="0">
                <a:ea typeface="Cambria Math" pitchFamily="18" charset="0"/>
              </a:rPr>
              <a:t>of two sets 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b="1" dirty="0">
                <a:ea typeface="Cambria Math" pitchFamily="18" charset="0"/>
              </a:rPr>
              <a:t> </a:t>
            </a:r>
            <a:r>
              <a:rPr lang="en-US" altLang="zh-CN" dirty="0">
                <a:ea typeface="Cambria Math" pitchFamily="18" charset="0"/>
              </a:rPr>
              <a:t>and </a:t>
            </a:r>
            <a:r>
              <a:rPr lang="en-US" altLang="zh-CN" i="1" dirty="0">
                <a:ea typeface="Cambria Math" pitchFamily="18" charset="0"/>
              </a:rPr>
              <a:t>B</a:t>
            </a:r>
            <a:r>
              <a:rPr lang="en-US" altLang="zh-CN" dirty="0">
                <a:ea typeface="Cambria Math" pitchFamily="18" charset="0"/>
              </a:rPr>
              <a:t>, denoted by 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 × </a:t>
            </a:r>
            <a:r>
              <a:rPr lang="en-US" altLang="zh-CN" i="1" dirty="0">
                <a:ea typeface="Cambria Math" pitchFamily="18" charset="0"/>
              </a:rPr>
              <a:t>B</a:t>
            </a:r>
            <a:r>
              <a:rPr lang="en-US" altLang="zh-CN" dirty="0">
                <a:ea typeface="Cambria Math" pitchFamily="18" charset="0"/>
              </a:rPr>
              <a:t> is the set of ordered pairs (</a:t>
            </a:r>
            <a:r>
              <a:rPr lang="en-US" altLang="zh-CN" dirty="0" err="1">
                <a:ea typeface="Cambria Math" pitchFamily="18" charset="0"/>
              </a:rPr>
              <a:t>a,b</a:t>
            </a:r>
            <a:r>
              <a:rPr lang="en-US" altLang="zh-CN" dirty="0">
                <a:ea typeface="Cambria Math" pitchFamily="18" charset="0"/>
              </a:rPr>
              <a:t>) where  </a:t>
            </a:r>
            <a:r>
              <a:rPr lang="en-US" altLang="zh-CN" i="1" dirty="0">
                <a:ea typeface="Cambria Math" pitchFamily="18" charset="0"/>
              </a:rPr>
              <a:t>a </a:t>
            </a:r>
            <a:r>
              <a:rPr lang="en-US" altLang="zh-CN" dirty="0">
                <a:ea typeface="Cambria Math" pitchFamily="18" charset="0"/>
              </a:rPr>
              <a:t>∈ 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   and </a:t>
            </a:r>
            <a:r>
              <a:rPr lang="en-US" altLang="zh-CN" i="1" dirty="0">
                <a:ea typeface="Cambria Math" pitchFamily="18" charset="0"/>
              </a:rPr>
              <a:t>b </a:t>
            </a:r>
            <a:r>
              <a:rPr lang="en-US" altLang="zh-CN" dirty="0">
                <a:ea typeface="Cambria Math" pitchFamily="18" charset="0"/>
              </a:rPr>
              <a:t>∈ </a:t>
            </a:r>
            <a:r>
              <a:rPr lang="en-US" altLang="zh-CN" i="1" dirty="0">
                <a:ea typeface="Cambria Math" pitchFamily="18" charset="0"/>
              </a:rPr>
              <a:t>B</a:t>
            </a:r>
            <a:r>
              <a:rPr lang="en-US" altLang="zh-CN" dirty="0">
                <a:ea typeface="Cambria Math" pitchFamily="18" charset="0"/>
              </a:rPr>
              <a:t> .</a:t>
            </a:r>
          </a:p>
          <a:p>
            <a:pPr>
              <a:buNone/>
            </a:pPr>
            <a:r>
              <a:rPr lang="en-US" altLang="zh-CN" b="1" dirty="0">
                <a:ea typeface="Cambria Math" pitchFamily="18" charset="0"/>
              </a:rPr>
              <a:t>Example</a:t>
            </a:r>
            <a:r>
              <a:rPr lang="en-US" altLang="zh-CN" dirty="0">
                <a:ea typeface="Cambria Math" pitchFamily="18" charset="0"/>
              </a:rPr>
              <a:t>:</a:t>
            </a:r>
          </a:p>
          <a:p>
            <a:pPr>
              <a:buNone/>
            </a:pPr>
            <a:r>
              <a:rPr lang="en-US" altLang="zh-CN" dirty="0">
                <a:ea typeface="Cambria Math" pitchFamily="18" charset="0"/>
              </a:rPr>
              <a:t>       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 = {</a:t>
            </a:r>
            <a:r>
              <a:rPr lang="en-US" altLang="zh-CN" i="1" dirty="0" err="1">
                <a:ea typeface="Cambria Math" pitchFamily="18" charset="0"/>
              </a:rPr>
              <a:t>a,b</a:t>
            </a:r>
            <a:r>
              <a:rPr lang="en-US" altLang="zh-CN" dirty="0">
                <a:ea typeface="Cambria Math" pitchFamily="18" charset="0"/>
              </a:rPr>
              <a:t>}   </a:t>
            </a:r>
            <a:r>
              <a:rPr lang="en-US" altLang="zh-CN" i="1" dirty="0">
                <a:ea typeface="Cambria Math" pitchFamily="18" charset="0"/>
              </a:rPr>
              <a:t>B</a:t>
            </a:r>
            <a:r>
              <a:rPr lang="en-US" altLang="zh-CN" dirty="0">
                <a:ea typeface="Cambria Math" pitchFamily="18" charset="0"/>
              </a:rPr>
              <a:t> = {1,2,3}</a:t>
            </a:r>
          </a:p>
          <a:p>
            <a:pPr>
              <a:buNone/>
            </a:pPr>
            <a:r>
              <a:rPr lang="en-US" altLang="zh-CN" dirty="0">
                <a:ea typeface="Cambria Math" pitchFamily="18" charset="0"/>
              </a:rPr>
              <a:t>       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 × </a:t>
            </a:r>
            <a:r>
              <a:rPr lang="en-US" altLang="zh-CN" i="1" dirty="0">
                <a:ea typeface="Cambria Math" pitchFamily="18" charset="0"/>
              </a:rPr>
              <a:t>B</a:t>
            </a:r>
            <a:r>
              <a:rPr lang="en-US" altLang="zh-CN" dirty="0">
                <a:ea typeface="Cambria Math" pitchFamily="18" charset="0"/>
              </a:rPr>
              <a:t> = {(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,1),(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,2),(</a:t>
            </a:r>
            <a:r>
              <a:rPr lang="en-US" altLang="zh-CN" i="1" dirty="0">
                <a:ea typeface="Cambria Math" pitchFamily="18" charset="0"/>
              </a:rPr>
              <a:t>a</a:t>
            </a:r>
            <a:r>
              <a:rPr lang="en-US" altLang="zh-CN" dirty="0">
                <a:ea typeface="Cambria Math" pitchFamily="18" charset="0"/>
              </a:rPr>
              <a:t>,3),  </a:t>
            </a:r>
          </a:p>
          <a:p>
            <a:pPr>
              <a:buNone/>
            </a:pPr>
            <a:r>
              <a:rPr lang="en-US" altLang="zh-CN" dirty="0">
                <a:ea typeface="Cambria Math" pitchFamily="18" charset="0"/>
              </a:rPr>
              <a:t>                     (</a:t>
            </a:r>
            <a:r>
              <a:rPr lang="en-US" altLang="zh-CN" i="1" dirty="0">
                <a:ea typeface="Cambria Math" pitchFamily="18" charset="0"/>
              </a:rPr>
              <a:t>b</a:t>
            </a:r>
            <a:r>
              <a:rPr lang="en-US" altLang="zh-CN" dirty="0">
                <a:ea typeface="Cambria Math" pitchFamily="18" charset="0"/>
              </a:rPr>
              <a:t>,1),(</a:t>
            </a:r>
            <a:r>
              <a:rPr lang="en-US" altLang="zh-CN" i="1" dirty="0">
                <a:ea typeface="Cambria Math" pitchFamily="18" charset="0"/>
              </a:rPr>
              <a:t>b,</a:t>
            </a:r>
            <a:r>
              <a:rPr lang="en-US" altLang="zh-CN" dirty="0">
                <a:ea typeface="Cambria Math" pitchFamily="18" charset="0"/>
              </a:rPr>
              <a:t>2),(</a:t>
            </a:r>
            <a:r>
              <a:rPr lang="en-US" altLang="zh-CN" i="1" dirty="0">
                <a:ea typeface="Cambria Math" pitchFamily="18" charset="0"/>
              </a:rPr>
              <a:t>b,</a:t>
            </a:r>
            <a:r>
              <a:rPr lang="en-US" altLang="zh-CN" dirty="0">
                <a:ea typeface="Cambria Math" pitchFamily="18" charset="0"/>
              </a:rPr>
              <a:t>3)}</a:t>
            </a:r>
          </a:p>
        </p:txBody>
      </p:sp>
      <p:pic>
        <p:nvPicPr>
          <p:cNvPr id="4" name="Picture 4" descr="0206.jpg">
            <a:extLst>
              <a:ext uri="{FF2B5EF4-FFF2-40B4-BE49-F238E27FC236}">
                <a16:creationId xmlns:a16="http://schemas.microsoft.com/office/drawing/2014/main" id="{A3445A1B-4179-4C1D-9B2A-BBE003C84A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5586984"/>
            <a:ext cx="899160" cy="104241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2408F85-C285-444D-9CBF-F2F38E80FFFC}"/>
              </a:ext>
            </a:extLst>
          </p:cNvPr>
          <p:cNvSpPr txBox="1"/>
          <p:nvPr/>
        </p:nvSpPr>
        <p:spPr>
          <a:xfrm>
            <a:off x="6705600" y="573938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</a:t>
            </a:r>
            <a:r>
              <a:rPr lang="en-US" dirty="0">
                <a:latin typeface="Cambria Math"/>
                <a:ea typeface="Cambria Math"/>
              </a:rPr>
              <a:t>é Descartes (1596-1650)</a:t>
            </a:r>
          </a:p>
        </p:txBody>
      </p:sp>
    </p:spTree>
    <p:extLst>
      <p:ext uri="{BB962C8B-B14F-4D97-AF65-F5344CB8AC3E}">
        <p14:creationId xmlns:p14="http://schemas.microsoft.com/office/powerpoint/2010/main" val="39807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29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348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{a,b},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  <a:r>
              <a:rPr lang="en-US" altLang="zh-CN" dirty="0">
                <a:latin typeface="Times New Roman" panose="02020603050405020304" pitchFamily="18" charset="0"/>
              </a:rPr>
              <a:t> = {1, 2, 3}</a:t>
            </a: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{&lt;a, 1&gt;, &lt;a, 2&gt;, &lt;a, 3&gt;, &lt;b, 1&gt;, &lt;b, 2&gt;, &lt;b, 3&gt;}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What is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?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 = m and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 = n, what is 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  <a:r>
              <a:rPr lang="en-US" altLang="zh-CN" dirty="0">
                <a:latin typeface="Times New Roman" panose="02020603050405020304" pitchFamily="18" charset="0"/>
              </a:rPr>
              <a:t>|?</a:t>
            </a:r>
          </a:p>
        </p:txBody>
      </p:sp>
    </p:spTree>
    <p:extLst>
      <p:ext uri="{BB962C8B-B14F-4D97-AF65-F5344CB8AC3E}">
        <p14:creationId xmlns:p14="http://schemas.microsoft.com/office/powerpoint/2010/main" val="2626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Basic Structures:</a:t>
            </a:r>
          </a:p>
          <a:p>
            <a:pPr lvl="1"/>
            <a:r>
              <a:rPr lang="en-US" altLang="zh-CN" sz="2800" dirty="0"/>
              <a:t>Sets</a:t>
            </a:r>
          </a:p>
          <a:p>
            <a:pPr lvl="1"/>
            <a:r>
              <a:rPr lang="en-US" altLang="zh-CN" sz="2800" dirty="0"/>
              <a:t>Functions</a:t>
            </a:r>
          </a:p>
          <a:p>
            <a:pPr lvl="1"/>
            <a:r>
              <a:rPr lang="en-US" altLang="zh-CN" sz="2800" dirty="0"/>
              <a:t>Sequences</a:t>
            </a:r>
          </a:p>
          <a:p>
            <a:pPr lvl="1"/>
            <a:r>
              <a:rPr lang="en-US" altLang="zh-CN" sz="2800" dirty="0"/>
              <a:t>Sums</a:t>
            </a:r>
          </a:p>
          <a:p>
            <a:pPr lvl="1"/>
            <a:r>
              <a:rPr lang="en-US" altLang="zh-CN" sz="2800" dirty="0"/>
              <a:t>Matrices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759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A4CE-99A4-441F-A301-B223CAED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Cartesian Product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（笛卡尔积）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50712-84F3-41DC-9211-682732E8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Definition</a:t>
            </a:r>
            <a:r>
              <a:rPr lang="en-US" altLang="zh-CN" dirty="0"/>
              <a:t>: The cartesian products of the sets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/>
              <a:t>, denoted by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×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altLang="zh-CN" b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…… ×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altLang="zh-CN" dirty="0"/>
              <a:t>is the set of ordered  </a:t>
            </a:r>
            <a:r>
              <a:rPr lang="en-US" altLang="zh-CN" i="1" dirty="0"/>
              <a:t>n</a:t>
            </a:r>
            <a:r>
              <a:rPr lang="en-US" altLang="zh-CN" dirty="0"/>
              <a:t>-tuples (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/>
              <a:t>)  where </a:t>
            </a:r>
            <a:r>
              <a:rPr lang="en-US" altLang="zh-CN" i="1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i="1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/>
              <a:t> belongs to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CN" dirty="0"/>
              <a:t>                   for </a:t>
            </a:r>
            <a:r>
              <a:rPr lang="en-US" altLang="zh-CN" i="1" dirty="0" err="1"/>
              <a:t>i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/>
              <a:t>, …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 descr="addin_tmp.png">
            <a:extLst>
              <a:ext uri="{FF2B5EF4-FFF2-40B4-BE49-F238E27FC236}">
                <a16:creationId xmlns:a16="http://schemas.microsoft.com/office/drawing/2014/main" id="{30C32810-DBA2-4019-9796-BA9859B009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1" y="3886200"/>
            <a:ext cx="6386513" cy="6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1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A4CE-99A4-441F-A301-B223CAED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Cartesian Product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（笛卡尔积）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50712-84F3-41DC-9211-682732E8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What is </a:t>
            </a:r>
            <a:r>
              <a:rPr lang="en-US" altLang="zh-CN" i="1" dirty="0"/>
              <a:t>A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altLang="zh-CN" b="1" dirty="0"/>
              <a:t> </a:t>
            </a:r>
            <a:r>
              <a:rPr lang="en-US" altLang="zh-CN" i="1" dirty="0"/>
              <a:t>B</a:t>
            </a:r>
            <a:r>
              <a:rPr lang="en-US" altLang="zh-CN" b="1" dirty="0"/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altLang="zh-CN" b="1" dirty="0"/>
              <a:t> </a:t>
            </a:r>
            <a:r>
              <a:rPr lang="en-US" altLang="zh-CN" dirty="0"/>
              <a:t>C</a:t>
            </a:r>
            <a:r>
              <a:rPr lang="en-US" altLang="zh-CN" b="1" dirty="0"/>
              <a:t> </a:t>
            </a:r>
            <a:r>
              <a:rPr lang="en-US" altLang="zh-CN" dirty="0"/>
              <a:t>where </a:t>
            </a:r>
            <a:r>
              <a:rPr lang="en-US" altLang="zh-CN" i="1" dirty="0"/>
              <a:t>A</a:t>
            </a:r>
            <a:r>
              <a:rPr lang="en-US" altLang="zh-CN" dirty="0"/>
              <a:t> = {0,1}, </a:t>
            </a:r>
            <a:r>
              <a:rPr lang="en-US" altLang="zh-CN" i="1" dirty="0"/>
              <a:t>B</a:t>
            </a:r>
            <a:r>
              <a:rPr lang="en-US" altLang="zh-CN" dirty="0"/>
              <a:t> = {1,2} and    </a:t>
            </a:r>
            <a:r>
              <a:rPr lang="en-US" altLang="zh-CN" i="1" dirty="0"/>
              <a:t>C</a:t>
            </a:r>
            <a:r>
              <a:rPr lang="en-US" altLang="zh-CN" dirty="0"/>
              <a:t> = {0,1,2}</a:t>
            </a:r>
          </a:p>
          <a:p>
            <a:r>
              <a:rPr lang="en-US" altLang="zh-CN" b="1" dirty="0"/>
              <a:t>Solution: </a:t>
            </a:r>
            <a:r>
              <a:rPr lang="en-US" altLang="zh-CN" i="1" dirty="0"/>
              <a:t>A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altLang="zh-CN" b="1" dirty="0"/>
              <a:t> </a:t>
            </a:r>
            <a:r>
              <a:rPr lang="en-US" altLang="zh-CN" i="1" dirty="0"/>
              <a:t>B</a:t>
            </a:r>
            <a:r>
              <a:rPr lang="en-US" altLang="zh-CN" b="1" dirty="0"/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altLang="zh-CN" b="1" dirty="0"/>
              <a:t> </a:t>
            </a:r>
            <a:r>
              <a:rPr lang="en-US" altLang="zh-CN" dirty="0"/>
              <a:t>C</a:t>
            </a:r>
            <a:r>
              <a:rPr lang="en-US" altLang="zh-CN" b="1" dirty="0"/>
              <a:t> = </a:t>
            </a:r>
            <a:r>
              <a:rPr lang="en-US" altLang="zh-CN" dirty="0"/>
              <a:t>{(0,1,0), (0,1,1), (0,1,2),(0,2,0), (0,2,1), (0,2,2),(1,1,0), (1,1,1), (1,1,2), (1,2,0), (1,2,1), (1,1,2)}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5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Sets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predicate </a:t>
            </a:r>
            <a:r>
              <a:rPr lang="en-US" i="1" dirty="0"/>
              <a:t>P</a:t>
            </a:r>
            <a:r>
              <a:rPr lang="en-US" dirty="0"/>
              <a:t> and a domain </a:t>
            </a:r>
            <a:r>
              <a:rPr lang="en-US" i="1" dirty="0"/>
              <a:t>D</a:t>
            </a:r>
            <a:r>
              <a:rPr lang="en-US" dirty="0"/>
              <a:t>, we define the </a:t>
            </a:r>
            <a:r>
              <a:rPr lang="en-US" i="1" dirty="0"/>
              <a:t>truth set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dirty="0"/>
              <a:t> to be the set of elements in </a:t>
            </a:r>
            <a:r>
              <a:rPr lang="en-US" i="1" dirty="0"/>
              <a:t>D</a:t>
            </a:r>
            <a:r>
              <a:rPr lang="en-US" dirty="0"/>
              <a:t> for which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true. The truth set of </a:t>
            </a:r>
            <a:r>
              <a:rPr lang="en-US" i="1" dirty="0"/>
              <a:t>P</a:t>
            </a:r>
            <a:r>
              <a:rPr lang="en-US" dirty="0"/>
              <a:t>(x) is denoted by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The truth set of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where the domain is the integers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“|</a:t>
            </a:r>
            <a:r>
              <a:rPr lang="en-US" i="1" dirty="0"/>
              <a:t>x</a:t>
            </a:r>
            <a:r>
              <a:rPr lang="en-US" dirty="0"/>
              <a:t>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” is the set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{-1,1}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505200"/>
            <a:ext cx="224885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6,</a:t>
            </a:r>
            <a:r>
              <a:rPr lang="en-US" altLang="zh-CN" strike="dblStrike" dirty="0">
                <a:solidFill>
                  <a:schemeClr val="tx1"/>
                </a:solidFill>
                <a:uFillTx/>
              </a:rPr>
              <a:t>10</a:t>
            </a:r>
            <a:r>
              <a:rPr lang="en-US" altLang="zh-CN" dirty="0"/>
              <a:t>,16,</a:t>
            </a:r>
            <a:r>
              <a:rPr lang="en-US" altLang="zh-CN" strike="dblStrike" dirty="0">
                <a:uFillTx/>
              </a:rPr>
              <a:t>22,32</a:t>
            </a:r>
            <a:r>
              <a:rPr lang="en-US" altLang="zh-CN" dirty="0"/>
              <a:t>,44</a:t>
            </a: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33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Sets </a:t>
            </a:r>
          </a:p>
          <a:p>
            <a:pPr lvl="1"/>
            <a:r>
              <a:rPr lang="en-US" dirty="0"/>
              <a:t>The Language of Sets</a:t>
            </a:r>
          </a:p>
          <a:p>
            <a:pPr lvl="1"/>
            <a:r>
              <a:rPr lang="en-US" dirty="0"/>
              <a:t>Set Operations</a:t>
            </a:r>
          </a:p>
          <a:p>
            <a:pPr lvl="1"/>
            <a:r>
              <a:rPr lang="en-US" dirty="0"/>
              <a:t>Set Identities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Types of Functions</a:t>
            </a:r>
          </a:p>
          <a:p>
            <a:pPr lvl="1"/>
            <a:r>
              <a:rPr lang="en-US" dirty="0"/>
              <a:t>Operations on Functions</a:t>
            </a:r>
          </a:p>
          <a:p>
            <a:pPr lvl="1"/>
            <a:r>
              <a:rPr lang="en-US" dirty="0"/>
              <a:t>Computability</a:t>
            </a:r>
          </a:p>
          <a:p>
            <a:r>
              <a:rPr lang="en-US" dirty="0"/>
              <a:t>Sequences and Summations</a:t>
            </a:r>
          </a:p>
          <a:p>
            <a:pPr lvl="1"/>
            <a:r>
              <a:rPr lang="en-US" dirty="0"/>
              <a:t>Types of Sequences</a:t>
            </a:r>
          </a:p>
          <a:p>
            <a:pPr lvl="1"/>
            <a:r>
              <a:rPr lang="en-US" dirty="0"/>
              <a:t>Summation Formulae</a:t>
            </a:r>
          </a:p>
          <a:p>
            <a:r>
              <a:rPr lang="en-US" dirty="0"/>
              <a:t>Set Cardinality</a:t>
            </a:r>
          </a:p>
          <a:p>
            <a:pPr lvl="1"/>
            <a:r>
              <a:rPr lang="en-US" dirty="0"/>
              <a:t>Countable Sets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Matrix Arithmetic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5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§2.1 Sets</a:t>
            </a:r>
            <a:r>
              <a:rPr lang="zh-CN" altLang="en-US" b="1" dirty="0">
                <a:latin typeface="Times New Roman" panose="02020603050405020304" pitchFamily="18" charset="0"/>
              </a:rPr>
              <a:t> （集合）</a:t>
            </a:r>
            <a:endParaRPr lang="en-US" altLang="zh-CN" dirty="0"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 to Set Theory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A 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set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 is a new type of structure, representing an 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unordered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collection (group, plurality) of zero or more </a:t>
            </a:r>
            <a:r>
              <a:rPr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distinct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(different) objects.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Arial Unicode MS" pitchFamily="34" charset="-122"/>
              </a:rPr>
              <a:t>Set theory deals with operations between, relations among, and statements about sets.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Sets are ubiquitous in computer software systems.</a:t>
            </a:r>
          </a:p>
          <a:p>
            <a:pPr eaLnBrk="1" hangingPunct="1"/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Arial Unicode MS" pitchFamily="34" charset="-122"/>
              </a:rPr>
              <a:t>All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Arial Unicode MS" pitchFamily="34" charset="-122"/>
              </a:rPr>
              <a:t> of mathematics can be defined in terms of some form of set theory (using predicate logic).</a:t>
            </a:r>
          </a:p>
        </p:txBody>
      </p:sp>
    </p:spTree>
    <p:extLst>
      <p:ext uri="{BB962C8B-B14F-4D97-AF65-F5344CB8AC3E}">
        <p14:creationId xmlns:p14="http://schemas.microsoft.com/office/powerpoint/2010/main" val="95226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6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§2.1 Sets</a:t>
            </a:r>
            <a:r>
              <a:rPr lang="zh-CN" altLang="en-US" b="1" dirty="0">
                <a:latin typeface="Times New Roman" panose="02020603050405020304" pitchFamily="18" charset="0"/>
              </a:rPr>
              <a:t> （集合）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 collection or group of objects</a:t>
            </a:r>
            <a:r>
              <a:rPr lang="zh-CN" altLang="en-US" dirty="0">
                <a:latin typeface="Times New Roman" panose="02020603050405020304" pitchFamily="18" charset="0"/>
              </a:rPr>
              <a:t>（对象） </a:t>
            </a:r>
            <a:r>
              <a:rPr lang="en-US" altLang="zh-CN" dirty="0">
                <a:latin typeface="Times New Roman" panose="02020603050405020304" pitchFamily="18" charset="0"/>
              </a:rPr>
              <a:t>or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elements</a:t>
            </a:r>
            <a:r>
              <a:rPr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（元素）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or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members</a:t>
            </a:r>
            <a:r>
              <a:rPr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（成员）</a:t>
            </a:r>
            <a:r>
              <a:rPr lang="en-US" altLang="zh-CN" dirty="0">
                <a:latin typeface="Times New Roman" panose="02020603050405020304" pitchFamily="18" charset="0"/>
              </a:rPr>
              <a:t>. (Cantor 1895)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 set is said to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contain</a:t>
            </a:r>
            <a:r>
              <a:rPr lang="zh-CN" altLang="en-US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（包含）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its elements.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There must be an underlying universal set</a:t>
            </a:r>
            <a:r>
              <a:rPr lang="zh-CN" altLang="en-US" dirty="0">
                <a:latin typeface="Times New Roman" panose="02020603050405020304" pitchFamily="18" charset="0"/>
              </a:rPr>
              <a:t>（全集） </a:t>
            </a:r>
            <a:r>
              <a:rPr lang="en-US" altLang="zh-CN" dirty="0">
                <a:latin typeface="Times New Roman" panose="02020603050405020304" pitchFamily="18" charset="0"/>
              </a:rPr>
              <a:t>U, either specifically stated or understood.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11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7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Notation</a:t>
            </a:r>
          </a:p>
        </p:txBody>
      </p:sp>
      <p:sp>
        <p:nvSpPr>
          <p:cNvPr id="9222" name="Rectangle 3"/>
          <p:cNvSpPr>
            <a:spLocks noGrp="1"/>
          </p:cNvSpPr>
          <p:nvPr>
            <p:ph idx="1"/>
          </p:nvPr>
        </p:nvSpPr>
        <p:spPr>
          <a:xfrm>
            <a:off x="609600" y="1775619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Specification by predicates</a:t>
            </a:r>
            <a:r>
              <a:rPr lang="zh-CN" altLang="en-US" sz="3200" dirty="0">
                <a:latin typeface="Times New Roman" panose="02020603050405020304" pitchFamily="18" charset="0"/>
              </a:rPr>
              <a:t>（谓词）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S= {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| 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)},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 denote a sentence or statement 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 concerning the variable object </a:t>
            </a:r>
            <a:r>
              <a:rPr lang="en-US" altLang="zh-CN" sz="2800" i="1" dirty="0">
                <a:latin typeface="Times New Roman" panose="02020603050405020304" pitchFamily="18" charset="0"/>
              </a:rPr>
              <a:t>x.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</a:rPr>
              <a:t>S contains all the elements from U which make the predicate </a:t>
            </a:r>
            <a:r>
              <a:rPr lang="en-US" altLang="zh-CN" sz="2800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</a:rPr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309287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8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Notation</a:t>
            </a:r>
            <a:endParaRPr lang="zh-CN" altLang="en-US" dirty="0"/>
          </a:p>
        </p:txBody>
      </p:sp>
      <p:sp>
        <p:nvSpPr>
          <p:cNvPr id="81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list the elements between braces: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S = {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</a:rPr>
              <a:t>}={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(Note: listing an object more than once does not change the set. Ordering means nothing.)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None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9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None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2018/4/22</a:t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Notation</a:t>
            </a:r>
          </a:p>
        </p:txBody>
      </p:sp>
      <p:sp>
        <p:nvSpPr>
          <p:cNvPr id="10246" name="Rectangle 3"/>
          <p:cNvSpPr>
            <a:spLocks noGrp="1"/>
          </p:cNvSpPr>
          <p:nvPr>
            <p:ph idx="1"/>
          </p:nvPr>
        </p:nvSpPr>
        <p:spPr>
          <a:xfrm>
            <a:off x="457200" y="1567656"/>
            <a:ext cx="8229600" cy="45307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Brace(</a:t>
            </a:r>
            <a:r>
              <a:rPr lang="zh-CN" altLang="en-US" sz="3200" dirty="0">
                <a:latin typeface="Times New Roman" panose="02020603050405020304" pitchFamily="18" charset="0"/>
              </a:rPr>
              <a:t>大括号</a:t>
            </a:r>
            <a:r>
              <a:rPr lang="en-US" altLang="zh-CN" sz="3200" dirty="0">
                <a:latin typeface="Times New Roman" panose="02020603050405020304" pitchFamily="18" charset="0"/>
              </a:rPr>
              <a:t>) notation with ellipses(</a:t>
            </a:r>
            <a:r>
              <a:rPr lang="zh-CN" altLang="en-US" sz="3200" dirty="0">
                <a:latin typeface="Times New Roman" panose="02020603050405020304" pitchFamily="18" charset="0"/>
              </a:rPr>
              <a:t>省略号</a:t>
            </a:r>
            <a:r>
              <a:rPr lang="en-US" altLang="zh-CN" sz="3200" dirty="0"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S = { . . . , -3, -2, -1},</a:t>
            </a:r>
          </a:p>
          <a:p>
            <a:pPr eaLnBrk="1" hangingPunct="1"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the negative integers.</a:t>
            </a:r>
          </a:p>
        </p:txBody>
      </p:sp>
    </p:spTree>
    <p:extLst>
      <p:ext uri="{BB962C8B-B14F-4D97-AF65-F5344CB8AC3E}">
        <p14:creationId xmlns:p14="http://schemas.microsoft.com/office/powerpoint/2010/main" val="1000021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{x \in D| P(x)\}$&#10;&#10;&#10;\end{document}"/>
  <p:tag name="IGUANATEXSIZE" val="3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1663</Words>
  <Application>Microsoft Office PowerPoint</Application>
  <PresentationFormat>全屏显示(4:3)</PresentationFormat>
  <Paragraphs>268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Arial Unicode MS</vt:lpstr>
      <vt:lpstr>Euclid Math Two</vt:lpstr>
      <vt:lpstr>等线</vt:lpstr>
      <vt:lpstr>宋体</vt:lpstr>
      <vt:lpstr>Arial</vt:lpstr>
      <vt:lpstr>Arial Black</vt:lpstr>
      <vt:lpstr>Arial Narrow</vt:lpstr>
      <vt:lpstr>Cambria Math</vt:lpstr>
      <vt:lpstr>Comic Sans MS</vt:lpstr>
      <vt:lpstr>Garamond</vt:lpstr>
      <vt:lpstr>Impact</vt:lpstr>
      <vt:lpstr>MS Reference Sans Serif</vt:lpstr>
      <vt:lpstr>Symbol</vt:lpstr>
      <vt:lpstr>Times New Roman</vt:lpstr>
      <vt:lpstr>Verdana</vt:lpstr>
      <vt:lpstr>Wingdings</vt:lpstr>
      <vt:lpstr>Level</vt:lpstr>
      <vt:lpstr>1_Default Design</vt:lpstr>
      <vt:lpstr>Equation.3</vt:lpstr>
      <vt:lpstr>Discrete Mathematics and Its Application                         7th edition, 2001</vt:lpstr>
      <vt:lpstr>Welcome to Discrete Mathematics  Spring 2018</vt:lpstr>
      <vt:lpstr>Chapter 2</vt:lpstr>
      <vt:lpstr>Chapter Summary</vt:lpstr>
      <vt:lpstr>§2.1 Sets （集合）</vt:lpstr>
      <vt:lpstr>§2.1 Sets （集合）</vt:lpstr>
      <vt:lpstr>Notation</vt:lpstr>
      <vt:lpstr>Notation</vt:lpstr>
      <vt:lpstr>Notation</vt:lpstr>
      <vt:lpstr>Notation</vt:lpstr>
      <vt:lpstr>Examples</vt:lpstr>
      <vt:lpstr>Some Important Sets</vt:lpstr>
      <vt:lpstr>Set Equality</vt:lpstr>
      <vt:lpstr>Empty set（空集）</vt:lpstr>
      <vt:lpstr>Venn Diagrams</vt:lpstr>
      <vt:lpstr>Subsets（子集）</vt:lpstr>
      <vt:lpstr>Another look at Equality of Sets</vt:lpstr>
      <vt:lpstr>Examples</vt:lpstr>
      <vt:lpstr>Definition</vt:lpstr>
      <vt:lpstr>Venn diagrams（文氏图）</vt:lpstr>
      <vt:lpstr>Set Cardinality（基数）</vt:lpstr>
      <vt:lpstr>Set Cardinality</vt:lpstr>
      <vt:lpstr>Cardinality - Example</vt:lpstr>
      <vt:lpstr>The power set</vt:lpstr>
      <vt:lpstr>Note</vt:lpstr>
      <vt:lpstr>Example</vt:lpstr>
      <vt:lpstr>Ordered n-tuples</vt:lpstr>
      <vt:lpstr>Cartesian Product （笛卡尔积）</vt:lpstr>
      <vt:lpstr>Example</vt:lpstr>
      <vt:lpstr>Cartesian Product （笛卡尔积）</vt:lpstr>
      <vt:lpstr>Cartesian Product （笛卡尔积）</vt:lpstr>
      <vt:lpstr>Truth Sets of Quantifiers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528</cp:revision>
  <cp:lastPrinted>2018-04-08T03:06:08Z</cp:lastPrinted>
  <dcterms:created xsi:type="dcterms:W3CDTF">2002-05-12T10:17:07Z</dcterms:created>
  <dcterms:modified xsi:type="dcterms:W3CDTF">2018-04-22T14:22:25Z</dcterms:modified>
</cp:coreProperties>
</file>